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58" r:id="rId3"/>
    <p:sldId id="359" r:id="rId4"/>
    <p:sldId id="361" r:id="rId5"/>
    <p:sldId id="364" r:id="rId6"/>
    <p:sldId id="365" r:id="rId7"/>
    <p:sldId id="366" r:id="rId8"/>
    <p:sldId id="367" r:id="rId9"/>
    <p:sldId id="368" r:id="rId10"/>
    <p:sldId id="376" r:id="rId11"/>
    <p:sldId id="371" r:id="rId12"/>
    <p:sldId id="372" r:id="rId13"/>
    <p:sldId id="370" r:id="rId14"/>
    <p:sldId id="321" r:id="rId15"/>
    <p:sldId id="322" r:id="rId16"/>
    <p:sldId id="324" r:id="rId17"/>
    <p:sldId id="325" r:id="rId18"/>
    <p:sldId id="329" r:id="rId19"/>
    <p:sldId id="335" r:id="rId20"/>
    <p:sldId id="336" r:id="rId21"/>
    <p:sldId id="362" r:id="rId22"/>
    <p:sldId id="373" r:id="rId23"/>
    <p:sldId id="374" r:id="rId24"/>
    <p:sldId id="375" r:id="rId25"/>
  </p:sldIdLst>
  <p:sldSz cx="9144000" cy="5143500" type="screen16x9"/>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295" autoAdjust="0"/>
  </p:normalViewPr>
  <p:slideViewPr>
    <p:cSldViewPr>
      <p:cViewPr varScale="1">
        <p:scale>
          <a:sx n="107" d="100"/>
          <a:sy n="107" d="100"/>
        </p:scale>
        <p:origin x="-84" y="-66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lv-LV"/>
  <c:style val="3"/>
  <c:chart>
    <c:autoTitleDeleted val="1"/>
    <c:view3D>
      <c:hPercent val="53"/>
      <c:depthPercent val="100"/>
      <c:rAngAx val="1"/>
    </c:view3D>
    <c:plotArea>
      <c:layout>
        <c:manualLayout>
          <c:layoutTarget val="inner"/>
          <c:xMode val="edge"/>
          <c:yMode val="edge"/>
          <c:x val="4.2154566744730719E-2"/>
          <c:y val="4.9356223175965809E-2"/>
          <c:w val="0.94613583138173363"/>
          <c:h val="0.82403433476394849"/>
        </c:manualLayout>
      </c:layout>
      <c:bar3DChart>
        <c:barDir val="col"/>
        <c:grouping val="clustered"/>
        <c:ser>
          <c:idx val="0"/>
          <c:order val="0"/>
          <c:tx>
            <c:strRef>
              <c:f>Sheet1!$A$2</c:f>
              <c:strCache>
                <c:ptCount val="1"/>
                <c:pt idx="0">
                  <c:v>Invazīvie kardiologi KG</c:v>
                </c:pt>
              </c:strCache>
            </c:strRef>
          </c:tx>
          <c:spPr>
            <a:solidFill>
              <a:schemeClr val="tx2"/>
            </a:solidFill>
          </c:spPr>
          <c:cat>
            <c:numRef>
              <c:f>Sheet1!$B$1:$H$1</c:f>
              <c:numCache>
                <c:formatCode>General</c:formatCode>
                <c:ptCount val="7"/>
                <c:pt idx="0">
                  <c:v>2004</c:v>
                </c:pt>
                <c:pt idx="1">
                  <c:v>2005</c:v>
                </c:pt>
                <c:pt idx="2">
                  <c:v>2006</c:v>
                </c:pt>
                <c:pt idx="3">
                  <c:v>2007</c:v>
                </c:pt>
                <c:pt idx="4">
                  <c:v>2008</c:v>
                </c:pt>
                <c:pt idx="5">
                  <c:v>2009</c:v>
                </c:pt>
                <c:pt idx="6">
                  <c:v>2010</c:v>
                </c:pt>
              </c:numCache>
            </c:numRef>
          </c:cat>
          <c:val>
            <c:numRef>
              <c:f>Sheet1!$B$2:$H$2</c:f>
              <c:numCache>
                <c:formatCode>General</c:formatCode>
                <c:ptCount val="7"/>
                <c:pt idx="0">
                  <c:v>2</c:v>
                </c:pt>
                <c:pt idx="1">
                  <c:v>1</c:v>
                </c:pt>
                <c:pt idx="2">
                  <c:v>3</c:v>
                </c:pt>
                <c:pt idx="3">
                  <c:v>2</c:v>
                </c:pt>
                <c:pt idx="4">
                  <c:v>2</c:v>
                </c:pt>
                <c:pt idx="5">
                  <c:v>1</c:v>
                </c:pt>
                <c:pt idx="6">
                  <c:v>1</c:v>
                </c:pt>
              </c:numCache>
            </c:numRef>
          </c:val>
        </c:ser>
        <c:ser>
          <c:idx val="1"/>
          <c:order val="1"/>
          <c:tx>
            <c:strRef>
              <c:f>Sheet1!$A$3</c:f>
              <c:strCache>
                <c:ptCount val="1"/>
                <c:pt idx="0">
                  <c:v>Invazīvie kardiologi KG+PCI</c:v>
                </c:pt>
              </c:strCache>
            </c:strRef>
          </c:tx>
          <c:cat>
            <c:numRef>
              <c:f>Sheet1!$B$1:$H$1</c:f>
              <c:numCache>
                <c:formatCode>General</c:formatCode>
                <c:ptCount val="7"/>
                <c:pt idx="0">
                  <c:v>2004</c:v>
                </c:pt>
                <c:pt idx="1">
                  <c:v>2005</c:v>
                </c:pt>
                <c:pt idx="2">
                  <c:v>2006</c:v>
                </c:pt>
                <c:pt idx="3">
                  <c:v>2007</c:v>
                </c:pt>
                <c:pt idx="4">
                  <c:v>2008</c:v>
                </c:pt>
                <c:pt idx="5">
                  <c:v>2009</c:v>
                </c:pt>
                <c:pt idx="6">
                  <c:v>2010</c:v>
                </c:pt>
              </c:numCache>
            </c:numRef>
          </c:cat>
          <c:val>
            <c:numRef>
              <c:f>Sheet1!$B$3:$H$3</c:f>
              <c:numCache>
                <c:formatCode>General</c:formatCode>
                <c:ptCount val="7"/>
                <c:pt idx="0">
                  <c:v>1</c:v>
                </c:pt>
                <c:pt idx="1">
                  <c:v>2</c:v>
                </c:pt>
                <c:pt idx="2">
                  <c:v>2</c:v>
                </c:pt>
                <c:pt idx="3">
                  <c:v>3</c:v>
                </c:pt>
                <c:pt idx="4">
                  <c:v>3</c:v>
                </c:pt>
                <c:pt idx="5">
                  <c:v>5</c:v>
                </c:pt>
                <c:pt idx="6">
                  <c:v>6</c:v>
                </c:pt>
              </c:numCache>
            </c:numRef>
          </c:val>
        </c:ser>
        <c:gapDepth val="0"/>
        <c:shape val="box"/>
        <c:axId val="69929984"/>
        <c:axId val="69931776"/>
        <c:axId val="0"/>
      </c:bar3DChart>
      <c:catAx>
        <c:axId val="69929984"/>
        <c:scaling>
          <c:orientation val="minMax"/>
        </c:scaling>
        <c:axPos val="b"/>
        <c:numFmt formatCode="General" sourceLinked="1"/>
        <c:tickLblPos val="low"/>
        <c:txPr>
          <a:bodyPr rot="0" vert="horz"/>
          <a:lstStyle/>
          <a:p>
            <a:pPr>
              <a:defRPr sz="1400" b="1">
                <a:solidFill>
                  <a:schemeClr val="tx2"/>
                </a:solidFill>
                <a:latin typeface="Tahoma" pitchFamily="34" charset="0"/>
                <a:cs typeface="Tahoma" pitchFamily="34" charset="0"/>
              </a:defRPr>
            </a:pPr>
            <a:endParaRPr lang="lv-LV"/>
          </a:p>
        </c:txPr>
        <c:crossAx val="69931776"/>
        <c:crosses val="autoZero"/>
        <c:auto val="1"/>
        <c:lblAlgn val="ctr"/>
        <c:lblOffset val="100"/>
        <c:tickLblSkip val="1"/>
        <c:tickMarkSkip val="1"/>
      </c:catAx>
      <c:valAx>
        <c:axId val="69931776"/>
        <c:scaling>
          <c:orientation val="minMax"/>
        </c:scaling>
        <c:axPos val="l"/>
        <c:majorGridlines/>
        <c:numFmt formatCode="General" sourceLinked="1"/>
        <c:tickLblPos val="nextTo"/>
        <c:txPr>
          <a:bodyPr rot="0" vert="horz"/>
          <a:lstStyle/>
          <a:p>
            <a:pPr>
              <a:defRPr sz="1400">
                <a:solidFill>
                  <a:schemeClr val="tx2"/>
                </a:solidFill>
                <a:latin typeface="Tahoma" pitchFamily="34" charset="0"/>
                <a:cs typeface="Tahoma" pitchFamily="34" charset="0"/>
              </a:defRPr>
            </a:pPr>
            <a:endParaRPr lang="lv-LV"/>
          </a:p>
        </c:txPr>
        <c:crossAx val="69929984"/>
        <c:crosses val="autoZero"/>
        <c:crossBetween val="between"/>
      </c:valAx>
    </c:plotArea>
    <c:plotVisOnly val="1"/>
    <c:dispBlanksAs val="gap"/>
  </c:chart>
  <c:txPr>
    <a:bodyPr/>
    <a:lstStyle/>
    <a:p>
      <a:pPr>
        <a:defRPr sz="1800"/>
      </a:pPr>
      <a:endParaRPr lang="lv-LV"/>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lv-LV"/>
  <c:style val="3"/>
  <c:chart>
    <c:autoTitleDeleted val="1"/>
    <c:view3D>
      <c:hPercent val="53"/>
      <c:depthPercent val="100"/>
      <c:rAngAx val="1"/>
    </c:view3D>
    <c:plotArea>
      <c:layout>
        <c:manualLayout>
          <c:layoutTarget val="inner"/>
          <c:xMode val="edge"/>
          <c:yMode val="edge"/>
          <c:x val="8.7822014051522249E-2"/>
          <c:y val="5.3763440860215186E-2"/>
          <c:w val="0.90046838407493923"/>
          <c:h val="0.84946236559139643"/>
        </c:manualLayout>
      </c:layout>
      <c:bar3DChart>
        <c:barDir val="col"/>
        <c:grouping val="clustered"/>
        <c:ser>
          <c:idx val="0"/>
          <c:order val="0"/>
          <c:tx>
            <c:strRef>
              <c:f>Sheet1!$A$3</c:f>
              <c:strCache>
                <c:ptCount val="1"/>
              </c:strCache>
            </c:strRef>
          </c:tx>
          <c:cat>
            <c:numRef>
              <c:f>Sheet1!$B$1:$K$1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Sheet1!$B$3:$K$3</c:f>
              <c:numCache>
                <c:formatCode>General</c:formatCode>
                <c:ptCount val="10"/>
                <c:pt idx="0">
                  <c:v>2139</c:v>
                </c:pt>
                <c:pt idx="1">
                  <c:v>2298</c:v>
                </c:pt>
                <c:pt idx="2">
                  <c:v>2328</c:v>
                </c:pt>
                <c:pt idx="3">
                  <c:v>2751</c:v>
                </c:pt>
                <c:pt idx="4">
                  <c:v>2843</c:v>
                </c:pt>
                <c:pt idx="5">
                  <c:v>2977</c:v>
                </c:pt>
                <c:pt idx="6">
                  <c:v>3062</c:v>
                </c:pt>
                <c:pt idx="7">
                  <c:v>3238</c:v>
                </c:pt>
                <c:pt idx="8">
                  <c:v>2996</c:v>
                </c:pt>
                <c:pt idx="9">
                  <c:v>3731</c:v>
                </c:pt>
              </c:numCache>
            </c:numRef>
          </c:val>
        </c:ser>
        <c:ser>
          <c:idx val="1"/>
          <c:order val="1"/>
          <c:tx>
            <c:strRef>
              <c:f>Sheet1!$A$5</c:f>
              <c:strCache>
                <c:ptCount val="1"/>
              </c:strCache>
            </c:strRef>
          </c:tx>
          <c:cat>
            <c:numRef>
              <c:f>Sheet1!$B$1:$K$1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Sheet1!$B$5:$K$5</c:f>
              <c:numCache>
                <c:formatCode>General</c:formatCode>
                <c:ptCount val="10"/>
                <c:pt idx="7">
                  <c:v>170</c:v>
                </c:pt>
                <c:pt idx="8">
                  <c:v>497</c:v>
                </c:pt>
                <c:pt idx="9">
                  <c:v>715</c:v>
                </c:pt>
              </c:numCache>
            </c:numRef>
          </c:val>
        </c:ser>
        <c:gapDepth val="0"/>
        <c:shape val="box"/>
        <c:axId val="69991424"/>
        <c:axId val="69993216"/>
        <c:axId val="0"/>
      </c:bar3DChart>
      <c:catAx>
        <c:axId val="69991424"/>
        <c:scaling>
          <c:orientation val="minMax"/>
        </c:scaling>
        <c:axPos val="b"/>
        <c:numFmt formatCode="General" sourceLinked="1"/>
        <c:tickLblPos val="low"/>
        <c:txPr>
          <a:bodyPr rot="0" vert="horz"/>
          <a:lstStyle/>
          <a:p>
            <a:pPr>
              <a:defRPr sz="1400" b="1">
                <a:solidFill>
                  <a:schemeClr val="tx2"/>
                </a:solidFill>
                <a:latin typeface="Tahoma" pitchFamily="34" charset="0"/>
                <a:cs typeface="Tahoma" pitchFamily="34" charset="0"/>
              </a:defRPr>
            </a:pPr>
            <a:endParaRPr lang="lv-LV"/>
          </a:p>
        </c:txPr>
        <c:crossAx val="69993216"/>
        <c:crosses val="autoZero"/>
        <c:auto val="1"/>
        <c:lblAlgn val="ctr"/>
        <c:lblOffset val="100"/>
        <c:tickLblSkip val="1"/>
        <c:tickMarkSkip val="1"/>
      </c:catAx>
      <c:valAx>
        <c:axId val="69993216"/>
        <c:scaling>
          <c:orientation val="minMax"/>
          <c:max val="3500"/>
        </c:scaling>
        <c:axPos val="l"/>
        <c:majorGridlines/>
        <c:numFmt formatCode="General" sourceLinked="1"/>
        <c:tickLblPos val="nextTo"/>
        <c:txPr>
          <a:bodyPr rot="0" vert="horz"/>
          <a:lstStyle/>
          <a:p>
            <a:pPr>
              <a:defRPr sz="1400" b="0">
                <a:solidFill>
                  <a:schemeClr val="tx2"/>
                </a:solidFill>
                <a:latin typeface="Tahoma" pitchFamily="34" charset="0"/>
                <a:cs typeface="Tahoma" pitchFamily="34" charset="0"/>
              </a:defRPr>
            </a:pPr>
            <a:endParaRPr lang="lv-LV"/>
          </a:p>
        </c:txPr>
        <c:crossAx val="69991424"/>
        <c:crosses val="autoZero"/>
        <c:crossBetween val="between"/>
      </c:valAx>
    </c:plotArea>
    <c:plotVisOnly val="1"/>
    <c:dispBlanksAs val="gap"/>
  </c:chart>
  <c:txPr>
    <a:bodyPr/>
    <a:lstStyle/>
    <a:p>
      <a:pPr>
        <a:defRPr sz="1800"/>
      </a:pPr>
      <a:endParaRPr lang="lv-LV"/>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lv-LV"/>
  <c:style val="3"/>
  <c:chart>
    <c:autoTitleDeleted val="1"/>
    <c:view3D>
      <c:rotX val="54"/>
      <c:hPercent val="59"/>
      <c:rotY val="35"/>
      <c:depthPercent val="100"/>
      <c:rAngAx val="1"/>
    </c:view3D>
    <c:plotArea>
      <c:layout>
        <c:manualLayout>
          <c:layoutTarget val="inner"/>
          <c:xMode val="edge"/>
          <c:yMode val="edge"/>
          <c:x val="8.7822014051522249E-2"/>
          <c:y val="2.3655913978494685E-2"/>
          <c:w val="0.80562060889929765"/>
          <c:h val="0.87311827956989441"/>
        </c:manualLayout>
      </c:layout>
      <c:bar3DChart>
        <c:barDir val="col"/>
        <c:grouping val="clustered"/>
        <c:ser>
          <c:idx val="0"/>
          <c:order val="0"/>
          <c:tx>
            <c:strRef>
              <c:f>Sheet1!$A$2</c:f>
              <c:strCache>
                <c:ptCount val="1"/>
                <c:pt idx="0">
                  <c:v>KG</c:v>
                </c:pt>
              </c:strCache>
            </c:strRef>
          </c:tx>
          <c:cat>
            <c:numRef>
              <c:f>Sheet1!$B$1:$I$1</c:f>
              <c:numCache>
                <c:formatCode>General</c:formatCode>
                <c:ptCount val="8"/>
                <c:pt idx="0">
                  <c:v>2003</c:v>
                </c:pt>
                <c:pt idx="1">
                  <c:v>2004</c:v>
                </c:pt>
                <c:pt idx="2">
                  <c:v>2005</c:v>
                </c:pt>
                <c:pt idx="3">
                  <c:v>2006</c:v>
                </c:pt>
                <c:pt idx="4">
                  <c:v>2007</c:v>
                </c:pt>
                <c:pt idx="5">
                  <c:v>2008</c:v>
                </c:pt>
                <c:pt idx="6">
                  <c:v>2009</c:v>
                </c:pt>
                <c:pt idx="7">
                  <c:v>2010</c:v>
                </c:pt>
              </c:numCache>
            </c:numRef>
          </c:cat>
          <c:val>
            <c:numRef>
              <c:f>Sheet1!$B$2:$I$2</c:f>
              <c:numCache>
                <c:formatCode>General</c:formatCode>
                <c:ptCount val="8"/>
                <c:pt idx="0">
                  <c:v>98</c:v>
                </c:pt>
                <c:pt idx="1">
                  <c:v>545</c:v>
                </c:pt>
                <c:pt idx="2">
                  <c:v>710</c:v>
                </c:pt>
                <c:pt idx="3">
                  <c:v>956</c:v>
                </c:pt>
                <c:pt idx="4">
                  <c:v>1219</c:v>
                </c:pt>
                <c:pt idx="5">
                  <c:v>1612</c:v>
                </c:pt>
                <c:pt idx="6">
                  <c:v>1603</c:v>
                </c:pt>
                <c:pt idx="7">
                  <c:v>2096</c:v>
                </c:pt>
              </c:numCache>
            </c:numRef>
          </c:val>
        </c:ser>
        <c:ser>
          <c:idx val="1"/>
          <c:order val="1"/>
          <c:tx>
            <c:strRef>
              <c:f>Sheet1!$A$3</c:f>
              <c:strCache>
                <c:ptCount val="1"/>
                <c:pt idx="0">
                  <c:v>PCI</c:v>
                </c:pt>
              </c:strCache>
            </c:strRef>
          </c:tx>
          <c:cat>
            <c:numRef>
              <c:f>Sheet1!$B$1:$I$1</c:f>
              <c:numCache>
                <c:formatCode>General</c:formatCode>
                <c:ptCount val="8"/>
                <c:pt idx="0">
                  <c:v>2003</c:v>
                </c:pt>
                <c:pt idx="1">
                  <c:v>2004</c:v>
                </c:pt>
                <c:pt idx="2">
                  <c:v>2005</c:v>
                </c:pt>
                <c:pt idx="3">
                  <c:v>2006</c:v>
                </c:pt>
                <c:pt idx="4">
                  <c:v>2007</c:v>
                </c:pt>
                <c:pt idx="5">
                  <c:v>2008</c:v>
                </c:pt>
                <c:pt idx="6">
                  <c:v>2009</c:v>
                </c:pt>
                <c:pt idx="7">
                  <c:v>2010</c:v>
                </c:pt>
              </c:numCache>
            </c:numRef>
          </c:cat>
          <c:val>
            <c:numRef>
              <c:f>Sheet1!$B$3:$I$3</c:f>
              <c:numCache>
                <c:formatCode>General</c:formatCode>
                <c:ptCount val="8"/>
                <c:pt idx="0">
                  <c:v>0</c:v>
                </c:pt>
                <c:pt idx="1">
                  <c:v>138</c:v>
                </c:pt>
                <c:pt idx="2">
                  <c:v>406</c:v>
                </c:pt>
                <c:pt idx="3">
                  <c:v>587</c:v>
                </c:pt>
                <c:pt idx="4">
                  <c:v>804</c:v>
                </c:pt>
                <c:pt idx="5">
                  <c:v>974</c:v>
                </c:pt>
                <c:pt idx="6">
                  <c:v>859</c:v>
                </c:pt>
                <c:pt idx="7">
                  <c:v>1118</c:v>
                </c:pt>
              </c:numCache>
            </c:numRef>
          </c:val>
        </c:ser>
        <c:gapDepth val="0"/>
        <c:shape val="box"/>
        <c:axId val="70034176"/>
        <c:axId val="70035712"/>
        <c:axId val="0"/>
      </c:bar3DChart>
      <c:catAx>
        <c:axId val="70034176"/>
        <c:scaling>
          <c:orientation val="minMax"/>
        </c:scaling>
        <c:axPos val="b"/>
        <c:numFmt formatCode="General" sourceLinked="1"/>
        <c:tickLblPos val="low"/>
        <c:txPr>
          <a:bodyPr rot="0" vert="horz"/>
          <a:lstStyle/>
          <a:p>
            <a:pPr>
              <a:defRPr sz="1400">
                <a:solidFill>
                  <a:schemeClr val="tx2"/>
                </a:solidFill>
                <a:latin typeface="Tahoma" pitchFamily="34" charset="0"/>
                <a:cs typeface="Tahoma" pitchFamily="34" charset="0"/>
              </a:defRPr>
            </a:pPr>
            <a:endParaRPr lang="lv-LV"/>
          </a:p>
        </c:txPr>
        <c:crossAx val="70035712"/>
        <c:crosses val="autoZero"/>
        <c:auto val="1"/>
        <c:lblAlgn val="ctr"/>
        <c:lblOffset val="100"/>
        <c:tickLblSkip val="1"/>
        <c:tickMarkSkip val="1"/>
      </c:catAx>
      <c:valAx>
        <c:axId val="70035712"/>
        <c:scaling>
          <c:orientation val="minMax"/>
        </c:scaling>
        <c:axPos val="l"/>
        <c:majorGridlines/>
        <c:numFmt formatCode="General" sourceLinked="1"/>
        <c:tickLblPos val="nextTo"/>
        <c:txPr>
          <a:bodyPr rot="0" vert="horz"/>
          <a:lstStyle/>
          <a:p>
            <a:pPr>
              <a:defRPr sz="1400">
                <a:solidFill>
                  <a:schemeClr val="tx2"/>
                </a:solidFill>
                <a:latin typeface="Tahoma" pitchFamily="34" charset="0"/>
                <a:cs typeface="Tahoma" pitchFamily="34" charset="0"/>
              </a:defRPr>
            </a:pPr>
            <a:endParaRPr lang="lv-LV"/>
          </a:p>
        </c:txPr>
        <c:crossAx val="70034176"/>
        <c:crosses val="autoZero"/>
        <c:crossBetween val="between"/>
      </c:valAx>
    </c:plotArea>
    <c:legend>
      <c:legendPos val="r"/>
      <c:layout>
        <c:manualLayout>
          <c:xMode val="edge"/>
          <c:yMode val="edge"/>
          <c:x val="0.81023640351813864"/>
          <c:y val="0.40861666337064018"/>
          <c:w val="8.8992974238875894E-2"/>
          <c:h val="0.15268817204301072"/>
        </c:manualLayout>
      </c:layout>
      <c:txPr>
        <a:bodyPr/>
        <a:lstStyle/>
        <a:p>
          <a:pPr>
            <a:defRPr sz="1400">
              <a:solidFill>
                <a:schemeClr val="tx2"/>
              </a:solidFill>
              <a:latin typeface="Tahoma" pitchFamily="34" charset="0"/>
              <a:cs typeface="Tahoma" pitchFamily="34" charset="0"/>
            </a:defRPr>
          </a:pPr>
          <a:endParaRPr lang="lv-LV"/>
        </a:p>
      </c:txPr>
    </c:legend>
    <c:plotVisOnly val="1"/>
    <c:dispBlanksAs val="gap"/>
  </c:chart>
  <c:txPr>
    <a:bodyPr/>
    <a:lstStyle/>
    <a:p>
      <a:pPr>
        <a:defRPr sz="1800"/>
      </a:pPr>
      <a:endParaRPr lang="lv-LV"/>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0.537</cdr:x>
      <cdr:y>0.10775</cdr:y>
    </cdr:from>
    <cdr:to>
      <cdr:x>0.59356</cdr:x>
      <cdr:y>0.18402</cdr:y>
    </cdr:to>
    <cdr:sp macro="" textlink="">
      <cdr:nvSpPr>
        <cdr:cNvPr id="1025" name="Text Box 1"/>
        <cdr:cNvSpPr txBox="1">
          <a:spLocks xmlns:a="http://schemas.openxmlformats.org/drawingml/2006/main" noChangeArrowheads="1"/>
        </cdr:cNvSpPr>
      </cdr:nvSpPr>
      <cdr:spPr bwMode="auto">
        <a:xfrm xmlns:a="http://schemas.openxmlformats.org/drawingml/2006/main">
          <a:off x="4415032" y="365241"/>
          <a:ext cx="464999" cy="258532"/>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36576" tIns="36576" rIns="36576" bIns="36576" anchor="ctr" upright="1">
          <a:spAutoFit/>
        </a:bodyPr>
        <a:lstStyle xmlns:a="http://schemas.openxmlformats.org/drawingml/2006/main"/>
        <a:p xmlns:a="http://schemas.openxmlformats.org/drawingml/2006/main">
          <a:pPr algn="ctr" rtl="1">
            <a:defRPr sz="1000"/>
          </a:pPr>
          <a:r>
            <a:rPr lang="lv-LV" sz="1200" b="1" i="0" strike="noStrike" dirty="0">
              <a:solidFill>
                <a:schemeClr val="tx2"/>
              </a:solidFill>
              <a:latin typeface="Tahoma" pitchFamily="34" charset="0"/>
              <a:cs typeface="Tahoma" pitchFamily="34" charset="0"/>
            </a:rPr>
            <a:t>2977</a:t>
          </a:r>
        </a:p>
      </cdr:txBody>
    </cdr:sp>
  </cdr:relSizeAnchor>
  <cdr:relSizeAnchor xmlns:cdr="http://schemas.openxmlformats.org/drawingml/2006/chartDrawing">
    <cdr:from>
      <cdr:x>0.46921</cdr:x>
      <cdr:y>0.13172</cdr:y>
    </cdr:from>
    <cdr:to>
      <cdr:x>0.53103</cdr:x>
      <cdr:y>0.20799</cdr:y>
    </cdr:to>
    <cdr:sp macro="" textlink="">
      <cdr:nvSpPr>
        <cdr:cNvPr id="1026" name="Text Box 2"/>
        <cdr:cNvSpPr txBox="1">
          <a:spLocks xmlns:a="http://schemas.openxmlformats.org/drawingml/2006/main" noChangeArrowheads="1"/>
        </cdr:cNvSpPr>
      </cdr:nvSpPr>
      <cdr:spPr bwMode="auto">
        <a:xfrm xmlns:a="http://schemas.openxmlformats.org/drawingml/2006/main">
          <a:off x="3857652" y="446487"/>
          <a:ext cx="508280" cy="258532"/>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36576" tIns="36576" rIns="36576" bIns="36576" anchor="ctr" upright="1">
          <a:spAutoFit/>
        </a:bodyPr>
        <a:lstStyle xmlns:a="http://schemas.openxmlformats.org/drawingml/2006/main"/>
        <a:p xmlns:a="http://schemas.openxmlformats.org/drawingml/2006/main">
          <a:pPr algn="ctr" rtl="1">
            <a:defRPr sz="1000"/>
          </a:pPr>
          <a:r>
            <a:rPr lang="lv-LV" sz="1200" b="1" i="0" strike="noStrike" dirty="0">
              <a:solidFill>
                <a:srgbClr val="000000"/>
              </a:solidFill>
              <a:latin typeface="Arial"/>
              <a:cs typeface="Arial"/>
            </a:rPr>
            <a:t> </a:t>
          </a:r>
          <a:r>
            <a:rPr lang="lv-LV" sz="1200" b="1" i="0" strike="noStrike" dirty="0">
              <a:solidFill>
                <a:schemeClr val="tx2"/>
              </a:solidFill>
              <a:latin typeface="Tahoma" pitchFamily="34" charset="0"/>
              <a:cs typeface="Tahoma" pitchFamily="34" charset="0"/>
            </a:rPr>
            <a:t>2843</a:t>
          </a:r>
        </a:p>
      </cdr:txBody>
    </cdr:sp>
  </cdr:relSizeAnchor>
  <cdr:relSizeAnchor xmlns:cdr="http://schemas.openxmlformats.org/drawingml/2006/chartDrawing">
    <cdr:from>
      <cdr:x>0.39969</cdr:x>
      <cdr:y>0.15279</cdr:y>
    </cdr:from>
    <cdr:to>
      <cdr:x>0.46152</cdr:x>
      <cdr:y>0.22906</cdr:y>
    </cdr:to>
    <cdr:sp macro="" textlink="">
      <cdr:nvSpPr>
        <cdr:cNvPr id="1027" name="Text Box 3"/>
        <cdr:cNvSpPr txBox="1">
          <a:spLocks xmlns:a="http://schemas.openxmlformats.org/drawingml/2006/main" noChangeArrowheads="1"/>
        </cdr:cNvSpPr>
      </cdr:nvSpPr>
      <cdr:spPr bwMode="auto">
        <a:xfrm xmlns:a="http://schemas.openxmlformats.org/drawingml/2006/main">
          <a:off x="3286148" y="517925"/>
          <a:ext cx="508280" cy="258532"/>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36576" tIns="36576" rIns="36576" bIns="36576" anchor="ctr" upright="1">
          <a:spAutoFit/>
        </a:bodyPr>
        <a:lstStyle xmlns:a="http://schemas.openxmlformats.org/drawingml/2006/main"/>
        <a:p xmlns:a="http://schemas.openxmlformats.org/drawingml/2006/main">
          <a:pPr algn="ctr" rtl="1">
            <a:defRPr sz="1000"/>
          </a:pPr>
          <a:r>
            <a:rPr lang="lv-LV" sz="1200" b="1" i="0" strike="noStrike" dirty="0">
              <a:solidFill>
                <a:srgbClr val="000000"/>
              </a:solidFill>
              <a:latin typeface="Arial"/>
              <a:cs typeface="Arial"/>
            </a:rPr>
            <a:t> </a:t>
          </a:r>
          <a:r>
            <a:rPr lang="lv-LV" sz="1200" b="1" i="0" strike="noStrike" dirty="0">
              <a:solidFill>
                <a:schemeClr val="tx2"/>
              </a:solidFill>
              <a:latin typeface="Tahoma" pitchFamily="34" charset="0"/>
              <a:cs typeface="Tahoma" pitchFamily="34" charset="0"/>
            </a:rPr>
            <a:t>2751</a:t>
          </a:r>
        </a:p>
      </cdr:txBody>
    </cdr:sp>
  </cdr:relSizeAnchor>
  <cdr:relSizeAnchor xmlns:cdr="http://schemas.openxmlformats.org/drawingml/2006/chartDrawing">
    <cdr:from>
      <cdr:x>0.33887</cdr:x>
      <cdr:y>0.25817</cdr:y>
    </cdr:from>
    <cdr:to>
      <cdr:x>0.40089</cdr:x>
      <cdr:y>0.33444</cdr:y>
    </cdr:to>
    <cdr:sp macro="" textlink="">
      <cdr:nvSpPr>
        <cdr:cNvPr id="1028" name="Text Box 4"/>
        <cdr:cNvSpPr txBox="1">
          <a:spLocks xmlns:a="http://schemas.openxmlformats.org/drawingml/2006/main" noChangeArrowheads="1"/>
        </cdr:cNvSpPr>
      </cdr:nvSpPr>
      <cdr:spPr bwMode="auto">
        <a:xfrm xmlns:a="http://schemas.openxmlformats.org/drawingml/2006/main">
          <a:off x="2786082" y="875115"/>
          <a:ext cx="509883" cy="258532"/>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36576" tIns="36576" rIns="36576" bIns="36576" anchor="ctr" upright="1">
          <a:spAutoFit/>
        </a:bodyPr>
        <a:lstStyle xmlns:a="http://schemas.openxmlformats.org/drawingml/2006/main"/>
        <a:p xmlns:a="http://schemas.openxmlformats.org/drawingml/2006/main">
          <a:pPr algn="ctr" rtl="1">
            <a:defRPr sz="1000"/>
          </a:pPr>
          <a:r>
            <a:rPr lang="lv-LV" sz="1200" b="1" i="0" strike="noStrike" dirty="0">
              <a:solidFill>
                <a:schemeClr val="tx2"/>
              </a:solidFill>
              <a:latin typeface="Tahoma" pitchFamily="34" charset="0"/>
              <a:cs typeface="Tahoma" pitchFamily="34" charset="0"/>
            </a:rPr>
            <a:t> 2328</a:t>
          </a:r>
        </a:p>
      </cdr:txBody>
    </cdr:sp>
  </cdr:relSizeAnchor>
  <cdr:relSizeAnchor xmlns:cdr="http://schemas.openxmlformats.org/drawingml/2006/chartDrawing">
    <cdr:from>
      <cdr:x>0.20854</cdr:x>
      <cdr:y>0.30032</cdr:y>
    </cdr:from>
    <cdr:to>
      <cdr:x>0.26811</cdr:x>
      <cdr:y>0.37114</cdr:y>
    </cdr:to>
    <cdr:sp macro="" textlink="">
      <cdr:nvSpPr>
        <cdr:cNvPr id="1029" name="Text Box 5"/>
        <cdr:cNvSpPr txBox="1">
          <a:spLocks xmlns:a="http://schemas.openxmlformats.org/drawingml/2006/main" noChangeArrowheads="1"/>
        </cdr:cNvSpPr>
      </cdr:nvSpPr>
      <cdr:spPr bwMode="auto">
        <a:xfrm xmlns:a="http://schemas.openxmlformats.org/drawingml/2006/main">
          <a:off x="1714512" y="1017991"/>
          <a:ext cx="489814" cy="240066"/>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27432" tIns="27432" rIns="27432" bIns="27432" anchor="ctr" upright="1">
          <a:spAutoFit/>
        </a:bodyPr>
        <a:lstStyle xmlns:a="http://schemas.openxmlformats.org/drawingml/2006/main"/>
        <a:p xmlns:a="http://schemas.openxmlformats.org/drawingml/2006/main">
          <a:pPr algn="ctr" rtl="1">
            <a:defRPr sz="1000"/>
          </a:pPr>
          <a:r>
            <a:rPr lang="lv-LV" sz="1200" b="1" i="0" strike="noStrike" dirty="0">
              <a:solidFill>
                <a:srgbClr val="000000"/>
              </a:solidFill>
              <a:latin typeface="Arial"/>
              <a:cs typeface="Arial"/>
            </a:rPr>
            <a:t> </a:t>
          </a:r>
          <a:r>
            <a:rPr lang="lv-LV" sz="1200" b="1" i="0" strike="noStrike" dirty="0">
              <a:solidFill>
                <a:schemeClr val="tx2"/>
              </a:solidFill>
              <a:latin typeface="Tahoma" pitchFamily="34" charset="0"/>
              <a:cs typeface="Tahoma" pitchFamily="34" charset="0"/>
            </a:rPr>
            <a:t>2139</a:t>
          </a:r>
        </a:p>
      </cdr:txBody>
    </cdr:sp>
  </cdr:relSizeAnchor>
  <cdr:relSizeAnchor xmlns:cdr="http://schemas.openxmlformats.org/drawingml/2006/chartDrawing">
    <cdr:from>
      <cdr:x>0.26936</cdr:x>
      <cdr:y>0.23709</cdr:y>
    </cdr:from>
    <cdr:to>
      <cdr:x>0.33138</cdr:x>
      <cdr:y>0.31336</cdr:y>
    </cdr:to>
    <cdr:sp macro="" textlink="">
      <cdr:nvSpPr>
        <cdr:cNvPr id="1030" name="Text Box 6"/>
        <cdr:cNvSpPr txBox="1">
          <a:spLocks xmlns:a="http://schemas.openxmlformats.org/drawingml/2006/main" noChangeArrowheads="1"/>
        </cdr:cNvSpPr>
      </cdr:nvSpPr>
      <cdr:spPr bwMode="auto">
        <a:xfrm xmlns:a="http://schemas.openxmlformats.org/drawingml/2006/main">
          <a:off x="2214578" y="803677"/>
          <a:ext cx="509883" cy="258532"/>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36576" tIns="36576" rIns="36576" bIns="36576" anchor="ctr" upright="1">
          <a:spAutoFit/>
        </a:bodyPr>
        <a:lstStyle xmlns:a="http://schemas.openxmlformats.org/drawingml/2006/main"/>
        <a:p xmlns:a="http://schemas.openxmlformats.org/drawingml/2006/main">
          <a:pPr algn="ctr" rtl="1">
            <a:defRPr sz="1000"/>
          </a:pPr>
          <a:r>
            <a:rPr lang="lv-LV" sz="1200" b="1" i="0" strike="noStrike" dirty="0">
              <a:solidFill>
                <a:schemeClr val="tx2"/>
              </a:solidFill>
              <a:latin typeface="Tahoma" pitchFamily="34" charset="0"/>
              <a:cs typeface="Tahoma" pitchFamily="34" charset="0"/>
            </a:rPr>
            <a:t> 2298</a:t>
          </a:r>
        </a:p>
      </cdr:txBody>
    </cdr:sp>
  </cdr:relSizeAnchor>
</c:userShapes>
</file>

<file path=ppt/drawings/drawing2.xml><?xml version="1.0" encoding="utf-8"?>
<c:userShapes xmlns:c="http://schemas.openxmlformats.org/drawingml/2006/chart">
  <cdr:relSizeAnchor xmlns:cdr="http://schemas.openxmlformats.org/drawingml/2006/chartDrawing">
    <cdr:from>
      <cdr:x>0.22666</cdr:x>
      <cdr:y>0.70321</cdr:y>
    </cdr:from>
    <cdr:to>
      <cdr:x>0.25503</cdr:x>
      <cdr:y>0.77155</cdr:y>
    </cdr:to>
    <cdr:sp macro="" textlink="">
      <cdr:nvSpPr>
        <cdr:cNvPr id="1025" name="Text Box 1"/>
        <cdr:cNvSpPr txBox="1">
          <a:spLocks xmlns:a="http://schemas.openxmlformats.org/drawingml/2006/main" noChangeArrowheads="1"/>
        </cdr:cNvSpPr>
      </cdr:nvSpPr>
      <cdr:spPr bwMode="auto">
        <a:xfrm xmlns:a="http://schemas.openxmlformats.org/drawingml/2006/main">
          <a:off x="1857388" y="2375314"/>
          <a:ext cx="232500" cy="230832"/>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1">
            <a:defRPr sz="1000"/>
          </a:pPr>
          <a:r>
            <a:rPr lang="lv-LV" sz="1200" b="1" i="0" strike="noStrike" dirty="0" smtClean="0">
              <a:solidFill>
                <a:schemeClr val="tx2"/>
              </a:solidFill>
              <a:latin typeface="Tahoma" pitchFamily="34" charset="0"/>
              <a:cs typeface="Tahoma" pitchFamily="34" charset="0"/>
            </a:rPr>
            <a:t>98</a:t>
          </a:r>
          <a:endParaRPr lang="lv-LV" sz="1200" b="1" i="0" strike="noStrike" dirty="0">
            <a:solidFill>
              <a:schemeClr val="tx2"/>
            </a:solidFill>
            <a:latin typeface="Tahoma" pitchFamily="34" charset="0"/>
            <a:cs typeface="Tahoma" pitchFamily="34" charset="0"/>
          </a:endParaRPr>
        </a:p>
      </cdr:txBody>
    </cdr:sp>
  </cdr:relSizeAnchor>
  <cdr:relSizeAnchor xmlns:cdr="http://schemas.openxmlformats.org/drawingml/2006/chartDrawing">
    <cdr:from>
      <cdr:x>0.25281</cdr:x>
      <cdr:y>0.74551</cdr:y>
    </cdr:from>
    <cdr:to>
      <cdr:x>0.28681</cdr:x>
      <cdr:y>0.80776</cdr:y>
    </cdr:to>
    <cdr:sp macro="" textlink="">
      <cdr:nvSpPr>
        <cdr:cNvPr id="1026" name="Text Box 2"/>
        <cdr:cNvSpPr txBox="1">
          <a:spLocks xmlns:a="http://schemas.openxmlformats.org/drawingml/2006/main" noChangeArrowheads="1"/>
        </cdr:cNvSpPr>
      </cdr:nvSpPr>
      <cdr:spPr bwMode="auto">
        <a:xfrm xmlns:a="http://schemas.openxmlformats.org/drawingml/2006/main">
          <a:off x="2071702" y="2518190"/>
          <a:ext cx="278619" cy="210269"/>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1">
            <a:defRPr sz="1000"/>
          </a:pPr>
          <a:r>
            <a:rPr lang="lv-LV" sz="1200" b="1" i="0" strike="noStrike" dirty="0">
              <a:solidFill>
                <a:schemeClr val="tx2"/>
              </a:solidFill>
              <a:latin typeface="Tahoma" pitchFamily="34" charset="0"/>
              <a:cs typeface="Tahoma" pitchFamily="34" charset="0"/>
            </a:rPr>
            <a:t>0</a:t>
          </a:r>
        </a:p>
      </cdr:txBody>
    </cdr:sp>
  </cdr:relSizeAnchor>
  <cdr:relSizeAnchor xmlns:cdr="http://schemas.openxmlformats.org/drawingml/2006/chartDrawing">
    <cdr:from>
      <cdr:x>0.28768</cdr:x>
      <cdr:y>0.57632</cdr:y>
    </cdr:from>
    <cdr:to>
      <cdr:x>0.32799</cdr:x>
      <cdr:y>0.64465</cdr:y>
    </cdr:to>
    <cdr:sp macro="" textlink="">
      <cdr:nvSpPr>
        <cdr:cNvPr id="1027" name="Text Box 3"/>
        <cdr:cNvSpPr txBox="1">
          <a:spLocks xmlns:a="http://schemas.openxmlformats.org/drawingml/2006/main" noChangeArrowheads="1"/>
        </cdr:cNvSpPr>
      </cdr:nvSpPr>
      <cdr:spPr bwMode="auto">
        <a:xfrm xmlns:a="http://schemas.openxmlformats.org/drawingml/2006/main">
          <a:off x="2357454" y="1946686"/>
          <a:ext cx="330282" cy="230832"/>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1">
            <a:defRPr sz="1000"/>
          </a:pPr>
          <a:r>
            <a:rPr lang="lv-LV" sz="1200" b="1" i="0" strike="noStrike" dirty="0">
              <a:solidFill>
                <a:schemeClr val="tx2"/>
              </a:solidFill>
              <a:latin typeface="Tahoma" pitchFamily="34" charset="0"/>
              <a:cs typeface="Tahoma" pitchFamily="34" charset="0"/>
            </a:rPr>
            <a:t>545</a:t>
          </a:r>
        </a:p>
      </cdr:txBody>
    </cdr:sp>
  </cdr:relSizeAnchor>
  <cdr:relSizeAnchor xmlns:cdr="http://schemas.openxmlformats.org/drawingml/2006/chartDrawing">
    <cdr:from>
      <cdr:x>0.30512</cdr:x>
      <cdr:y>0.72436</cdr:y>
    </cdr:from>
    <cdr:to>
      <cdr:x>0.37062</cdr:x>
      <cdr:y>0.78886</cdr:y>
    </cdr:to>
    <cdr:sp macro="" textlink="">
      <cdr:nvSpPr>
        <cdr:cNvPr id="1028" name="Text Box 4"/>
        <cdr:cNvSpPr txBox="1">
          <a:spLocks xmlns:a="http://schemas.openxmlformats.org/drawingml/2006/main" noChangeArrowheads="1"/>
        </cdr:cNvSpPr>
      </cdr:nvSpPr>
      <cdr:spPr bwMode="auto">
        <a:xfrm xmlns:a="http://schemas.openxmlformats.org/drawingml/2006/main">
          <a:off x="2500330" y="2446752"/>
          <a:ext cx="536751" cy="217868"/>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1">
            <a:defRPr sz="1000"/>
          </a:pPr>
          <a:r>
            <a:rPr lang="lv-LV" sz="1200" b="1" i="0" strike="noStrike" dirty="0">
              <a:solidFill>
                <a:schemeClr val="tx2"/>
              </a:solidFill>
              <a:latin typeface="Tahoma" pitchFamily="34" charset="0"/>
              <a:cs typeface="Tahoma" pitchFamily="34" charset="0"/>
            </a:rPr>
            <a:t>138</a:t>
          </a:r>
        </a:p>
      </cdr:txBody>
    </cdr:sp>
  </cdr:relSizeAnchor>
  <cdr:relSizeAnchor xmlns:cdr="http://schemas.openxmlformats.org/drawingml/2006/chartDrawing">
    <cdr:from>
      <cdr:x>0.3487</cdr:x>
      <cdr:y>0.51287</cdr:y>
    </cdr:from>
    <cdr:to>
      <cdr:x>0.4132</cdr:x>
      <cdr:y>0.59662</cdr:y>
    </cdr:to>
    <cdr:sp macro="" textlink="">
      <cdr:nvSpPr>
        <cdr:cNvPr id="1029" name="Text Box 5"/>
        <cdr:cNvSpPr txBox="1">
          <a:spLocks xmlns:a="http://schemas.openxmlformats.org/drawingml/2006/main" noChangeArrowheads="1"/>
        </cdr:cNvSpPr>
      </cdr:nvSpPr>
      <cdr:spPr bwMode="auto">
        <a:xfrm xmlns:a="http://schemas.openxmlformats.org/drawingml/2006/main">
          <a:off x="2857520" y="1732372"/>
          <a:ext cx="528557" cy="282892"/>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1">
            <a:defRPr sz="1000"/>
          </a:pPr>
          <a:r>
            <a:rPr lang="lv-LV" sz="1200" b="1" i="0" strike="noStrike" dirty="0">
              <a:solidFill>
                <a:srgbClr val="000000"/>
              </a:solidFill>
              <a:latin typeface="Tahoma" pitchFamily="34" charset="0"/>
              <a:cs typeface="Tahoma" pitchFamily="34" charset="0"/>
            </a:rPr>
            <a:t> </a:t>
          </a:r>
          <a:r>
            <a:rPr lang="lv-LV" sz="1200" b="1" i="0" strike="noStrike" dirty="0">
              <a:solidFill>
                <a:schemeClr val="tx2"/>
              </a:solidFill>
              <a:latin typeface="Tahoma" pitchFamily="34" charset="0"/>
              <a:cs typeface="Tahoma" pitchFamily="34" charset="0"/>
            </a:rPr>
            <a:t>710</a:t>
          </a:r>
        </a:p>
      </cdr:txBody>
    </cdr:sp>
  </cdr:relSizeAnchor>
  <cdr:relSizeAnchor xmlns:cdr="http://schemas.openxmlformats.org/drawingml/2006/chartDrawing">
    <cdr:from>
      <cdr:x>0.36614</cdr:x>
      <cdr:y>0.61862</cdr:y>
    </cdr:from>
    <cdr:to>
      <cdr:x>0.44214</cdr:x>
      <cdr:y>0.70462</cdr:y>
    </cdr:to>
    <cdr:sp macro="" textlink="">
      <cdr:nvSpPr>
        <cdr:cNvPr id="1030" name="Text Box 6"/>
        <cdr:cNvSpPr txBox="1">
          <a:spLocks xmlns:a="http://schemas.openxmlformats.org/drawingml/2006/main" noChangeArrowheads="1"/>
        </cdr:cNvSpPr>
      </cdr:nvSpPr>
      <cdr:spPr bwMode="auto">
        <a:xfrm xmlns:a="http://schemas.openxmlformats.org/drawingml/2006/main">
          <a:off x="3000396" y="2089562"/>
          <a:ext cx="622795" cy="29049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Overflow="clip" wrap="square" lIns="45720" tIns="36576" rIns="45720" bIns="36576" anchor="ctr" upright="1"/>
        <a:lstStyle xmlns:a="http://schemas.openxmlformats.org/drawingml/2006/main"/>
        <a:p xmlns:a="http://schemas.openxmlformats.org/drawingml/2006/main">
          <a:pPr algn="ctr" rtl="1">
            <a:defRPr sz="1000"/>
          </a:pPr>
          <a:r>
            <a:rPr lang="lv-LV" sz="1200" b="1" i="0" strike="noStrike" dirty="0">
              <a:solidFill>
                <a:srgbClr val="000000"/>
              </a:solidFill>
              <a:latin typeface="Arial"/>
              <a:cs typeface="Arial"/>
            </a:rPr>
            <a:t> </a:t>
          </a:r>
          <a:r>
            <a:rPr lang="lv-LV" sz="1200" b="1" i="0" strike="noStrike" dirty="0">
              <a:solidFill>
                <a:schemeClr val="tx2"/>
              </a:solidFill>
              <a:latin typeface="Tahoma" pitchFamily="34" charset="0"/>
              <a:cs typeface="Tahoma" pitchFamily="34" charset="0"/>
            </a:rPr>
            <a:t>406</a:t>
          </a:r>
        </a:p>
      </cdr:txBody>
    </cdr:sp>
  </cdr:relSizeAnchor>
  <cdr:relSizeAnchor xmlns:cdr="http://schemas.openxmlformats.org/drawingml/2006/chartDrawing">
    <cdr:from>
      <cdr:x>0.40101</cdr:x>
      <cdr:y>0.44942</cdr:y>
    </cdr:from>
    <cdr:to>
      <cdr:x>0.47601</cdr:x>
      <cdr:y>0.53542</cdr:y>
    </cdr:to>
    <cdr:sp macro="" textlink="">
      <cdr:nvSpPr>
        <cdr:cNvPr id="1031" name="Text Box 7"/>
        <cdr:cNvSpPr txBox="1">
          <a:spLocks xmlns:a="http://schemas.openxmlformats.org/drawingml/2006/main" noChangeArrowheads="1"/>
        </cdr:cNvSpPr>
      </cdr:nvSpPr>
      <cdr:spPr bwMode="auto">
        <a:xfrm xmlns:a="http://schemas.openxmlformats.org/drawingml/2006/main">
          <a:off x="3286148" y="1518058"/>
          <a:ext cx="614601" cy="29049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Overflow="clip" wrap="square" lIns="45720" tIns="36576" rIns="45720" bIns="36576" anchor="ctr" upright="1"/>
        <a:lstStyle xmlns:a="http://schemas.openxmlformats.org/drawingml/2006/main"/>
        <a:p xmlns:a="http://schemas.openxmlformats.org/drawingml/2006/main">
          <a:pPr algn="ctr" rtl="1">
            <a:defRPr sz="1000"/>
          </a:pPr>
          <a:r>
            <a:rPr lang="lv-LV" sz="1200" b="1" i="0" strike="noStrike" dirty="0">
              <a:solidFill>
                <a:srgbClr val="000000"/>
              </a:solidFill>
              <a:latin typeface="Tahoma" pitchFamily="34" charset="0"/>
              <a:cs typeface="Tahoma" pitchFamily="34" charset="0"/>
            </a:rPr>
            <a:t> </a:t>
          </a:r>
          <a:r>
            <a:rPr lang="lv-LV" sz="1200" b="1" i="0" strike="noStrike" dirty="0">
              <a:solidFill>
                <a:schemeClr val="tx2"/>
              </a:solidFill>
              <a:latin typeface="Tahoma" pitchFamily="34" charset="0"/>
              <a:cs typeface="Tahoma" pitchFamily="34" charset="0"/>
            </a:rPr>
            <a:t>956</a:t>
          </a:r>
        </a:p>
      </cdr:txBody>
    </cdr:sp>
  </cdr:relSizeAnchor>
  <cdr:relSizeAnchor xmlns:cdr="http://schemas.openxmlformats.org/drawingml/2006/chartDrawing">
    <cdr:from>
      <cdr:x>0.45332</cdr:x>
      <cdr:y>0.58689</cdr:y>
    </cdr:from>
    <cdr:to>
      <cdr:x>0.49362</cdr:x>
      <cdr:y>0.65523</cdr:y>
    </cdr:to>
    <cdr:sp macro="" textlink="">
      <cdr:nvSpPr>
        <cdr:cNvPr id="1032" name="Text Box 8"/>
        <cdr:cNvSpPr txBox="1">
          <a:spLocks xmlns:a="http://schemas.openxmlformats.org/drawingml/2006/main" noChangeArrowheads="1"/>
        </cdr:cNvSpPr>
      </cdr:nvSpPr>
      <cdr:spPr bwMode="auto">
        <a:xfrm xmlns:a="http://schemas.openxmlformats.org/drawingml/2006/main">
          <a:off x="3714810" y="1982399"/>
          <a:ext cx="330282" cy="230832"/>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1">
            <a:defRPr sz="1000"/>
          </a:pPr>
          <a:r>
            <a:rPr lang="lv-LV" sz="1200" b="1" i="0" strike="noStrike" dirty="0">
              <a:solidFill>
                <a:schemeClr val="tx2"/>
              </a:solidFill>
              <a:latin typeface="Tahoma" pitchFamily="34" charset="0"/>
              <a:cs typeface="Tahoma" pitchFamily="34" charset="0"/>
            </a:rPr>
            <a:t>587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9AAA59-2B8C-4263-81DD-1525BE02445D}" type="datetimeFigureOut">
              <a:rPr lang="lv-LV" smtClean="0"/>
              <a:pPr/>
              <a:t>2011.03.31.</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D88A95-8F56-49BD-8D4D-858022E52110}"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1</a:t>
            </a:fld>
            <a:endParaRPr lang="lv-LV"/>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10</a:t>
            </a:fld>
            <a:endParaRPr lang="lv-LV"/>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11</a:t>
            </a:fld>
            <a:endParaRPr lang="lv-LV"/>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13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31A09E-E877-42AD-AC09-B94AA127AEC4}" type="slidenum">
              <a:rPr lang="lv-LV"/>
              <a:pPr fontAlgn="base">
                <a:spcBef>
                  <a:spcPct val="0"/>
                </a:spcBef>
                <a:spcAft>
                  <a:spcPct val="0"/>
                </a:spcAft>
              </a:pPr>
              <a:t>12</a:t>
            </a:fld>
            <a:endParaRPr lang="lv-LV"/>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13</a:t>
            </a:fld>
            <a:endParaRPr lang="lv-LV"/>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14</a:t>
            </a:fld>
            <a:endParaRPr lang="lv-LV"/>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15</a:t>
            </a:fld>
            <a:endParaRPr lang="lv-LV"/>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16</a:t>
            </a:fld>
            <a:endParaRPr lang="lv-LV"/>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17</a:t>
            </a:fld>
            <a:endParaRPr lang="lv-LV"/>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18</a:t>
            </a:fld>
            <a:endParaRPr lang="lv-LV"/>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19</a:t>
            </a:fld>
            <a:endParaRPr 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2</a:t>
            </a:fld>
            <a:endParaRPr lang="lv-LV"/>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20</a:t>
            </a:fld>
            <a:endParaRPr lang="lv-LV"/>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21</a:t>
            </a:fld>
            <a:endParaRPr lang="lv-LV"/>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15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E674C-3FAF-48E9-B0E5-9CD91B0FF8C6}" type="slidenum">
              <a:rPr lang="lv-LV"/>
              <a:pPr fontAlgn="base">
                <a:spcBef>
                  <a:spcPct val="0"/>
                </a:spcBef>
                <a:spcAft>
                  <a:spcPct val="0"/>
                </a:spcAft>
              </a:pPr>
              <a:t>22</a:t>
            </a:fld>
            <a:endParaRPr lang="lv-LV"/>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15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CE674C-3FAF-48E9-B0E5-9CD91B0FF8C6}" type="slidenum">
              <a:rPr lang="lv-LV"/>
              <a:pPr fontAlgn="base">
                <a:spcBef>
                  <a:spcPct val="0"/>
                </a:spcBef>
                <a:spcAft>
                  <a:spcPct val="0"/>
                </a:spcAft>
              </a:pPr>
              <a:t>23</a:t>
            </a:fld>
            <a:endParaRPr lang="lv-LV"/>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24</a:t>
            </a:fld>
            <a:endParaRPr 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3</a:t>
            </a:fld>
            <a:endParaRPr lang="lv-L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4</a:t>
            </a:fld>
            <a:endParaRPr 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5</a:t>
            </a:fld>
            <a:endParaRPr lang="lv-L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6</a:t>
            </a:fld>
            <a:endParaRPr lang="lv-LV"/>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7</a:t>
            </a:fld>
            <a:endParaRPr lang="lv-LV"/>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8</a:t>
            </a:fld>
            <a:endParaRPr lang="lv-LV"/>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lv-LV"/>
          </a:p>
        </p:txBody>
      </p:sp>
      <p:sp>
        <p:nvSpPr>
          <p:cNvPr id="4" name="Slide Number Placeholder 3"/>
          <p:cNvSpPr>
            <a:spLocks noGrp="1"/>
          </p:cNvSpPr>
          <p:nvPr>
            <p:ph type="sldNum" sz="quarter" idx="10"/>
          </p:nvPr>
        </p:nvSpPr>
        <p:spPr/>
        <p:txBody>
          <a:bodyPr/>
          <a:lstStyle/>
          <a:p>
            <a:fld id="{DAD88A95-8F56-49BD-8D4D-858022E52110}" type="slidenum">
              <a:rPr lang="lv-LV" smtClean="0"/>
              <a:pPr/>
              <a:t>9</a:t>
            </a:fld>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3115766A-8298-4B53-A828-474A4EDF7EC1}" type="datetimeFigureOut">
              <a:rPr lang="lv-LV" smtClean="0"/>
              <a:pPr/>
              <a:t>2011.03.31.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5F4A1C6-2BA5-453C-815E-BBD9A46A85D9}" type="slidenum">
              <a:rPr lang="lv-LV" smtClean="0"/>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3115766A-8298-4B53-A828-474A4EDF7EC1}" type="datetimeFigureOut">
              <a:rPr lang="lv-LV" smtClean="0"/>
              <a:pPr/>
              <a:t>2011.03.31.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5F4A1C6-2BA5-453C-815E-BBD9A46A85D9}"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3115766A-8298-4B53-A828-474A4EDF7EC1}" type="datetimeFigureOut">
              <a:rPr lang="lv-LV" smtClean="0"/>
              <a:pPr/>
              <a:t>2011.03.31.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5F4A1C6-2BA5-453C-815E-BBD9A46A85D9}"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3115766A-8298-4B53-A828-474A4EDF7EC1}" type="datetimeFigureOut">
              <a:rPr lang="lv-LV" smtClean="0"/>
              <a:pPr/>
              <a:t>2011.03.31.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5F4A1C6-2BA5-453C-815E-BBD9A46A85D9}" type="slidenum">
              <a:rPr lang="lv-LV" smtClean="0"/>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15766A-8298-4B53-A828-474A4EDF7EC1}" type="datetimeFigureOut">
              <a:rPr lang="lv-LV" smtClean="0"/>
              <a:pPr/>
              <a:t>2011.03.31.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5F4A1C6-2BA5-453C-815E-BBD9A46A85D9}" type="slidenum">
              <a:rPr lang="lv-LV" smtClean="0"/>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3115766A-8298-4B53-A828-474A4EDF7EC1}" type="datetimeFigureOut">
              <a:rPr lang="lv-LV" smtClean="0"/>
              <a:pPr/>
              <a:t>2011.03.31.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5F4A1C6-2BA5-453C-815E-BBD9A46A85D9}"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3115766A-8298-4B53-A828-474A4EDF7EC1}" type="datetimeFigureOut">
              <a:rPr lang="lv-LV" smtClean="0"/>
              <a:pPr/>
              <a:t>2011.03.31.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5F4A1C6-2BA5-453C-815E-BBD9A46A85D9}" type="slidenum">
              <a:rPr lang="lv-LV" smtClean="0"/>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3115766A-8298-4B53-A828-474A4EDF7EC1}" type="datetimeFigureOut">
              <a:rPr lang="lv-LV" smtClean="0"/>
              <a:pPr/>
              <a:t>2011.03.31.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5F4A1C6-2BA5-453C-815E-BBD9A46A85D9}"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5766A-8298-4B53-A828-474A4EDF7EC1}" type="datetimeFigureOut">
              <a:rPr lang="lv-LV" smtClean="0"/>
              <a:pPr/>
              <a:t>2011.03.31.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D5F4A1C6-2BA5-453C-815E-BBD9A46A85D9}"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5766A-8298-4B53-A828-474A4EDF7EC1}" type="datetimeFigureOut">
              <a:rPr lang="lv-LV" smtClean="0"/>
              <a:pPr/>
              <a:t>2011.03.31.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5F4A1C6-2BA5-453C-815E-BBD9A46A85D9}" type="slidenum">
              <a:rPr lang="lv-LV" smtClean="0"/>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5766A-8298-4B53-A828-474A4EDF7EC1}" type="datetimeFigureOut">
              <a:rPr lang="lv-LV" smtClean="0"/>
              <a:pPr/>
              <a:t>2011.03.31.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5F4A1C6-2BA5-453C-815E-BBD9A46A85D9}" type="slidenum">
              <a:rPr lang="lv-LV" smtClean="0"/>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115766A-8298-4B53-A828-474A4EDF7EC1}" type="datetimeFigureOut">
              <a:rPr lang="lv-LV" smtClean="0"/>
              <a:pPr/>
              <a:t>2011.03.31.</a:t>
            </a:fld>
            <a:endParaRPr lang="lv-LV"/>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5F4A1C6-2BA5-453C-815E-BBD9A46A85D9}" type="slidenum">
              <a:rPr lang="lv-LV" smtClean="0"/>
              <a:pPr/>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Microsoft_Office_Excel_97-2003_Worksheet1.xls"/><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file:///E:\Prezentacija%200311\BodyGuard.mpeg" TargetMode="Externa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video" Target="file:///E:\Prezentacija%200311\Roll%20movement.mpg" TargetMode="External"/><Relationship Id="rId1" Type="http://schemas.openxmlformats.org/officeDocument/2006/relationships/video" Target="file:///E:\Prezentacija%200311\Propeller%20movement.mpg" TargetMode="External"/><Relationship Id="rId6" Type="http://schemas.openxmlformats.org/officeDocument/2006/relationships/image" Target="../media/image8.jpeg"/><Relationship Id="rId5" Type="http://schemas.openxmlformats.org/officeDocument/2006/relationships/image" Target="../media/image1.jpeg"/><Relationship Id="rId4" Type="http://schemas.openxmlformats.org/officeDocument/2006/relationships/notesSlide" Target="../notesSlides/notesSlide5.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file:///E:\Prezentacija%200311\Integrated_3D.mpeg" TargetMode="Externa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jpg"/>
          <p:cNvPicPr>
            <a:picLocks noChangeAspect="1"/>
          </p:cNvPicPr>
          <p:nvPr/>
        </p:nvPicPr>
        <p:blipFill>
          <a:blip r:embed="rId3" cstate="print"/>
          <a:stretch>
            <a:fillRect/>
          </a:stretch>
        </p:blipFill>
        <p:spPr>
          <a:xfrm>
            <a:off x="0" y="642924"/>
            <a:ext cx="9144000" cy="4500576"/>
          </a:xfrm>
          <a:prstGeom prst="rect">
            <a:avLst/>
          </a:prstGeom>
          <a:ln>
            <a:noFill/>
          </a:ln>
          <a:effectLst/>
        </p:spPr>
      </p:pic>
      <p:sp>
        <p:nvSpPr>
          <p:cNvPr id="2" name="Title 1"/>
          <p:cNvSpPr>
            <a:spLocks noGrp="1"/>
          </p:cNvSpPr>
          <p:nvPr>
            <p:ph type="ctrTitle"/>
          </p:nvPr>
        </p:nvSpPr>
        <p:spPr>
          <a:xfrm>
            <a:off x="714348" y="1951438"/>
            <a:ext cx="7772400" cy="1102519"/>
          </a:xfrm>
        </p:spPr>
        <p:txBody>
          <a:bodyPr>
            <a:normAutofit/>
          </a:bodyPr>
          <a:lstStyle/>
          <a:p>
            <a:pPr lvl="0"/>
            <a:r>
              <a:rPr lang="lv-LV" sz="3200" b="1" dirty="0" smtClean="0">
                <a:solidFill>
                  <a:schemeClr val="bg1"/>
                </a:solidFill>
                <a:latin typeface="Tahoma" pitchFamily="34" charset="0"/>
                <a:cs typeface="Tahoma" pitchFamily="34" charset="0"/>
              </a:rPr>
              <a:t>Invazīvā radioloģija</a:t>
            </a:r>
            <a:br>
              <a:rPr lang="lv-LV" sz="3200" b="1" dirty="0" smtClean="0">
                <a:solidFill>
                  <a:schemeClr val="bg1"/>
                </a:solidFill>
                <a:latin typeface="Tahoma" pitchFamily="34" charset="0"/>
                <a:cs typeface="Tahoma" pitchFamily="34" charset="0"/>
              </a:rPr>
            </a:br>
            <a:r>
              <a:rPr lang="lv-LV" sz="3200" b="1" dirty="0" smtClean="0">
                <a:solidFill>
                  <a:schemeClr val="bg1"/>
                </a:solidFill>
                <a:latin typeface="Tahoma" pitchFamily="34" charset="0"/>
                <a:cs typeface="Tahoma" pitchFamily="34" charset="0"/>
              </a:rPr>
              <a:t>Invazīvā kardioloģija</a:t>
            </a:r>
            <a:endParaRPr lang="lv-LV" sz="3200" dirty="0">
              <a:solidFill>
                <a:schemeClr val="bg1"/>
              </a:solidFill>
              <a:latin typeface="Tahoma" pitchFamily="34" charset="0"/>
              <a:cs typeface="Tahoma" pitchFamily="34" charset="0"/>
            </a:endParaRPr>
          </a:p>
        </p:txBody>
      </p:sp>
      <p:pic>
        <p:nvPicPr>
          <p:cNvPr id="7" name="Picture 6" descr="elements.png"/>
          <p:cNvPicPr>
            <a:picLocks noChangeAspect="1"/>
          </p:cNvPicPr>
          <p:nvPr/>
        </p:nvPicPr>
        <p:blipFill>
          <a:blip r:embed="rId4" cstate="print"/>
          <a:srcRect r="17392" b="-6536"/>
          <a:stretch>
            <a:fillRect/>
          </a:stretch>
        </p:blipFill>
        <p:spPr>
          <a:xfrm>
            <a:off x="7215206" y="22405"/>
            <a:ext cx="1887228" cy="642924"/>
          </a:xfrm>
          <a:prstGeom prst="rect">
            <a:avLst/>
          </a:prstGeom>
          <a:effectLst/>
        </p:spPr>
      </p:pic>
      <p:sp>
        <p:nvSpPr>
          <p:cNvPr id="9" name="TextBox 8"/>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11" name="Picture 10" descr="as_logo.jpg"/>
          <p:cNvPicPr>
            <a:picLocks noChangeAspect="1"/>
          </p:cNvPicPr>
          <p:nvPr/>
        </p:nvPicPr>
        <p:blipFill>
          <a:blip r:embed="rId5" cstate="print"/>
          <a:srcRect l="4587" t="8686" r="2523" b="8686"/>
          <a:stretch>
            <a:fillRect/>
          </a:stretch>
        </p:blipFill>
        <p:spPr>
          <a:xfrm>
            <a:off x="142844" y="98716"/>
            <a:ext cx="1500198" cy="43339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85720" y="399912"/>
            <a:ext cx="8515870" cy="1200329"/>
          </a:xfrm>
          <a:prstGeom prst="rect">
            <a:avLst/>
          </a:prstGeom>
          <a:noFill/>
        </p:spPr>
        <p:txBody>
          <a:bodyPr wrap="square" rtlCol="0">
            <a:spAutoFit/>
          </a:bodyPr>
          <a:lstStyle/>
          <a:p>
            <a:pPr>
              <a:lnSpc>
                <a:spcPct val="150000"/>
              </a:lnSpc>
              <a:buClr>
                <a:srgbClr val="FF0000"/>
              </a:buClr>
            </a:pPr>
            <a:r>
              <a:rPr lang="lv-LV" dirty="0" smtClean="0"/>
              <a:t/>
            </a:r>
            <a:br>
              <a:rPr lang="lv-LV" dirty="0" smtClean="0"/>
            </a:br>
            <a:endParaRPr lang="en-US" dirty="0" smtClean="0">
              <a:solidFill>
                <a:schemeClr val="tx2"/>
              </a:solidFill>
              <a:latin typeface="Tahoma" pitchFamily="34" charset="0"/>
              <a:cs typeface="Tahoma" pitchFamily="34" charset="0"/>
            </a:endParaRPr>
          </a:p>
          <a:p>
            <a:r>
              <a:rPr lang="lv-LV" dirty="0">
                <a:latin typeface="Tahoma" pitchFamily="34" charset="0"/>
                <a:cs typeface="Tahoma" pitchFamily="34" charset="0"/>
              </a:rPr>
              <a:t> </a:t>
            </a:r>
          </a:p>
        </p:txBody>
      </p:sp>
      <p:sp>
        <p:nvSpPr>
          <p:cNvPr id="9" name="TextBox 8"/>
          <p:cNvSpPr txBox="1"/>
          <p:nvPr/>
        </p:nvSpPr>
        <p:spPr>
          <a:xfrm>
            <a:off x="123492" y="141558"/>
            <a:ext cx="6805962" cy="400110"/>
          </a:xfrm>
          <a:prstGeom prst="rect">
            <a:avLst/>
          </a:prstGeom>
          <a:noFill/>
        </p:spPr>
        <p:txBody>
          <a:bodyPr wrap="square" rtlCol="0">
            <a:spAutoFit/>
          </a:bodyPr>
          <a:lstStyle/>
          <a:p>
            <a:r>
              <a:rPr lang="lv-LV" sz="2000" b="1" dirty="0" smtClean="0">
                <a:solidFill>
                  <a:schemeClr val="bg1"/>
                </a:solidFill>
                <a:latin typeface="Tahoma" pitchFamily="34" charset="0"/>
                <a:cs typeface="Tahoma" pitchFamily="34" charset="0"/>
              </a:rPr>
              <a:t>Invazīvā radioloģija</a:t>
            </a:r>
          </a:p>
        </p:txBody>
      </p:sp>
      <p:sp>
        <p:nvSpPr>
          <p:cNvPr id="11" name="Rectangle 3"/>
          <p:cNvSpPr txBox="1">
            <a:spLocks noChangeArrowheads="1"/>
          </p:cNvSpPr>
          <p:nvPr/>
        </p:nvSpPr>
        <p:spPr>
          <a:xfrm>
            <a:off x="145146" y="743318"/>
            <a:ext cx="8629650" cy="341057"/>
          </a:xfrm>
          <a:prstGeom prst="rect">
            <a:avLst/>
          </a:prstGeom>
        </p:spPr>
        <p:txBody>
          <a:bodyPr vert="horz" lIns="91440" tIns="45720" rIns="91440" bIns="45720" rtlCol="0">
            <a:normAutofit/>
          </a:bodyPr>
          <a:lstStyle/>
          <a:p>
            <a:pPr eaLnBrk="0" hangingPunct="0">
              <a:defRPr/>
            </a:pPr>
            <a:r>
              <a:rPr lang="lv-LV" sz="1600" b="1" kern="0" dirty="0" smtClean="0">
                <a:solidFill>
                  <a:srgbClr val="C00000"/>
                </a:solidFill>
                <a:latin typeface="Tahoma" pitchFamily="34" charset="0"/>
                <a:cs typeface="Tahoma" pitchFamily="34" charset="0"/>
              </a:rPr>
              <a:t>Aneirismas analīzes programma</a:t>
            </a:r>
            <a:endParaRPr lang="en-GB" sz="1600" b="1" kern="0" dirty="0">
              <a:solidFill>
                <a:srgbClr val="C00000"/>
              </a:solidFill>
              <a:latin typeface="Tahoma" pitchFamily="34" charset="0"/>
              <a:cs typeface="Tahoma" pitchFamily="34" charset="0"/>
            </a:endParaRPr>
          </a:p>
        </p:txBody>
      </p:sp>
      <p:pic>
        <p:nvPicPr>
          <p:cNvPr id="15" name="Picture 14" descr="elements.png"/>
          <p:cNvPicPr>
            <a:picLocks noChangeAspect="1"/>
          </p:cNvPicPr>
          <p:nvPr/>
        </p:nvPicPr>
        <p:blipFill>
          <a:blip r:embed="rId4" cstate="print"/>
          <a:srcRect r="17392" b="-6536"/>
          <a:stretch>
            <a:fillRect/>
          </a:stretch>
        </p:blipFill>
        <p:spPr>
          <a:xfrm>
            <a:off x="7215206" y="22405"/>
            <a:ext cx="1887228" cy="642924"/>
          </a:xfrm>
          <a:prstGeom prst="rect">
            <a:avLst/>
          </a:prstGeom>
          <a:effectLst/>
        </p:spPr>
      </p:pic>
      <p:sp>
        <p:nvSpPr>
          <p:cNvPr id="16" name="TextBox 15"/>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14" name="Rectangle 13"/>
          <p:cNvSpPr/>
          <p:nvPr/>
        </p:nvSpPr>
        <p:spPr>
          <a:xfrm>
            <a:off x="131121" y="1037483"/>
            <a:ext cx="8572560" cy="1150123"/>
          </a:xfrm>
          <a:prstGeom prst="rect">
            <a:avLst/>
          </a:prstGeom>
        </p:spPr>
        <p:txBody>
          <a:bodyPr wrap="square">
            <a:spAutoFit/>
          </a:bodyPr>
          <a:lstStyle/>
          <a:p>
            <a:pPr marL="176213" indent="-176213">
              <a:lnSpc>
                <a:spcPct val="150000"/>
              </a:lnSpc>
              <a:buClr>
                <a:srgbClr val="C00000"/>
              </a:buClr>
              <a:buSzPct val="100000"/>
              <a:buFont typeface="Wingdings" pitchFamily="2" charset="2"/>
              <a:buChar char="§"/>
            </a:pPr>
            <a:r>
              <a:rPr lang="lv-LV" sz="1600" dirty="0" smtClean="0">
                <a:solidFill>
                  <a:schemeClr val="tx2"/>
                </a:solidFill>
                <a:latin typeface="Tahoma" pitchFamily="34" charset="0"/>
                <a:cs typeface="Tahoma" pitchFamily="34" charset="0"/>
              </a:rPr>
              <a:t>Programmatūra automātiski atrod aneirismu, aprēķina visus nepieciešamos kvantitatīvos datus, kā, piemēram, aneirismas tilpumu un kakliņa izmēru.  </a:t>
            </a:r>
            <a:endParaRPr lang="en-GB" sz="1600" dirty="0" smtClean="0">
              <a:solidFill>
                <a:schemeClr val="tx2"/>
              </a:solidFill>
              <a:latin typeface="Tahoma" pitchFamily="34" charset="0"/>
              <a:cs typeface="Tahoma" pitchFamily="34" charset="0"/>
            </a:endParaRPr>
          </a:p>
          <a:p>
            <a:pPr marL="176213" indent="-176213">
              <a:lnSpc>
                <a:spcPct val="150000"/>
              </a:lnSpc>
              <a:buClr>
                <a:srgbClr val="C00000"/>
              </a:buClr>
              <a:buSzPct val="100000"/>
              <a:buFont typeface="Wingdings" pitchFamily="2" charset="2"/>
              <a:buChar char="§"/>
            </a:pPr>
            <a:r>
              <a:rPr lang="lv-LV" sz="1600" dirty="0" smtClean="0">
                <a:solidFill>
                  <a:schemeClr val="tx2"/>
                </a:solidFill>
                <a:latin typeface="Tahoma" pitchFamily="34" charset="0"/>
                <a:cs typeface="Tahoma" pitchFamily="34" charset="0"/>
              </a:rPr>
              <a:t>Ļauj veikt virtuālo asinsvada rekonstrukciju.</a:t>
            </a:r>
            <a:endParaRPr lang="en-GB" sz="1600" dirty="0">
              <a:solidFill>
                <a:schemeClr val="tx2"/>
              </a:solidFill>
              <a:latin typeface="Tahoma" pitchFamily="34" charset="0"/>
              <a:cs typeface="Tahoma" pitchFamily="34" charset="0"/>
            </a:endParaRPr>
          </a:p>
        </p:txBody>
      </p:sp>
      <p:pic>
        <p:nvPicPr>
          <p:cNvPr id="10" name="Picture 7" descr="C:\Data\Stefan\3dra\3DRA rel 4.2\Aneurysm detection\snapshot7.jpg"/>
          <p:cNvPicPr>
            <a:picLocks noChangeAspect="1" noChangeArrowheads="1"/>
          </p:cNvPicPr>
          <p:nvPr/>
        </p:nvPicPr>
        <p:blipFill>
          <a:blip r:embed="rId5" cstate="print"/>
          <a:srcRect/>
          <a:stretch>
            <a:fillRect/>
          </a:stretch>
        </p:blipFill>
        <p:spPr bwMode="auto">
          <a:xfrm>
            <a:off x="5769223" y="1762486"/>
            <a:ext cx="3214710" cy="3214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jpg"/>
          <p:cNvPicPr>
            <a:picLocks noChangeAspect="1"/>
          </p:cNvPicPr>
          <p:nvPr/>
        </p:nvPicPr>
        <p:blipFill>
          <a:blip r:embed="rId3" cstate="print"/>
          <a:stretch>
            <a:fillRect/>
          </a:stretch>
        </p:blipFill>
        <p:spPr>
          <a:xfrm>
            <a:off x="0" y="642924"/>
            <a:ext cx="9144000" cy="4500576"/>
          </a:xfrm>
          <a:prstGeom prst="rect">
            <a:avLst/>
          </a:prstGeom>
          <a:ln>
            <a:noFill/>
          </a:ln>
          <a:effectLst/>
        </p:spPr>
      </p:pic>
      <p:sp>
        <p:nvSpPr>
          <p:cNvPr id="2" name="Title 1"/>
          <p:cNvSpPr>
            <a:spLocks noGrp="1"/>
          </p:cNvSpPr>
          <p:nvPr>
            <p:ph type="ctrTitle"/>
          </p:nvPr>
        </p:nvSpPr>
        <p:spPr>
          <a:xfrm>
            <a:off x="0" y="1951438"/>
            <a:ext cx="9144000" cy="1102519"/>
          </a:xfrm>
        </p:spPr>
        <p:txBody>
          <a:bodyPr>
            <a:normAutofit/>
          </a:bodyPr>
          <a:lstStyle/>
          <a:p>
            <a:pPr lvl="0"/>
            <a:r>
              <a:rPr lang="lv-LV" sz="2700" b="1" dirty="0" smtClean="0">
                <a:solidFill>
                  <a:schemeClr val="bg1"/>
                </a:solidFill>
                <a:latin typeface="Tahoma" pitchFamily="34" charset="0"/>
                <a:cs typeface="Tahoma" pitchFamily="34" charset="0"/>
              </a:rPr>
              <a:t>Invazīvā un diagnosticējošā radioloģija fotogrāfijās</a:t>
            </a:r>
            <a:endParaRPr lang="lv-LV" sz="2700" dirty="0">
              <a:solidFill>
                <a:schemeClr val="bg1"/>
              </a:solidFill>
              <a:latin typeface="Tahoma" pitchFamily="34" charset="0"/>
              <a:cs typeface="Tahoma" pitchFamily="34" charset="0"/>
            </a:endParaRPr>
          </a:p>
        </p:txBody>
      </p:sp>
      <p:pic>
        <p:nvPicPr>
          <p:cNvPr id="7" name="Picture 6" descr="elements.png"/>
          <p:cNvPicPr>
            <a:picLocks noChangeAspect="1"/>
          </p:cNvPicPr>
          <p:nvPr/>
        </p:nvPicPr>
        <p:blipFill>
          <a:blip r:embed="rId4" cstate="print"/>
          <a:srcRect r="17392" b="-6536"/>
          <a:stretch>
            <a:fillRect/>
          </a:stretch>
        </p:blipFill>
        <p:spPr>
          <a:xfrm>
            <a:off x="7215206" y="22405"/>
            <a:ext cx="1887228" cy="642924"/>
          </a:xfrm>
          <a:prstGeom prst="rect">
            <a:avLst/>
          </a:prstGeom>
          <a:effectLst/>
        </p:spPr>
      </p:pic>
      <p:sp>
        <p:nvSpPr>
          <p:cNvPr id="9" name="TextBox 8"/>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10" name="Picture 9" descr="as_logo.jpg"/>
          <p:cNvPicPr>
            <a:picLocks noChangeAspect="1"/>
          </p:cNvPicPr>
          <p:nvPr/>
        </p:nvPicPr>
        <p:blipFill>
          <a:blip r:embed="rId5" cstate="print"/>
          <a:srcRect l="4587" t="8686" r="2523" b="8686"/>
          <a:stretch>
            <a:fillRect/>
          </a:stretch>
        </p:blipFill>
        <p:spPr>
          <a:xfrm>
            <a:off x="142844" y="98716"/>
            <a:ext cx="1500198" cy="43339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1"/>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2642"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2643"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2644"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2645"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2646"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2647"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2648" name="TextBox 15"/>
          <p:cNvSpPr txBox="1">
            <a:spLocks noChangeArrowheads="1"/>
          </p:cNvSpPr>
          <p:nvPr/>
        </p:nvSpPr>
        <p:spPr bwMode="auto">
          <a:xfrm>
            <a:off x="123825" y="130175"/>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Invazīvā radioloģija</a:t>
            </a:r>
            <a:endParaRPr lang="lv-LV" sz="2000">
              <a:solidFill>
                <a:schemeClr val="bg1"/>
              </a:solidFill>
              <a:latin typeface="Tahoma" pitchFamily="34" charset="0"/>
              <a:cs typeface="Tahoma" pitchFamily="34" charset="0"/>
            </a:endParaRPr>
          </a:p>
        </p:txBody>
      </p:sp>
      <p:sp>
        <p:nvSpPr>
          <p:cNvPr id="112649"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2650"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2651"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2652"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pic>
        <p:nvPicPr>
          <p:cNvPr id="112653" name="Picture 18" descr="elements.png"/>
          <p:cNvPicPr>
            <a:picLocks noChangeAspect="1"/>
          </p:cNvPicPr>
          <p:nvPr/>
        </p:nvPicPr>
        <p:blipFill>
          <a:blip r:embed="rId4"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20" name="TextBox 19"/>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p>
        </p:txBody>
      </p:sp>
      <p:pic>
        <p:nvPicPr>
          <p:cNvPr id="112655" name="Picture 17" descr="IMG_8959.jpg"/>
          <p:cNvPicPr>
            <a:picLocks noChangeAspect="1"/>
          </p:cNvPicPr>
          <p:nvPr/>
        </p:nvPicPr>
        <p:blipFill>
          <a:blip r:embed="rId5" cstate="print"/>
          <a:srcRect/>
          <a:stretch>
            <a:fillRect/>
          </a:stretch>
        </p:blipFill>
        <p:spPr bwMode="auto">
          <a:xfrm>
            <a:off x="1316038" y="738188"/>
            <a:ext cx="6480175"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85720" y="399912"/>
            <a:ext cx="8515870" cy="1200329"/>
          </a:xfrm>
          <a:prstGeom prst="rect">
            <a:avLst/>
          </a:prstGeom>
          <a:noFill/>
        </p:spPr>
        <p:txBody>
          <a:bodyPr wrap="square" rtlCol="0">
            <a:spAutoFit/>
          </a:bodyPr>
          <a:lstStyle/>
          <a:p>
            <a:pPr>
              <a:lnSpc>
                <a:spcPct val="150000"/>
              </a:lnSpc>
              <a:buClr>
                <a:srgbClr val="FF0000"/>
              </a:buClr>
            </a:pPr>
            <a:r>
              <a:rPr lang="lv-LV" dirty="0" smtClean="0"/>
              <a:t/>
            </a:r>
            <a:br>
              <a:rPr lang="lv-LV" dirty="0" smtClean="0"/>
            </a:br>
            <a:endParaRPr lang="en-US" dirty="0" smtClean="0">
              <a:solidFill>
                <a:schemeClr val="tx2"/>
              </a:solidFill>
              <a:latin typeface="Tahoma" pitchFamily="34" charset="0"/>
              <a:cs typeface="Tahoma" pitchFamily="34" charset="0"/>
            </a:endParaRPr>
          </a:p>
          <a:p>
            <a:r>
              <a:rPr lang="lv-LV" dirty="0">
                <a:latin typeface="Tahoma" pitchFamily="34" charset="0"/>
                <a:cs typeface="Tahoma" pitchFamily="34" charset="0"/>
              </a:rPr>
              <a:t> </a:t>
            </a:r>
          </a:p>
        </p:txBody>
      </p:sp>
      <p:pic>
        <p:nvPicPr>
          <p:cNvPr id="9" name="Picture 8" descr="elements.png"/>
          <p:cNvPicPr>
            <a:picLocks noChangeAspect="1"/>
          </p:cNvPicPr>
          <p:nvPr/>
        </p:nvPicPr>
        <p:blipFill>
          <a:blip r:embed="rId4" cstate="print"/>
          <a:srcRect r="17392" b="-6536"/>
          <a:stretch>
            <a:fillRect/>
          </a:stretch>
        </p:blipFill>
        <p:spPr>
          <a:xfrm>
            <a:off x="7215206" y="22405"/>
            <a:ext cx="1887228" cy="642924"/>
          </a:xfrm>
          <a:prstGeom prst="rect">
            <a:avLst/>
          </a:prstGeom>
          <a:effectLst/>
        </p:spPr>
      </p:pic>
      <p:sp>
        <p:nvSpPr>
          <p:cNvPr id="11" name="TextBox 10"/>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7" name="Picture 17" descr="IMG_8875.jpg"/>
          <p:cNvPicPr>
            <a:picLocks noChangeAspect="1"/>
          </p:cNvPicPr>
          <p:nvPr/>
        </p:nvPicPr>
        <p:blipFill>
          <a:blip r:embed="rId5" cstate="print"/>
          <a:srcRect/>
          <a:stretch>
            <a:fillRect/>
          </a:stretch>
        </p:blipFill>
        <p:spPr bwMode="auto">
          <a:xfrm>
            <a:off x="1327150" y="728663"/>
            <a:ext cx="6480175" cy="4319587"/>
          </a:xfrm>
          <a:prstGeom prst="rect">
            <a:avLst/>
          </a:prstGeom>
          <a:noFill/>
          <a:ln w="9525">
            <a:noFill/>
            <a:miter lim="800000"/>
            <a:headEnd/>
            <a:tailEnd/>
          </a:ln>
        </p:spPr>
      </p:pic>
      <p:sp>
        <p:nvSpPr>
          <p:cNvPr id="12" name="TextBox 15"/>
          <p:cNvSpPr txBox="1">
            <a:spLocks noChangeArrowheads="1"/>
          </p:cNvSpPr>
          <p:nvPr/>
        </p:nvSpPr>
        <p:spPr bwMode="auto">
          <a:xfrm>
            <a:off x="123825" y="130175"/>
            <a:ext cx="6805613" cy="400050"/>
          </a:xfrm>
          <a:prstGeom prst="rect">
            <a:avLst/>
          </a:prstGeom>
          <a:noFill/>
          <a:ln w="9525">
            <a:noFill/>
            <a:miter lim="800000"/>
            <a:headEnd/>
            <a:tailEnd/>
          </a:ln>
        </p:spPr>
        <p:txBody>
          <a:bodyPr>
            <a:spAutoFit/>
          </a:bodyPr>
          <a:lstStyle/>
          <a:p>
            <a:r>
              <a:rPr lang="lv-LV" sz="2000" b="1" dirty="0">
                <a:solidFill>
                  <a:schemeClr val="bg1"/>
                </a:solidFill>
                <a:latin typeface="Tahoma" pitchFamily="34" charset="0"/>
                <a:cs typeface="Tahoma" pitchFamily="34" charset="0"/>
              </a:rPr>
              <a:t>“Gaiļezers” Diagnostiskās radioloģijas centrs</a:t>
            </a:r>
            <a:endParaRPr lang="lv-LV" sz="2000" dirty="0">
              <a:solidFill>
                <a:schemeClr val="bg1"/>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jpg"/>
          <p:cNvPicPr>
            <a:picLocks noChangeAspect="1"/>
          </p:cNvPicPr>
          <p:nvPr/>
        </p:nvPicPr>
        <p:blipFill>
          <a:blip r:embed="rId3" cstate="print"/>
          <a:stretch>
            <a:fillRect/>
          </a:stretch>
        </p:blipFill>
        <p:spPr>
          <a:xfrm>
            <a:off x="0" y="642924"/>
            <a:ext cx="9144000" cy="4500576"/>
          </a:xfrm>
          <a:prstGeom prst="rect">
            <a:avLst/>
          </a:prstGeom>
          <a:ln>
            <a:noFill/>
          </a:ln>
          <a:effectLst/>
        </p:spPr>
      </p:pic>
      <p:sp>
        <p:nvSpPr>
          <p:cNvPr id="2" name="Title 1"/>
          <p:cNvSpPr>
            <a:spLocks noGrp="1"/>
          </p:cNvSpPr>
          <p:nvPr>
            <p:ph type="ctrTitle"/>
          </p:nvPr>
        </p:nvSpPr>
        <p:spPr>
          <a:xfrm>
            <a:off x="714348" y="1951438"/>
            <a:ext cx="7772400" cy="1102519"/>
          </a:xfrm>
        </p:spPr>
        <p:txBody>
          <a:bodyPr>
            <a:normAutofit/>
          </a:bodyPr>
          <a:lstStyle/>
          <a:p>
            <a:pPr lvl="0"/>
            <a:r>
              <a:rPr lang="lv-LV" sz="3200" b="1" dirty="0" smtClean="0">
                <a:solidFill>
                  <a:schemeClr val="bg1"/>
                </a:solidFill>
                <a:latin typeface="Tahoma" pitchFamily="34" charset="0"/>
                <a:cs typeface="Tahoma" pitchFamily="34" charset="0"/>
              </a:rPr>
              <a:t>Invazīvā kardioloģija</a:t>
            </a:r>
            <a:endParaRPr lang="lv-LV" sz="3200" dirty="0">
              <a:solidFill>
                <a:schemeClr val="bg1"/>
              </a:solidFill>
              <a:latin typeface="Tahoma" pitchFamily="34" charset="0"/>
              <a:cs typeface="Tahoma" pitchFamily="34" charset="0"/>
            </a:endParaRPr>
          </a:p>
        </p:txBody>
      </p:sp>
      <p:pic>
        <p:nvPicPr>
          <p:cNvPr id="7" name="Picture 6" descr="elements.png"/>
          <p:cNvPicPr>
            <a:picLocks noChangeAspect="1"/>
          </p:cNvPicPr>
          <p:nvPr/>
        </p:nvPicPr>
        <p:blipFill>
          <a:blip r:embed="rId4" cstate="print"/>
          <a:srcRect r="17392" b="-6536"/>
          <a:stretch>
            <a:fillRect/>
          </a:stretch>
        </p:blipFill>
        <p:spPr>
          <a:xfrm>
            <a:off x="7215206" y="22405"/>
            <a:ext cx="1887228" cy="642924"/>
          </a:xfrm>
          <a:prstGeom prst="rect">
            <a:avLst/>
          </a:prstGeom>
          <a:effectLst/>
        </p:spPr>
      </p:pic>
      <p:sp>
        <p:nvSpPr>
          <p:cNvPr id="9" name="TextBox 8"/>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10" name="Picture 9" descr="as_logo.jpg"/>
          <p:cNvPicPr>
            <a:picLocks noChangeAspect="1"/>
          </p:cNvPicPr>
          <p:nvPr/>
        </p:nvPicPr>
        <p:blipFill>
          <a:blip r:embed="rId5" cstate="print"/>
          <a:srcRect l="4587" t="8686" r="2523" b="8686"/>
          <a:stretch>
            <a:fillRect/>
          </a:stretch>
        </p:blipFill>
        <p:spPr>
          <a:xfrm>
            <a:off x="142844" y="98716"/>
            <a:ext cx="1500198" cy="43339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85720" y="399912"/>
            <a:ext cx="8515870" cy="1200329"/>
          </a:xfrm>
          <a:prstGeom prst="rect">
            <a:avLst/>
          </a:prstGeom>
          <a:noFill/>
        </p:spPr>
        <p:txBody>
          <a:bodyPr wrap="square" rtlCol="0">
            <a:spAutoFit/>
          </a:bodyPr>
          <a:lstStyle/>
          <a:p>
            <a:pPr>
              <a:lnSpc>
                <a:spcPct val="150000"/>
              </a:lnSpc>
              <a:buClr>
                <a:srgbClr val="FF0000"/>
              </a:buClr>
            </a:pPr>
            <a:r>
              <a:rPr lang="lv-LV" dirty="0" smtClean="0"/>
              <a:t/>
            </a:r>
            <a:br>
              <a:rPr lang="lv-LV" dirty="0" smtClean="0"/>
            </a:br>
            <a:endParaRPr lang="en-US" dirty="0" smtClean="0">
              <a:solidFill>
                <a:schemeClr val="tx2"/>
              </a:solidFill>
              <a:latin typeface="Tahoma" pitchFamily="34" charset="0"/>
              <a:cs typeface="Tahoma" pitchFamily="34" charset="0"/>
            </a:endParaRPr>
          </a:p>
          <a:p>
            <a:r>
              <a:rPr lang="lv-LV" dirty="0">
                <a:latin typeface="Tahoma" pitchFamily="34" charset="0"/>
                <a:cs typeface="Tahoma" pitchFamily="34" charset="0"/>
              </a:rPr>
              <a:t> </a:t>
            </a:r>
          </a:p>
        </p:txBody>
      </p:sp>
      <p:sp>
        <p:nvSpPr>
          <p:cNvPr id="10" name="TextBox 9"/>
          <p:cNvSpPr txBox="1"/>
          <p:nvPr/>
        </p:nvSpPr>
        <p:spPr>
          <a:xfrm>
            <a:off x="123492" y="147001"/>
            <a:ext cx="6805962" cy="400110"/>
          </a:xfrm>
          <a:prstGeom prst="rect">
            <a:avLst/>
          </a:prstGeom>
          <a:noFill/>
        </p:spPr>
        <p:txBody>
          <a:bodyPr wrap="square" rtlCol="0">
            <a:spAutoFit/>
          </a:bodyPr>
          <a:lstStyle/>
          <a:p>
            <a:r>
              <a:rPr lang="lv-LV" sz="2000" b="1" dirty="0" smtClean="0">
                <a:solidFill>
                  <a:schemeClr val="bg1"/>
                </a:solidFill>
                <a:latin typeface="Tahoma" pitchFamily="34" charset="0"/>
                <a:cs typeface="Tahoma" pitchFamily="34" charset="0"/>
              </a:rPr>
              <a:t>Invazīvā kardioloģija</a:t>
            </a:r>
          </a:p>
        </p:txBody>
      </p:sp>
      <p:sp>
        <p:nvSpPr>
          <p:cNvPr id="14" name="Rectangle 3"/>
          <p:cNvSpPr txBox="1">
            <a:spLocks noChangeArrowheads="1"/>
          </p:cNvSpPr>
          <p:nvPr/>
        </p:nvSpPr>
        <p:spPr>
          <a:xfrm>
            <a:off x="145146" y="743318"/>
            <a:ext cx="8629650" cy="430355"/>
          </a:xfrm>
          <a:prstGeom prst="rect">
            <a:avLst/>
          </a:prstGeom>
        </p:spPr>
        <p:txBody>
          <a:bodyPr vert="horz" lIns="91440" tIns="45720" rIns="91440" bIns="45720" rtlCol="0">
            <a:normAutofit/>
          </a:bodyPr>
          <a:lstStyle/>
          <a:p>
            <a:pPr lvl="0"/>
            <a:r>
              <a:rPr lang="lv-LV" sz="1600" b="1" dirty="0" smtClean="0">
                <a:solidFill>
                  <a:srgbClr val="C00000"/>
                </a:solidFill>
                <a:latin typeface="Tahoma" pitchFamily="34" charset="0"/>
                <a:cs typeface="Tahoma" pitchFamily="34" charset="0"/>
              </a:rPr>
              <a:t>Sirds asinsvadu slimību klīnika</a:t>
            </a:r>
          </a:p>
        </p:txBody>
      </p:sp>
      <p:sp>
        <p:nvSpPr>
          <p:cNvPr id="15" name="TextBox 14"/>
          <p:cNvSpPr txBox="1"/>
          <p:nvPr/>
        </p:nvSpPr>
        <p:spPr>
          <a:xfrm>
            <a:off x="142845" y="1045641"/>
            <a:ext cx="8883169" cy="1815882"/>
          </a:xfrm>
          <a:prstGeom prst="rect">
            <a:avLst/>
          </a:prstGeom>
          <a:noFill/>
        </p:spPr>
        <p:txBody>
          <a:bodyPr wrap="square" rtlCol="0">
            <a:spAutoFit/>
          </a:bodyPr>
          <a:lstStyle/>
          <a:p>
            <a:pPr marL="265113" indent="-265113" defTabSz="912813">
              <a:spcBef>
                <a:spcPct val="50000"/>
              </a:spcBef>
              <a:buClr>
                <a:srgbClr val="C00000"/>
              </a:buClr>
              <a:buFont typeface="Wingdings" pitchFamily="2" charset="2"/>
              <a:buChar char="§"/>
            </a:pPr>
            <a:r>
              <a:rPr lang="lv-LV" sz="1600" dirty="0" smtClean="0">
                <a:solidFill>
                  <a:schemeClr val="tx2"/>
                </a:solidFill>
                <a:latin typeface="Tahoma" pitchFamily="34" charset="0"/>
                <a:cs typeface="Tahoma" pitchFamily="34" charset="0"/>
              </a:rPr>
              <a:t>Neatliekamās kardioloģijas nodaļa;</a:t>
            </a:r>
          </a:p>
          <a:p>
            <a:pPr marL="265113" indent="-265113" defTabSz="912813">
              <a:spcBef>
                <a:spcPct val="50000"/>
              </a:spcBef>
              <a:buClr>
                <a:srgbClr val="C00000"/>
              </a:buClr>
              <a:buFont typeface="Wingdings" pitchFamily="2" charset="2"/>
              <a:buChar char="§"/>
            </a:pPr>
            <a:r>
              <a:rPr lang="lv-LV" sz="1600" dirty="0" smtClean="0">
                <a:solidFill>
                  <a:schemeClr val="tx2"/>
                </a:solidFill>
                <a:latin typeface="Tahoma" pitchFamily="34" charset="0"/>
                <a:cs typeface="Tahoma" pitchFamily="34" charset="0"/>
              </a:rPr>
              <a:t>Invazīvās kardioloģijas kabinets, dienas stacionārs;</a:t>
            </a:r>
          </a:p>
          <a:p>
            <a:pPr marL="265113" indent="-265113" defTabSz="912813">
              <a:spcBef>
                <a:spcPct val="50000"/>
              </a:spcBef>
              <a:buClr>
                <a:srgbClr val="C00000"/>
              </a:buClr>
              <a:buFont typeface="Wingdings" pitchFamily="2" charset="2"/>
              <a:buChar char="§"/>
            </a:pPr>
            <a:r>
              <a:rPr lang="lv-LV" sz="1600" dirty="0" smtClean="0">
                <a:solidFill>
                  <a:schemeClr val="tx2"/>
                </a:solidFill>
                <a:latin typeface="Tahoma" pitchFamily="34" charset="0"/>
                <a:cs typeface="Tahoma" pitchFamily="34" charset="0"/>
              </a:rPr>
              <a:t>Aritmoloģijas nodaļa;</a:t>
            </a:r>
          </a:p>
          <a:p>
            <a:pPr marL="265113" indent="-265113" defTabSz="912813">
              <a:spcBef>
                <a:spcPct val="50000"/>
              </a:spcBef>
              <a:buClr>
                <a:srgbClr val="C00000"/>
              </a:buClr>
              <a:buFont typeface="Wingdings" pitchFamily="2" charset="2"/>
              <a:buChar char="§"/>
            </a:pPr>
            <a:r>
              <a:rPr lang="lv-LV" sz="1600" dirty="0" smtClean="0">
                <a:solidFill>
                  <a:schemeClr val="tx2"/>
                </a:solidFill>
                <a:latin typeface="Tahoma" pitchFamily="34" charset="0"/>
                <a:cs typeface="Tahoma" pitchFamily="34" charset="0"/>
              </a:rPr>
              <a:t>Kardioloģijas nodaļa;</a:t>
            </a:r>
          </a:p>
          <a:p>
            <a:pPr marL="265113" indent="-265113" defTabSz="912813">
              <a:spcBef>
                <a:spcPct val="50000"/>
              </a:spcBef>
              <a:buClr>
                <a:srgbClr val="C00000"/>
              </a:buClr>
              <a:buFont typeface="Wingdings" pitchFamily="2" charset="2"/>
              <a:buChar char="§"/>
            </a:pPr>
            <a:r>
              <a:rPr lang="lv-LV" sz="1600" dirty="0" smtClean="0">
                <a:solidFill>
                  <a:schemeClr val="tx2"/>
                </a:solidFill>
                <a:latin typeface="Tahoma" pitchFamily="34" charset="0"/>
                <a:cs typeface="Tahoma" pitchFamily="34" charset="0"/>
              </a:rPr>
              <a:t>Diagnostiskās kardioloģijas nodaļa.</a:t>
            </a:r>
          </a:p>
        </p:txBody>
      </p:sp>
      <p:pic>
        <p:nvPicPr>
          <p:cNvPr id="9" name="Picture 8" descr="elements.png"/>
          <p:cNvPicPr>
            <a:picLocks noChangeAspect="1"/>
          </p:cNvPicPr>
          <p:nvPr/>
        </p:nvPicPr>
        <p:blipFill>
          <a:blip r:embed="rId4" cstate="print"/>
          <a:srcRect r="17392" b="-6536"/>
          <a:stretch>
            <a:fillRect/>
          </a:stretch>
        </p:blipFill>
        <p:spPr>
          <a:xfrm>
            <a:off x="7215206" y="22405"/>
            <a:ext cx="1887228" cy="642924"/>
          </a:xfrm>
          <a:prstGeom prst="rect">
            <a:avLst/>
          </a:prstGeom>
          <a:effectLst/>
        </p:spPr>
      </p:pic>
      <p:sp>
        <p:nvSpPr>
          <p:cNvPr id="11" name="TextBox 10"/>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1"/>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3"/>
          <p:cNvSpPr txBox="1">
            <a:spLocks noChangeArrowheads="1"/>
          </p:cNvSpPr>
          <p:nvPr/>
        </p:nvSpPr>
        <p:spPr>
          <a:xfrm>
            <a:off x="145146" y="743318"/>
            <a:ext cx="8629650" cy="430355"/>
          </a:xfrm>
          <a:prstGeom prst="rect">
            <a:avLst/>
          </a:prstGeom>
        </p:spPr>
        <p:txBody>
          <a:bodyPr vert="horz" lIns="91440" tIns="45720" rIns="91440" bIns="45720" rtlCol="0">
            <a:normAutofit/>
          </a:bodyPr>
          <a:lstStyle/>
          <a:p>
            <a:pPr lvl="0"/>
            <a:r>
              <a:rPr lang="lv-LV" sz="1600" b="1" dirty="0" smtClean="0">
                <a:solidFill>
                  <a:srgbClr val="C00000"/>
                </a:solidFill>
                <a:latin typeface="Tahoma" pitchFamily="34" charset="0"/>
                <a:cs typeface="Tahoma" pitchFamily="34" charset="0"/>
              </a:rPr>
              <a:t>Būtiskākais 2010. gadā</a:t>
            </a:r>
          </a:p>
        </p:txBody>
      </p:sp>
      <p:sp>
        <p:nvSpPr>
          <p:cNvPr id="10" name="TextBox 9"/>
          <p:cNvSpPr txBox="1"/>
          <p:nvPr/>
        </p:nvSpPr>
        <p:spPr>
          <a:xfrm>
            <a:off x="123492" y="147001"/>
            <a:ext cx="6805962" cy="400110"/>
          </a:xfrm>
          <a:prstGeom prst="rect">
            <a:avLst/>
          </a:prstGeom>
          <a:noFill/>
        </p:spPr>
        <p:txBody>
          <a:bodyPr wrap="square" rtlCol="0">
            <a:spAutoFit/>
          </a:bodyPr>
          <a:lstStyle/>
          <a:p>
            <a:r>
              <a:rPr lang="lv-LV" sz="2000" b="1" dirty="0" smtClean="0">
                <a:solidFill>
                  <a:schemeClr val="bg1"/>
                </a:solidFill>
                <a:latin typeface="Tahoma" pitchFamily="34" charset="0"/>
                <a:cs typeface="Tahoma" pitchFamily="34" charset="0"/>
              </a:rPr>
              <a:t>Invazīvā kardioloģija</a:t>
            </a:r>
          </a:p>
        </p:txBody>
      </p:sp>
      <p:sp>
        <p:nvSpPr>
          <p:cNvPr id="11" name="TextBox 10"/>
          <p:cNvSpPr txBox="1"/>
          <p:nvPr/>
        </p:nvSpPr>
        <p:spPr>
          <a:xfrm>
            <a:off x="142845" y="987026"/>
            <a:ext cx="8883169" cy="3603038"/>
          </a:xfrm>
          <a:prstGeom prst="rect">
            <a:avLst/>
          </a:prstGeom>
          <a:noFill/>
        </p:spPr>
        <p:txBody>
          <a:bodyPr wrap="square" rtlCol="0">
            <a:spAutoFit/>
          </a:bodyPr>
          <a:lstStyle/>
          <a:p>
            <a:pPr marL="265113" lvl="0" indent="-265113">
              <a:lnSpc>
                <a:spcPct val="150000"/>
              </a:lnSpc>
              <a:spcBef>
                <a:spcPct val="20000"/>
              </a:spcBef>
              <a:buClr>
                <a:srgbClr val="C00000"/>
              </a:buClr>
              <a:buFont typeface="Wingdings" pitchFamily="2" charset="2"/>
              <a:buChar char="§"/>
              <a:defRPr/>
            </a:pPr>
            <a:r>
              <a:rPr lang="lv-LV" sz="1600" dirty="0" smtClean="0">
                <a:solidFill>
                  <a:schemeClr val="tx2"/>
                </a:solidFill>
                <a:latin typeface="Tahoma" pitchFamily="34" charset="0"/>
                <a:cs typeface="Tahoma" pitchFamily="34" charset="0"/>
              </a:rPr>
              <a:t>Līdz 2010. gadā - tikai viena kardioloģijas nodaļa;</a:t>
            </a:r>
          </a:p>
          <a:p>
            <a:pPr marL="265113" lvl="0" indent="-265113">
              <a:lnSpc>
                <a:spcPct val="150000"/>
              </a:lnSpc>
              <a:spcBef>
                <a:spcPct val="20000"/>
              </a:spcBef>
              <a:buClr>
                <a:srgbClr val="C00000"/>
              </a:buClr>
              <a:buFont typeface="Wingdings" pitchFamily="2" charset="2"/>
              <a:buChar char="§"/>
              <a:defRPr/>
            </a:pPr>
            <a:r>
              <a:rPr lang="lv-LV" sz="1600" dirty="0" smtClean="0">
                <a:solidFill>
                  <a:schemeClr val="tx2"/>
                </a:solidFill>
                <a:latin typeface="Tahoma" pitchFamily="34" charset="0"/>
                <a:cs typeface="Tahoma" pitchFamily="34" charset="0"/>
              </a:rPr>
              <a:t>No 2010. gada marta invazīvās karioloģijas procedūras slimnīcā tiek veiktas 24 stundas diennaktī 7 dienas nedēļā;</a:t>
            </a:r>
          </a:p>
          <a:p>
            <a:pPr marL="265113" lvl="0" indent="-265113">
              <a:lnSpc>
                <a:spcPct val="150000"/>
              </a:lnSpc>
              <a:spcBef>
                <a:spcPct val="20000"/>
              </a:spcBef>
              <a:buClr>
                <a:srgbClr val="C00000"/>
              </a:buClr>
              <a:buFont typeface="Wingdings" pitchFamily="2" charset="2"/>
              <a:buChar char="§"/>
              <a:defRPr/>
            </a:pPr>
            <a:r>
              <a:rPr lang="lv-LV" sz="1600" dirty="0" smtClean="0">
                <a:solidFill>
                  <a:schemeClr val="tx2"/>
                </a:solidFill>
                <a:latin typeface="Tahoma" pitchFamily="34" charset="0"/>
                <a:cs typeface="Tahoma" pitchFamily="34" charset="0"/>
              </a:rPr>
              <a:t>2010. gada martā izveidota 8A Aritmoloģijas nodaļa;</a:t>
            </a:r>
          </a:p>
          <a:p>
            <a:pPr marL="265113" lvl="0" indent="-265113">
              <a:lnSpc>
                <a:spcPct val="150000"/>
              </a:lnSpc>
              <a:spcBef>
                <a:spcPct val="20000"/>
              </a:spcBef>
              <a:buClr>
                <a:srgbClr val="C00000"/>
              </a:buClr>
              <a:buFont typeface="Wingdings" pitchFamily="2" charset="2"/>
              <a:buChar char="§"/>
              <a:defRPr/>
            </a:pPr>
            <a:r>
              <a:rPr lang="lv-LV" sz="1600" dirty="0" smtClean="0">
                <a:solidFill>
                  <a:schemeClr val="tx2"/>
                </a:solidFill>
                <a:latin typeface="Tahoma" pitchFamily="34" charset="0"/>
                <a:cs typeface="Tahoma" pitchFamily="34" charset="0"/>
              </a:rPr>
              <a:t>2010. gadā implantēti 85 elektrokardiostimulatori(EKS)  un defibrillatori, veiktas 13 radiofrekvences ablācijas;</a:t>
            </a:r>
          </a:p>
          <a:p>
            <a:pPr marL="265113" lvl="0" indent="-265113">
              <a:lnSpc>
                <a:spcPct val="150000"/>
              </a:lnSpc>
              <a:spcBef>
                <a:spcPct val="20000"/>
              </a:spcBef>
              <a:buClr>
                <a:srgbClr val="C00000"/>
              </a:buClr>
              <a:buFont typeface="Wingdings" pitchFamily="2" charset="2"/>
              <a:buChar char="§"/>
              <a:defRPr/>
            </a:pPr>
            <a:r>
              <a:rPr lang="lv-LV" sz="1600" dirty="0" smtClean="0">
                <a:solidFill>
                  <a:schemeClr val="tx2"/>
                </a:solidFill>
                <a:latin typeface="Tahoma" pitchFamily="34" charset="0"/>
                <a:cs typeface="Tahoma" pitchFamily="34" charset="0"/>
              </a:rPr>
              <a:t>2010. gada maijā izveidota Sirds asinsvadu slimību klīnika, kurā apvienotas visas Austrumu slimnīcas stacionāros (Gaiļezerā, LOC, Biķernieku un Linezera slimnīcās) atrodošās struktūras  (nodaļas, kabineti, ārsti), kuri nodarbojas ar kardioloģisko pacientu izmeklēšanu un ārstēšanu. </a:t>
            </a:r>
            <a:r>
              <a:rPr lang="lv-LV" dirty="0" smtClean="0">
                <a:solidFill>
                  <a:schemeClr val="tx2"/>
                </a:solidFill>
                <a:latin typeface="Tahoma" pitchFamily="34" charset="0"/>
                <a:cs typeface="Tahoma" pitchFamily="34" charset="0"/>
              </a:rPr>
              <a:t> </a:t>
            </a:r>
          </a:p>
        </p:txBody>
      </p:sp>
      <p:pic>
        <p:nvPicPr>
          <p:cNvPr id="8" name="Picture 7" descr="elements.png"/>
          <p:cNvPicPr>
            <a:picLocks noChangeAspect="1"/>
          </p:cNvPicPr>
          <p:nvPr/>
        </p:nvPicPr>
        <p:blipFill>
          <a:blip r:embed="rId4" cstate="print"/>
          <a:srcRect r="17392" b="-6536"/>
          <a:stretch>
            <a:fillRect/>
          </a:stretch>
        </p:blipFill>
        <p:spPr>
          <a:xfrm>
            <a:off x="7215206" y="22405"/>
            <a:ext cx="1887228" cy="642924"/>
          </a:xfrm>
          <a:prstGeom prst="rect">
            <a:avLst/>
          </a:prstGeom>
          <a:effectLst/>
        </p:spPr>
      </p:pic>
      <p:sp>
        <p:nvSpPr>
          <p:cNvPr id="13" name="TextBox 12"/>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1"/>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9" name="Object 2"/>
          <p:cNvGraphicFramePr>
            <a:graphicFrameLocks noChangeAspect="1"/>
          </p:cNvGraphicFramePr>
          <p:nvPr/>
        </p:nvGraphicFramePr>
        <p:xfrm>
          <a:off x="468313" y="1221581"/>
          <a:ext cx="8229600" cy="340042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4"/>
          <p:cNvSpPr txBox="1">
            <a:spLocks noChangeArrowheads="1"/>
          </p:cNvSpPr>
          <p:nvPr/>
        </p:nvSpPr>
        <p:spPr bwMode="auto">
          <a:xfrm>
            <a:off x="4402993" y="2950369"/>
            <a:ext cx="504825" cy="307777"/>
          </a:xfrm>
          <a:prstGeom prst="rect">
            <a:avLst/>
          </a:prstGeom>
          <a:noFill/>
          <a:ln w="9525">
            <a:noFill/>
            <a:miter lim="800000"/>
            <a:headEnd/>
            <a:tailEnd/>
          </a:ln>
        </p:spPr>
        <p:txBody>
          <a:bodyPr>
            <a:spAutoFit/>
          </a:bodyPr>
          <a:lstStyle/>
          <a:p>
            <a:pPr defTabSz="912813">
              <a:spcBef>
                <a:spcPct val="50000"/>
              </a:spcBef>
            </a:pPr>
            <a:r>
              <a:rPr lang="lv-LV" sz="1400" b="1" dirty="0">
                <a:solidFill>
                  <a:schemeClr val="tx2"/>
                </a:solidFill>
                <a:latin typeface="Tahoma" pitchFamily="34" charset="0"/>
                <a:cs typeface="Tahoma" pitchFamily="34" charset="0"/>
              </a:rPr>
              <a:t>2</a:t>
            </a:r>
          </a:p>
        </p:txBody>
      </p:sp>
      <p:sp>
        <p:nvSpPr>
          <p:cNvPr id="9" name="Text Box 5"/>
          <p:cNvSpPr txBox="1">
            <a:spLocks noChangeArrowheads="1"/>
          </p:cNvSpPr>
          <p:nvPr/>
        </p:nvSpPr>
        <p:spPr bwMode="auto">
          <a:xfrm>
            <a:off x="5140327" y="2950369"/>
            <a:ext cx="504825" cy="307777"/>
          </a:xfrm>
          <a:prstGeom prst="rect">
            <a:avLst/>
          </a:prstGeom>
          <a:noFill/>
          <a:ln w="9525">
            <a:noFill/>
            <a:miter lim="800000"/>
            <a:headEnd/>
            <a:tailEnd/>
          </a:ln>
        </p:spPr>
        <p:txBody>
          <a:bodyPr>
            <a:spAutoFit/>
          </a:bodyPr>
          <a:lstStyle/>
          <a:p>
            <a:pPr defTabSz="912813">
              <a:spcBef>
                <a:spcPct val="50000"/>
              </a:spcBef>
            </a:pPr>
            <a:r>
              <a:rPr lang="lv-LV" sz="1400" b="1" dirty="0">
                <a:solidFill>
                  <a:schemeClr val="tx2"/>
                </a:solidFill>
                <a:latin typeface="Tahoma" pitchFamily="34" charset="0"/>
                <a:cs typeface="Tahoma" pitchFamily="34" charset="0"/>
              </a:rPr>
              <a:t>2</a:t>
            </a:r>
          </a:p>
        </p:txBody>
      </p:sp>
      <p:sp>
        <p:nvSpPr>
          <p:cNvPr id="10" name="Text Box 6"/>
          <p:cNvSpPr txBox="1">
            <a:spLocks noChangeArrowheads="1"/>
          </p:cNvSpPr>
          <p:nvPr/>
        </p:nvSpPr>
        <p:spPr bwMode="auto">
          <a:xfrm>
            <a:off x="6072198" y="1571618"/>
            <a:ext cx="504825" cy="307777"/>
          </a:xfrm>
          <a:prstGeom prst="rect">
            <a:avLst/>
          </a:prstGeom>
          <a:noFill/>
          <a:ln w="9525">
            <a:noFill/>
            <a:miter lim="800000"/>
            <a:headEnd/>
            <a:tailEnd/>
          </a:ln>
        </p:spPr>
        <p:txBody>
          <a:bodyPr>
            <a:spAutoFit/>
          </a:bodyPr>
          <a:lstStyle/>
          <a:p>
            <a:pPr defTabSz="912813">
              <a:spcBef>
                <a:spcPct val="50000"/>
              </a:spcBef>
            </a:pPr>
            <a:r>
              <a:rPr lang="lv-LV" sz="1400" b="1" dirty="0">
                <a:solidFill>
                  <a:schemeClr val="tx2"/>
                </a:solidFill>
                <a:latin typeface="Tahoma" pitchFamily="34" charset="0"/>
                <a:cs typeface="Tahoma" pitchFamily="34" charset="0"/>
              </a:rPr>
              <a:t>5</a:t>
            </a:r>
          </a:p>
        </p:txBody>
      </p:sp>
      <p:sp>
        <p:nvSpPr>
          <p:cNvPr id="11" name="Text Box 7"/>
          <p:cNvSpPr txBox="1">
            <a:spLocks noChangeArrowheads="1"/>
          </p:cNvSpPr>
          <p:nvPr/>
        </p:nvSpPr>
        <p:spPr bwMode="auto">
          <a:xfrm>
            <a:off x="5857884" y="3357568"/>
            <a:ext cx="504825" cy="307777"/>
          </a:xfrm>
          <a:prstGeom prst="rect">
            <a:avLst/>
          </a:prstGeom>
          <a:noFill/>
          <a:ln w="9525">
            <a:noFill/>
            <a:miter lim="800000"/>
            <a:headEnd/>
            <a:tailEnd/>
          </a:ln>
        </p:spPr>
        <p:txBody>
          <a:bodyPr>
            <a:spAutoFit/>
          </a:bodyPr>
          <a:lstStyle/>
          <a:p>
            <a:pPr defTabSz="912813">
              <a:spcBef>
                <a:spcPct val="50000"/>
              </a:spcBef>
            </a:pPr>
            <a:r>
              <a:rPr lang="lv-LV" sz="1400" b="1" dirty="0">
                <a:solidFill>
                  <a:schemeClr val="tx2"/>
                </a:solidFill>
                <a:latin typeface="Tahoma" pitchFamily="34" charset="0"/>
                <a:cs typeface="Tahoma" pitchFamily="34" charset="0"/>
              </a:rPr>
              <a:t>1</a:t>
            </a:r>
          </a:p>
        </p:txBody>
      </p:sp>
      <p:sp>
        <p:nvSpPr>
          <p:cNvPr id="14" name="Text Box 8"/>
          <p:cNvSpPr txBox="1">
            <a:spLocks noChangeArrowheads="1"/>
          </p:cNvSpPr>
          <p:nvPr/>
        </p:nvSpPr>
        <p:spPr bwMode="auto">
          <a:xfrm>
            <a:off x="6572264" y="3357568"/>
            <a:ext cx="504825" cy="307777"/>
          </a:xfrm>
          <a:prstGeom prst="rect">
            <a:avLst/>
          </a:prstGeom>
          <a:noFill/>
          <a:ln w="9525">
            <a:noFill/>
            <a:miter lim="800000"/>
            <a:headEnd/>
            <a:tailEnd/>
          </a:ln>
        </p:spPr>
        <p:txBody>
          <a:bodyPr>
            <a:spAutoFit/>
          </a:bodyPr>
          <a:lstStyle/>
          <a:p>
            <a:pPr defTabSz="912813">
              <a:spcBef>
                <a:spcPct val="50000"/>
              </a:spcBef>
            </a:pPr>
            <a:r>
              <a:rPr lang="lv-LV" sz="1400" b="1" dirty="0">
                <a:solidFill>
                  <a:schemeClr val="tx2"/>
                </a:solidFill>
                <a:latin typeface="Tahoma" pitchFamily="34" charset="0"/>
                <a:cs typeface="Tahoma" pitchFamily="34" charset="0"/>
              </a:rPr>
              <a:t>1</a:t>
            </a:r>
          </a:p>
        </p:txBody>
      </p:sp>
      <p:sp>
        <p:nvSpPr>
          <p:cNvPr id="15" name="Text Box 9"/>
          <p:cNvSpPr txBox="1">
            <a:spLocks noChangeArrowheads="1"/>
          </p:cNvSpPr>
          <p:nvPr/>
        </p:nvSpPr>
        <p:spPr bwMode="auto">
          <a:xfrm>
            <a:off x="6858016" y="1142990"/>
            <a:ext cx="504825" cy="307777"/>
          </a:xfrm>
          <a:prstGeom prst="rect">
            <a:avLst/>
          </a:prstGeom>
          <a:noFill/>
          <a:ln w="9525">
            <a:noFill/>
            <a:miter lim="800000"/>
            <a:headEnd/>
            <a:tailEnd/>
          </a:ln>
        </p:spPr>
        <p:txBody>
          <a:bodyPr>
            <a:spAutoFit/>
          </a:bodyPr>
          <a:lstStyle/>
          <a:p>
            <a:pPr defTabSz="912813">
              <a:spcBef>
                <a:spcPct val="50000"/>
              </a:spcBef>
            </a:pPr>
            <a:r>
              <a:rPr lang="lv-LV" sz="1400" b="1" dirty="0">
                <a:solidFill>
                  <a:schemeClr val="tx2"/>
                </a:solidFill>
                <a:latin typeface="Tahoma" pitchFamily="34" charset="0"/>
                <a:cs typeface="Tahoma" pitchFamily="34" charset="0"/>
              </a:rPr>
              <a:t>6</a:t>
            </a:r>
          </a:p>
        </p:txBody>
      </p:sp>
      <p:sp>
        <p:nvSpPr>
          <p:cNvPr id="16" name="Text Box 10"/>
          <p:cNvSpPr txBox="1">
            <a:spLocks noChangeArrowheads="1"/>
          </p:cNvSpPr>
          <p:nvPr/>
        </p:nvSpPr>
        <p:spPr bwMode="auto">
          <a:xfrm>
            <a:off x="4643439" y="2463404"/>
            <a:ext cx="504825" cy="307777"/>
          </a:xfrm>
          <a:prstGeom prst="rect">
            <a:avLst/>
          </a:prstGeom>
          <a:noFill/>
          <a:ln w="9525">
            <a:noFill/>
            <a:miter lim="800000"/>
            <a:headEnd/>
            <a:tailEnd/>
          </a:ln>
        </p:spPr>
        <p:txBody>
          <a:bodyPr>
            <a:spAutoFit/>
          </a:bodyPr>
          <a:lstStyle/>
          <a:p>
            <a:pPr defTabSz="912813">
              <a:spcBef>
                <a:spcPct val="50000"/>
              </a:spcBef>
            </a:pPr>
            <a:r>
              <a:rPr lang="lv-LV" sz="1400" b="1" dirty="0">
                <a:solidFill>
                  <a:schemeClr val="tx2"/>
                </a:solidFill>
                <a:latin typeface="Tahoma" pitchFamily="34" charset="0"/>
                <a:cs typeface="Tahoma" pitchFamily="34" charset="0"/>
              </a:rPr>
              <a:t>3</a:t>
            </a:r>
          </a:p>
        </p:txBody>
      </p:sp>
      <p:sp>
        <p:nvSpPr>
          <p:cNvPr id="17" name="Text Box 11"/>
          <p:cNvSpPr txBox="1">
            <a:spLocks noChangeArrowheads="1"/>
          </p:cNvSpPr>
          <p:nvPr/>
        </p:nvSpPr>
        <p:spPr bwMode="auto">
          <a:xfrm>
            <a:off x="5386765" y="2476316"/>
            <a:ext cx="504825" cy="307777"/>
          </a:xfrm>
          <a:prstGeom prst="rect">
            <a:avLst/>
          </a:prstGeom>
          <a:noFill/>
          <a:ln w="9525">
            <a:noFill/>
            <a:miter lim="800000"/>
            <a:headEnd/>
            <a:tailEnd/>
          </a:ln>
        </p:spPr>
        <p:txBody>
          <a:bodyPr>
            <a:spAutoFit/>
          </a:bodyPr>
          <a:lstStyle/>
          <a:p>
            <a:pPr defTabSz="912813">
              <a:spcBef>
                <a:spcPct val="50000"/>
              </a:spcBef>
            </a:pPr>
            <a:r>
              <a:rPr lang="lv-LV" sz="1400" b="1" dirty="0">
                <a:solidFill>
                  <a:schemeClr val="tx2"/>
                </a:solidFill>
                <a:latin typeface="Tahoma" pitchFamily="34" charset="0"/>
                <a:cs typeface="Tahoma" pitchFamily="34" charset="0"/>
              </a:rPr>
              <a:t>3</a:t>
            </a:r>
          </a:p>
        </p:txBody>
      </p:sp>
      <p:sp>
        <p:nvSpPr>
          <p:cNvPr id="18" name="Text Box 12"/>
          <p:cNvSpPr txBox="1">
            <a:spLocks noChangeArrowheads="1"/>
          </p:cNvSpPr>
          <p:nvPr/>
        </p:nvSpPr>
        <p:spPr bwMode="auto">
          <a:xfrm>
            <a:off x="3204428" y="2938646"/>
            <a:ext cx="504825" cy="307777"/>
          </a:xfrm>
          <a:prstGeom prst="rect">
            <a:avLst/>
          </a:prstGeom>
          <a:noFill/>
          <a:ln w="9525">
            <a:noFill/>
            <a:miter lim="800000"/>
            <a:headEnd/>
            <a:tailEnd/>
          </a:ln>
        </p:spPr>
        <p:txBody>
          <a:bodyPr>
            <a:spAutoFit/>
          </a:bodyPr>
          <a:lstStyle/>
          <a:p>
            <a:pPr defTabSz="912813">
              <a:spcBef>
                <a:spcPct val="50000"/>
              </a:spcBef>
            </a:pPr>
            <a:r>
              <a:rPr lang="lv-LV" sz="1400" b="1" dirty="0">
                <a:solidFill>
                  <a:schemeClr val="tx2"/>
                </a:solidFill>
                <a:latin typeface="Tahoma" pitchFamily="34" charset="0"/>
                <a:cs typeface="Tahoma" pitchFamily="34" charset="0"/>
              </a:rPr>
              <a:t>2</a:t>
            </a:r>
          </a:p>
        </p:txBody>
      </p:sp>
      <p:sp>
        <p:nvSpPr>
          <p:cNvPr id="19" name="Text Box 13"/>
          <p:cNvSpPr txBox="1">
            <a:spLocks noChangeArrowheads="1"/>
          </p:cNvSpPr>
          <p:nvPr/>
        </p:nvSpPr>
        <p:spPr bwMode="auto">
          <a:xfrm>
            <a:off x="3953604" y="2952386"/>
            <a:ext cx="504825" cy="307777"/>
          </a:xfrm>
          <a:prstGeom prst="rect">
            <a:avLst/>
          </a:prstGeom>
          <a:noFill/>
          <a:ln w="9525">
            <a:noFill/>
            <a:miter lim="800000"/>
            <a:headEnd/>
            <a:tailEnd/>
          </a:ln>
        </p:spPr>
        <p:txBody>
          <a:bodyPr>
            <a:spAutoFit/>
          </a:bodyPr>
          <a:lstStyle/>
          <a:p>
            <a:pPr defTabSz="912813">
              <a:spcBef>
                <a:spcPct val="50000"/>
              </a:spcBef>
            </a:pPr>
            <a:r>
              <a:rPr lang="lv-LV" sz="1400" b="1" dirty="0">
                <a:solidFill>
                  <a:schemeClr val="tx2"/>
                </a:solidFill>
                <a:latin typeface="Tahoma" pitchFamily="34" charset="0"/>
                <a:cs typeface="Tahoma" pitchFamily="34" charset="0"/>
              </a:rPr>
              <a:t>2</a:t>
            </a:r>
          </a:p>
        </p:txBody>
      </p:sp>
      <p:sp>
        <p:nvSpPr>
          <p:cNvPr id="20" name="Text Box 14"/>
          <p:cNvSpPr txBox="1">
            <a:spLocks noChangeArrowheads="1"/>
          </p:cNvSpPr>
          <p:nvPr/>
        </p:nvSpPr>
        <p:spPr bwMode="auto">
          <a:xfrm>
            <a:off x="3714744" y="2500312"/>
            <a:ext cx="504825" cy="307777"/>
          </a:xfrm>
          <a:prstGeom prst="rect">
            <a:avLst/>
          </a:prstGeom>
          <a:noFill/>
          <a:ln w="9525">
            <a:noFill/>
            <a:miter lim="800000"/>
            <a:headEnd/>
            <a:tailEnd/>
          </a:ln>
        </p:spPr>
        <p:txBody>
          <a:bodyPr>
            <a:spAutoFit/>
          </a:bodyPr>
          <a:lstStyle/>
          <a:p>
            <a:pPr defTabSz="912813">
              <a:spcBef>
                <a:spcPct val="50000"/>
              </a:spcBef>
            </a:pPr>
            <a:r>
              <a:rPr lang="lv-LV" sz="1400" b="1" dirty="0">
                <a:solidFill>
                  <a:schemeClr val="tx2"/>
                </a:solidFill>
                <a:latin typeface="Tahoma" pitchFamily="34" charset="0"/>
                <a:cs typeface="Tahoma" pitchFamily="34" charset="0"/>
              </a:rPr>
              <a:t>3</a:t>
            </a:r>
          </a:p>
        </p:txBody>
      </p:sp>
      <p:sp>
        <p:nvSpPr>
          <p:cNvPr id="21" name="Text Box 15"/>
          <p:cNvSpPr txBox="1">
            <a:spLocks noChangeArrowheads="1"/>
          </p:cNvSpPr>
          <p:nvPr/>
        </p:nvSpPr>
        <p:spPr bwMode="auto">
          <a:xfrm>
            <a:off x="2262917" y="2938646"/>
            <a:ext cx="504825" cy="307777"/>
          </a:xfrm>
          <a:prstGeom prst="rect">
            <a:avLst/>
          </a:prstGeom>
          <a:noFill/>
          <a:ln w="9525">
            <a:noFill/>
            <a:miter lim="800000"/>
            <a:headEnd/>
            <a:tailEnd/>
          </a:ln>
        </p:spPr>
        <p:txBody>
          <a:bodyPr>
            <a:spAutoFit/>
          </a:bodyPr>
          <a:lstStyle/>
          <a:p>
            <a:pPr defTabSz="912813">
              <a:spcBef>
                <a:spcPct val="50000"/>
              </a:spcBef>
            </a:pPr>
            <a:r>
              <a:rPr lang="lv-LV" sz="1400" b="1" dirty="0">
                <a:solidFill>
                  <a:schemeClr val="tx2"/>
                </a:solidFill>
                <a:latin typeface="Tahoma" pitchFamily="34" charset="0"/>
                <a:cs typeface="Tahoma" pitchFamily="34" charset="0"/>
              </a:rPr>
              <a:t>2</a:t>
            </a:r>
          </a:p>
        </p:txBody>
      </p:sp>
      <p:sp>
        <p:nvSpPr>
          <p:cNvPr id="22" name="Text Box 16"/>
          <p:cNvSpPr txBox="1">
            <a:spLocks noChangeArrowheads="1"/>
          </p:cNvSpPr>
          <p:nvPr/>
        </p:nvSpPr>
        <p:spPr bwMode="auto">
          <a:xfrm>
            <a:off x="2503362" y="3381375"/>
            <a:ext cx="504825" cy="307777"/>
          </a:xfrm>
          <a:prstGeom prst="rect">
            <a:avLst/>
          </a:prstGeom>
          <a:noFill/>
          <a:ln w="9525">
            <a:noFill/>
            <a:miter lim="800000"/>
            <a:headEnd/>
            <a:tailEnd/>
          </a:ln>
        </p:spPr>
        <p:txBody>
          <a:bodyPr>
            <a:spAutoFit/>
          </a:bodyPr>
          <a:lstStyle/>
          <a:p>
            <a:pPr defTabSz="912813">
              <a:spcBef>
                <a:spcPct val="50000"/>
              </a:spcBef>
            </a:pPr>
            <a:r>
              <a:rPr lang="lv-LV" sz="1400" b="1" dirty="0">
                <a:solidFill>
                  <a:schemeClr val="tx2"/>
                </a:solidFill>
                <a:latin typeface="Tahoma" pitchFamily="34" charset="0"/>
                <a:cs typeface="Tahoma" pitchFamily="34" charset="0"/>
              </a:rPr>
              <a:t>1</a:t>
            </a:r>
          </a:p>
        </p:txBody>
      </p:sp>
      <p:sp>
        <p:nvSpPr>
          <p:cNvPr id="23" name="Text Box 17"/>
          <p:cNvSpPr txBox="1">
            <a:spLocks noChangeArrowheads="1"/>
          </p:cNvSpPr>
          <p:nvPr/>
        </p:nvSpPr>
        <p:spPr bwMode="auto">
          <a:xfrm>
            <a:off x="2976805" y="3400975"/>
            <a:ext cx="504825" cy="307777"/>
          </a:xfrm>
          <a:prstGeom prst="rect">
            <a:avLst/>
          </a:prstGeom>
          <a:noFill/>
          <a:ln w="9525">
            <a:noFill/>
            <a:miter lim="800000"/>
            <a:headEnd/>
            <a:tailEnd/>
          </a:ln>
        </p:spPr>
        <p:txBody>
          <a:bodyPr>
            <a:spAutoFit/>
          </a:bodyPr>
          <a:lstStyle/>
          <a:p>
            <a:pPr defTabSz="912813">
              <a:spcBef>
                <a:spcPct val="50000"/>
              </a:spcBef>
            </a:pPr>
            <a:r>
              <a:rPr lang="lv-LV" sz="1400" b="1" dirty="0">
                <a:solidFill>
                  <a:schemeClr val="tx2"/>
                </a:solidFill>
                <a:latin typeface="Tahoma" pitchFamily="34" charset="0"/>
                <a:cs typeface="Tahoma" pitchFamily="34" charset="0"/>
              </a:rPr>
              <a:t>1</a:t>
            </a:r>
          </a:p>
        </p:txBody>
      </p:sp>
      <p:sp>
        <p:nvSpPr>
          <p:cNvPr id="24" name="Text Box 18"/>
          <p:cNvSpPr txBox="1">
            <a:spLocks noChangeArrowheads="1"/>
          </p:cNvSpPr>
          <p:nvPr/>
        </p:nvSpPr>
        <p:spPr bwMode="auto">
          <a:xfrm>
            <a:off x="785786" y="4654170"/>
            <a:ext cx="7921625" cy="369332"/>
          </a:xfrm>
          <a:prstGeom prst="rect">
            <a:avLst/>
          </a:prstGeom>
          <a:noFill/>
          <a:ln w="9525">
            <a:noFill/>
            <a:miter lim="800000"/>
            <a:headEnd/>
            <a:tailEnd/>
          </a:ln>
        </p:spPr>
        <p:txBody>
          <a:bodyPr>
            <a:spAutoFit/>
          </a:bodyPr>
          <a:lstStyle/>
          <a:p>
            <a:pPr defTabSz="912813">
              <a:spcBef>
                <a:spcPct val="50000"/>
              </a:spcBef>
            </a:pPr>
            <a:r>
              <a:rPr lang="lv-LV" dirty="0"/>
              <a:t>                 </a:t>
            </a:r>
            <a:r>
              <a:rPr lang="lv-LV" sz="1400" dirty="0">
                <a:solidFill>
                  <a:schemeClr val="tx2"/>
                </a:solidFill>
                <a:latin typeface="Tahoma" pitchFamily="34" charset="0"/>
                <a:cs typeface="Tahoma" pitchFamily="34" charset="0"/>
              </a:rPr>
              <a:t>Tiesīgi veikt diagnostiskas procedūras                               </a:t>
            </a:r>
            <a:r>
              <a:rPr lang="lv-LV" sz="1400" dirty="0" smtClean="0">
                <a:solidFill>
                  <a:schemeClr val="tx2"/>
                </a:solidFill>
                <a:latin typeface="Tahoma" pitchFamily="34" charset="0"/>
                <a:cs typeface="Tahoma" pitchFamily="34" charset="0"/>
              </a:rPr>
              <a:t>Tiesīgi </a:t>
            </a:r>
            <a:r>
              <a:rPr lang="lv-LV" sz="1400" dirty="0">
                <a:solidFill>
                  <a:schemeClr val="tx2"/>
                </a:solidFill>
                <a:latin typeface="Tahoma" pitchFamily="34" charset="0"/>
                <a:cs typeface="Tahoma" pitchFamily="34" charset="0"/>
              </a:rPr>
              <a:t>veikt PCI</a:t>
            </a:r>
            <a:r>
              <a:rPr lang="lv-LV" dirty="0">
                <a:solidFill>
                  <a:schemeClr val="tx2"/>
                </a:solidFill>
                <a:latin typeface="Tahoma" pitchFamily="34" charset="0"/>
                <a:cs typeface="Tahoma" pitchFamily="34" charset="0"/>
              </a:rPr>
              <a:t> </a:t>
            </a:r>
          </a:p>
        </p:txBody>
      </p:sp>
      <p:sp>
        <p:nvSpPr>
          <p:cNvPr id="25" name="Text Box 20"/>
          <p:cNvSpPr txBox="1">
            <a:spLocks noChangeArrowheads="1"/>
          </p:cNvSpPr>
          <p:nvPr/>
        </p:nvSpPr>
        <p:spPr bwMode="auto">
          <a:xfrm>
            <a:off x="1071538" y="4607733"/>
            <a:ext cx="611188" cy="338554"/>
          </a:xfrm>
          <a:prstGeom prst="rect">
            <a:avLst/>
          </a:prstGeom>
          <a:solidFill>
            <a:schemeClr val="tx2"/>
          </a:solidFill>
          <a:ln w="9525">
            <a:noFill/>
            <a:miter lim="800000"/>
            <a:headEnd/>
            <a:tailEnd/>
          </a:ln>
        </p:spPr>
        <p:txBody>
          <a:bodyPr>
            <a:spAutoFit/>
          </a:bodyPr>
          <a:lstStyle/>
          <a:p>
            <a:pPr defTabSz="912813">
              <a:spcBef>
                <a:spcPct val="50000"/>
              </a:spcBef>
            </a:pPr>
            <a:endParaRPr lang="lv-LV" sz="1600" dirty="0">
              <a:solidFill>
                <a:schemeClr val="accent1"/>
              </a:solidFill>
            </a:endParaRPr>
          </a:p>
        </p:txBody>
      </p:sp>
      <p:sp>
        <p:nvSpPr>
          <p:cNvPr id="26" name="Text Box 21"/>
          <p:cNvSpPr txBox="1">
            <a:spLocks noChangeArrowheads="1"/>
          </p:cNvSpPr>
          <p:nvPr/>
        </p:nvSpPr>
        <p:spPr bwMode="auto">
          <a:xfrm>
            <a:off x="5572132" y="4607733"/>
            <a:ext cx="671200" cy="369332"/>
          </a:xfrm>
          <a:prstGeom prst="rect">
            <a:avLst/>
          </a:prstGeom>
          <a:solidFill>
            <a:schemeClr val="accent1">
              <a:lumMod val="60000"/>
              <a:lumOff val="40000"/>
            </a:schemeClr>
          </a:solidFill>
          <a:ln w="9525">
            <a:noFill/>
            <a:miter lim="800000"/>
            <a:headEnd/>
            <a:tailEnd/>
          </a:ln>
        </p:spPr>
        <p:txBody>
          <a:bodyPr wrap="square">
            <a:spAutoFit/>
          </a:bodyPr>
          <a:lstStyle/>
          <a:p>
            <a:pPr defTabSz="912813">
              <a:spcBef>
                <a:spcPct val="50000"/>
              </a:spcBef>
            </a:pPr>
            <a:endParaRPr lang="lv-LV"/>
          </a:p>
        </p:txBody>
      </p:sp>
      <p:sp>
        <p:nvSpPr>
          <p:cNvPr id="27" name="Rectangle 3"/>
          <p:cNvSpPr txBox="1">
            <a:spLocks noChangeArrowheads="1"/>
          </p:cNvSpPr>
          <p:nvPr/>
        </p:nvSpPr>
        <p:spPr>
          <a:xfrm>
            <a:off x="145146" y="731595"/>
            <a:ext cx="8629650" cy="430355"/>
          </a:xfrm>
          <a:prstGeom prst="rect">
            <a:avLst/>
          </a:prstGeom>
        </p:spPr>
        <p:txBody>
          <a:bodyPr vert="horz" lIns="91440" tIns="45720" rIns="91440" bIns="45720" rtlCol="0">
            <a:normAutofit/>
          </a:bodyPr>
          <a:lstStyle/>
          <a:p>
            <a:pPr lvl="0"/>
            <a:r>
              <a:rPr lang="lv-LV" sz="1600" b="1" dirty="0" smtClean="0">
                <a:solidFill>
                  <a:srgbClr val="C00000"/>
                </a:solidFill>
                <a:latin typeface="Tahoma" pitchFamily="34" charset="0"/>
                <a:cs typeface="Tahoma" pitchFamily="34" charset="0"/>
              </a:rPr>
              <a:t>Invazīvie kardiologi (KG un KG + PCI)</a:t>
            </a:r>
          </a:p>
        </p:txBody>
      </p:sp>
      <p:sp>
        <p:nvSpPr>
          <p:cNvPr id="28" name="TextBox 27"/>
          <p:cNvSpPr txBox="1"/>
          <p:nvPr/>
        </p:nvSpPr>
        <p:spPr>
          <a:xfrm>
            <a:off x="123492" y="147001"/>
            <a:ext cx="6805962" cy="400110"/>
          </a:xfrm>
          <a:prstGeom prst="rect">
            <a:avLst/>
          </a:prstGeom>
          <a:noFill/>
        </p:spPr>
        <p:txBody>
          <a:bodyPr wrap="square" rtlCol="0">
            <a:spAutoFit/>
          </a:bodyPr>
          <a:lstStyle/>
          <a:p>
            <a:r>
              <a:rPr lang="lv-LV" sz="2000" b="1" dirty="0" smtClean="0">
                <a:solidFill>
                  <a:schemeClr val="bg1"/>
                </a:solidFill>
                <a:latin typeface="Tahoma" pitchFamily="34" charset="0"/>
                <a:cs typeface="Tahoma" pitchFamily="34" charset="0"/>
              </a:rPr>
              <a:t>Invazīvā kardioloģija</a:t>
            </a:r>
          </a:p>
        </p:txBody>
      </p:sp>
      <p:pic>
        <p:nvPicPr>
          <p:cNvPr id="30" name="Picture 29" descr="elements.png"/>
          <p:cNvPicPr>
            <a:picLocks noChangeAspect="1"/>
          </p:cNvPicPr>
          <p:nvPr/>
        </p:nvPicPr>
        <p:blipFill>
          <a:blip r:embed="rId5" cstate="print"/>
          <a:srcRect r="17392" b="-6536"/>
          <a:stretch>
            <a:fillRect/>
          </a:stretch>
        </p:blipFill>
        <p:spPr>
          <a:xfrm>
            <a:off x="7215206" y="22405"/>
            <a:ext cx="1887228" cy="642924"/>
          </a:xfrm>
          <a:prstGeom prst="rect">
            <a:avLst/>
          </a:prstGeom>
          <a:effectLst/>
        </p:spPr>
      </p:pic>
      <p:sp>
        <p:nvSpPr>
          <p:cNvPr id="31" name="TextBox 30"/>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1"/>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157592" y="1069132"/>
            <a:ext cx="8143932" cy="338554"/>
          </a:xfrm>
          <a:prstGeom prst="rect">
            <a:avLst/>
          </a:prstGeom>
          <a:noFill/>
        </p:spPr>
        <p:txBody>
          <a:bodyPr wrap="square" rtlCol="0">
            <a:spAutoFit/>
          </a:bodyPr>
          <a:lstStyle/>
          <a:p>
            <a:r>
              <a:rPr lang="lv-LV" sz="1600" dirty="0" smtClean="0">
                <a:solidFill>
                  <a:schemeClr val="tx2"/>
                </a:solidFill>
                <a:latin typeface="Tahoma" pitchFamily="34" charset="0"/>
                <a:cs typeface="Tahoma" pitchFamily="34" charset="0"/>
              </a:rPr>
              <a:t>(Līdz  2009g. – tikai 3.nodaļa, 2010g. 3nod.+8Anod.)</a:t>
            </a:r>
            <a:endParaRPr lang="lv-LV" sz="1600" dirty="0">
              <a:solidFill>
                <a:schemeClr val="tx2"/>
              </a:solidFill>
              <a:latin typeface="Tahoma" pitchFamily="34" charset="0"/>
              <a:cs typeface="Tahoma" pitchFamily="34" charset="0"/>
            </a:endParaRPr>
          </a:p>
        </p:txBody>
      </p:sp>
      <p:graphicFrame>
        <p:nvGraphicFramePr>
          <p:cNvPr id="23" name="Object 2"/>
          <p:cNvGraphicFramePr>
            <a:graphicFrameLocks noChangeAspect="1"/>
          </p:cNvGraphicFramePr>
          <p:nvPr/>
        </p:nvGraphicFramePr>
        <p:xfrm>
          <a:off x="500034" y="1339445"/>
          <a:ext cx="8221662" cy="338971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1"/>
          <p:cNvSpPr txBox="1">
            <a:spLocks noChangeArrowheads="1"/>
          </p:cNvSpPr>
          <p:nvPr/>
        </p:nvSpPr>
        <p:spPr bwMode="auto">
          <a:xfrm>
            <a:off x="1247606" y="4804916"/>
            <a:ext cx="6072187" cy="307777"/>
          </a:xfrm>
          <a:prstGeom prst="rect">
            <a:avLst/>
          </a:prstGeom>
          <a:noFill/>
          <a:ln w="9525">
            <a:noFill/>
            <a:miter lim="800000"/>
            <a:headEnd/>
            <a:tailEnd/>
          </a:ln>
        </p:spPr>
        <p:txBody>
          <a:bodyPr>
            <a:spAutoFit/>
          </a:bodyPr>
          <a:lstStyle/>
          <a:p>
            <a:pPr defTabSz="912813"/>
            <a:r>
              <a:rPr lang="lv-LV" sz="1400" dirty="0">
                <a:solidFill>
                  <a:schemeClr val="tx2"/>
                </a:solidFill>
                <a:latin typeface="Tahoma" pitchFamily="34" charset="0"/>
                <a:cs typeface="Tahoma" pitchFamily="34" charset="0"/>
              </a:rPr>
              <a:t>*  3nodaļa kopā ar 8A nodaļu</a:t>
            </a:r>
          </a:p>
        </p:txBody>
      </p:sp>
      <p:sp>
        <p:nvSpPr>
          <p:cNvPr id="10" name="Text Box 7"/>
          <p:cNvSpPr txBox="1">
            <a:spLocks noChangeArrowheads="1"/>
          </p:cNvSpPr>
          <p:nvPr/>
        </p:nvSpPr>
        <p:spPr bwMode="auto">
          <a:xfrm>
            <a:off x="5897443" y="1446610"/>
            <a:ext cx="720725" cy="276999"/>
          </a:xfrm>
          <a:prstGeom prst="rect">
            <a:avLst/>
          </a:prstGeom>
          <a:noFill/>
          <a:ln w="9525">
            <a:noFill/>
            <a:miter lim="800000"/>
            <a:headEnd/>
            <a:tailEnd/>
          </a:ln>
        </p:spPr>
        <p:txBody>
          <a:bodyPr>
            <a:spAutoFit/>
          </a:bodyPr>
          <a:lstStyle/>
          <a:p>
            <a:pPr defTabSz="912813">
              <a:spcBef>
                <a:spcPct val="50000"/>
              </a:spcBef>
            </a:pPr>
            <a:r>
              <a:rPr lang="lv-LV" sz="1200" b="1" dirty="0">
                <a:solidFill>
                  <a:schemeClr val="tx2"/>
                </a:solidFill>
                <a:latin typeface="Tahoma" pitchFamily="34" charset="0"/>
                <a:cs typeface="Tahoma" pitchFamily="34" charset="0"/>
              </a:rPr>
              <a:t>3238</a:t>
            </a:r>
          </a:p>
        </p:txBody>
      </p:sp>
      <p:sp>
        <p:nvSpPr>
          <p:cNvPr id="11" name="Text Box 9"/>
          <p:cNvSpPr txBox="1">
            <a:spLocks noChangeArrowheads="1"/>
          </p:cNvSpPr>
          <p:nvPr/>
        </p:nvSpPr>
        <p:spPr bwMode="auto">
          <a:xfrm>
            <a:off x="6447696" y="1654236"/>
            <a:ext cx="792163" cy="276999"/>
          </a:xfrm>
          <a:prstGeom prst="rect">
            <a:avLst/>
          </a:prstGeom>
          <a:noFill/>
          <a:ln w="9525">
            <a:noFill/>
            <a:miter lim="800000"/>
            <a:headEnd/>
            <a:tailEnd/>
          </a:ln>
        </p:spPr>
        <p:txBody>
          <a:bodyPr>
            <a:spAutoFit/>
          </a:bodyPr>
          <a:lstStyle/>
          <a:p>
            <a:pPr defTabSz="912813">
              <a:spcBef>
                <a:spcPct val="50000"/>
              </a:spcBef>
            </a:pPr>
            <a:r>
              <a:rPr lang="lv-LV" sz="1200" b="1" dirty="0">
                <a:solidFill>
                  <a:schemeClr val="tx2"/>
                </a:solidFill>
                <a:latin typeface="Tahoma" pitchFamily="34" charset="0"/>
                <a:cs typeface="Tahoma" pitchFamily="34" charset="0"/>
              </a:rPr>
              <a:t>2996</a:t>
            </a:r>
          </a:p>
        </p:txBody>
      </p:sp>
      <p:sp>
        <p:nvSpPr>
          <p:cNvPr id="14" name="TextBox 10"/>
          <p:cNvSpPr txBox="1">
            <a:spLocks noChangeArrowheads="1"/>
          </p:cNvSpPr>
          <p:nvPr/>
        </p:nvSpPr>
        <p:spPr bwMode="auto">
          <a:xfrm>
            <a:off x="6893541" y="1232298"/>
            <a:ext cx="785812" cy="276999"/>
          </a:xfrm>
          <a:prstGeom prst="rect">
            <a:avLst/>
          </a:prstGeom>
          <a:noFill/>
          <a:ln w="9525">
            <a:noFill/>
            <a:miter lim="800000"/>
            <a:headEnd/>
            <a:tailEnd/>
          </a:ln>
        </p:spPr>
        <p:txBody>
          <a:bodyPr>
            <a:spAutoFit/>
          </a:bodyPr>
          <a:lstStyle/>
          <a:p>
            <a:pPr defTabSz="912813"/>
            <a:r>
              <a:rPr lang="lv-LV" sz="1200" b="1" dirty="0">
                <a:solidFill>
                  <a:schemeClr val="tx2"/>
                </a:solidFill>
                <a:latin typeface="Tahoma" pitchFamily="34" charset="0"/>
                <a:cs typeface="Tahoma" pitchFamily="34" charset="0"/>
              </a:rPr>
              <a:t>3731*</a:t>
            </a:r>
          </a:p>
        </p:txBody>
      </p:sp>
      <p:sp>
        <p:nvSpPr>
          <p:cNvPr id="15" name="Text Box 6"/>
          <p:cNvSpPr txBox="1">
            <a:spLocks noChangeArrowheads="1"/>
          </p:cNvSpPr>
          <p:nvPr/>
        </p:nvSpPr>
        <p:spPr bwMode="auto">
          <a:xfrm>
            <a:off x="5371736" y="1607344"/>
            <a:ext cx="649287" cy="276999"/>
          </a:xfrm>
          <a:prstGeom prst="rect">
            <a:avLst/>
          </a:prstGeom>
          <a:noFill/>
          <a:ln w="9525">
            <a:noFill/>
            <a:miter lim="800000"/>
            <a:headEnd/>
            <a:tailEnd/>
          </a:ln>
        </p:spPr>
        <p:txBody>
          <a:bodyPr>
            <a:spAutoFit/>
          </a:bodyPr>
          <a:lstStyle/>
          <a:p>
            <a:pPr defTabSz="912813">
              <a:spcBef>
                <a:spcPct val="50000"/>
              </a:spcBef>
            </a:pPr>
            <a:r>
              <a:rPr lang="lv-LV" sz="1200" b="1" dirty="0">
                <a:solidFill>
                  <a:schemeClr val="tx2"/>
                </a:solidFill>
                <a:latin typeface="Tahoma" pitchFamily="34" charset="0"/>
                <a:cs typeface="Tahoma" pitchFamily="34" charset="0"/>
              </a:rPr>
              <a:t>3062</a:t>
            </a:r>
          </a:p>
        </p:txBody>
      </p:sp>
      <p:sp>
        <p:nvSpPr>
          <p:cNvPr id="16" name="Text Box 8"/>
          <p:cNvSpPr txBox="1">
            <a:spLocks noChangeArrowheads="1"/>
          </p:cNvSpPr>
          <p:nvPr/>
        </p:nvSpPr>
        <p:spPr bwMode="auto">
          <a:xfrm>
            <a:off x="7251772" y="3060644"/>
            <a:ext cx="1071618" cy="800219"/>
          </a:xfrm>
          <a:prstGeom prst="rect">
            <a:avLst/>
          </a:prstGeom>
          <a:noFill/>
          <a:ln w="9525">
            <a:noFill/>
            <a:miter lim="800000"/>
            <a:headEnd/>
            <a:tailEnd/>
          </a:ln>
        </p:spPr>
        <p:txBody>
          <a:bodyPr wrap="square">
            <a:spAutoFit/>
          </a:bodyPr>
          <a:lstStyle/>
          <a:p>
            <a:pPr defTabSz="912813">
              <a:spcBef>
                <a:spcPct val="50000"/>
              </a:spcBef>
            </a:pPr>
            <a:r>
              <a:rPr lang="lv-LV" sz="1400" dirty="0">
                <a:solidFill>
                  <a:schemeClr val="tx2"/>
                </a:solidFill>
                <a:latin typeface="Tahoma" pitchFamily="34" charset="0"/>
                <a:cs typeface="Tahoma" pitchFamily="34" charset="0"/>
              </a:rPr>
              <a:t>Dienas stacionārs</a:t>
            </a:r>
          </a:p>
          <a:p>
            <a:pPr defTabSz="912813">
              <a:spcBef>
                <a:spcPct val="50000"/>
              </a:spcBef>
            </a:pPr>
            <a:r>
              <a:rPr lang="lv-LV" sz="1200" dirty="0"/>
              <a:t>       </a:t>
            </a:r>
          </a:p>
        </p:txBody>
      </p:sp>
      <p:sp>
        <p:nvSpPr>
          <p:cNvPr id="17" name="Text Box 10"/>
          <p:cNvSpPr txBox="1">
            <a:spLocks noChangeArrowheads="1"/>
          </p:cNvSpPr>
          <p:nvPr/>
        </p:nvSpPr>
        <p:spPr bwMode="auto">
          <a:xfrm>
            <a:off x="6736763" y="3643320"/>
            <a:ext cx="863600" cy="276999"/>
          </a:xfrm>
          <a:prstGeom prst="rect">
            <a:avLst/>
          </a:prstGeom>
          <a:noFill/>
          <a:ln w="9525">
            <a:noFill/>
            <a:miter lim="800000"/>
            <a:headEnd/>
            <a:tailEnd/>
          </a:ln>
        </p:spPr>
        <p:txBody>
          <a:bodyPr>
            <a:spAutoFit/>
          </a:bodyPr>
          <a:lstStyle/>
          <a:p>
            <a:pPr defTabSz="912813">
              <a:spcBef>
                <a:spcPct val="50000"/>
              </a:spcBef>
            </a:pPr>
            <a:r>
              <a:rPr lang="lv-LV" sz="1200" b="1" dirty="0">
                <a:solidFill>
                  <a:schemeClr val="tx2"/>
                </a:solidFill>
                <a:latin typeface="Tahoma" pitchFamily="34" charset="0"/>
                <a:cs typeface="Tahoma" pitchFamily="34" charset="0"/>
              </a:rPr>
              <a:t>497</a:t>
            </a:r>
          </a:p>
        </p:txBody>
      </p:sp>
      <p:sp>
        <p:nvSpPr>
          <p:cNvPr id="18" name="Text Box 11"/>
          <p:cNvSpPr txBox="1">
            <a:spLocks noChangeArrowheads="1"/>
          </p:cNvSpPr>
          <p:nvPr/>
        </p:nvSpPr>
        <p:spPr bwMode="auto">
          <a:xfrm>
            <a:off x="6163059" y="3911213"/>
            <a:ext cx="647700" cy="276999"/>
          </a:xfrm>
          <a:prstGeom prst="rect">
            <a:avLst/>
          </a:prstGeom>
          <a:noFill/>
          <a:ln w="9525">
            <a:noFill/>
            <a:miter lim="800000"/>
            <a:headEnd/>
            <a:tailEnd/>
          </a:ln>
        </p:spPr>
        <p:txBody>
          <a:bodyPr>
            <a:spAutoFit/>
          </a:bodyPr>
          <a:lstStyle/>
          <a:p>
            <a:pPr defTabSz="912813">
              <a:spcBef>
                <a:spcPct val="50000"/>
              </a:spcBef>
            </a:pPr>
            <a:r>
              <a:rPr lang="lv-LV" sz="1200" b="1" dirty="0">
                <a:solidFill>
                  <a:schemeClr val="tx2"/>
                </a:solidFill>
                <a:latin typeface="Tahoma" pitchFamily="34" charset="0"/>
                <a:cs typeface="Tahoma" pitchFamily="34" charset="0"/>
              </a:rPr>
              <a:t>170</a:t>
            </a:r>
          </a:p>
        </p:txBody>
      </p:sp>
      <p:sp>
        <p:nvSpPr>
          <p:cNvPr id="19" name="TextBox 9"/>
          <p:cNvSpPr txBox="1">
            <a:spLocks noChangeArrowheads="1"/>
          </p:cNvSpPr>
          <p:nvPr/>
        </p:nvSpPr>
        <p:spPr bwMode="auto">
          <a:xfrm>
            <a:off x="7240129" y="3512717"/>
            <a:ext cx="571500" cy="276999"/>
          </a:xfrm>
          <a:prstGeom prst="rect">
            <a:avLst/>
          </a:prstGeom>
          <a:noFill/>
          <a:ln w="9525">
            <a:noFill/>
            <a:miter lim="800000"/>
            <a:headEnd/>
            <a:tailEnd/>
          </a:ln>
        </p:spPr>
        <p:txBody>
          <a:bodyPr>
            <a:spAutoFit/>
          </a:bodyPr>
          <a:lstStyle/>
          <a:p>
            <a:pPr defTabSz="912813"/>
            <a:r>
              <a:rPr lang="lv-LV" sz="1200" b="1" dirty="0">
                <a:solidFill>
                  <a:schemeClr val="tx2"/>
                </a:solidFill>
                <a:latin typeface="Tahoma" pitchFamily="34" charset="0"/>
                <a:cs typeface="Tahoma" pitchFamily="34" charset="0"/>
              </a:rPr>
              <a:t>715</a:t>
            </a:r>
          </a:p>
        </p:txBody>
      </p:sp>
      <p:sp>
        <p:nvSpPr>
          <p:cNvPr id="21" name="Rectangle 3"/>
          <p:cNvSpPr txBox="1">
            <a:spLocks noChangeArrowheads="1"/>
          </p:cNvSpPr>
          <p:nvPr/>
        </p:nvSpPr>
        <p:spPr>
          <a:xfrm>
            <a:off x="145146" y="801933"/>
            <a:ext cx="8629650" cy="430355"/>
          </a:xfrm>
          <a:prstGeom prst="rect">
            <a:avLst/>
          </a:prstGeom>
        </p:spPr>
        <p:txBody>
          <a:bodyPr vert="horz" lIns="91440" tIns="45720" rIns="91440" bIns="45720" rtlCol="0">
            <a:normAutofit/>
          </a:bodyPr>
          <a:lstStyle/>
          <a:p>
            <a:pPr lvl="0"/>
            <a:r>
              <a:rPr lang="lv-LV" sz="1600" b="1" dirty="0" smtClean="0">
                <a:solidFill>
                  <a:srgbClr val="C00000"/>
                </a:solidFill>
                <a:latin typeface="Tahoma" pitchFamily="34" charset="0"/>
                <a:cs typeface="Tahoma" pitchFamily="34" charset="0"/>
              </a:rPr>
              <a:t>Kardioloģijas nodaļās ārstēto slimnieku skaits</a:t>
            </a:r>
          </a:p>
        </p:txBody>
      </p:sp>
      <p:sp>
        <p:nvSpPr>
          <p:cNvPr id="22" name="TextBox 21"/>
          <p:cNvSpPr txBox="1"/>
          <p:nvPr/>
        </p:nvSpPr>
        <p:spPr>
          <a:xfrm>
            <a:off x="123492" y="147001"/>
            <a:ext cx="6805962" cy="400110"/>
          </a:xfrm>
          <a:prstGeom prst="rect">
            <a:avLst/>
          </a:prstGeom>
          <a:noFill/>
        </p:spPr>
        <p:txBody>
          <a:bodyPr wrap="square" rtlCol="0">
            <a:spAutoFit/>
          </a:bodyPr>
          <a:lstStyle/>
          <a:p>
            <a:r>
              <a:rPr lang="lv-LV" sz="2000" b="1" dirty="0" smtClean="0">
                <a:solidFill>
                  <a:schemeClr val="bg1"/>
                </a:solidFill>
                <a:latin typeface="Tahoma" pitchFamily="34" charset="0"/>
                <a:cs typeface="Tahoma" pitchFamily="34" charset="0"/>
              </a:rPr>
              <a:t>Invazīvā kardioloģija</a:t>
            </a:r>
          </a:p>
        </p:txBody>
      </p:sp>
      <p:pic>
        <p:nvPicPr>
          <p:cNvPr id="20" name="Picture 19" descr="elements.png"/>
          <p:cNvPicPr>
            <a:picLocks noChangeAspect="1"/>
          </p:cNvPicPr>
          <p:nvPr/>
        </p:nvPicPr>
        <p:blipFill>
          <a:blip r:embed="rId5" cstate="print"/>
          <a:srcRect r="17392" b="-6536"/>
          <a:stretch>
            <a:fillRect/>
          </a:stretch>
        </p:blipFill>
        <p:spPr>
          <a:xfrm>
            <a:off x="7215206" y="22405"/>
            <a:ext cx="1887228" cy="642924"/>
          </a:xfrm>
          <a:prstGeom prst="rect">
            <a:avLst/>
          </a:prstGeom>
          <a:effectLst/>
        </p:spPr>
      </p:pic>
      <p:sp>
        <p:nvSpPr>
          <p:cNvPr id="24" name="TextBox 23"/>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1"/>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5" name="Object 2"/>
          <p:cNvGraphicFramePr>
            <a:graphicFrameLocks noChangeAspect="1"/>
          </p:cNvGraphicFramePr>
          <p:nvPr/>
        </p:nvGraphicFramePr>
        <p:xfrm>
          <a:off x="571472" y="1339444"/>
          <a:ext cx="8194675" cy="3377804"/>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 Box 6"/>
          <p:cNvSpPr txBox="1">
            <a:spLocks noChangeArrowheads="1"/>
          </p:cNvSpPr>
          <p:nvPr/>
        </p:nvSpPr>
        <p:spPr bwMode="auto">
          <a:xfrm>
            <a:off x="4857752" y="3000378"/>
            <a:ext cx="792163" cy="276999"/>
          </a:xfrm>
          <a:prstGeom prst="rect">
            <a:avLst/>
          </a:prstGeom>
          <a:noFill/>
          <a:ln w="9525">
            <a:noFill/>
            <a:miter lim="800000"/>
            <a:headEnd/>
            <a:tailEnd/>
          </a:ln>
        </p:spPr>
        <p:txBody>
          <a:bodyPr>
            <a:spAutoFit/>
          </a:bodyPr>
          <a:lstStyle/>
          <a:p>
            <a:pPr defTabSz="912813">
              <a:spcBef>
                <a:spcPct val="50000"/>
              </a:spcBef>
            </a:pPr>
            <a:r>
              <a:rPr lang="lv-LV" sz="1200" b="1" dirty="0">
                <a:solidFill>
                  <a:schemeClr val="tx2"/>
                </a:solidFill>
                <a:latin typeface="Tahoma" pitchFamily="34" charset="0"/>
                <a:cs typeface="Tahoma" pitchFamily="34" charset="0"/>
              </a:rPr>
              <a:t>804</a:t>
            </a:r>
          </a:p>
        </p:txBody>
      </p:sp>
      <p:sp>
        <p:nvSpPr>
          <p:cNvPr id="21" name="Text Box 7"/>
          <p:cNvSpPr txBox="1">
            <a:spLocks noChangeArrowheads="1"/>
          </p:cNvSpPr>
          <p:nvPr/>
        </p:nvSpPr>
        <p:spPr bwMode="auto">
          <a:xfrm>
            <a:off x="4500562" y="2571750"/>
            <a:ext cx="649288" cy="276999"/>
          </a:xfrm>
          <a:prstGeom prst="rect">
            <a:avLst/>
          </a:prstGeom>
          <a:noFill/>
          <a:ln w="9525">
            <a:noFill/>
            <a:miter lim="800000"/>
            <a:headEnd/>
            <a:tailEnd/>
          </a:ln>
        </p:spPr>
        <p:txBody>
          <a:bodyPr>
            <a:spAutoFit/>
          </a:bodyPr>
          <a:lstStyle/>
          <a:p>
            <a:pPr defTabSz="912813">
              <a:spcBef>
                <a:spcPct val="50000"/>
              </a:spcBef>
            </a:pPr>
            <a:r>
              <a:rPr lang="lv-LV" sz="1200" b="1" dirty="0">
                <a:solidFill>
                  <a:schemeClr val="tx2"/>
                </a:solidFill>
                <a:latin typeface="Tahoma" pitchFamily="34" charset="0"/>
                <a:cs typeface="Tahoma" pitchFamily="34" charset="0"/>
              </a:rPr>
              <a:t>1219</a:t>
            </a:r>
          </a:p>
        </p:txBody>
      </p:sp>
      <p:sp>
        <p:nvSpPr>
          <p:cNvPr id="22" name="Text Box 8"/>
          <p:cNvSpPr txBox="1">
            <a:spLocks noChangeArrowheads="1"/>
          </p:cNvSpPr>
          <p:nvPr/>
        </p:nvSpPr>
        <p:spPr bwMode="auto">
          <a:xfrm>
            <a:off x="5000628" y="2143122"/>
            <a:ext cx="714375" cy="276999"/>
          </a:xfrm>
          <a:prstGeom prst="rect">
            <a:avLst/>
          </a:prstGeom>
          <a:noFill/>
          <a:ln w="9525">
            <a:noFill/>
            <a:miter lim="800000"/>
            <a:headEnd/>
            <a:tailEnd/>
          </a:ln>
        </p:spPr>
        <p:txBody>
          <a:bodyPr>
            <a:spAutoFit/>
          </a:bodyPr>
          <a:lstStyle/>
          <a:p>
            <a:pPr defTabSz="912813">
              <a:spcBef>
                <a:spcPct val="50000"/>
              </a:spcBef>
            </a:pPr>
            <a:r>
              <a:rPr lang="lv-LV" sz="1200" b="1" dirty="0">
                <a:solidFill>
                  <a:schemeClr val="tx2"/>
                </a:solidFill>
                <a:latin typeface="Tahoma" pitchFamily="34" charset="0"/>
                <a:cs typeface="Tahoma" pitchFamily="34" charset="0"/>
              </a:rPr>
              <a:t>1612</a:t>
            </a:r>
          </a:p>
        </p:txBody>
      </p:sp>
      <p:sp>
        <p:nvSpPr>
          <p:cNvPr id="23" name="Text Box 9"/>
          <p:cNvSpPr txBox="1">
            <a:spLocks noChangeArrowheads="1"/>
          </p:cNvSpPr>
          <p:nvPr/>
        </p:nvSpPr>
        <p:spPr bwMode="auto">
          <a:xfrm>
            <a:off x="5286380" y="2786064"/>
            <a:ext cx="714375" cy="276999"/>
          </a:xfrm>
          <a:prstGeom prst="rect">
            <a:avLst/>
          </a:prstGeom>
          <a:noFill/>
          <a:ln w="9525">
            <a:noFill/>
            <a:miter lim="800000"/>
            <a:headEnd/>
            <a:tailEnd/>
          </a:ln>
        </p:spPr>
        <p:txBody>
          <a:bodyPr>
            <a:spAutoFit/>
          </a:bodyPr>
          <a:lstStyle/>
          <a:p>
            <a:pPr defTabSz="912813">
              <a:spcBef>
                <a:spcPct val="50000"/>
              </a:spcBef>
            </a:pPr>
            <a:r>
              <a:rPr lang="lv-LV" sz="1200" b="1" dirty="0"/>
              <a:t>  </a:t>
            </a:r>
            <a:r>
              <a:rPr lang="lv-LV" sz="1200" b="1" dirty="0">
                <a:solidFill>
                  <a:schemeClr val="tx2"/>
                </a:solidFill>
                <a:latin typeface="Tahoma" pitchFamily="34" charset="0"/>
                <a:cs typeface="Tahoma" pitchFamily="34" charset="0"/>
              </a:rPr>
              <a:t>974</a:t>
            </a:r>
          </a:p>
        </p:txBody>
      </p:sp>
      <p:sp>
        <p:nvSpPr>
          <p:cNvPr id="24" name="Text Box 10"/>
          <p:cNvSpPr txBox="1">
            <a:spLocks noChangeArrowheads="1"/>
          </p:cNvSpPr>
          <p:nvPr/>
        </p:nvSpPr>
        <p:spPr bwMode="auto">
          <a:xfrm>
            <a:off x="5643570" y="2143122"/>
            <a:ext cx="792162" cy="276999"/>
          </a:xfrm>
          <a:prstGeom prst="rect">
            <a:avLst/>
          </a:prstGeom>
          <a:noFill/>
          <a:ln w="9525">
            <a:noFill/>
            <a:miter lim="800000"/>
            <a:headEnd/>
            <a:tailEnd/>
          </a:ln>
        </p:spPr>
        <p:txBody>
          <a:bodyPr>
            <a:spAutoFit/>
          </a:bodyPr>
          <a:lstStyle/>
          <a:p>
            <a:pPr defTabSz="912813">
              <a:spcBef>
                <a:spcPct val="50000"/>
              </a:spcBef>
            </a:pPr>
            <a:r>
              <a:rPr lang="lv-LV" sz="1200" b="1" dirty="0">
                <a:solidFill>
                  <a:schemeClr val="tx2"/>
                </a:solidFill>
                <a:latin typeface="Tahoma" pitchFamily="34" charset="0"/>
                <a:cs typeface="Tahoma" pitchFamily="34" charset="0"/>
              </a:rPr>
              <a:t>1603</a:t>
            </a:r>
          </a:p>
        </p:txBody>
      </p:sp>
      <p:sp>
        <p:nvSpPr>
          <p:cNvPr id="25" name="Text Box 11"/>
          <p:cNvSpPr txBox="1">
            <a:spLocks noChangeArrowheads="1"/>
          </p:cNvSpPr>
          <p:nvPr/>
        </p:nvSpPr>
        <p:spPr bwMode="auto">
          <a:xfrm>
            <a:off x="5929322" y="2857502"/>
            <a:ext cx="714380" cy="276999"/>
          </a:xfrm>
          <a:prstGeom prst="rect">
            <a:avLst/>
          </a:prstGeom>
          <a:noFill/>
          <a:ln w="9525">
            <a:noFill/>
            <a:miter lim="800000"/>
            <a:headEnd/>
            <a:tailEnd/>
          </a:ln>
        </p:spPr>
        <p:txBody>
          <a:bodyPr wrap="square">
            <a:spAutoFit/>
          </a:bodyPr>
          <a:lstStyle/>
          <a:p>
            <a:pPr defTabSz="912813">
              <a:spcBef>
                <a:spcPct val="50000"/>
              </a:spcBef>
            </a:pPr>
            <a:r>
              <a:rPr lang="lv-LV" sz="1200" b="1" dirty="0">
                <a:solidFill>
                  <a:schemeClr val="tx2"/>
                </a:solidFill>
                <a:latin typeface="Tahoma" pitchFamily="34" charset="0"/>
                <a:cs typeface="Tahoma" pitchFamily="34" charset="0"/>
              </a:rPr>
              <a:t>859</a:t>
            </a:r>
          </a:p>
        </p:txBody>
      </p:sp>
      <p:sp>
        <p:nvSpPr>
          <p:cNvPr id="26" name="TextBox 9"/>
          <p:cNvSpPr txBox="1">
            <a:spLocks noChangeArrowheads="1"/>
          </p:cNvSpPr>
          <p:nvPr/>
        </p:nvSpPr>
        <p:spPr bwMode="auto">
          <a:xfrm>
            <a:off x="6215074" y="1643056"/>
            <a:ext cx="785812" cy="276999"/>
          </a:xfrm>
          <a:prstGeom prst="rect">
            <a:avLst/>
          </a:prstGeom>
          <a:noFill/>
          <a:ln w="9525">
            <a:noFill/>
            <a:miter lim="800000"/>
            <a:headEnd/>
            <a:tailEnd/>
          </a:ln>
        </p:spPr>
        <p:txBody>
          <a:bodyPr>
            <a:spAutoFit/>
          </a:bodyPr>
          <a:lstStyle/>
          <a:p>
            <a:r>
              <a:rPr lang="lv-LV" sz="1200" b="1" dirty="0">
                <a:solidFill>
                  <a:schemeClr val="tx2"/>
                </a:solidFill>
                <a:latin typeface="Tahoma" pitchFamily="34" charset="0"/>
                <a:cs typeface="Tahoma" pitchFamily="34" charset="0"/>
              </a:rPr>
              <a:t>2096</a:t>
            </a:r>
          </a:p>
        </p:txBody>
      </p:sp>
      <p:sp>
        <p:nvSpPr>
          <p:cNvPr id="27" name="TextBox 10"/>
          <p:cNvSpPr txBox="1">
            <a:spLocks noChangeArrowheads="1"/>
          </p:cNvSpPr>
          <p:nvPr/>
        </p:nvSpPr>
        <p:spPr bwMode="auto">
          <a:xfrm>
            <a:off x="6500826" y="2643188"/>
            <a:ext cx="785812" cy="276999"/>
          </a:xfrm>
          <a:prstGeom prst="rect">
            <a:avLst/>
          </a:prstGeom>
          <a:noFill/>
          <a:ln w="9525">
            <a:noFill/>
            <a:miter lim="800000"/>
            <a:headEnd/>
            <a:tailEnd/>
          </a:ln>
        </p:spPr>
        <p:txBody>
          <a:bodyPr>
            <a:spAutoFit/>
          </a:bodyPr>
          <a:lstStyle/>
          <a:p>
            <a:r>
              <a:rPr lang="lv-LV" sz="1200" b="1" dirty="0">
                <a:solidFill>
                  <a:schemeClr val="tx2"/>
                </a:solidFill>
                <a:latin typeface="Tahoma" pitchFamily="34" charset="0"/>
                <a:cs typeface="Tahoma" pitchFamily="34" charset="0"/>
              </a:rPr>
              <a:t>1118</a:t>
            </a:r>
          </a:p>
        </p:txBody>
      </p:sp>
      <p:sp>
        <p:nvSpPr>
          <p:cNvPr id="16" name="Rectangle 3"/>
          <p:cNvSpPr txBox="1">
            <a:spLocks noChangeArrowheads="1"/>
          </p:cNvSpPr>
          <p:nvPr/>
        </p:nvSpPr>
        <p:spPr>
          <a:xfrm>
            <a:off x="145146" y="743318"/>
            <a:ext cx="8629650" cy="430355"/>
          </a:xfrm>
          <a:prstGeom prst="rect">
            <a:avLst/>
          </a:prstGeom>
        </p:spPr>
        <p:txBody>
          <a:bodyPr vert="horz" lIns="91440" tIns="45720" rIns="91440" bIns="45720" rtlCol="0">
            <a:normAutofit/>
          </a:bodyPr>
          <a:lstStyle/>
          <a:p>
            <a:pPr lvl="0"/>
            <a:r>
              <a:rPr lang="lv-LV" sz="1600" b="1" dirty="0" smtClean="0">
                <a:solidFill>
                  <a:srgbClr val="C00000"/>
                </a:solidFill>
                <a:latin typeface="Tahoma" pitchFamily="34" charset="0"/>
                <a:cs typeface="Tahoma" pitchFamily="34" charset="0"/>
              </a:rPr>
              <a:t>Veikto koronarogrāfiju un angioplastiju skaits</a:t>
            </a:r>
          </a:p>
        </p:txBody>
      </p:sp>
      <p:sp>
        <p:nvSpPr>
          <p:cNvPr id="17" name="TextBox 16"/>
          <p:cNvSpPr txBox="1"/>
          <p:nvPr/>
        </p:nvSpPr>
        <p:spPr>
          <a:xfrm>
            <a:off x="123492" y="147001"/>
            <a:ext cx="6805962" cy="400110"/>
          </a:xfrm>
          <a:prstGeom prst="rect">
            <a:avLst/>
          </a:prstGeom>
          <a:noFill/>
        </p:spPr>
        <p:txBody>
          <a:bodyPr wrap="square" rtlCol="0">
            <a:spAutoFit/>
          </a:bodyPr>
          <a:lstStyle/>
          <a:p>
            <a:r>
              <a:rPr lang="lv-LV" sz="2000" b="1" dirty="0" smtClean="0">
                <a:solidFill>
                  <a:schemeClr val="bg1"/>
                </a:solidFill>
                <a:latin typeface="Tahoma" pitchFamily="34" charset="0"/>
                <a:cs typeface="Tahoma" pitchFamily="34" charset="0"/>
              </a:rPr>
              <a:t>Invazīvā kardioloģija</a:t>
            </a:r>
          </a:p>
        </p:txBody>
      </p:sp>
      <p:pic>
        <p:nvPicPr>
          <p:cNvPr id="18" name="Picture 17" descr="elements.png"/>
          <p:cNvPicPr>
            <a:picLocks noChangeAspect="1"/>
          </p:cNvPicPr>
          <p:nvPr/>
        </p:nvPicPr>
        <p:blipFill>
          <a:blip r:embed="rId5" cstate="print"/>
          <a:srcRect r="17392" b="-6536"/>
          <a:stretch>
            <a:fillRect/>
          </a:stretch>
        </p:blipFill>
        <p:spPr>
          <a:xfrm>
            <a:off x="7215206" y="22405"/>
            <a:ext cx="1887228" cy="642924"/>
          </a:xfrm>
          <a:prstGeom prst="rect">
            <a:avLst/>
          </a:prstGeom>
          <a:effectLst/>
        </p:spPr>
      </p:pic>
      <p:sp>
        <p:nvSpPr>
          <p:cNvPr id="19" name="TextBox 18"/>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jpg"/>
          <p:cNvPicPr>
            <a:picLocks noChangeAspect="1"/>
          </p:cNvPicPr>
          <p:nvPr/>
        </p:nvPicPr>
        <p:blipFill>
          <a:blip r:embed="rId3" cstate="print"/>
          <a:stretch>
            <a:fillRect/>
          </a:stretch>
        </p:blipFill>
        <p:spPr>
          <a:xfrm>
            <a:off x="0" y="642924"/>
            <a:ext cx="9144000" cy="4500576"/>
          </a:xfrm>
          <a:prstGeom prst="rect">
            <a:avLst/>
          </a:prstGeom>
          <a:ln>
            <a:noFill/>
          </a:ln>
          <a:effectLst/>
        </p:spPr>
      </p:pic>
      <p:sp>
        <p:nvSpPr>
          <p:cNvPr id="2" name="Title 1"/>
          <p:cNvSpPr>
            <a:spLocks noGrp="1"/>
          </p:cNvSpPr>
          <p:nvPr>
            <p:ph type="ctrTitle"/>
          </p:nvPr>
        </p:nvSpPr>
        <p:spPr>
          <a:xfrm>
            <a:off x="714348" y="1951438"/>
            <a:ext cx="7772400" cy="1102519"/>
          </a:xfrm>
        </p:spPr>
        <p:txBody>
          <a:bodyPr>
            <a:normAutofit/>
          </a:bodyPr>
          <a:lstStyle/>
          <a:p>
            <a:pPr lvl="0"/>
            <a:r>
              <a:rPr lang="lv-LV" sz="3200" b="1" dirty="0" smtClean="0">
                <a:solidFill>
                  <a:schemeClr val="bg1"/>
                </a:solidFill>
                <a:latin typeface="Tahoma" pitchFamily="34" charset="0"/>
                <a:cs typeface="Tahoma" pitchFamily="34" charset="0"/>
              </a:rPr>
              <a:t>Invazīvā radioloģija</a:t>
            </a:r>
            <a:endParaRPr lang="lv-LV" sz="3200" dirty="0">
              <a:solidFill>
                <a:schemeClr val="bg1"/>
              </a:solidFill>
              <a:latin typeface="Tahoma" pitchFamily="34" charset="0"/>
              <a:cs typeface="Tahoma" pitchFamily="34" charset="0"/>
            </a:endParaRPr>
          </a:p>
        </p:txBody>
      </p:sp>
      <p:pic>
        <p:nvPicPr>
          <p:cNvPr id="7" name="Picture 6" descr="elements.png"/>
          <p:cNvPicPr>
            <a:picLocks noChangeAspect="1"/>
          </p:cNvPicPr>
          <p:nvPr/>
        </p:nvPicPr>
        <p:blipFill>
          <a:blip r:embed="rId4" cstate="print"/>
          <a:srcRect r="17392" b="-6536"/>
          <a:stretch>
            <a:fillRect/>
          </a:stretch>
        </p:blipFill>
        <p:spPr>
          <a:xfrm>
            <a:off x="7215206" y="22405"/>
            <a:ext cx="1887228" cy="642924"/>
          </a:xfrm>
          <a:prstGeom prst="rect">
            <a:avLst/>
          </a:prstGeom>
          <a:effectLst/>
        </p:spPr>
      </p:pic>
      <p:sp>
        <p:nvSpPr>
          <p:cNvPr id="9" name="TextBox 8"/>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10" name="Picture 9" descr="as_logo.jpg"/>
          <p:cNvPicPr>
            <a:picLocks noChangeAspect="1"/>
          </p:cNvPicPr>
          <p:nvPr/>
        </p:nvPicPr>
        <p:blipFill>
          <a:blip r:embed="rId5" cstate="print"/>
          <a:srcRect l="4587" t="8686" r="2523" b="8686"/>
          <a:stretch>
            <a:fillRect/>
          </a:stretch>
        </p:blipFill>
        <p:spPr>
          <a:xfrm>
            <a:off x="142844" y="98716"/>
            <a:ext cx="1500198" cy="4333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4" cstate="print"/>
          <a:stretch>
            <a:fillRect/>
          </a:stretch>
        </p:blipFill>
        <p:spPr>
          <a:xfrm>
            <a:off x="0" y="1"/>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3075" name="Object 2"/>
          <p:cNvGraphicFramePr>
            <a:graphicFrameLocks noGrp="1" noChangeAspect="1"/>
          </p:cNvGraphicFramePr>
          <p:nvPr/>
        </p:nvGraphicFramePr>
        <p:xfrm>
          <a:off x="644525" y="1443038"/>
          <a:ext cx="8086725" cy="3486166"/>
        </p:xfrm>
        <a:graphic>
          <a:graphicData uri="http://schemas.openxmlformats.org/presentationml/2006/ole">
            <p:oleObj spid="_x0000_s3075" name="Worksheet" r:id="rId5" imgW="7972349" imgH="4019702" progId="Excel.Sheet.8">
              <p:embed/>
            </p:oleObj>
          </a:graphicData>
        </a:graphic>
      </p:graphicFrame>
      <p:sp>
        <p:nvSpPr>
          <p:cNvPr id="8" name="TextBox 7"/>
          <p:cNvSpPr txBox="1">
            <a:spLocks noChangeArrowheads="1"/>
          </p:cNvSpPr>
          <p:nvPr/>
        </p:nvSpPr>
        <p:spPr bwMode="auto">
          <a:xfrm>
            <a:off x="546581" y="4788658"/>
            <a:ext cx="5929313" cy="307777"/>
          </a:xfrm>
          <a:prstGeom prst="rect">
            <a:avLst/>
          </a:prstGeom>
          <a:noFill/>
          <a:ln w="9525">
            <a:noFill/>
            <a:miter lim="800000"/>
            <a:headEnd/>
            <a:tailEnd/>
          </a:ln>
        </p:spPr>
        <p:txBody>
          <a:bodyPr>
            <a:spAutoFit/>
          </a:bodyPr>
          <a:lstStyle/>
          <a:p>
            <a:pPr defTabSz="912813"/>
            <a:r>
              <a:rPr lang="lv-LV" sz="1400" dirty="0">
                <a:solidFill>
                  <a:schemeClr val="tx2"/>
                </a:solidFill>
                <a:latin typeface="Tahoma" pitchFamily="34" charset="0"/>
                <a:cs typeface="Tahoma" pitchFamily="34" charset="0"/>
              </a:rPr>
              <a:t>* Kopā Sirds asinsvadu slimību klīnikā – 3,8A un 9.nod.</a:t>
            </a:r>
          </a:p>
        </p:txBody>
      </p:sp>
      <p:sp>
        <p:nvSpPr>
          <p:cNvPr id="9" name="Text Box 6"/>
          <p:cNvSpPr txBox="1">
            <a:spLocks noChangeArrowheads="1"/>
          </p:cNvSpPr>
          <p:nvPr/>
        </p:nvSpPr>
        <p:spPr bwMode="auto">
          <a:xfrm>
            <a:off x="5286380" y="2357436"/>
            <a:ext cx="714370" cy="307777"/>
          </a:xfrm>
          <a:prstGeom prst="rect">
            <a:avLst/>
          </a:prstGeom>
          <a:noFill/>
          <a:ln w="9525">
            <a:noFill/>
            <a:miter lim="800000"/>
            <a:headEnd/>
            <a:tailEnd/>
          </a:ln>
        </p:spPr>
        <p:txBody>
          <a:bodyPr wrap="square">
            <a:spAutoFit/>
          </a:bodyPr>
          <a:lstStyle/>
          <a:p>
            <a:pPr defTabSz="912813">
              <a:spcBef>
                <a:spcPct val="50000"/>
              </a:spcBef>
            </a:pPr>
            <a:r>
              <a:rPr lang="lv-LV" sz="1400" b="1" dirty="0">
                <a:solidFill>
                  <a:schemeClr val="tx2"/>
                </a:solidFill>
                <a:latin typeface="Tahoma" pitchFamily="34" charset="0"/>
                <a:cs typeface="Tahoma" pitchFamily="34" charset="0"/>
              </a:rPr>
              <a:t>6,38</a:t>
            </a:r>
          </a:p>
        </p:txBody>
      </p:sp>
      <p:sp>
        <p:nvSpPr>
          <p:cNvPr id="10" name="Text Box 7"/>
          <p:cNvSpPr txBox="1">
            <a:spLocks noChangeArrowheads="1"/>
          </p:cNvSpPr>
          <p:nvPr/>
        </p:nvSpPr>
        <p:spPr bwMode="auto">
          <a:xfrm>
            <a:off x="6072199" y="2518172"/>
            <a:ext cx="792163" cy="307777"/>
          </a:xfrm>
          <a:prstGeom prst="rect">
            <a:avLst/>
          </a:prstGeom>
          <a:noFill/>
          <a:ln w="9525">
            <a:noFill/>
            <a:miter lim="800000"/>
            <a:headEnd/>
            <a:tailEnd/>
          </a:ln>
        </p:spPr>
        <p:txBody>
          <a:bodyPr>
            <a:spAutoFit/>
          </a:bodyPr>
          <a:lstStyle/>
          <a:p>
            <a:pPr defTabSz="912813">
              <a:spcBef>
                <a:spcPct val="50000"/>
              </a:spcBef>
            </a:pPr>
            <a:r>
              <a:rPr lang="lv-LV" sz="1400" b="1" dirty="0">
                <a:solidFill>
                  <a:schemeClr val="tx2"/>
                </a:solidFill>
                <a:latin typeface="Tahoma" pitchFamily="34" charset="0"/>
                <a:cs typeface="Tahoma" pitchFamily="34" charset="0"/>
              </a:rPr>
              <a:t>5,77</a:t>
            </a:r>
          </a:p>
        </p:txBody>
      </p:sp>
      <p:sp>
        <p:nvSpPr>
          <p:cNvPr id="11" name="Text Box 8"/>
          <p:cNvSpPr txBox="1">
            <a:spLocks noChangeArrowheads="1"/>
          </p:cNvSpPr>
          <p:nvPr/>
        </p:nvSpPr>
        <p:spPr bwMode="auto">
          <a:xfrm>
            <a:off x="6786578" y="2464593"/>
            <a:ext cx="792162" cy="307777"/>
          </a:xfrm>
          <a:prstGeom prst="rect">
            <a:avLst/>
          </a:prstGeom>
          <a:noFill/>
          <a:ln w="9525">
            <a:noFill/>
            <a:miter lim="800000"/>
            <a:headEnd/>
            <a:tailEnd/>
          </a:ln>
        </p:spPr>
        <p:txBody>
          <a:bodyPr>
            <a:spAutoFit/>
          </a:bodyPr>
          <a:lstStyle/>
          <a:p>
            <a:pPr defTabSz="912813">
              <a:spcBef>
                <a:spcPct val="50000"/>
              </a:spcBef>
            </a:pPr>
            <a:r>
              <a:rPr lang="lv-LV" sz="1400" b="1" dirty="0">
                <a:solidFill>
                  <a:schemeClr val="tx2"/>
                </a:solidFill>
                <a:latin typeface="Tahoma" pitchFamily="34" charset="0"/>
                <a:cs typeface="Tahoma" pitchFamily="34" charset="0"/>
              </a:rPr>
              <a:t>5,44</a:t>
            </a:r>
          </a:p>
        </p:txBody>
      </p:sp>
      <p:sp>
        <p:nvSpPr>
          <p:cNvPr id="14" name="Rectangle 3"/>
          <p:cNvSpPr txBox="1">
            <a:spLocks noChangeArrowheads="1"/>
          </p:cNvSpPr>
          <p:nvPr/>
        </p:nvSpPr>
        <p:spPr>
          <a:xfrm>
            <a:off x="145146" y="666370"/>
            <a:ext cx="6355680" cy="591090"/>
          </a:xfrm>
          <a:prstGeom prst="rect">
            <a:avLst/>
          </a:prstGeom>
        </p:spPr>
        <p:txBody>
          <a:bodyPr vert="horz" lIns="91440" tIns="45720" rIns="91440" bIns="45720" rtlCol="0">
            <a:noAutofit/>
          </a:bodyPr>
          <a:lstStyle/>
          <a:p>
            <a:pPr lvl="0">
              <a:lnSpc>
                <a:spcPct val="150000"/>
              </a:lnSpc>
            </a:pPr>
            <a:r>
              <a:rPr lang="lv-LV" sz="1600" b="1" dirty="0" smtClean="0">
                <a:solidFill>
                  <a:srgbClr val="C00000"/>
                </a:solidFill>
                <a:latin typeface="Tahoma" pitchFamily="34" charset="0"/>
                <a:cs typeface="Tahoma" pitchFamily="34" charset="0"/>
              </a:rPr>
              <a:t>Vidējais ārstēšanās ilgums dienās kardioloģijas nodaļā, </a:t>
            </a:r>
          </a:p>
          <a:p>
            <a:pPr lvl="0">
              <a:lnSpc>
                <a:spcPct val="150000"/>
              </a:lnSpc>
            </a:pPr>
            <a:r>
              <a:rPr lang="lv-LV" sz="1600" b="1" dirty="0" smtClean="0">
                <a:solidFill>
                  <a:srgbClr val="C00000"/>
                </a:solidFill>
                <a:latin typeface="Tahoma" pitchFamily="34" charset="0"/>
                <a:cs typeface="Tahoma" pitchFamily="34" charset="0"/>
              </a:rPr>
              <a:t>2010. gadā – Sirds asinsvadu slimību klīnikā. </a:t>
            </a:r>
            <a:endParaRPr lang="lv-LV" sz="1600" b="1" dirty="0">
              <a:solidFill>
                <a:srgbClr val="C00000"/>
              </a:solidFill>
              <a:latin typeface="Tahoma" pitchFamily="34" charset="0"/>
              <a:cs typeface="Tahoma" pitchFamily="34" charset="0"/>
            </a:endParaRPr>
          </a:p>
        </p:txBody>
      </p:sp>
      <p:sp>
        <p:nvSpPr>
          <p:cNvPr id="15" name="TextBox 14"/>
          <p:cNvSpPr txBox="1"/>
          <p:nvPr/>
        </p:nvSpPr>
        <p:spPr>
          <a:xfrm>
            <a:off x="123492" y="147001"/>
            <a:ext cx="6805962" cy="400110"/>
          </a:xfrm>
          <a:prstGeom prst="rect">
            <a:avLst/>
          </a:prstGeom>
          <a:noFill/>
        </p:spPr>
        <p:txBody>
          <a:bodyPr wrap="square" rtlCol="0">
            <a:spAutoFit/>
          </a:bodyPr>
          <a:lstStyle/>
          <a:p>
            <a:r>
              <a:rPr lang="lv-LV" sz="2000" b="1" dirty="0" smtClean="0">
                <a:solidFill>
                  <a:schemeClr val="bg1"/>
                </a:solidFill>
                <a:latin typeface="Tahoma" pitchFamily="34" charset="0"/>
                <a:cs typeface="Tahoma" pitchFamily="34" charset="0"/>
              </a:rPr>
              <a:t>Invazīvā kardioloģija</a:t>
            </a:r>
          </a:p>
        </p:txBody>
      </p:sp>
      <p:pic>
        <p:nvPicPr>
          <p:cNvPr id="13" name="Picture 12" descr="elements.png"/>
          <p:cNvPicPr>
            <a:picLocks noChangeAspect="1"/>
          </p:cNvPicPr>
          <p:nvPr/>
        </p:nvPicPr>
        <p:blipFill>
          <a:blip r:embed="rId6" cstate="print"/>
          <a:srcRect r="17392" b="-6536"/>
          <a:stretch>
            <a:fillRect/>
          </a:stretch>
        </p:blipFill>
        <p:spPr>
          <a:xfrm>
            <a:off x="7215206" y="22405"/>
            <a:ext cx="1887228" cy="642924"/>
          </a:xfrm>
          <a:prstGeom prst="rect">
            <a:avLst/>
          </a:prstGeom>
          <a:effectLst/>
        </p:spPr>
      </p:pic>
      <p:sp>
        <p:nvSpPr>
          <p:cNvPr id="16" name="TextBox 15"/>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jpg"/>
          <p:cNvPicPr>
            <a:picLocks noChangeAspect="1"/>
          </p:cNvPicPr>
          <p:nvPr/>
        </p:nvPicPr>
        <p:blipFill>
          <a:blip r:embed="rId3" cstate="print"/>
          <a:stretch>
            <a:fillRect/>
          </a:stretch>
        </p:blipFill>
        <p:spPr>
          <a:xfrm>
            <a:off x="0" y="642924"/>
            <a:ext cx="9144000" cy="4500576"/>
          </a:xfrm>
          <a:prstGeom prst="rect">
            <a:avLst/>
          </a:prstGeom>
          <a:ln>
            <a:noFill/>
          </a:ln>
          <a:effectLst/>
        </p:spPr>
      </p:pic>
      <p:sp>
        <p:nvSpPr>
          <p:cNvPr id="2" name="Title 1"/>
          <p:cNvSpPr>
            <a:spLocks noGrp="1"/>
          </p:cNvSpPr>
          <p:nvPr>
            <p:ph type="ctrTitle"/>
          </p:nvPr>
        </p:nvSpPr>
        <p:spPr>
          <a:xfrm>
            <a:off x="0" y="1951438"/>
            <a:ext cx="9144000" cy="1102519"/>
          </a:xfrm>
        </p:spPr>
        <p:txBody>
          <a:bodyPr>
            <a:normAutofit/>
          </a:bodyPr>
          <a:lstStyle/>
          <a:p>
            <a:pPr lvl="0"/>
            <a:r>
              <a:rPr lang="lv-LV" sz="3200" b="1" dirty="0" smtClean="0">
                <a:solidFill>
                  <a:schemeClr val="bg1"/>
                </a:solidFill>
                <a:latin typeface="Tahoma" pitchFamily="34" charset="0"/>
                <a:cs typeface="Tahoma" pitchFamily="34" charset="0"/>
              </a:rPr>
              <a:t>Invazīvā kardioloģija fotogrāfijās</a:t>
            </a:r>
            <a:endParaRPr lang="lv-LV" sz="3200" dirty="0">
              <a:solidFill>
                <a:schemeClr val="bg1"/>
              </a:solidFill>
              <a:latin typeface="Tahoma" pitchFamily="34" charset="0"/>
              <a:cs typeface="Tahoma" pitchFamily="34" charset="0"/>
            </a:endParaRPr>
          </a:p>
        </p:txBody>
      </p:sp>
      <p:pic>
        <p:nvPicPr>
          <p:cNvPr id="7" name="Picture 6" descr="elements.png"/>
          <p:cNvPicPr>
            <a:picLocks noChangeAspect="1"/>
          </p:cNvPicPr>
          <p:nvPr/>
        </p:nvPicPr>
        <p:blipFill>
          <a:blip r:embed="rId4" cstate="print"/>
          <a:srcRect r="17392" b="-6536"/>
          <a:stretch>
            <a:fillRect/>
          </a:stretch>
        </p:blipFill>
        <p:spPr>
          <a:xfrm>
            <a:off x="7215206" y="22405"/>
            <a:ext cx="1887228" cy="642924"/>
          </a:xfrm>
          <a:prstGeom prst="rect">
            <a:avLst/>
          </a:prstGeom>
          <a:effectLst/>
        </p:spPr>
      </p:pic>
      <p:sp>
        <p:nvSpPr>
          <p:cNvPr id="9" name="TextBox 8"/>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10" name="Picture 9" descr="as_logo.jpg"/>
          <p:cNvPicPr>
            <a:picLocks noChangeAspect="1"/>
          </p:cNvPicPr>
          <p:nvPr/>
        </p:nvPicPr>
        <p:blipFill>
          <a:blip r:embed="rId5" cstate="print"/>
          <a:srcRect l="4587" t="8686" r="2523" b="8686"/>
          <a:stretch>
            <a:fillRect/>
          </a:stretch>
        </p:blipFill>
        <p:spPr>
          <a:xfrm>
            <a:off x="142844" y="98716"/>
            <a:ext cx="1500198" cy="43339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1"/>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4690"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4691"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4692"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4693"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4694"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4695"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4696" name="TextBox 15"/>
          <p:cNvSpPr txBox="1">
            <a:spLocks noChangeArrowheads="1"/>
          </p:cNvSpPr>
          <p:nvPr/>
        </p:nvSpPr>
        <p:spPr bwMode="auto">
          <a:xfrm>
            <a:off x="123825" y="130175"/>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Invazīvā kardioloģija</a:t>
            </a:r>
            <a:endParaRPr lang="lv-LV" sz="2000">
              <a:solidFill>
                <a:schemeClr val="bg1"/>
              </a:solidFill>
              <a:latin typeface="Tahoma" pitchFamily="34" charset="0"/>
              <a:cs typeface="Tahoma" pitchFamily="34" charset="0"/>
            </a:endParaRPr>
          </a:p>
        </p:txBody>
      </p:sp>
      <p:sp>
        <p:nvSpPr>
          <p:cNvPr id="114697"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4698"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4699"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4700"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pic>
        <p:nvPicPr>
          <p:cNvPr id="114701" name="Picture 18" descr="elements.png"/>
          <p:cNvPicPr>
            <a:picLocks noChangeAspect="1"/>
          </p:cNvPicPr>
          <p:nvPr/>
        </p:nvPicPr>
        <p:blipFill>
          <a:blip r:embed="rId4"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20" name="TextBox 19"/>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p>
        </p:txBody>
      </p:sp>
      <p:pic>
        <p:nvPicPr>
          <p:cNvPr id="114703" name="Picture 17" descr="IMG_9016.jpg"/>
          <p:cNvPicPr>
            <a:picLocks noChangeAspect="1"/>
          </p:cNvPicPr>
          <p:nvPr/>
        </p:nvPicPr>
        <p:blipFill>
          <a:blip r:embed="rId5" cstate="print"/>
          <a:srcRect/>
          <a:stretch>
            <a:fillRect/>
          </a:stretch>
        </p:blipFill>
        <p:spPr bwMode="auto">
          <a:xfrm>
            <a:off x="1312863" y="725488"/>
            <a:ext cx="6480175"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1"/>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4690"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4691"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4692"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4693"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4694"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4695"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4696" name="TextBox 15"/>
          <p:cNvSpPr txBox="1">
            <a:spLocks noChangeArrowheads="1"/>
          </p:cNvSpPr>
          <p:nvPr/>
        </p:nvSpPr>
        <p:spPr bwMode="auto">
          <a:xfrm>
            <a:off x="123825" y="130175"/>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Invazīvā kardioloģija</a:t>
            </a:r>
            <a:endParaRPr lang="lv-LV" sz="2000">
              <a:solidFill>
                <a:schemeClr val="bg1"/>
              </a:solidFill>
              <a:latin typeface="Tahoma" pitchFamily="34" charset="0"/>
              <a:cs typeface="Tahoma" pitchFamily="34" charset="0"/>
            </a:endParaRPr>
          </a:p>
        </p:txBody>
      </p:sp>
      <p:sp>
        <p:nvSpPr>
          <p:cNvPr id="114697"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4698" name="Rectangle 2"/>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4699"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sp>
        <p:nvSpPr>
          <p:cNvPr id="114700" name="Rectangle 4"/>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lv-LV">
              <a:latin typeface="Calibri" pitchFamily="34" charset="0"/>
            </a:endParaRPr>
          </a:p>
        </p:txBody>
      </p:sp>
      <p:pic>
        <p:nvPicPr>
          <p:cNvPr id="114701" name="Picture 18" descr="elements.png"/>
          <p:cNvPicPr>
            <a:picLocks noChangeAspect="1"/>
          </p:cNvPicPr>
          <p:nvPr/>
        </p:nvPicPr>
        <p:blipFill>
          <a:blip r:embed="rId4"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20" name="TextBox 19"/>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p>
        </p:txBody>
      </p:sp>
      <p:pic>
        <p:nvPicPr>
          <p:cNvPr id="17" name="Picture 16" descr="IMG_9007.jpg"/>
          <p:cNvPicPr>
            <a:picLocks noChangeAspect="1"/>
          </p:cNvPicPr>
          <p:nvPr/>
        </p:nvPicPr>
        <p:blipFill>
          <a:blip r:embed="rId5" cstate="print"/>
          <a:stretch>
            <a:fillRect/>
          </a:stretch>
        </p:blipFill>
        <p:spPr>
          <a:xfrm>
            <a:off x="1344467" y="729716"/>
            <a:ext cx="6480000" cy="4320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jpg"/>
          <p:cNvPicPr>
            <a:picLocks noChangeAspect="1"/>
          </p:cNvPicPr>
          <p:nvPr/>
        </p:nvPicPr>
        <p:blipFill>
          <a:blip r:embed="rId3" cstate="print"/>
          <a:stretch>
            <a:fillRect/>
          </a:stretch>
        </p:blipFill>
        <p:spPr>
          <a:xfrm>
            <a:off x="0" y="642924"/>
            <a:ext cx="9144000" cy="4500576"/>
          </a:xfrm>
          <a:prstGeom prst="rect">
            <a:avLst/>
          </a:prstGeom>
          <a:ln>
            <a:noFill/>
          </a:ln>
          <a:effectLst/>
        </p:spPr>
      </p:pic>
      <p:sp>
        <p:nvSpPr>
          <p:cNvPr id="2" name="Title 1"/>
          <p:cNvSpPr>
            <a:spLocks noGrp="1"/>
          </p:cNvSpPr>
          <p:nvPr>
            <p:ph type="ctrTitle"/>
          </p:nvPr>
        </p:nvSpPr>
        <p:spPr>
          <a:xfrm>
            <a:off x="0" y="1951438"/>
            <a:ext cx="9144000" cy="1102519"/>
          </a:xfrm>
        </p:spPr>
        <p:txBody>
          <a:bodyPr>
            <a:normAutofit/>
          </a:bodyPr>
          <a:lstStyle/>
          <a:p>
            <a:pPr lvl="0"/>
            <a:r>
              <a:rPr lang="lv-LV" sz="3200" b="1" dirty="0" smtClean="0">
                <a:solidFill>
                  <a:schemeClr val="bg1"/>
                </a:solidFill>
                <a:latin typeface="Tahoma" pitchFamily="34" charset="0"/>
                <a:cs typeface="Tahoma" pitchFamily="34" charset="0"/>
              </a:rPr>
              <a:t>Paldies par uzmanību!</a:t>
            </a:r>
            <a:endParaRPr lang="lv-LV" sz="3200" dirty="0">
              <a:solidFill>
                <a:schemeClr val="bg1"/>
              </a:solidFill>
              <a:latin typeface="Tahoma" pitchFamily="34" charset="0"/>
              <a:cs typeface="Tahoma" pitchFamily="34" charset="0"/>
            </a:endParaRPr>
          </a:p>
        </p:txBody>
      </p:sp>
      <p:pic>
        <p:nvPicPr>
          <p:cNvPr id="7" name="Picture 6" descr="elements.png"/>
          <p:cNvPicPr>
            <a:picLocks noChangeAspect="1"/>
          </p:cNvPicPr>
          <p:nvPr/>
        </p:nvPicPr>
        <p:blipFill>
          <a:blip r:embed="rId4" cstate="print"/>
          <a:srcRect r="17392" b="-6536"/>
          <a:stretch>
            <a:fillRect/>
          </a:stretch>
        </p:blipFill>
        <p:spPr>
          <a:xfrm>
            <a:off x="7215206" y="22405"/>
            <a:ext cx="1887228" cy="642924"/>
          </a:xfrm>
          <a:prstGeom prst="rect">
            <a:avLst/>
          </a:prstGeom>
          <a:effectLst/>
        </p:spPr>
      </p:pic>
      <p:sp>
        <p:nvSpPr>
          <p:cNvPr id="9" name="TextBox 8"/>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10" name="Picture 9" descr="as_logo.jpg"/>
          <p:cNvPicPr>
            <a:picLocks noChangeAspect="1"/>
          </p:cNvPicPr>
          <p:nvPr/>
        </p:nvPicPr>
        <p:blipFill>
          <a:blip r:embed="rId5" cstate="print"/>
          <a:srcRect l="4587" t="8686" r="2523" b="8686"/>
          <a:stretch>
            <a:fillRect/>
          </a:stretch>
        </p:blipFill>
        <p:spPr>
          <a:xfrm>
            <a:off x="142844" y="98716"/>
            <a:ext cx="1500198" cy="43339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85720" y="399912"/>
            <a:ext cx="8515870" cy="1200329"/>
          </a:xfrm>
          <a:prstGeom prst="rect">
            <a:avLst/>
          </a:prstGeom>
          <a:noFill/>
        </p:spPr>
        <p:txBody>
          <a:bodyPr wrap="square" rtlCol="0">
            <a:spAutoFit/>
          </a:bodyPr>
          <a:lstStyle/>
          <a:p>
            <a:pPr>
              <a:lnSpc>
                <a:spcPct val="150000"/>
              </a:lnSpc>
              <a:buClr>
                <a:srgbClr val="FF0000"/>
              </a:buClr>
            </a:pPr>
            <a:r>
              <a:rPr lang="lv-LV" dirty="0" smtClean="0"/>
              <a:t/>
            </a:r>
            <a:br>
              <a:rPr lang="lv-LV" dirty="0" smtClean="0"/>
            </a:br>
            <a:endParaRPr lang="en-US" dirty="0" smtClean="0">
              <a:solidFill>
                <a:schemeClr val="tx2"/>
              </a:solidFill>
              <a:latin typeface="Tahoma" pitchFamily="34" charset="0"/>
              <a:cs typeface="Tahoma" pitchFamily="34" charset="0"/>
            </a:endParaRPr>
          </a:p>
          <a:p>
            <a:r>
              <a:rPr lang="lv-LV" dirty="0">
                <a:latin typeface="Tahoma" pitchFamily="34" charset="0"/>
                <a:cs typeface="Tahoma" pitchFamily="34" charset="0"/>
              </a:rPr>
              <a:t> </a:t>
            </a:r>
          </a:p>
        </p:txBody>
      </p:sp>
      <p:sp>
        <p:nvSpPr>
          <p:cNvPr id="9" name="TextBox 8"/>
          <p:cNvSpPr txBox="1"/>
          <p:nvPr/>
        </p:nvSpPr>
        <p:spPr>
          <a:xfrm>
            <a:off x="123492" y="141558"/>
            <a:ext cx="6805962" cy="400110"/>
          </a:xfrm>
          <a:prstGeom prst="rect">
            <a:avLst/>
          </a:prstGeom>
          <a:noFill/>
        </p:spPr>
        <p:txBody>
          <a:bodyPr wrap="square" rtlCol="0">
            <a:spAutoFit/>
          </a:bodyPr>
          <a:lstStyle/>
          <a:p>
            <a:r>
              <a:rPr lang="lv-LV" sz="2000" b="1" dirty="0" smtClean="0">
                <a:solidFill>
                  <a:schemeClr val="bg1"/>
                </a:solidFill>
                <a:latin typeface="Tahoma" pitchFamily="34" charset="0"/>
                <a:cs typeface="Tahoma" pitchFamily="34" charset="0"/>
              </a:rPr>
              <a:t>Invazīvā radioloģija</a:t>
            </a:r>
          </a:p>
        </p:txBody>
      </p:sp>
      <p:sp>
        <p:nvSpPr>
          <p:cNvPr id="11" name="Rectangle 3"/>
          <p:cNvSpPr txBox="1">
            <a:spLocks noChangeArrowheads="1"/>
          </p:cNvSpPr>
          <p:nvPr/>
        </p:nvSpPr>
        <p:spPr>
          <a:xfrm>
            <a:off x="145146" y="731595"/>
            <a:ext cx="3426722" cy="386849"/>
          </a:xfrm>
          <a:prstGeom prst="rect">
            <a:avLst/>
          </a:prstGeom>
        </p:spPr>
        <p:txBody>
          <a:bodyPr vert="horz" lIns="91440" tIns="45720" rIns="91440" bIns="45720" rtlCol="0">
            <a:normAutofit/>
          </a:bodyPr>
          <a:lstStyle/>
          <a:p>
            <a:pPr lvl="0"/>
            <a:r>
              <a:rPr lang="lv-LV" sz="1600" b="1" dirty="0" smtClean="0">
                <a:solidFill>
                  <a:srgbClr val="C00000"/>
                </a:solidFill>
                <a:latin typeface="Tahoma" pitchFamily="34" charset="0"/>
                <a:cs typeface="Tahoma" pitchFamily="34" charset="0"/>
              </a:rPr>
              <a:t>Invazīvā radioloģija pagātnē</a:t>
            </a:r>
          </a:p>
        </p:txBody>
      </p:sp>
      <p:pic>
        <p:nvPicPr>
          <p:cNvPr id="13" name="Picture 12" descr="elements.png"/>
          <p:cNvPicPr>
            <a:picLocks noChangeAspect="1"/>
          </p:cNvPicPr>
          <p:nvPr/>
        </p:nvPicPr>
        <p:blipFill>
          <a:blip r:embed="rId4" cstate="print"/>
          <a:srcRect r="17392" b="-6536"/>
          <a:stretch>
            <a:fillRect/>
          </a:stretch>
        </p:blipFill>
        <p:spPr>
          <a:xfrm>
            <a:off x="7215206" y="22405"/>
            <a:ext cx="1887228" cy="642924"/>
          </a:xfrm>
          <a:prstGeom prst="rect">
            <a:avLst/>
          </a:prstGeom>
          <a:effectLst/>
        </p:spPr>
      </p:pic>
      <p:sp>
        <p:nvSpPr>
          <p:cNvPr id="14" name="TextBox 13"/>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17" name="Content Placeholder 3" descr="Angiogram_WHO_933.jpg"/>
          <p:cNvPicPr>
            <a:picLocks noChangeAspect="1"/>
          </p:cNvPicPr>
          <p:nvPr/>
        </p:nvPicPr>
        <p:blipFill>
          <a:blip r:embed="rId5" cstate="print"/>
          <a:srcRect l="13139" r="3048"/>
          <a:stretch>
            <a:fillRect/>
          </a:stretch>
        </p:blipFill>
        <p:spPr>
          <a:xfrm>
            <a:off x="131121" y="1142990"/>
            <a:ext cx="4286280" cy="3651039"/>
          </a:xfrm>
          <a:prstGeom prst="rect">
            <a:avLst/>
          </a:prstGeom>
        </p:spPr>
      </p:pic>
      <p:sp>
        <p:nvSpPr>
          <p:cNvPr id="18" name="Rectangle 3"/>
          <p:cNvSpPr txBox="1">
            <a:spLocks noChangeArrowheads="1"/>
          </p:cNvSpPr>
          <p:nvPr/>
        </p:nvSpPr>
        <p:spPr>
          <a:xfrm>
            <a:off x="4390034" y="743318"/>
            <a:ext cx="3426722" cy="386849"/>
          </a:xfrm>
          <a:prstGeom prst="rect">
            <a:avLst/>
          </a:prstGeom>
        </p:spPr>
        <p:txBody>
          <a:bodyPr vert="horz" lIns="91440" tIns="45720" rIns="91440" bIns="45720" rtlCol="0">
            <a:normAutofit/>
          </a:bodyPr>
          <a:lstStyle/>
          <a:p>
            <a:pPr lvl="0"/>
            <a:r>
              <a:rPr lang="lv-LV" sz="1600" b="1" dirty="0" smtClean="0">
                <a:solidFill>
                  <a:srgbClr val="C00000"/>
                </a:solidFill>
                <a:latin typeface="Tahoma" pitchFamily="34" charset="0"/>
                <a:cs typeface="Tahoma" pitchFamily="34" charset="0"/>
              </a:rPr>
              <a:t>Invazīvā radioloģija mūsdienās</a:t>
            </a:r>
          </a:p>
        </p:txBody>
      </p:sp>
      <p:pic>
        <p:nvPicPr>
          <p:cNvPr id="19" name="Picture 1040" descr="C:\PROJECTEN  C\Allura Xper FD2010 - [4522 962 05211]\PPT\VERSIONS\050418-LP-10b.jpg"/>
          <p:cNvPicPr>
            <a:picLocks noChangeAspect="1" noChangeArrowheads="1"/>
          </p:cNvPicPr>
          <p:nvPr/>
        </p:nvPicPr>
        <p:blipFill>
          <a:blip r:embed="rId6" cstate="print"/>
          <a:srcRect l="11259" r="1228" b="5353"/>
          <a:stretch>
            <a:fillRect/>
          </a:stretch>
        </p:blipFill>
        <p:spPr bwMode="auto">
          <a:xfrm>
            <a:off x="4499462" y="1140638"/>
            <a:ext cx="4572032" cy="3657414"/>
          </a:xfrm>
          <a:prstGeom prst="rect">
            <a:avLst/>
          </a:prstGeom>
          <a:noFill/>
          <a:ln w="9525">
            <a:noFill/>
            <a:miter lim="800000"/>
            <a:headEnd/>
            <a:tailEnd/>
          </a:ln>
        </p:spPr>
      </p:pic>
      <p:grpSp>
        <p:nvGrpSpPr>
          <p:cNvPr id="20" name="Group 1049"/>
          <p:cNvGrpSpPr>
            <a:grpSpLocks/>
          </p:cNvGrpSpPr>
          <p:nvPr/>
        </p:nvGrpSpPr>
        <p:grpSpPr bwMode="auto">
          <a:xfrm>
            <a:off x="5571032" y="2286448"/>
            <a:ext cx="2814189" cy="1227088"/>
            <a:chOff x="2210" y="1723"/>
            <a:chExt cx="2775" cy="1210"/>
          </a:xfrm>
        </p:grpSpPr>
        <p:sp>
          <p:nvSpPr>
            <p:cNvPr id="21" name="Text Box 1043"/>
            <p:cNvSpPr txBox="1">
              <a:spLocks noChangeArrowheads="1"/>
            </p:cNvSpPr>
            <p:nvPr/>
          </p:nvSpPr>
          <p:spPr bwMode="auto">
            <a:xfrm>
              <a:off x="3689" y="2216"/>
              <a:ext cx="1154" cy="174"/>
            </a:xfrm>
            <a:prstGeom prst="rect">
              <a:avLst/>
            </a:prstGeom>
            <a:noFill/>
            <a:ln w="9525">
              <a:noFill/>
              <a:miter lim="800000"/>
              <a:headEnd/>
              <a:tailEnd/>
            </a:ln>
          </p:spPr>
          <p:txBody>
            <a:bodyPr wrap="none">
              <a:spAutoFit/>
            </a:bodyPr>
            <a:lstStyle/>
            <a:p>
              <a:pPr algn="ctr"/>
              <a:r>
                <a:rPr lang="en-US" sz="1200" i="1" dirty="0" err="1">
                  <a:solidFill>
                    <a:srgbClr val="000000"/>
                  </a:solidFill>
                  <a:latin typeface="Calibri" pitchFamily="34" charset="0"/>
                </a:rPr>
                <a:t>Xper</a:t>
              </a:r>
              <a:r>
                <a:rPr lang="en-US" sz="1200" i="1" dirty="0">
                  <a:solidFill>
                    <a:srgbClr val="000000"/>
                  </a:solidFill>
                  <a:latin typeface="Calibri" pitchFamily="34" charset="0"/>
                </a:rPr>
                <a:t> </a:t>
              </a:r>
              <a:r>
                <a:rPr lang="lv-LV" sz="1200" i="1" dirty="0">
                  <a:solidFill>
                    <a:srgbClr val="000000"/>
                  </a:solidFill>
                  <a:latin typeface="Calibri" pitchFamily="34" charset="0"/>
                </a:rPr>
                <a:t> Vadības modulis</a:t>
              </a:r>
              <a:endParaRPr lang="en-US" sz="1200" i="1" dirty="0">
                <a:solidFill>
                  <a:srgbClr val="000000"/>
                </a:solidFill>
                <a:latin typeface="Calibri" pitchFamily="34" charset="0"/>
              </a:endParaRPr>
            </a:p>
          </p:txBody>
        </p:sp>
        <p:sp>
          <p:nvSpPr>
            <p:cNvPr id="22" name="Text Box 1044"/>
            <p:cNvSpPr txBox="1">
              <a:spLocks noChangeArrowheads="1"/>
            </p:cNvSpPr>
            <p:nvPr/>
          </p:nvSpPr>
          <p:spPr bwMode="auto">
            <a:xfrm>
              <a:off x="2210" y="2561"/>
              <a:ext cx="811" cy="174"/>
            </a:xfrm>
            <a:prstGeom prst="rect">
              <a:avLst/>
            </a:prstGeom>
            <a:noFill/>
            <a:ln w="9525">
              <a:noFill/>
              <a:miter lim="800000"/>
              <a:headEnd/>
              <a:tailEnd/>
            </a:ln>
          </p:spPr>
          <p:txBody>
            <a:bodyPr wrap="none">
              <a:spAutoFit/>
            </a:bodyPr>
            <a:lstStyle/>
            <a:p>
              <a:pPr algn="ctr"/>
              <a:r>
                <a:rPr lang="en-US" sz="1200" i="1">
                  <a:solidFill>
                    <a:srgbClr val="000000"/>
                  </a:solidFill>
                  <a:latin typeface="Calibri" pitchFamily="34" charset="0"/>
                </a:rPr>
                <a:t>Xper </a:t>
              </a:r>
              <a:r>
                <a:rPr lang="lv-LV" sz="1200" i="1">
                  <a:solidFill>
                    <a:srgbClr val="000000"/>
                  </a:solidFill>
                  <a:latin typeface="Calibri" pitchFamily="34" charset="0"/>
                </a:rPr>
                <a:t>Kontroles</a:t>
              </a:r>
              <a:endParaRPr lang="en-US" sz="1200" i="1">
                <a:solidFill>
                  <a:srgbClr val="000000"/>
                </a:solidFill>
                <a:latin typeface="Calibri" pitchFamily="34" charset="0"/>
              </a:endParaRPr>
            </a:p>
          </p:txBody>
        </p:sp>
        <p:sp>
          <p:nvSpPr>
            <p:cNvPr id="23" name="Text Box 1045"/>
            <p:cNvSpPr txBox="1">
              <a:spLocks noChangeArrowheads="1"/>
            </p:cNvSpPr>
            <p:nvPr/>
          </p:nvSpPr>
          <p:spPr bwMode="auto">
            <a:xfrm>
              <a:off x="2633" y="1723"/>
              <a:ext cx="670" cy="174"/>
            </a:xfrm>
            <a:prstGeom prst="rect">
              <a:avLst/>
            </a:prstGeom>
            <a:noFill/>
            <a:ln w="9525">
              <a:noFill/>
              <a:miter lim="800000"/>
              <a:headEnd/>
              <a:tailEnd/>
            </a:ln>
          </p:spPr>
          <p:txBody>
            <a:bodyPr wrap="none">
              <a:spAutoFit/>
            </a:bodyPr>
            <a:lstStyle/>
            <a:p>
              <a:pPr algn="ctr"/>
              <a:r>
                <a:rPr lang="en-US" sz="1200" i="1" dirty="0" err="1">
                  <a:solidFill>
                    <a:srgbClr val="000000"/>
                  </a:solidFill>
                  <a:latin typeface="Calibri" pitchFamily="34" charset="0"/>
                </a:rPr>
                <a:t>Xper</a:t>
              </a:r>
              <a:r>
                <a:rPr lang="en-US" sz="1200" i="1" dirty="0">
                  <a:solidFill>
                    <a:srgbClr val="000000"/>
                  </a:solidFill>
                  <a:latin typeface="Calibri" pitchFamily="34" charset="0"/>
                </a:rPr>
                <a:t> </a:t>
              </a:r>
              <a:r>
                <a:rPr lang="lv-LV" sz="1200" i="1" dirty="0">
                  <a:solidFill>
                    <a:srgbClr val="000000"/>
                  </a:solidFill>
                  <a:latin typeface="Calibri" pitchFamily="34" charset="0"/>
                </a:rPr>
                <a:t>ekrāns</a:t>
              </a:r>
              <a:endParaRPr lang="en-US" sz="1200" i="1" dirty="0">
                <a:solidFill>
                  <a:srgbClr val="000000"/>
                </a:solidFill>
                <a:latin typeface="Calibri" pitchFamily="34" charset="0"/>
              </a:endParaRPr>
            </a:p>
          </p:txBody>
        </p:sp>
        <p:sp>
          <p:nvSpPr>
            <p:cNvPr id="24" name="Text Box 1046"/>
            <p:cNvSpPr txBox="1">
              <a:spLocks noChangeArrowheads="1"/>
            </p:cNvSpPr>
            <p:nvPr/>
          </p:nvSpPr>
          <p:spPr bwMode="auto">
            <a:xfrm>
              <a:off x="3937" y="2759"/>
              <a:ext cx="1048" cy="174"/>
            </a:xfrm>
            <a:prstGeom prst="rect">
              <a:avLst/>
            </a:prstGeom>
            <a:noFill/>
            <a:ln w="9525">
              <a:noFill/>
              <a:miter lim="800000"/>
              <a:headEnd/>
              <a:tailEnd/>
            </a:ln>
          </p:spPr>
          <p:txBody>
            <a:bodyPr wrap="none">
              <a:spAutoFit/>
            </a:bodyPr>
            <a:lstStyle/>
            <a:p>
              <a:pPr algn="ctr"/>
              <a:r>
                <a:rPr lang="en-US" sz="1200" i="1">
                  <a:solidFill>
                    <a:srgbClr val="000000"/>
                  </a:solidFill>
                  <a:latin typeface="Calibri" pitchFamily="34" charset="0"/>
                </a:rPr>
                <a:t>Xper </a:t>
              </a:r>
              <a:r>
                <a:rPr lang="lv-LV" sz="1200" i="1">
                  <a:solidFill>
                    <a:srgbClr val="000000"/>
                  </a:solidFill>
                  <a:latin typeface="Calibri" pitchFamily="34" charset="0"/>
                </a:rPr>
                <a:t>kontroles telpa</a:t>
              </a:r>
              <a:endParaRPr lang="en-US" sz="1200" i="1">
                <a:solidFill>
                  <a:srgbClr val="000000"/>
                </a:solidFill>
                <a:latin typeface="Calibri"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4"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85720" y="399912"/>
            <a:ext cx="8515870" cy="1200329"/>
          </a:xfrm>
          <a:prstGeom prst="rect">
            <a:avLst/>
          </a:prstGeom>
          <a:noFill/>
        </p:spPr>
        <p:txBody>
          <a:bodyPr wrap="square" rtlCol="0">
            <a:spAutoFit/>
          </a:bodyPr>
          <a:lstStyle/>
          <a:p>
            <a:pPr>
              <a:lnSpc>
                <a:spcPct val="150000"/>
              </a:lnSpc>
              <a:buClr>
                <a:srgbClr val="FF0000"/>
              </a:buClr>
            </a:pPr>
            <a:r>
              <a:rPr lang="lv-LV" dirty="0" smtClean="0"/>
              <a:t/>
            </a:r>
            <a:br>
              <a:rPr lang="lv-LV" dirty="0" smtClean="0"/>
            </a:br>
            <a:endParaRPr lang="en-US" dirty="0" smtClean="0">
              <a:solidFill>
                <a:schemeClr val="tx2"/>
              </a:solidFill>
              <a:latin typeface="Tahoma" pitchFamily="34" charset="0"/>
              <a:cs typeface="Tahoma" pitchFamily="34" charset="0"/>
            </a:endParaRPr>
          </a:p>
          <a:p>
            <a:r>
              <a:rPr lang="lv-LV" dirty="0">
                <a:latin typeface="Tahoma" pitchFamily="34" charset="0"/>
                <a:cs typeface="Tahoma" pitchFamily="34" charset="0"/>
              </a:rPr>
              <a:t> </a:t>
            </a:r>
          </a:p>
        </p:txBody>
      </p:sp>
      <p:sp>
        <p:nvSpPr>
          <p:cNvPr id="9" name="TextBox 8"/>
          <p:cNvSpPr txBox="1"/>
          <p:nvPr/>
        </p:nvSpPr>
        <p:spPr>
          <a:xfrm>
            <a:off x="123492" y="141558"/>
            <a:ext cx="6805962" cy="400110"/>
          </a:xfrm>
          <a:prstGeom prst="rect">
            <a:avLst/>
          </a:prstGeom>
          <a:noFill/>
        </p:spPr>
        <p:txBody>
          <a:bodyPr wrap="square" rtlCol="0">
            <a:spAutoFit/>
          </a:bodyPr>
          <a:lstStyle/>
          <a:p>
            <a:r>
              <a:rPr lang="lv-LV" sz="2000" b="1" dirty="0" smtClean="0">
                <a:solidFill>
                  <a:schemeClr val="bg1"/>
                </a:solidFill>
                <a:latin typeface="Tahoma" pitchFamily="34" charset="0"/>
                <a:cs typeface="Tahoma" pitchFamily="34" charset="0"/>
              </a:rPr>
              <a:t>Invazīvā radioloģija</a:t>
            </a:r>
          </a:p>
        </p:txBody>
      </p:sp>
      <p:sp>
        <p:nvSpPr>
          <p:cNvPr id="11" name="Rectangle 3"/>
          <p:cNvSpPr txBox="1">
            <a:spLocks noChangeArrowheads="1"/>
          </p:cNvSpPr>
          <p:nvPr/>
        </p:nvSpPr>
        <p:spPr>
          <a:xfrm>
            <a:off x="145146" y="731595"/>
            <a:ext cx="8629650" cy="341057"/>
          </a:xfrm>
          <a:prstGeom prst="rect">
            <a:avLst/>
          </a:prstGeom>
        </p:spPr>
        <p:txBody>
          <a:bodyPr vert="horz" lIns="91440" tIns="45720" rIns="91440" bIns="45720" rtlCol="0">
            <a:normAutofit/>
          </a:bodyPr>
          <a:lstStyle/>
          <a:p>
            <a:pPr lvl="0"/>
            <a:r>
              <a:rPr lang="lv-LV" sz="1600" b="1" dirty="0" smtClean="0">
                <a:solidFill>
                  <a:srgbClr val="C00000"/>
                </a:solidFill>
                <a:latin typeface="Tahoma" pitchFamily="34" charset="0"/>
                <a:cs typeface="Tahoma" pitchFamily="34" charset="0"/>
              </a:rPr>
              <a:t>Angiogrāfa iespējas</a:t>
            </a:r>
          </a:p>
        </p:txBody>
      </p:sp>
      <p:sp>
        <p:nvSpPr>
          <p:cNvPr id="19" name="Rectangle 1027"/>
          <p:cNvSpPr txBox="1">
            <a:spLocks noChangeArrowheads="1"/>
          </p:cNvSpPr>
          <p:nvPr/>
        </p:nvSpPr>
        <p:spPr bwMode="auto">
          <a:xfrm>
            <a:off x="157732" y="1026438"/>
            <a:ext cx="4708525" cy="3831328"/>
          </a:xfrm>
          <a:prstGeom prst="rect">
            <a:avLst/>
          </a:prstGeom>
          <a:noFill/>
          <a:ln w="9525">
            <a:noFill/>
            <a:miter lim="800000"/>
            <a:headEnd/>
            <a:tailEnd/>
          </a:ln>
        </p:spPr>
        <p:txBody>
          <a:bodyPr/>
          <a:lstStyle/>
          <a:p>
            <a:pPr marL="288925" indent="-288925">
              <a:lnSpc>
                <a:spcPct val="150000"/>
              </a:lnSpc>
              <a:spcBef>
                <a:spcPct val="20000"/>
              </a:spcBef>
              <a:buClr>
                <a:srgbClr val="C00000"/>
              </a:buClr>
              <a:buFont typeface="Wingdings" pitchFamily="2" charset="2"/>
              <a:buChar char="§"/>
            </a:pPr>
            <a:r>
              <a:rPr lang="lv-LV" sz="1600" b="1" dirty="0" smtClean="0">
                <a:solidFill>
                  <a:schemeClr val="tx2"/>
                </a:solidFill>
                <a:latin typeface="Tahoma" pitchFamily="34" charset="0"/>
                <a:cs typeface="Tahoma" pitchFamily="34" charset="0"/>
              </a:rPr>
              <a:t>Ātrdarbīga</a:t>
            </a:r>
            <a:r>
              <a:rPr lang="en-US" sz="1600" b="1" dirty="0" smtClean="0">
                <a:solidFill>
                  <a:schemeClr val="tx2"/>
                </a:solidFill>
                <a:latin typeface="Tahoma" pitchFamily="34" charset="0"/>
                <a:cs typeface="Tahoma" pitchFamily="34" charset="0"/>
              </a:rPr>
              <a:t> </a:t>
            </a:r>
            <a:r>
              <a:rPr lang="en-US" sz="1600" b="1" dirty="0">
                <a:solidFill>
                  <a:schemeClr val="tx2"/>
                </a:solidFill>
                <a:latin typeface="Tahoma" pitchFamily="34" charset="0"/>
                <a:cs typeface="Tahoma" pitchFamily="34" charset="0"/>
              </a:rPr>
              <a:t>C-</a:t>
            </a:r>
            <a:r>
              <a:rPr lang="lv-LV" sz="1600" b="1" dirty="0">
                <a:solidFill>
                  <a:schemeClr val="tx2"/>
                </a:solidFill>
                <a:latin typeface="Tahoma" pitchFamily="34" charset="0"/>
                <a:cs typeface="Tahoma" pitchFamily="34" charset="0"/>
              </a:rPr>
              <a:t>roka</a:t>
            </a:r>
            <a:endParaRPr lang="en-US" sz="1600" b="1" dirty="0">
              <a:solidFill>
                <a:schemeClr val="tx2"/>
              </a:solidFill>
              <a:latin typeface="Tahoma" pitchFamily="34" charset="0"/>
              <a:cs typeface="Tahoma" pitchFamily="34" charset="0"/>
            </a:endParaRPr>
          </a:p>
          <a:p>
            <a:pPr marL="742950" lvl="1" indent="-285750">
              <a:lnSpc>
                <a:spcPct val="150000"/>
              </a:lnSpc>
              <a:spcBef>
                <a:spcPct val="20000"/>
              </a:spcBef>
              <a:buFont typeface="Arial" charset="0"/>
              <a:buChar char="–"/>
            </a:pPr>
            <a:r>
              <a:rPr lang="lv-LV" sz="1600" dirty="0" smtClean="0">
                <a:solidFill>
                  <a:schemeClr val="tx2"/>
                </a:solidFill>
                <a:latin typeface="Tahoma" pitchFamily="34" charset="0"/>
                <a:cs typeface="Tahoma" pitchFamily="34" charset="0"/>
              </a:rPr>
              <a:t>Pozicionēšana </a:t>
            </a:r>
            <a:r>
              <a:rPr lang="lv-LV" sz="1600" dirty="0">
                <a:solidFill>
                  <a:schemeClr val="tx2"/>
                </a:solidFill>
                <a:latin typeface="Tahoma" pitchFamily="34" charset="0"/>
                <a:cs typeface="Tahoma" pitchFamily="34" charset="0"/>
              </a:rPr>
              <a:t>līdz </a:t>
            </a:r>
            <a:r>
              <a:rPr lang="en-US" sz="1600" dirty="0">
                <a:solidFill>
                  <a:schemeClr val="tx2"/>
                </a:solidFill>
                <a:latin typeface="Tahoma" pitchFamily="34" charset="0"/>
                <a:cs typeface="Tahoma" pitchFamily="34" charset="0"/>
              </a:rPr>
              <a:t>25°/sec</a:t>
            </a:r>
          </a:p>
          <a:p>
            <a:pPr marL="742950" lvl="1" indent="-285750">
              <a:lnSpc>
                <a:spcPct val="150000"/>
              </a:lnSpc>
              <a:spcBef>
                <a:spcPct val="20000"/>
              </a:spcBef>
              <a:buFont typeface="Arial" charset="0"/>
              <a:buChar char="–"/>
            </a:pPr>
            <a:r>
              <a:rPr lang="lv-LV" sz="1600" dirty="0">
                <a:solidFill>
                  <a:schemeClr val="tx2"/>
                </a:solidFill>
                <a:latin typeface="Tahoma" pitchFamily="34" charset="0"/>
                <a:cs typeface="Tahoma" pitchFamily="34" charset="0"/>
              </a:rPr>
              <a:t>3D iegūšanas laikā līdz </a:t>
            </a:r>
            <a:r>
              <a:rPr lang="en-US" sz="1600" dirty="0" smtClean="0">
                <a:solidFill>
                  <a:schemeClr val="tx2"/>
                </a:solidFill>
                <a:latin typeface="Tahoma" pitchFamily="34" charset="0"/>
                <a:cs typeface="Tahoma" pitchFamily="34" charset="0"/>
              </a:rPr>
              <a:t>55sec</a:t>
            </a:r>
            <a:endParaRPr lang="en-US" sz="1600" dirty="0">
              <a:solidFill>
                <a:schemeClr val="tx2"/>
              </a:solidFill>
              <a:latin typeface="Tahoma" pitchFamily="34" charset="0"/>
              <a:cs typeface="Tahoma" pitchFamily="34" charset="0"/>
            </a:endParaRPr>
          </a:p>
          <a:p>
            <a:pPr marL="742950" lvl="1" indent="-285750">
              <a:lnSpc>
                <a:spcPct val="150000"/>
              </a:lnSpc>
              <a:spcBef>
                <a:spcPct val="20000"/>
              </a:spcBef>
              <a:buFont typeface="Arial" charset="0"/>
              <a:buChar char="–"/>
            </a:pPr>
            <a:endParaRPr lang="en-US" sz="1600" dirty="0">
              <a:solidFill>
                <a:schemeClr val="tx2"/>
              </a:solidFill>
              <a:latin typeface="Tahoma" pitchFamily="34" charset="0"/>
              <a:cs typeface="Tahoma" pitchFamily="34" charset="0"/>
            </a:endParaRPr>
          </a:p>
          <a:p>
            <a:pPr marL="288925" indent="-288925">
              <a:lnSpc>
                <a:spcPct val="150000"/>
              </a:lnSpc>
              <a:spcBef>
                <a:spcPct val="20000"/>
              </a:spcBef>
              <a:buClr>
                <a:srgbClr val="C00000"/>
              </a:buClr>
              <a:buFont typeface="Wingdings" pitchFamily="2" charset="2"/>
              <a:buChar char="§"/>
            </a:pPr>
            <a:r>
              <a:rPr lang="lv-LV" sz="1600" b="1" dirty="0">
                <a:solidFill>
                  <a:schemeClr val="tx2"/>
                </a:solidFill>
                <a:latin typeface="Tahoma" pitchFamily="34" charset="0"/>
                <a:cs typeface="Tahoma" pitchFamily="34" charset="0"/>
              </a:rPr>
              <a:t>Pacienta aizsardzība “BodyGuard”</a:t>
            </a:r>
            <a:r>
              <a:rPr lang="en-US" sz="1600" b="1" dirty="0">
                <a:solidFill>
                  <a:schemeClr val="tx2"/>
                </a:solidFill>
                <a:latin typeface="Tahoma" pitchFamily="34" charset="0"/>
                <a:cs typeface="Tahoma" pitchFamily="34" charset="0"/>
              </a:rPr>
              <a:t> </a:t>
            </a:r>
          </a:p>
          <a:p>
            <a:pPr marL="742950" lvl="1" indent="-285750">
              <a:lnSpc>
                <a:spcPct val="150000"/>
              </a:lnSpc>
              <a:spcBef>
                <a:spcPct val="20000"/>
              </a:spcBef>
              <a:buFont typeface="Arial" charset="0"/>
              <a:buChar char="–"/>
            </a:pPr>
            <a:r>
              <a:rPr lang="en-US" sz="1600" dirty="0">
                <a:solidFill>
                  <a:schemeClr val="tx2"/>
                </a:solidFill>
                <a:latin typeface="Tahoma" pitchFamily="34" charset="0"/>
                <a:cs typeface="Tahoma" pitchFamily="34" charset="0"/>
              </a:rPr>
              <a:t>Philips </a:t>
            </a:r>
            <a:r>
              <a:rPr lang="lv-LV" sz="1600" dirty="0">
                <a:solidFill>
                  <a:schemeClr val="tx2"/>
                </a:solidFill>
                <a:latin typeface="Tahoma" pitchFamily="34" charset="0"/>
                <a:cs typeface="Tahoma" pitchFamily="34" charset="0"/>
              </a:rPr>
              <a:t>īpaši</a:t>
            </a:r>
            <a:r>
              <a:rPr lang="en-US" sz="1600" dirty="0">
                <a:solidFill>
                  <a:schemeClr val="tx2"/>
                </a:solidFill>
                <a:latin typeface="Tahoma" pitchFamily="34" charset="0"/>
                <a:cs typeface="Tahoma" pitchFamily="34" charset="0"/>
              </a:rPr>
              <a:t> </a:t>
            </a:r>
            <a:r>
              <a:rPr lang="lv-LV" sz="1600" dirty="0">
                <a:solidFill>
                  <a:schemeClr val="tx2"/>
                </a:solidFill>
                <a:latin typeface="Tahoma" pitchFamily="34" charset="0"/>
                <a:cs typeface="Tahoma" pitchFamily="34" charset="0"/>
              </a:rPr>
              <a:t>veidots dizains</a:t>
            </a:r>
            <a:endParaRPr lang="en-US" sz="1600" dirty="0">
              <a:solidFill>
                <a:schemeClr val="tx2"/>
              </a:solidFill>
              <a:latin typeface="Tahoma" pitchFamily="34" charset="0"/>
              <a:cs typeface="Tahoma" pitchFamily="34" charset="0"/>
            </a:endParaRPr>
          </a:p>
          <a:p>
            <a:pPr marL="742950" lvl="1" indent="-285750">
              <a:lnSpc>
                <a:spcPct val="150000"/>
              </a:lnSpc>
              <a:spcBef>
                <a:spcPct val="20000"/>
              </a:spcBef>
              <a:buFont typeface="Arial" charset="0"/>
              <a:buChar char="–"/>
            </a:pPr>
            <a:r>
              <a:rPr lang="lv-LV" sz="1600" dirty="0">
                <a:solidFill>
                  <a:schemeClr val="tx2"/>
                </a:solidFill>
                <a:latin typeface="Tahoma" pitchFamily="34" charset="0"/>
                <a:cs typeface="Tahoma" pitchFamily="34" charset="0"/>
              </a:rPr>
              <a:t>Pielāgojas reāla pacienta izmēram </a:t>
            </a:r>
            <a:endParaRPr lang="en-US" sz="1600" dirty="0">
              <a:solidFill>
                <a:schemeClr val="tx2"/>
              </a:solidFill>
              <a:latin typeface="Tahoma" pitchFamily="34" charset="0"/>
              <a:cs typeface="Tahoma" pitchFamily="34" charset="0"/>
            </a:endParaRPr>
          </a:p>
          <a:p>
            <a:pPr marL="742950" lvl="1" indent="-285750">
              <a:lnSpc>
                <a:spcPct val="150000"/>
              </a:lnSpc>
              <a:spcBef>
                <a:spcPct val="20000"/>
              </a:spcBef>
              <a:buFont typeface="Arial" charset="0"/>
              <a:buChar char="–"/>
            </a:pPr>
            <a:r>
              <a:rPr lang="lv-LV" sz="1600" dirty="0">
                <a:solidFill>
                  <a:schemeClr val="tx2"/>
                </a:solidFill>
                <a:latin typeface="Tahoma" pitchFamily="34" charset="0"/>
                <a:cs typeface="Tahoma" pitchFamily="34" charset="0"/>
              </a:rPr>
              <a:t>Ātra pozicionēšana</a:t>
            </a:r>
            <a:endParaRPr lang="en-US" sz="1600" dirty="0">
              <a:solidFill>
                <a:schemeClr val="tx2"/>
              </a:solidFill>
              <a:latin typeface="Tahoma" pitchFamily="34" charset="0"/>
              <a:cs typeface="Tahoma" pitchFamily="34" charset="0"/>
            </a:endParaRPr>
          </a:p>
          <a:p>
            <a:pPr marL="742950" lvl="1" indent="-285750">
              <a:lnSpc>
                <a:spcPct val="150000"/>
              </a:lnSpc>
              <a:spcBef>
                <a:spcPct val="20000"/>
              </a:spcBef>
              <a:buFont typeface="Arial" charset="0"/>
              <a:buChar char="–"/>
            </a:pPr>
            <a:r>
              <a:rPr lang="lv-LV" sz="1600" dirty="0">
                <a:solidFill>
                  <a:schemeClr val="tx2"/>
                </a:solidFill>
                <a:latin typeface="Tahoma" pitchFamily="34" charset="0"/>
                <a:cs typeface="Tahoma" pitchFamily="34" charset="0"/>
              </a:rPr>
              <a:t>Komfortabls ātrums</a:t>
            </a:r>
            <a:r>
              <a:rPr lang="en-US" sz="1600" dirty="0">
                <a:solidFill>
                  <a:schemeClr val="tx2"/>
                </a:solidFill>
                <a:latin typeface="Tahoma" pitchFamily="34" charset="0"/>
                <a:cs typeface="Tahoma" pitchFamily="34" charset="0"/>
              </a:rPr>
              <a:t> </a:t>
            </a:r>
          </a:p>
        </p:txBody>
      </p:sp>
      <p:pic>
        <p:nvPicPr>
          <p:cNvPr id="20" name="Picture 1032" descr="C:\Data\cv\projects &amp; c&amp;f\Rocket B\B2\photos\050418-LP-08.jpg"/>
          <p:cNvPicPr>
            <a:picLocks noChangeAspect="1" noChangeArrowheads="1"/>
          </p:cNvPicPr>
          <p:nvPr/>
        </p:nvPicPr>
        <p:blipFill>
          <a:blip r:embed="rId5" cstate="print">
            <a:clrChange>
              <a:clrFrom>
                <a:srgbClr val="FFFFFF"/>
              </a:clrFrom>
              <a:clrTo>
                <a:srgbClr val="FFFFFF">
                  <a:alpha val="0"/>
                </a:srgbClr>
              </a:clrTo>
            </a:clrChange>
          </a:blip>
          <a:srcRect t="4604" r="6502"/>
          <a:stretch>
            <a:fillRect/>
          </a:stretch>
        </p:blipFill>
        <p:spPr bwMode="auto">
          <a:xfrm>
            <a:off x="5148264" y="739381"/>
            <a:ext cx="3851275" cy="2207419"/>
          </a:xfrm>
          <a:prstGeom prst="rect">
            <a:avLst/>
          </a:prstGeom>
          <a:noFill/>
          <a:ln w="9525">
            <a:noFill/>
            <a:miter lim="800000"/>
            <a:headEnd/>
            <a:tailEnd/>
          </a:ln>
        </p:spPr>
      </p:pic>
      <p:pic>
        <p:nvPicPr>
          <p:cNvPr id="21" name="BodyGuard.mpeg">
            <a:hlinkClick r:id="" action="ppaction://media"/>
          </p:cNvPr>
          <p:cNvPicPr>
            <a:picLocks noRot="1" noChangeAspect="1"/>
          </p:cNvPicPr>
          <p:nvPr>
            <a:videoFile r:link="rId1"/>
          </p:nvPr>
        </p:nvPicPr>
        <p:blipFill>
          <a:blip r:embed="rId6" cstate="print"/>
          <a:srcRect/>
          <a:stretch>
            <a:fillRect/>
          </a:stretch>
        </p:blipFill>
        <p:spPr bwMode="auto">
          <a:xfrm>
            <a:off x="4714835" y="3122049"/>
            <a:ext cx="4268925" cy="1821653"/>
          </a:xfrm>
          <a:prstGeom prst="rect">
            <a:avLst/>
          </a:prstGeom>
          <a:noFill/>
          <a:ln w="9525">
            <a:noFill/>
            <a:miter lim="800000"/>
            <a:headEnd/>
            <a:tailEnd/>
          </a:ln>
        </p:spPr>
      </p:pic>
      <p:pic>
        <p:nvPicPr>
          <p:cNvPr id="13" name="Picture 12" descr="elements.png"/>
          <p:cNvPicPr>
            <a:picLocks noChangeAspect="1"/>
          </p:cNvPicPr>
          <p:nvPr/>
        </p:nvPicPr>
        <p:blipFill>
          <a:blip r:embed="rId7" cstate="print"/>
          <a:srcRect r="17392" b="-6536"/>
          <a:stretch>
            <a:fillRect/>
          </a:stretch>
        </p:blipFill>
        <p:spPr>
          <a:xfrm>
            <a:off x="7215206" y="22405"/>
            <a:ext cx="1887228" cy="642924"/>
          </a:xfrm>
          <a:prstGeom prst="rect">
            <a:avLst/>
          </a:prstGeom>
          <a:effectLst/>
        </p:spPr>
      </p:pic>
      <p:sp>
        <p:nvSpPr>
          <p:cNvPr id="14" name="TextBox 13"/>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21"/>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5"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85720" y="399912"/>
            <a:ext cx="8515870" cy="1200329"/>
          </a:xfrm>
          <a:prstGeom prst="rect">
            <a:avLst/>
          </a:prstGeom>
          <a:noFill/>
        </p:spPr>
        <p:txBody>
          <a:bodyPr wrap="square" rtlCol="0">
            <a:spAutoFit/>
          </a:bodyPr>
          <a:lstStyle/>
          <a:p>
            <a:pPr>
              <a:lnSpc>
                <a:spcPct val="150000"/>
              </a:lnSpc>
              <a:buClr>
                <a:srgbClr val="FF0000"/>
              </a:buClr>
            </a:pPr>
            <a:r>
              <a:rPr lang="lv-LV" dirty="0" smtClean="0"/>
              <a:t/>
            </a:r>
            <a:br>
              <a:rPr lang="lv-LV" dirty="0" smtClean="0"/>
            </a:br>
            <a:endParaRPr lang="en-US" dirty="0" smtClean="0">
              <a:solidFill>
                <a:schemeClr val="tx2"/>
              </a:solidFill>
              <a:latin typeface="Tahoma" pitchFamily="34" charset="0"/>
              <a:cs typeface="Tahoma" pitchFamily="34" charset="0"/>
            </a:endParaRPr>
          </a:p>
          <a:p>
            <a:r>
              <a:rPr lang="lv-LV" dirty="0">
                <a:latin typeface="Tahoma" pitchFamily="34" charset="0"/>
                <a:cs typeface="Tahoma" pitchFamily="34" charset="0"/>
              </a:rPr>
              <a:t> </a:t>
            </a:r>
          </a:p>
        </p:txBody>
      </p:sp>
      <p:sp>
        <p:nvSpPr>
          <p:cNvPr id="9" name="TextBox 8"/>
          <p:cNvSpPr txBox="1"/>
          <p:nvPr/>
        </p:nvSpPr>
        <p:spPr>
          <a:xfrm>
            <a:off x="123492" y="141558"/>
            <a:ext cx="6805962" cy="400110"/>
          </a:xfrm>
          <a:prstGeom prst="rect">
            <a:avLst/>
          </a:prstGeom>
          <a:noFill/>
        </p:spPr>
        <p:txBody>
          <a:bodyPr wrap="square" rtlCol="0">
            <a:spAutoFit/>
          </a:bodyPr>
          <a:lstStyle/>
          <a:p>
            <a:r>
              <a:rPr lang="lv-LV" sz="2000" b="1" dirty="0" smtClean="0">
                <a:solidFill>
                  <a:schemeClr val="bg1"/>
                </a:solidFill>
                <a:latin typeface="Tahoma" pitchFamily="34" charset="0"/>
                <a:cs typeface="Tahoma" pitchFamily="34" charset="0"/>
              </a:rPr>
              <a:t>Invazīvā radioloģija</a:t>
            </a:r>
          </a:p>
        </p:txBody>
      </p:sp>
      <p:sp>
        <p:nvSpPr>
          <p:cNvPr id="11" name="Rectangle 3"/>
          <p:cNvSpPr txBox="1">
            <a:spLocks noChangeArrowheads="1"/>
          </p:cNvSpPr>
          <p:nvPr/>
        </p:nvSpPr>
        <p:spPr>
          <a:xfrm>
            <a:off x="145146" y="731595"/>
            <a:ext cx="8629650" cy="341057"/>
          </a:xfrm>
          <a:prstGeom prst="rect">
            <a:avLst/>
          </a:prstGeom>
        </p:spPr>
        <p:txBody>
          <a:bodyPr vert="horz" lIns="91440" tIns="45720" rIns="91440" bIns="45720" rtlCol="0">
            <a:normAutofit/>
          </a:bodyPr>
          <a:lstStyle/>
          <a:p>
            <a:pPr lvl="0"/>
            <a:r>
              <a:rPr lang="lv-LV" sz="1600" b="1" dirty="0" smtClean="0">
                <a:solidFill>
                  <a:srgbClr val="C00000"/>
                </a:solidFill>
                <a:latin typeface="Tahoma" pitchFamily="34" charset="0"/>
                <a:cs typeface="Tahoma" pitchFamily="34" charset="0"/>
              </a:rPr>
              <a:t>Rotācijas angiogrāfija</a:t>
            </a:r>
          </a:p>
        </p:txBody>
      </p:sp>
      <p:pic>
        <p:nvPicPr>
          <p:cNvPr id="10" name="Picture 6" descr="C:\Data\cv\projects &amp; c&amp;f\Rocket B\B2\photos\050418-lp-06.jpg"/>
          <p:cNvPicPr>
            <a:picLocks noChangeAspect="1" noChangeArrowheads="1"/>
          </p:cNvPicPr>
          <p:nvPr/>
        </p:nvPicPr>
        <p:blipFill>
          <a:blip r:embed="rId6" cstate="print"/>
          <a:srcRect r="3752" b="3218"/>
          <a:stretch>
            <a:fillRect/>
          </a:stretch>
        </p:blipFill>
        <p:spPr bwMode="auto">
          <a:xfrm>
            <a:off x="857224" y="1698678"/>
            <a:ext cx="3429025" cy="3444822"/>
          </a:xfrm>
          <a:prstGeom prst="rect">
            <a:avLst/>
          </a:prstGeom>
          <a:noFill/>
          <a:ln w="9525">
            <a:noFill/>
            <a:miter lim="800000"/>
            <a:headEnd/>
            <a:tailEnd/>
          </a:ln>
        </p:spPr>
      </p:pic>
      <p:pic>
        <p:nvPicPr>
          <p:cNvPr id="13" name="Propeller movement.mpg">
            <a:hlinkClick r:id="" action="ppaction://media"/>
          </p:cNvPr>
          <p:cNvPicPr>
            <a:picLocks noRot="1" noChangeAspect="1"/>
          </p:cNvPicPr>
          <p:nvPr>
            <a:videoFile r:link="rId1"/>
          </p:nvPr>
        </p:nvPicPr>
        <p:blipFill>
          <a:blip r:embed="rId7" cstate="print"/>
          <a:srcRect/>
          <a:stretch>
            <a:fillRect/>
          </a:stretch>
        </p:blipFill>
        <p:spPr bwMode="auto">
          <a:xfrm>
            <a:off x="4429124" y="1689948"/>
            <a:ext cx="3892587" cy="1661061"/>
          </a:xfrm>
          <a:prstGeom prst="rect">
            <a:avLst/>
          </a:prstGeom>
          <a:noFill/>
          <a:ln w="9525">
            <a:noFill/>
            <a:miter lim="800000"/>
            <a:headEnd/>
            <a:tailEnd/>
          </a:ln>
        </p:spPr>
      </p:pic>
      <p:pic>
        <p:nvPicPr>
          <p:cNvPr id="14" name="Roll movement.mpg">
            <a:hlinkClick r:id="" action="ppaction://media"/>
          </p:cNvPr>
          <p:cNvPicPr>
            <a:picLocks noRot="1" noChangeAspect="1"/>
          </p:cNvPicPr>
          <p:nvPr>
            <a:videoFile r:link="rId2"/>
          </p:nvPr>
        </p:nvPicPr>
        <p:blipFill>
          <a:blip r:embed="rId8" cstate="print"/>
          <a:srcRect/>
          <a:stretch>
            <a:fillRect/>
          </a:stretch>
        </p:blipFill>
        <p:spPr bwMode="auto">
          <a:xfrm>
            <a:off x="4429124" y="3404460"/>
            <a:ext cx="3892587" cy="1661061"/>
          </a:xfrm>
          <a:prstGeom prst="rect">
            <a:avLst/>
          </a:prstGeom>
          <a:noFill/>
          <a:ln w="9525">
            <a:noFill/>
            <a:miter lim="800000"/>
            <a:headEnd/>
            <a:tailEnd/>
          </a:ln>
        </p:spPr>
      </p:pic>
      <p:pic>
        <p:nvPicPr>
          <p:cNvPr id="15" name="Picture 14" descr="elements.png"/>
          <p:cNvPicPr>
            <a:picLocks noChangeAspect="1"/>
          </p:cNvPicPr>
          <p:nvPr/>
        </p:nvPicPr>
        <p:blipFill>
          <a:blip r:embed="rId9" cstate="print"/>
          <a:srcRect r="17392" b="-6536"/>
          <a:stretch>
            <a:fillRect/>
          </a:stretch>
        </p:blipFill>
        <p:spPr>
          <a:xfrm>
            <a:off x="7215206" y="22405"/>
            <a:ext cx="1887228" cy="642924"/>
          </a:xfrm>
          <a:prstGeom prst="rect">
            <a:avLst/>
          </a:prstGeom>
          <a:effectLst/>
        </p:spPr>
      </p:pic>
      <p:sp>
        <p:nvSpPr>
          <p:cNvPr id="16" name="TextBox 15"/>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17" name="Rectangle 16"/>
          <p:cNvSpPr/>
          <p:nvPr/>
        </p:nvSpPr>
        <p:spPr>
          <a:xfrm>
            <a:off x="131121" y="1048106"/>
            <a:ext cx="4572000" cy="634020"/>
          </a:xfrm>
          <a:prstGeom prst="rect">
            <a:avLst/>
          </a:prstGeom>
        </p:spPr>
        <p:txBody>
          <a:bodyPr>
            <a:spAutoFit/>
          </a:bodyPr>
          <a:lstStyle/>
          <a:p>
            <a:pPr marL="288925" indent="-288925">
              <a:spcBef>
                <a:spcPct val="20000"/>
              </a:spcBef>
              <a:buClr>
                <a:srgbClr val="C00000"/>
              </a:buClr>
              <a:buFont typeface="Wingdings" pitchFamily="2" charset="2"/>
              <a:buChar char="§"/>
            </a:pPr>
            <a:r>
              <a:rPr lang="nl-NL" sz="1600" dirty="0" smtClean="0">
                <a:solidFill>
                  <a:schemeClr val="tx2"/>
                </a:solidFill>
                <a:latin typeface="Tahoma" pitchFamily="34" charset="0"/>
                <a:cs typeface="Tahoma" pitchFamily="34" charset="0"/>
              </a:rPr>
              <a:t>4 </a:t>
            </a:r>
            <a:r>
              <a:rPr lang="lv-LV" sz="1600" dirty="0" smtClean="0">
                <a:solidFill>
                  <a:schemeClr val="tx2"/>
                </a:solidFill>
                <a:latin typeface="Tahoma" pitchFamily="34" charset="0"/>
                <a:cs typeface="Tahoma" pitchFamily="34" charset="0"/>
              </a:rPr>
              <a:t>sekundēs tiek iegūti </a:t>
            </a:r>
            <a:r>
              <a:rPr lang="nl-NL" sz="1600" dirty="0" smtClean="0">
                <a:solidFill>
                  <a:schemeClr val="tx2"/>
                </a:solidFill>
                <a:latin typeface="Tahoma" pitchFamily="34" charset="0"/>
                <a:cs typeface="Tahoma" pitchFamily="34" charset="0"/>
              </a:rPr>
              <a:t>120 </a:t>
            </a:r>
            <a:r>
              <a:rPr lang="lv-LV" sz="1600" dirty="0" smtClean="0">
                <a:solidFill>
                  <a:schemeClr val="tx2"/>
                </a:solidFill>
                <a:latin typeface="Tahoma" pitchFamily="34" charset="0"/>
                <a:cs typeface="Tahoma" pitchFamily="34" charset="0"/>
              </a:rPr>
              <a:t>attēli</a:t>
            </a:r>
          </a:p>
          <a:p>
            <a:pPr marL="288925" indent="-288925">
              <a:spcBef>
                <a:spcPct val="20000"/>
              </a:spcBef>
              <a:buClr>
                <a:srgbClr val="C00000"/>
              </a:buClr>
              <a:buFont typeface="Wingdings" pitchFamily="2" charset="2"/>
              <a:buChar char="§"/>
            </a:pPr>
            <a:r>
              <a:rPr lang="lv-LV" sz="1600" dirty="0" smtClean="0">
                <a:solidFill>
                  <a:schemeClr val="tx2"/>
                </a:solidFill>
                <a:latin typeface="Tahoma" pitchFamily="34" charset="0"/>
                <a:cs typeface="Tahoma" pitchFamily="34" charset="0"/>
              </a:rPr>
              <a:t>3D modelis jebkurai ķermeņa daļai</a:t>
            </a:r>
            <a:endParaRPr lang="en-US" sz="1600" dirty="0">
              <a:solidFill>
                <a:schemeClr val="tx2"/>
              </a:solidFill>
              <a:latin typeface="Tahoma" pitchFamily="34" charset="0"/>
              <a:cs typeface="Tahoma" pitchFamily="34" charset="0"/>
            </a:endParaRPr>
          </a:p>
        </p:txBody>
      </p:sp>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3"/>
                </p:tgtEl>
              </p:cMediaNode>
            </p:video>
            <p:video>
              <p:cMediaNode>
                <p:cTn id="3" fill="hold" display="0">
                  <p:stCondLst>
                    <p:cond delay="indefinite"/>
                  </p:stCondLst>
                  <p:endCondLst>
                    <p:cond evt="onNext" delay="0">
                      <p:tgtEl>
                        <p:sldTgt/>
                      </p:tgtEl>
                    </p:cond>
                    <p:cond evt="onPrev" delay="0">
                      <p:tgtEl>
                        <p:sldTgt/>
                      </p:tgtEl>
                    </p:cond>
                  </p:endCondLst>
                </p:cTn>
                <p:tgtEl>
                  <p:spTgt spid="1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4"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85720" y="399912"/>
            <a:ext cx="8515870" cy="1200329"/>
          </a:xfrm>
          <a:prstGeom prst="rect">
            <a:avLst/>
          </a:prstGeom>
          <a:noFill/>
        </p:spPr>
        <p:txBody>
          <a:bodyPr wrap="square" rtlCol="0">
            <a:spAutoFit/>
          </a:bodyPr>
          <a:lstStyle/>
          <a:p>
            <a:pPr>
              <a:lnSpc>
                <a:spcPct val="150000"/>
              </a:lnSpc>
              <a:buClr>
                <a:srgbClr val="FF0000"/>
              </a:buClr>
            </a:pPr>
            <a:r>
              <a:rPr lang="lv-LV" dirty="0" smtClean="0"/>
              <a:t/>
            </a:r>
            <a:br>
              <a:rPr lang="lv-LV" dirty="0" smtClean="0"/>
            </a:br>
            <a:endParaRPr lang="en-US" dirty="0" smtClean="0">
              <a:solidFill>
                <a:schemeClr val="tx2"/>
              </a:solidFill>
              <a:latin typeface="Tahoma" pitchFamily="34" charset="0"/>
              <a:cs typeface="Tahoma" pitchFamily="34" charset="0"/>
            </a:endParaRPr>
          </a:p>
          <a:p>
            <a:r>
              <a:rPr lang="lv-LV" dirty="0">
                <a:latin typeface="Tahoma" pitchFamily="34" charset="0"/>
                <a:cs typeface="Tahoma" pitchFamily="34" charset="0"/>
              </a:rPr>
              <a:t> </a:t>
            </a:r>
          </a:p>
        </p:txBody>
      </p:sp>
      <p:sp>
        <p:nvSpPr>
          <p:cNvPr id="9" name="TextBox 8"/>
          <p:cNvSpPr txBox="1"/>
          <p:nvPr/>
        </p:nvSpPr>
        <p:spPr>
          <a:xfrm>
            <a:off x="123492" y="141558"/>
            <a:ext cx="6805962" cy="400110"/>
          </a:xfrm>
          <a:prstGeom prst="rect">
            <a:avLst/>
          </a:prstGeom>
          <a:noFill/>
        </p:spPr>
        <p:txBody>
          <a:bodyPr wrap="square" rtlCol="0">
            <a:spAutoFit/>
          </a:bodyPr>
          <a:lstStyle/>
          <a:p>
            <a:r>
              <a:rPr lang="lv-LV" sz="2000" b="1" dirty="0" smtClean="0">
                <a:solidFill>
                  <a:schemeClr val="bg1"/>
                </a:solidFill>
                <a:latin typeface="Tahoma" pitchFamily="34" charset="0"/>
                <a:cs typeface="Tahoma" pitchFamily="34" charset="0"/>
              </a:rPr>
              <a:t>Invazīvā radioloģija</a:t>
            </a:r>
          </a:p>
        </p:txBody>
      </p:sp>
      <p:sp>
        <p:nvSpPr>
          <p:cNvPr id="11" name="Rectangle 3"/>
          <p:cNvSpPr txBox="1">
            <a:spLocks noChangeArrowheads="1"/>
          </p:cNvSpPr>
          <p:nvPr/>
        </p:nvSpPr>
        <p:spPr>
          <a:xfrm>
            <a:off x="145146" y="743318"/>
            <a:ext cx="8629650" cy="341057"/>
          </a:xfrm>
          <a:prstGeom prst="rect">
            <a:avLst/>
          </a:prstGeom>
        </p:spPr>
        <p:txBody>
          <a:bodyPr vert="horz" lIns="91440" tIns="45720" rIns="91440" bIns="45720" rtlCol="0">
            <a:normAutofit/>
          </a:bodyPr>
          <a:lstStyle/>
          <a:p>
            <a:pPr lvl="0"/>
            <a:r>
              <a:rPr lang="nl-NL" sz="1600" b="1" dirty="0" smtClean="0">
                <a:solidFill>
                  <a:srgbClr val="C00000"/>
                </a:solidFill>
                <a:latin typeface="Tahoma" pitchFamily="34" charset="0"/>
                <a:cs typeface="Tahoma" pitchFamily="34" charset="0"/>
              </a:rPr>
              <a:t>3D</a:t>
            </a:r>
            <a:r>
              <a:rPr lang="lv-LV" sz="1600" b="1" dirty="0" smtClean="0">
                <a:solidFill>
                  <a:srgbClr val="C00000"/>
                </a:solidFill>
                <a:latin typeface="Tahoma" pitchFamily="34" charset="0"/>
                <a:cs typeface="Tahoma" pitchFamily="34" charset="0"/>
              </a:rPr>
              <a:t> modelis reālā laikā </a:t>
            </a:r>
          </a:p>
        </p:txBody>
      </p:sp>
      <p:pic>
        <p:nvPicPr>
          <p:cNvPr id="15" name="Picture 14" descr="elements.png"/>
          <p:cNvPicPr>
            <a:picLocks noChangeAspect="1"/>
          </p:cNvPicPr>
          <p:nvPr/>
        </p:nvPicPr>
        <p:blipFill>
          <a:blip r:embed="rId5" cstate="print"/>
          <a:srcRect r="17392" b="-6536"/>
          <a:stretch>
            <a:fillRect/>
          </a:stretch>
        </p:blipFill>
        <p:spPr>
          <a:xfrm>
            <a:off x="7215206" y="22405"/>
            <a:ext cx="1887228" cy="642924"/>
          </a:xfrm>
          <a:prstGeom prst="rect">
            <a:avLst/>
          </a:prstGeom>
          <a:effectLst/>
        </p:spPr>
      </p:pic>
      <p:sp>
        <p:nvSpPr>
          <p:cNvPr id="16" name="TextBox 15"/>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17" name="Rectangle 16"/>
          <p:cNvSpPr/>
          <p:nvPr/>
        </p:nvSpPr>
        <p:spPr>
          <a:xfrm>
            <a:off x="131120" y="1036383"/>
            <a:ext cx="8798597" cy="338554"/>
          </a:xfrm>
          <a:prstGeom prst="rect">
            <a:avLst/>
          </a:prstGeom>
        </p:spPr>
        <p:txBody>
          <a:bodyPr wrap="square">
            <a:spAutoFit/>
          </a:bodyPr>
          <a:lstStyle/>
          <a:p>
            <a:pPr>
              <a:spcBef>
                <a:spcPct val="20000"/>
              </a:spcBef>
            </a:pPr>
            <a:r>
              <a:rPr lang="lv-LV" sz="1600" dirty="0" smtClean="0">
                <a:solidFill>
                  <a:schemeClr val="tx2"/>
                </a:solidFill>
                <a:latin typeface="Tahoma" pitchFamily="34" charset="0"/>
                <a:cs typeface="Tahoma" pitchFamily="34" charset="0"/>
              </a:rPr>
              <a:t>Nekavējoša 3D attēla rekonstrukcijas attēlošana uzreiz pēc rotācijas skenēšanas beigšanas</a:t>
            </a:r>
            <a:endParaRPr lang="en-US" sz="1600" dirty="0">
              <a:solidFill>
                <a:schemeClr val="tx2"/>
              </a:solidFill>
              <a:latin typeface="Tahoma" pitchFamily="34" charset="0"/>
              <a:cs typeface="Tahoma" pitchFamily="34" charset="0"/>
            </a:endParaRPr>
          </a:p>
        </p:txBody>
      </p:sp>
      <p:pic>
        <p:nvPicPr>
          <p:cNvPr id="12" name="Integrated_3D.mpeg">
            <a:hlinkClick r:id="" action="ppaction://media"/>
          </p:cNvPr>
          <p:cNvPicPr>
            <a:picLocks noRot="1" noChangeAspect="1"/>
          </p:cNvPicPr>
          <p:nvPr>
            <a:videoFile r:link="rId1"/>
          </p:nvPr>
        </p:nvPicPr>
        <p:blipFill>
          <a:blip r:embed="rId6" cstate="print"/>
          <a:srcRect/>
          <a:stretch>
            <a:fillRect/>
          </a:stretch>
        </p:blipFill>
        <p:spPr bwMode="auto">
          <a:xfrm>
            <a:off x="1679961" y="1571618"/>
            <a:ext cx="5726113" cy="3257550"/>
          </a:xfrm>
          <a:prstGeom prst="rect">
            <a:avLst/>
          </a:prstGeom>
          <a:noFill/>
          <a:ln w="9525">
            <a:noFill/>
            <a:miter lim="800000"/>
            <a:headEnd/>
            <a:tailEnd/>
          </a:ln>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85720" y="399912"/>
            <a:ext cx="8515870" cy="1200329"/>
          </a:xfrm>
          <a:prstGeom prst="rect">
            <a:avLst/>
          </a:prstGeom>
          <a:noFill/>
        </p:spPr>
        <p:txBody>
          <a:bodyPr wrap="square" rtlCol="0">
            <a:spAutoFit/>
          </a:bodyPr>
          <a:lstStyle/>
          <a:p>
            <a:pPr>
              <a:lnSpc>
                <a:spcPct val="150000"/>
              </a:lnSpc>
              <a:buClr>
                <a:srgbClr val="FF0000"/>
              </a:buClr>
            </a:pPr>
            <a:r>
              <a:rPr lang="lv-LV" dirty="0" smtClean="0"/>
              <a:t/>
            </a:r>
            <a:br>
              <a:rPr lang="lv-LV" dirty="0" smtClean="0"/>
            </a:br>
            <a:endParaRPr lang="en-US" dirty="0" smtClean="0">
              <a:solidFill>
                <a:schemeClr val="tx2"/>
              </a:solidFill>
              <a:latin typeface="Tahoma" pitchFamily="34" charset="0"/>
              <a:cs typeface="Tahoma" pitchFamily="34" charset="0"/>
            </a:endParaRPr>
          </a:p>
          <a:p>
            <a:r>
              <a:rPr lang="lv-LV" dirty="0">
                <a:latin typeface="Tahoma" pitchFamily="34" charset="0"/>
                <a:cs typeface="Tahoma" pitchFamily="34" charset="0"/>
              </a:rPr>
              <a:t> </a:t>
            </a:r>
          </a:p>
        </p:txBody>
      </p:sp>
      <p:sp>
        <p:nvSpPr>
          <p:cNvPr id="9" name="TextBox 8"/>
          <p:cNvSpPr txBox="1"/>
          <p:nvPr/>
        </p:nvSpPr>
        <p:spPr>
          <a:xfrm>
            <a:off x="123492" y="141558"/>
            <a:ext cx="6805962" cy="400110"/>
          </a:xfrm>
          <a:prstGeom prst="rect">
            <a:avLst/>
          </a:prstGeom>
          <a:noFill/>
        </p:spPr>
        <p:txBody>
          <a:bodyPr wrap="square" rtlCol="0">
            <a:spAutoFit/>
          </a:bodyPr>
          <a:lstStyle/>
          <a:p>
            <a:r>
              <a:rPr lang="lv-LV" sz="2000" b="1" dirty="0" smtClean="0">
                <a:solidFill>
                  <a:schemeClr val="bg1"/>
                </a:solidFill>
                <a:latin typeface="Tahoma" pitchFamily="34" charset="0"/>
                <a:cs typeface="Tahoma" pitchFamily="34" charset="0"/>
              </a:rPr>
              <a:t>Invazīvā radioloģija</a:t>
            </a:r>
          </a:p>
        </p:txBody>
      </p:sp>
      <p:sp>
        <p:nvSpPr>
          <p:cNvPr id="11" name="Rectangle 3"/>
          <p:cNvSpPr txBox="1">
            <a:spLocks noChangeArrowheads="1"/>
          </p:cNvSpPr>
          <p:nvPr/>
        </p:nvSpPr>
        <p:spPr>
          <a:xfrm>
            <a:off x="145146" y="743318"/>
            <a:ext cx="8629650" cy="341057"/>
          </a:xfrm>
          <a:prstGeom prst="rect">
            <a:avLst/>
          </a:prstGeom>
        </p:spPr>
        <p:txBody>
          <a:bodyPr vert="horz" lIns="91440" tIns="45720" rIns="91440" bIns="45720" rtlCol="0">
            <a:normAutofit/>
          </a:bodyPr>
          <a:lstStyle/>
          <a:p>
            <a:pPr lvl="0"/>
            <a:r>
              <a:rPr lang="lv-LV" sz="1600" b="1" dirty="0" smtClean="0">
                <a:solidFill>
                  <a:srgbClr val="C00000"/>
                </a:solidFill>
                <a:latin typeface="Tahoma" pitchFamily="34" charset="0"/>
                <a:cs typeface="Tahoma" pitchFamily="34" charset="0"/>
              </a:rPr>
              <a:t>Invazīvās radioloģijas krāsu un apjomu pasaule</a:t>
            </a:r>
          </a:p>
        </p:txBody>
      </p:sp>
      <p:pic>
        <p:nvPicPr>
          <p:cNvPr id="15" name="Picture 14" descr="elements.png"/>
          <p:cNvPicPr>
            <a:picLocks noChangeAspect="1"/>
          </p:cNvPicPr>
          <p:nvPr/>
        </p:nvPicPr>
        <p:blipFill>
          <a:blip r:embed="rId4" cstate="print"/>
          <a:srcRect r="17392" b="-6536"/>
          <a:stretch>
            <a:fillRect/>
          </a:stretch>
        </p:blipFill>
        <p:spPr>
          <a:xfrm>
            <a:off x="7215206" y="22405"/>
            <a:ext cx="1887228" cy="642924"/>
          </a:xfrm>
          <a:prstGeom prst="rect">
            <a:avLst/>
          </a:prstGeom>
          <a:effectLst/>
        </p:spPr>
      </p:pic>
      <p:sp>
        <p:nvSpPr>
          <p:cNvPr id="16" name="TextBox 15"/>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10" name="Picture 2" descr="Snapshot_000.jpg"/>
          <p:cNvPicPr>
            <a:picLocks noChangeAspect="1"/>
          </p:cNvPicPr>
          <p:nvPr/>
        </p:nvPicPr>
        <p:blipFill>
          <a:blip r:embed="rId5" cstate="print"/>
          <a:srcRect/>
          <a:stretch>
            <a:fillRect/>
          </a:stretch>
        </p:blipFill>
        <p:spPr bwMode="auto">
          <a:xfrm>
            <a:off x="571472" y="1142990"/>
            <a:ext cx="3816350" cy="3816350"/>
          </a:xfrm>
          <a:prstGeom prst="rect">
            <a:avLst/>
          </a:prstGeom>
          <a:noFill/>
          <a:ln w="9525">
            <a:noFill/>
            <a:miter lim="800000"/>
            <a:headEnd/>
            <a:tailEnd/>
          </a:ln>
        </p:spPr>
      </p:pic>
      <p:pic>
        <p:nvPicPr>
          <p:cNvPr id="14" name="Picture 3"/>
          <p:cNvPicPr>
            <a:picLocks noChangeAspect="1" noChangeArrowheads="1"/>
          </p:cNvPicPr>
          <p:nvPr/>
        </p:nvPicPr>
        <p:blipFill>
          <a:blip r:embed="rId6" cstate="print"/>
          <a:srcRect/>
          <a:stretch>
            <a:fillRect/>
          </a:stretch>
        </p:blipFill>
        <p:spPr bwMode="auto">
          <a:xfrm>
            <a:off x="4572000" y="1142990"/>
            <a:ext cx="3857652" cy="37986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85720" y="399912"/>
            <a:ext cx="8515870" cy="1200329"/>
          </a:xfrm>
          <a:prstGeom prst="rect">
            <a:avLst/>
          </a:prstGeom>
          <a:noFill/>
        </p:spPr>
        <p:txBody>
          <a:bodyPr wrap="square" rtlCol="0">
            <a:spAutoFit/>
          </a:bodyPr>
          <a:lstStyle/>
          <a:p>
            <a:pPr>
              <a:lnSpc>
                <a:spcPct val="150000"/>
              </a:lnSpc>
              <a:buClr>
                <a:srgbClr val="FF0000"/>
              </a:buClr>
            </a:pPr>
            <a:r>
              <a:rPr lang="lv-LV" dirty="0" smtClean="0"/>
              <a:t/>
            </a:r>
            <a:br>
              <a:rPr lang="lv-LV" dirty="0" smtClean="0"/>
            </a:br>
            <a:endParaRPr lang="en-US" dirty="0" smtClean="0">
              <a:solidFill>
                <a:schemeClr val="tx2"/>
              </a:solidFill>
              <a:latin typeface="Tahoma" pitchFamily="34" charset="0"/>
              <a:cs typeface="Tahoma" pitchFamily="34" charset="0"/>
            </a:endParaRPr>
          </a:p>
          <a:p>
            <a:r>
              <a:rPr lang="lv-LV" dirty="0">
                <a:latin typeface="Tahoma" pitchFamily="34" charset="0"/>
                <a:cs typeface="Tahoma" pitchFamily="34" charset="0"/>
              </a:rPr>
              <a:t> </a:t>
            </a:r>
          </a:p>
        </p:txBody>
      </p:sp>
      <p:sp>
        <p:nvSpPr>
          <p:cNvPr id="9" name="TextBox 8"/>
          <p:cNvSpPr txBox="1"/>
          <p:nvPr/>
        </p:nvSpPr>
        <p:spPr>
          <a:xfrm>
            <a:off x="123492" y="141558"/>
            <a:ext cx="6805962" cy="400110"/>
          </a:xfrm>
          <a:prstGeom prst="rect">
            <a:avLst/>
          </a:prstGeom>
          <a:noFill/>
        </p:spPr>
        <p:txBody>
          <a:bodyPr wrap="square" rtlCol="0">
            <a:spAutoFit/>
          </a:bodyPr>
          <a:lstStyle/>
          <a:p>
            <a:r>
              <a:rPr lang="lv-LV" sz="2000" b="1" dirty="0" smtClean="0">
                <a:solidFill>
                  <a:schemeClr val="bg1"/>
                </a:solidFill>
                <a:latin typeface="Tahoma" pitchFamily="34" charset="0"/>
                <a:cs typeface="Tahoma" pitchFamily="34" charset="0"/>
              </a:rPr>
              <a:t>Invazīvā radioloģija</a:t>
            </a:r>
          </a:p>
        </p:txBody>
      </p:sp>
      <p:sp>
        <p:nvSpPr>
          <p:cNvPr id="11" name="Rectangle 3"/>
          <p:cNvSpPr txBox="1">
            <a:spLocks noChangeArrowheads="1"/>
          </p:cNvSpPr>
          <p:nvPr/>
        </p:nvSpPr>
        <p:spPr>
          <a:xfrm>
            <a:off x="145146" y="743318"/>
            <a:ext cx="8629650" cy="341057"/>
          </a:xfrm>
          <a:prstGeom prst="rect">
            <a:avLst/>
          </a:prstGeom>
        </p:spPr>
        <p:txBody>
          <a:bodyPr vert="horz" lIns="91440" tIns="45720" rIns="91440" bIns="45720" rtlCol="0">
            <a:normAutofit/>
          </a:bodyPr>
          <a:lstStyle/>
          <a:p>
            <a:r>
              <a:rPr lang="lv-LV" sz="1600" b="1" dirty="0" smtClean="0">
                <a:solidFill>
                  <a:srgbClr val="C00000"/>
                </a:solidFill>
                <a:latin typeface="Tahoma" pitchFamily="34" charset="0"/>
                <a:cs typeface="Tahoma" pitchFamily="34" charset="0"/>
              </a:rPr>
              <a:t>Automātiska asinsvadu analīze </a:t>
            </a:r>
            <a:endParaRPr lang="en-US" sz="1600" b="1" dirty="0">
              <a:solidFill>
                <a:srgbClr val="C00000"/>
              </a:solidFill>
              <a:latin typeface="Tahoma" pitchFamily="34" charset="0"/>
              <a:cs typeface="Tahoma" pitchFamily="34" charset="0"/>
            </a:endParaRPr>
          </a:p>
        </p:txBody>
      </p:sp>
      <p:pic>
        <p:nvPicPr>
          <p:cNvPr id="15" name="Picture 14" descr="elements.png"/>
          <p:cNvPicPr>
            <a:picLocks noChangeAspect="1"/>
          </p:cNvPicPr>
          <p:nvPr/>
        </p:nvPicPr>
        <p:blipFill>
          <a:blip r:embed="rId4" cstate="print"/>
          <a:srcRect r="17392" b="-6536"/>
          <a:stretch>
            <a:fillRect/>
          </a:stretch>
        </p:blipFill>
        <p:spPr>
          <a:xfrm>
            <a:off x="7215206" y="22405"/>
            <a:ext cx="1887228" cy="642924"/>
          </a:xfrm>
          <a:prstGeom prst="rect">
            <a:avLst/>
          </a:prstGeom>
          <a:effectLst/>
        </p:spPr>
      </p:pic>
      <p:sp>
        <p:nvSpPr>
          <p:cNvPr id="16" name="TextBox 15"/>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12" name="Picture 2" descr="C:\Documents and Settings\adunn\My Documents\3DRA\Rel 3\AVA\AVA screen shot.jpg"/>
          <p:cNvPicPr>
            <a:picLocks noChangeAspect="1" noChangeArrowheads="1"/>
          </p:cNvPicPr>
          <p:nvPr/>
        </p:nvPicPr>
        <p:blipFill>
          <a:blip r:embed="rId5" cstate="print"/>
          <a:srcRect/>
          <a:stretch>
            <a:fillRect/>
          </a:stretch>
        </p:blipFill>
        <p:spPr bwMode="auto">
          <a:xfrm>
            <a:off x="1500166" y="1213312"/>
            <a:ext cx="4643470" cy="3715892"/>
          </a:xfrm>
          <a:prstGeom prst="rect">
            <a:avLst/>
          </a:prstGeom>
          <a:noFill/>
          <a:ln w="9525">
            <a:noFill/>
            <a:miter lim="800000"/>
            <a:headEnd/>
            <a:tailEnd/>
          </a:ln>
        </p:spPr>
      </p:pic>
      <p:pic>
        <p:nvPicPr>
          <p:cNvPr id="13" name="Picture 4" descr="C:\Documents and Settings\adunn\My Documents\3DRA\Rel 3\AVA\cross section.jpg"/>
          <p:cNvPicPr>
            <a:picLocks noChangeAspect="1" noChangeArrowheads="1"/>
          </p:cNvPicPr>
          <p:nvPr/>
        </p:nvPicPr>
        <p:blipFill>
          <a:blip r:embed="rId6" cstate="print"/>
          <a:srcRect b="13036"/>
          <a:stretch>
            <a:fillRect/>
          </a:stretch>
        </p:blipFill>
        <p:spPr bwMode="auto">
          <a:xfrm>
            <a:off x="6266366" y="3714758"/>
            <a:ext cx="1403676" cy="1059830"/>
          </a:xfrm>
          <a:prstGeom prst="rect">
            <a:avLst/>
          </a:prstGeom>
          <a:noFill/>
          <a:ln w="9525">
            <a:noFill/>
            <a:miter lim="800000"/>
            <a:headEnd/>
            <a:tailEnd/>
          </a:ln>
        </p:spPr>
      </p:pic>
      <p:pic>
        <p:nvPicPr>
          <p:cNvPr id="17" name="Picture 5" descr="C:\Documents and Settings\adunn\My Documents\3DRA\Rel 3\AVA\endo window.jpg"/>
          <p:cNvPicPr>
            <a:picLocks noChangeAspect="1" noChangeArrowheads="1"/>
          </p:cNvPicPr>
          <p:nvPr/>
        </p:nvPicPr>
        <p:blipFill>
          <a:blip r:embed="rId7" cstate="print"/>
          <a:srcRect b="13945"/>
          <a:stretch>
            <a:fillRect/>
          </a:stretch>
        </p:blipFill>
        <p:spPr bwMode="auto">
          <a:xfrm>
            <a:off x="6253543" y="2357436"/>
            <a:ext cx="1403482" cy="1060772"/>
          </a:xfrm>
          <a:prstGeom prst="rect">
            <a:avLst/>
          </a:prstGeom>
          <a:noFill/>
          <a:ln w="9525">
            <a:noFill/>
            <a:miter lim="800000"/>
            <a:headEnd/>
            <a:tailEnd/>
          </a:ln>
        </p:spPr>
      </p:pic>
      <p:pic>
        <p:nvPicPr>
          <p:cNvPr id="18" name="Picture 6" descr="C:\Documents and Settings\adunn\My Documents\3DRA\Rel 3\AVA\graph window.jpg"/>
          <p:cNvPicPr>
            <a:picLocks noChangeAspect="1" noChangeArrowheads="1"/>
          </p:cNvPicPr>
          <p:nvPr/>
        </p:nvPicPr>
        <p:blipFill>
          <a:blip r:embed="rId8" cstate="print"/>
          <a:srcRect b="13657"/>
          <a:stretch>
            <a:fillRect/>
          </a:stretch>
        </p:blipFill>
        <p:spPr bwMode="auto">
          <a:xfrm>
            <a:off x="6244204" y="1213328"/>
            <a:ext cx="1395998" cy="1065480"/>
          </a:xfrm>
          <a:prstGeom prst="rect">
            <a:avLst/>
          </a:prstGeom>
          <a:noFill/>
          <a:ln w="9525">
            <a:noFill/>
            <a:miter lim="800000"/>
            <a:headEnd/>
            <a:tailEnd/>
          </a:ln>
        </p:spPr>
      </p:pic>
      <p:sp>
        <p:nvSpPr>
          <p:cNvPr id="19" name="Text Box 7"/>
          <p:cNvSpPr txBox="1">
            <a:spLocks noChangeArrowheads="1"/>
          </p:cNvSpPr>
          <p:nvPr/>
        </p:nvSpPr>
        <p:spPr bwMode="auto">
          <a:xfrm>
            <a:off x="6171482" y="4737548"/>
            <a:ext cx="1842700" cy="276999"/>
          </a:xfrm>
          <a:prstGeom prst="rect">
            <a:avLst/>
          </a:prstGeom>
          <a:noFill/>
          <a:ln w="9525">
            <a:noFill/>
            <a:miter lim="800000"/>
            <a:headEnd/>
            <a:tailEnd/>
          </a:ln>
        </p:spPr>
        <p:txBody>
          <a:bodyPr wrap="square">
            <a:spAutoFit/>
          </a:bodyPr>
          <a:lstStyle/>
          <a:p>
            <a:pPr>
              <a:spcBef>
                <a:spcPct val="50000"/>
              </a:spcBef>
            </a:pPr>
            <a:r>
              <a:rPr lang="en-US" sz="1200" dirty="0">
                <a:solidFill>
                  <a:schemeClr val="tx2"/>
                </a:solidFill>
                <a:latin typeface="Tahoma" pitchFamily="34" charset="0"/>
                <a:cs typeface="Tahoma" pitchFamily="34" charset="0"/>
              </a:rPr>
              <a:t>Cross-Section view</a:t>
            </a:r>
          </a:p>
        </p:txBody>
      </p:sp>
      <p:sp>
        <p:nvSpPr>
          <p:cNvPr id="20" name="Text Box 8"/>
          <p:cNvSpPr txBox="1">
            <a:spLocks noChangeArrowheads="1"/>
          </p:cNvSpPr>
          <p:nvPr/>
        </p:nvSpPr>
        <p:spPr bwMode="auto">
          <a:xfrm>
            <a:off x="6196028" y="3394937"/>
            <a:ext cx="1849649" cy="276999"/>
          </a:xfrm>
          <a:prstGeom prst="rect">
            <a:avLst/>
          </a:prstGeom>
          <a:noFill/>
          <a:ln w="9525">
            <a:noFill/>
            <a:miter lim="800000"/>
            <a:headEnd/>
            <a:tailEnd/>
          </a:ln>
        </p:spPr>
        <p:txBody>
          <a:bodyPr wrap="square">
            <a:spAutoFit/>
          </a:bodyPr>
          <a:lstStyle/>
          <a:p>
            <a:pPr>
              <a:spcBef>
                <a:spcPct val="50000"/>
              </a:spcBef>
            </a:pPr>
            <a:r>
              <a:rPr lang="en-US" sz="1200" dirty="0">
                <a:solidFill>
                  <a:schemeClr val="tx2"/>
                </a:solidFill>
                <a:latin typeface="Tahoma" pitchFamily="34" charset="0"/>
                <a:cs typeface="Tahoma" pitchFamily="34" charset="0"/>
              </a:rPr>
              <a:t>Endo view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85720" y="399912"/>
            <a:ext cx="8515870" cy="1200329"/>
          </a:xfrm>
          <a:prstGeom prst="rect">
            <a:avLst/>
          </a:prstGeom>
          <a:noFill/>
        </p:spPr>
        <p:txBody>
          <a:bodyPr wrap="square" rtlCol="0">
            <a:spAutoFit/>
          </a:bodyPr>
          <a:lstStyle/>
          <a:p>
            <a:pPr>
              <a:lnSpc>
                <a:spcPct val="150000"/>
              </a:lnSpc>
              <a:buClr>
                <a:srgbClr val="FF0000"/>
              </a:buClr>
            </a:pPr>
            <a:r>
              <a:rPr lang="lv-LV" dirty="0" smtClean="0"/>
              <a:t/>
            </a:r>
            <a:br>
              <a:rPr lang="lv-LV" dirty="0" smtClean="0"/>
            </a:br>
            <a:endParaRPr lang="en-US" dirty="0" smtClean="0">
              <a:solidFill>
                <a:schemeClr val="tx2"/>
              </a:solidFill>
              <a:latin typeface="Tahoma" pitchFamily="34" charset="0"/>
              <a:cs typeface="Tahoma" pitchFamily="34" charset="0"/>
            </a:endParaRPr>
          </a:p>
          <a:p>
            <a:r>
              <a:rPr lang="lv-LV" dirty="0">
                <a:latin typeface="Tahoma" pitchFamily="34" charset="0"/>
                <a:cs typeface="Tahoma" pitchFamily="34" charset="0"/>
              </a:rPr>
              <a:t> </a:t>
            </a:r>
          </a:p>
        </p:txBody>
      </p:sp>
      <p:sp>
        <p:nvSpPr>
          <p:cNvPr id="9" name="TextBox 8"/>
          <p:cNvSpPr txBox="1"/>
          <p:nvPr/>
        </p:nvSpPr>
        <p:spPr>
          <a:xfrm>
            <a:off x="123492" y="141558"/>
            <a:ext cx="6805962" cy="400110"/>
          </a:xfrm>
          <a:prstGeom prst="rect">
            <a:avLst/>
          </a:prstGeom>
          <a:noFill/>
        </p:spPr>
        <p:txBody>
          <a:bodyPr wrap="square" rtlCol="0">
            <a:spAutoFit/>
          </a:bodyPr>
          <a:lstStyle/>
          <a:p>
            <a:r>
              <a:rPr lang="lv-LV" sz="2000" b="1" dirty="0" smtClean="0">
                <a:solidFill>
                  <a:schemeClr val="bg1"/>
                </a:solidFill>
                <a:latin typeface="Tahoma" pitchFamily="34" charset="0"/>
                <a:cs typeface="Tahoma" pitchFamily="34" charset="0"/>
              </a:rPr>
              <a:t>Invazīvā radioloģija</a:t>
            </a:r>
          </a:p>
        </p:txBody>
      </p:sp>
      <p:sp>
        <p:nvSpPr>
          <p:cNvPr id="11" name="Rectangle 3"/>
          <p:cNvSpPr txBox="1">
            <a:spLocks noChangeArrowheads="1"/>
          </p:cNvSpPr>
          <p:nvPr/>
        </p:nvSpPr>
        <p:spPr>
          <a:xfrm>
            <a:off x="145146" y="743318"/>
            <a:ext cx="8629650" cy="341057"/>
          </a:xfrm>
          <a:prstGeom prst="rect">
            <a:avLst/>
          </a:prstGeom>
        </p:spPr>
        <p:txBody>
          <a:bodyPr vert="horz" lIns="91440" tIns="45720" rIns="91440" bIns="45720" rtlCol="0">
            <a:normAutofit/>
          </a:bodyPr>
          <a:lstStyle/>
          <a:p>
            <a:r>
              <a:rPr lang="nl-NL" sz="1600" b="1" dirty="0" smtClean="0">
                <a:solidFill>
                  <a:srgbClr val="C00000"/>
                </a:solidFill>
                <a:latin typeface="Tahoma" pitchFamily="34" charset="0"/>
                <a:cs typeface="Tahoma" pitchFamily="34" charset="0"/>
              </a:rPr>
              <a:t>Virtu</a:t>
            </a:r>
            <a:r>
              <a:rPr lang="lv-LV" sz="1600" b="1" dirty="0" smtClean="0">
                <a:solidFill>
                  <a:srgbClr val="C00000"/>
                </a:solidFill>
                <a:latin typeface="Tahoma" pitchFamily="34" charset="0"/>
                <a:cs typeface="Tahoma" pitchFamily="34" charset="0"/>
              </a:rPr>
              <a:t>ālā stentēšana</a:t>
            </a:r>
            <a:endParaRPr lang="en-US" sz="1600" b="1" dirty="0">
              <a:solidFill>
                <a:srgbClr val="C00000"/>
              </a:solidFill>
              <a:latin typeface="Tahoma" pitchFamily="34" charset="0"/>
              <a:cs typeface="Tahoma" pitchFamily="34" charset="0"/>
            </a:endParaRPr>
          </a:p>
        </p:txBody>
      </p:sp>
      <p:pic>
        <p:nvPicPr>
          <p:cNvPr id="15" name="Picture 14" descr="elements.png"/>
          <p:cNvPicPr>
            <a:picLocks noChangeAspect="1"/>
          </p:cNvPicPr>
          <p:nvPr/>
        </p:nvPicPr>
        <p:blipFill>
          <a:blip r:embed="rId4" cstate="print"/>
          <a:srcRect r="17392" b="-6536"/>
          <a:stretch>
            <a:fillRect/>
          </a:stretch>
        </p:blipFill>
        <p:spPr>
          <a:xfrm>
            <a:off x="7215206" y="22405"/>
            <a:ext cx="1887228" cy="642924"/>
          </a:xfrm>
          <a:prstGeom prst="rect">
            <a:avLst/>
          </a:prstGeom>
          <a:effectLst/>
        </p:spPr>
      </p:pic>
      <p:sp>
        <p:nvSpPr>
          <p:cNvPr id="16" name="TextBox 15"/>
          <p:cNvSpPr txBox="1"/>
          <p:nvPr/>
        </p:nvSpPr>
        <p:spPr>
          <a:xfrm>
            <a:off x="6915806" y="49960"/>
            <a:ext cx="2643206" cy="523220"/>
          </a:xfrm>
          <a:prstGeom prst="rect">
            <a:avLst/>
          </a:prstGeom>
          <a:noFill/>
        </p:spPr>
        <p:txBody>
          <a:bodyPr wrap="square" rtlCol="0">
            <a:spAutoFit/>
          </a:bodyPr>
          <a:lstStyle/>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a:r>
              <a:rPr lang="lv-LV" sz="1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14" name="Rectangle 13"/>
          <p:cNvSpPr/>
          <p:nvPr/>
        </p:nvSpPr>
        <p:spPr>
          <a:xfrm>
            <a:off x="131120" y="1037483"/>
            <a:ext cx="9227226" cy="461665"/>
          </a:xfrm>
          <a:prstGeom prst="rect">
            <a:avLst/>
          </a:prstGeom>
        </p:spPr>
        <p:txBody>
          <a:bodyPr wrap="square">
            <a:spAutoFit/>
          </a:bodyPr>
          <a:lstStyle/>
          <a:p>
            <a:pPr>
              <a:lnSpc>
                <a:spcPct val="150000"/>
              </a:lnSpc>
              <a:spcBef>
                <a:spcPct val="20000"/>
              </a:spcBef>
            </a:pPr>
            <a:r>
              <a:rPr lang="lv-LV" sz="1600" dirty="0" smtClean="0">
                <a:solidFill>
                  <a:schemeClr val="tx2"/>
                </a:solidFill>
                <a:latin typeface="Tahoma" pitchFamily="34" charset="0"/>
                <a:cs typeface="Tahoma" pitchFamily="34" charset="0"/>
              </a:rPr>
              <a:t>Iespējams simulēt stenta ievietošanu asinsvadā, plānojot labāko stenta pozīciju, izmēru un garumu. </a:t>
            </a:r>
            <a:endParaRPr lang="nl-NL" sz="1600" dirty="0">
              <a:solidFill>
                <a:schemeClr val="tx2"/>
              </a:solidFill>
              <a:latin typeface="Tahoma" pitchFamily="34" charset="0"/>
              <a:cs typeface="Tahoma" pitchFamily="34" charset="0"/>
            </a:endParaRPr>
          </a:p>
        </p:txBody>
      </p:sp>
      <p:pic>
        <p:nvPicPr>
          <p:cNvPr id="21" name="Picture 5" descr="C:\Data\Stefan\3dra\3DRA rel 4.2\Virtual stenting\screendump Virtual Stenting 2.bmp"/>
          <p:cNvPicPr>
            <a:picLocks noChangeAspect="1" noChangeArrowheads="1"/>
          </p:cNvPicPr>
          <p:nvPr/>
        </p:nvPicPr>
        <p:blipFill>
          <a:blip r:embed="rId5" cstate="print"/>
          <a:srcRect/>
          <a:stretch>
            <a:fillRect/>
          </a:stretch>
        </p:blipFill>
        <p:spPr bwMode="auto">
          <a:xfrm>
            <a:off x="2121526" y="1585540"/>
            <a:ext cx="4205744" cy="33634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1502</TotalTime>
  <Words>596</Words>
  <Application>Microsoft Office PowerPoint</Application>
  <PresentationFormat>On-screen Show (16:9)</PresentationFormat>
  <Paragraphs>215</Paragraphs>
  <Slides>24</Slides>
  <Notes>24</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Worksheet</vt:lpstr>
      <vt:lpstr>Invazīvā radioloģija Invazīvā kardioloģija</vt:lpstr>
      <vt:lpstr>Invazīvā radioloģija</vt:lpstr>
      <vt:lpstr>Slide 3</vt:lpstr>
      <vt:lpstr>Slide 4</vt:lpstr>
      <vt:lpstr>Slide 5</vt:lpstr>
      <vt:lpstr>Slide 6</vt:lpstr>
      <vt:lpstr>Slide 7</vt:lpstr>
      <vt:lpstr>Slide 8</vt:lpstr>
      <vt:lpstr>Slide 9</vt:lpstr>
      <vt:lpstr>Slide 10</vt:lpstr>
      <vt:lpstr>Invazīvā un diagnosticējošā radioloģija fotogrāfijās</vt:lpstr>
      <vt:lpstr>Slide 12</vt:lpstr>
      <vt:lpstr>Slide 13</vt:lpstr>
      <vt:lpstr>Invazīvā kardioloģija</vt:lpstr>
      <vt:lpstr>Slide 15</vt:lpstr>
      <vt:lpstr>Slide 16</vt:lpstr>
      <vt:lpstr>Slide 17</vt:lpstr>
      <vt:lpstr>Slide 18</vt:lpstr>
      <vt:lpstr>Slide 19</vt:lpstr>
      <vt:lpstr>Slide 20</vt:lpstr>
      <vt:lpstr>Invazīvā kardioloģija fotogrāfijās</vt:lpstr>
      <vt:lpstr>Slide 22</vt:lpstr>
      <vt:lpstr>Slide 23</vt:lpstr>
      <vt:lpstr>Paldies par uzmanību!</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Austrumu sli</dc:title>
  <dc:creator>AndrisK</dc:creator>
  <cp:lastModifiedBy>nbelskis</cp:lastModifiedBy>
  <cp:revision>166</cp:revision>
  <dcterms:created xsi:type="dcterms:W3CDTF">2011-03-07T10:36:10Z</dcterms:created>
  <dcterms:modified xsi:type="dcterms:W3CDTF">2011-03-31T10:15:38Z</dcterms:modified>
</cp:coreProperties>
</file>