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4" r:id="rId3"/>
    <p:sldId id="276" r:id="rId4"/>
    <p:sldId id="323" r:id="rId5"/>
    <p:sldId id="324" r:id="rId6"/>
    <p:sldId id="325" r:id="rId7"/>
    <p:sldId id="315" r:id="rId8"/>
    <p:sldId id="320" r:id="rId9"/>
    <p:sldId id="326" r:id="rId10"/>
    <p:sldId id="340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9" r:id="rId19"/>
    <p:sldId id="334" r:id="rId20"/>
    <p:sldId id="335" r:id="rId21"/>
    <p:sldId id="338" r:id="rId22"/>
  </p:sldIdLst>
  <p:sldSz cx="9144000" cy="5143500" type="screen16x9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20530401462416797"/>
          <c:y val="0.25624999999999998"/>
          <c:w val="0.67536586809885402"/>
          <c:h val="0.6468750000000005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3418220270334154E-3"/>
                  <c:y val="-6.339296259842523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NMP ārsti ; </a:t>
                    </a:r>
                    <a:r>
                      <a:rPr lang="en-US" b="1" dirty="0"/>
                      <a:t>5</a:t>
                    </a: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3.9738861027721402E-2"/>
                  <c:y val="-7.295816929133858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Ārsta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palīgi</a:t>
                    </a:r>
                    <a:r>
                      <a:rPr lang="en-US" dirty="0"/>
                      <a:t> ; </a:t>
                    </a:r>
                    <a:r>
                      <a:rPr lang="en-US" b="1" dirty="0"/>
                      <a:t>4</a:t>
                    </a:r>
                  </a:p>
                </c:rich>
              </c:tx>
              <c:showVal val="1"/>
              <c:showCat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err="1"/>
                      <a:t>Anesteziologs</a:t>
                    </a:r>
                    <a:r>
                      <a:rPr lang="en-US" dirty="0"/>
                      <a:t>- </a:t>
                    </a:r>
                    <a:r>
                      <a:rPr lang="en-US" dirty="0" err="1"/>
                      <a:t>reanimatologs</a:t>
                    </a:r>
                    <a:r>
                      <a:rPr lang="en-US" dirty="0"/>
                      <a:t>; </a:t>
                    </a:r>
                    <a:r>
                      <a:rPr lang="en-US" b="1" dirty="0"/>
                      <a:t>1</a:t>
                    </a:r>
                  </a:p>
                </c:rich>
              </c:tx>
              <c:showVal val="1"/>
              <c:showCatName val="1"/>
            </c:dLbl>
            <c:dLbl>
              <c:idx val="3"/>
              <c:layout>
                <c:manualLayout>
                  <c:x val="1.8765842580910467E-2"/>
                  <c:y val="-2.9827755905511809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Medicīnas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māsas</a:t>
                    </a:r>
                    <a:r>
                      <a:rPr lang="en-US" dirty="0"/>
                      <a:t> ; </a:t>
                    </a:r>
                    <a:r>
                      <a:rPr lang="lv-LV" dirty="0" smtClean="0"/>
                      <a:t> </a:t>
                    </a:r>
                    <a:r>
                      <a:rPr lang="en-US" b="1" dirty="0" smtClean="0"/>
                      <a:t>9</a:t>
                    </a:r>
                    <a:endParaRPr lang="en-US" b="1" dirty="0"/>
                  </a:p>
                </c:rich>
              </c:tx>
              <c:showVal val="1"/>
              <c:showCatName val="1"/>
            </c:dLbl>
            <c:dLbl>
              <c:idx val="4"/>
              <c:layout>
                <c:manualLayout>
                  <c:x val="5.3056381803503617E-2"/>
                  <c:y val="-8.7581200787401597E-3"/>
                </c:manualLayout>
              </c:layout>
              <c:tx>
                <c:rich>
                  <a:bodyPr/>
                  <a:lstStyle/>
                  <a:p>
                    <a:r>
                      <a:rPr lang="es-ES" dirty="0" err="1"/>
                      <a:t>Anestezioloģijas</a:t>
                    </a:r>
                    <a:r>
                      <a:rPr lang="es-ES" dirty="0"/>
                      <a:t> un </a:t>
                    </a:r>
                    <a:r>
                      <a:rPr lang="es-ES" dirty="0" err="1"/>
                      <a:t>reanimācijas</a:t>
                    </a:r>
                    <a:r>
                      <a:rPr lang="es-ES" dirty="0"/>
                      <a:t> </a:t>
                    </a:r>
                    <a:r>
                      <a:rPr lang="es-ES" dirty="0" err="1"/>
                      <a:t>māsa</a:t>
                    </a:r>
                    <a:r>
                      <a:rPr lang="es-ES" dirty="0"/>
                      <a:t>; </a:t>
                    </a:r>
                    <a:r>
                      <a:rPr lang="es-ES" b="1" dirty="0"/>
                      <a:t>1</a:t>
                    </a:r>
                  </a:p>
                </c:rich>
              </c:tx>
              <c:showVal val="1"/>
              <c:showCatName val="1"/>
            </c:dLbl>
            <c:dLbl>
              <c:idx val="5"/>
              <c:layout>
                <c:manualLayout>
                  <c:x val="-0.10259228568714179"/>
                  <c:y val="4.3517716535433106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Sterilizācijas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māsa</a:t>
                    </a:r>
                    <a:r>
                      <a:rPr lang="en-US" dirty="0"/>
                      <a:t> ; </a:t>
                    </a:r>
                    <a:r>
                      <a:rPr lang="en-US" b="1" dirty="0"/>
                      <a:t>1</a:t>
                    </a:r>
                  </a:p>
                </c:rich>
              </c:tx>
              <c:showVal val="1"/>
              <c:showCatName val="1"/>
            </c:dLbl>
            <c:dLbl>
              <c:idx val="6"/>
              <c:layout>
                <c:manualLayout>
                  <c:x val="-3.4598957527770292E-2"/>
                  <c:y val="2.2253690944881888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err="1"/>
                      <a:t>Sanitāri - slimnieku kopēji; 8</a:t>
                    </a:r>
                    <a:endParaRPr lang="en-US" b="1" dirty="0"/>
                  </a:p>
                </c:rich>
              </c:tx>
              <c:showVal val="1"/>
              <c:showCatName val="1"/>
            </c:dLbl>
            <c:dLbl>
              <c:idx val="7"/>
              <c:layout>
                <c:manualLayout>
                  <c:x val="-2.4338025085606747E-2"/>
                  <c:y val="4.3550442913385827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Diennakts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apkopējas</a:t>
                    </a:r>
                    <a:r>
                      <a:rPr lang="en-US" dirty="0"/>
                      <a:t> ; </a:t>
                    </a:r>
                    <a:r>
                      <a:rPr lang="en-US" b="1" dirty="0"/>
                      <a:t>2</a:t>
                    </a:r>
                  </a:p>
                </c:rich>
              </c:tx>
              <c:showVal val="1"/>
              <c:showCatName val="1"/>
            </c:dLbl>
            <c:dLbl>
              <c:idx val="8"/>
              <c:layout>
                <c:manualLayout>
                  <c:x val="-3.7621697870307377E-2"/>
                  <c:y val="-9.2249015748031502E-3"/>
                </c:manualLayout>
              </c:layout>
              <c:tx>
                <c:rich>
                  <a:bodyPr/>
                  <a:lstStyle/>
                  <a:p>
                    <a:r>
                      <a:rPr lang="lv-LV" dirty="0"/>
                      <a:t>Reģistratori; </a:t>
                    </a:r>
                    <a:r>
                      <a:rPr lang="lv-LV" b="1" dirty="0"/>
                      <a:t>2</a:t>
                    </a:r>
                  </a:p>
                </c:rich>
              </c:tx>
              <c:showVal val="1"/>
              <c:showCatName val="1"/>
            </c:dLbl>
            <c:dLbl>
              <c:idx val="9"/>
              <c:layout>
                <c:manualLayout>
                  <c:x val="-3.3052792769059411E-2"/>
                  <c:y val="3.197834645669293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Kurjers</a:t>
                    </a:r>
                    <a:r>
                      <a:rPr lang="en-US" dirty="0"/>
                      <a:t>; </a:t>
                    </a:r>
                    <a:r>
                      <a:rPr lang="en-US" b="1" dirty="0"/>
                      <a:t>1</a:t>
                    </a:r>
                  </a:p>
                </c:rich>
              </c:tx>
              <c:showVal val="1"/>
              <c:showCatName val="1"/>
            </c:dLbl>
            <c:dLbl>
              <c:idx val="10"/>
              <c:layout>
                <c:manualLayout>
                  <c:x val="-2.5724932177805002E-2"/>
                  <c:y val="-1.3946850393700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Kasieris-informators</a:t>
                    </a:r>
                    <a:r>
                      <a:rPr lang="en-US" dirty="0"/>
                      <a:t>; </a:t>
                    </a:r>
                    <a:r>
                      <a:rPr lang="en-US" b="1" dirty="0"/>
                      <a:t>1</a:t>
                    </a:r>
                  </a:p>
                </c:rich>
              </c:tx>
              <c:showVal val="1"/>
              <c:showCatName val="1"/>
            </c:dLbl>
            <c:dLbl>
              <c:idx val="11"/>
              <c:layout>
                <c:manualLayout>
                  <c:x val="-2.1039509669969498E-2"/>
                  <c:y val="-3.5062992125984252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Papildus</a:t>
                    </a:r>
                    <a:r>
                      <a:rPr lang="en-US" dirty="0"/>
                      <a:t> – </a:t>
                    </a:r>
                    <a:r>
                      <a:rPr lang="en-US" dirty="0" err="1"/>
                      <a:t>dežūrējošie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ārsti</a:t>
                    </a:r>
                    <a:r>
                      <a:rPr lang="en-US" dirty="0"/>
                      <a:t> – </a:t>
                    </a:r>
                    <a:r>
                      <a:rPr lang="en-US" dirty="0" err="1"/>
                      <a:t>speciālisti</a:t>
                    </a:r>
                    <a:r>
                      <a:rPr lang="en-US" dirty="0"/>
                      <a:t> ; </a:t>
                    </a:r>
                    <a:r>
                      <a:rPr lang="en-US" b="1" dirty="0"/>
                      <a:t>6</a:t>
                    </a:r>
                  </a:p>
                </c:rich>
              </c:tx>
              <c:showVal val="1"/>
              <c:showCatName val="1"/>
            </c:dLbl>
            <c:dLbl>
              <c:idx val="12"/>
              <c:layout>
                <c:manualLayout>
                  <c:x val="2.7669011624891764E-2"/>
                  <c:y val="-7.308390748031495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Apsargi</a:t>
                    </a:r>
                    <a:r>
                      <a:rPr lang="en-US" dirty="0"/>
                      <a:t>; </a:t>
                    </a:r>
                    <a:r>
                      <a:rPr lang="en-US" b="1" dirty="0"/>
                      <a:t>3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lv-LV"/>
              </a:p>
            </c:txPr>
            <c:showVal val="1"/>
            <c:showCatName val="1"/>
            <c:showLeaderLines val="1"/>
            <c:leaderLines>
              <c:spPr>
                <a:ln>
                  <a:solidFill>
                    <a:srgbClr val="4F81BD">
                      <a:alpha val="50000"/>
                    </a:srgbClr>
                  </a:solidFill>
                </a:ln>
              </c:spPr>
            </c:leaderLines>
          </c:dLbls>
          <c:cat>
            <c:strRef>
              <c:f>Sheet1!$A$2:$A$14</c:f>
              <c:strCache>
                <c:ptCount val="13"/>
                <c:pt idx="0">
                  <c:v>NMP ārsti </c:v>
                </c:pt>
                <c:pt idx="1">
                  <c:v>Ārsta palīgi </c:v>
                </c:pt>
                <c:pt idx="2">
                  <c:v>Anesteziologs- reanimatologs</c:v>
                </c:pt>
                <c:pt idx="3">
                  <c:v>Medicīnas māsas </c:v>
                </c:pt>
                <c:pt idx="4">
                  <c:v>Anestezioloģijas un reanimācijas māsa</c:v>
                </c:pt>
                <c:pt idx="5">
                  <c:v>Sterilizācijas māsa </c:v>
                </c:pt>
                <c:pt idx="6">
                  <c:v>Sanitāri - slimnieku kopēji</c:v>
                </c:pt>
                <c:pt idx="7">
                  <c:v>Diennakts apkopējas </c:v>
                </c:pt>
                <c:pt idx="8">
                  <c:v>Reģistratori</c:v>
                </c:pt>
                <c:pt idx="9">
                  <c:v>Kurjers</c:v>
                </c:pt>
                <c:pt idx="10">
                  <c:v>Kasieris-informators</c:v>
                </c:pt>
                <c:pt idx="11">
                  <c:v>Papildus – dežūrējošie ārsti – speciālisti </c:v>
                </c:pt>
                <c:pt idx="12">
                  <c:v>Apsargi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5</c:v>
                </c:pt>
                <c:pt idx="1">
                  <c:v>4</c:v>
                </c:pt>
                <c:pt idx="2">
                  <c:v>1</c:v>
                </c:pt>
                <c:pt idx="3">
                  <c:v>9</c:v>
                </c:pt>
                <c:pt idx="4">
                  <c:v>1</c:v>
                </c:pt>
                <c:pt idx="5">
                  <c:v>1</c:v>
                </c:pt>
                <c:pt idx="6">
                  <c:v>8</c:v>
                </c:pt>
                <c:pt idx="7">
                  <c:v>2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6</c:v>
                </c:pt>
                <c:pt idx="12">
                  <c:v>3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lv-LV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924136206328457"/>
          <c:y val="0.203125"/>
          <c:w val="0.72628309217029541"/>
          <c:h val="0.7000000000000002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1425711806041656E-3"/>
                  <c:y val="-2.988041338582676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Tahoma" pitchFamily="34" charset="0"/>
                        <a:cs typeface="Tahoma" pitchFamily="34" charset="0"/>
                      </a:rPr>
                      <a:t>Rtg</a:t>
                    </a:r>
                    <a:r>
                      <a:rPr lang="en-US" dirty="0">
                        <a:latin typeface="Tahoma" pitchFamily="34" charset="0"/>
                        <a:cs typeface="Tahoma" pitchFamily="34" charset="0"/>
                      </a:rPr>
                      <a:t>-grammas; </a:t>
                    </a:r>
                    <a:endParaRPr lang="lv-LV" dirty="0" smtClean="0">
                      <a:latin typeface="Tahoma" pitchFamily="34" charset="0"/>
                      <a:cs typeface="Tahoma" pitchFamily="34" charset="0"/>
                    </a:endParaRPr>
                  </a:p>
                  <a:p>
                    <a:r>
                      <a:rPr lang="en-US" b="1" dirty="0" smtClean="0">
                        <a:latin typeface="Tahoma" pitchFamily="34" charset="0"/>
                        <a:cs typeface="Tahoma" pitchFamily="34" charset="0"/>
                      </a:rPr>
                      <a:t>60</a:t>
                    </a:r>
                    <a:endParaRPr lang="en-US" b="1" dirty="0">
                      <a:latin typeface="Tahoma" pitchFamily="34" charset="0"/>
                      <a:cs typeface="Tahoma" pitchFamily="34" charset="0"/>
                    </a:endParaRPr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-0.24233883819643515"/>
                  <c:y val="-6.4062500000000066E-3"/>
                </c:manualLayout>
              </c:layout>
              <c:tx>
                <c:rich>
                  <a:bodyPr/>
                  <a:lstStyle/>
                  <a:p>
                    <a:r>
                      <a:rPr lang="en-US" sz="1300" dirty="0" err="1">
                        <a:latin typeface="Tahoma" pitchFamily="34" charset="0"/>
                        <a:cs typeface="Tahoma" pitchFamily="34" charset="0"/>
                      </a:rPr>
                      <a:t>Datortomogrāfijas</a:t>
                    </a:r>
                    <a:r>
                      <a:rPr lang="en-US" sz="1300" dirty="0">
                        <a:latin typeface="Tahoma" pitchFamily="34" charset="0"/>
                        <a:cs typeface="Tahoma" pitchFamily="34" charset="0"/>
                      </a:rPr>
                      <a:t>; </a:t>
                    </a:r>
                    <a:r>
                      <a:rPr lang="en-US" sz="1300" b="1" dirty="0">
                        <a:latin typeface="Tahoma" pitchFamily="34" charset="0"/>
                        <a:cs typeface="Tahoma" pitchFamily="34" charset="0"/>
                      </a:rPr>
                      <a:t>60</a:t>
                    </a:r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5.6935196092577307E-2"/>
                  <c:y val="-2.2204478346456693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ahoma" pitchFamily="34" charset="0"/>
                        <a:cs typeface="Tahoma" pitchFamily="34" charset="0"/>
                      </a:rPr>
                      <a:t>US  </a:t>
                    </a:r>
                    <a:r>
                      <a:rPr lang="en-US" dirty="0" err="1" smtClean="0">
                        <a:latin typeface="Tahoma" pitchFamily="34" charset="0"/>
                        <a:cs typeface="Tahoma" pitchFamily="34" charset="0"/>
                      </a:rPr>
                      <a:t>izmeklējum</a:t>
                    </a:r>
                    <a:r>
                      <a:rPr lang="lv-LV" dirty="0" smtClean="0">
                        <a:latin typeface="Tahoma" pitchFamily="34" charset="0"/>
                        <a:cs typeface="Tahoma" pitchFamily="34" charset="0"/>
                      </a:rPr>
                      <a:t>i</a:t>
                    </a:r>
                    <a:r>
                      <a:rPr lang="en-US" dirty="0" smtClean="0">
                        <a:latin typeface="Tahoma" pitchFamily="34" charset="0"/>
                        <a:cs typeface="Tahoma" pitchFamily="34" charset="0"/>
                      </a:rPr>
                      <a:t>; </a:t>
                    </a:r>
                    <a:r>
                      <a:rPr lang="en-US" b="1" dirty="0">
                        <a:latin typeface="Tahoma" pitchFamily="34" charset="0"/>
                        <a:cs typeface="Tahoma" pitchFamily="34" charset="0"/>
                      </a:rPr>
                      <a:t>55</a:t>
                    </a:r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lv-LV"/>
              </a:p>
            </c:txPr>
            <c:showVal val="1"/>
            <c:showCatName val="1"/>
            <c:showLeaderLines val="1"/>
            <c:leaderLines>
              <c:spPr>
                <a:ln>
                  <a:solidFill>
                    <a:srgbClr val="4F81BD">
                      <a:alpha val="50000"/>
                    </a:srgbClr>
                  </a:solidFill>
                </a:ln>
              </c:spPr>
            </c:leaderLines>
          </c:dLbls>
          <c:cat>
            <c:strRef>
              <c:f>Sheet1!$A$2:$A$4</c:f>
              <c:strCache>
                <c:ptCount val="3"/>
                <c:pt idx="0">
                  <c:v>Rtg-grammas</c:v>
                </c:pt>
                <c:pt idx="1">
                  <c:v>Datortomogrāfijas</c:v>
                </c:pt>
                <c:pt idx="2">
                  <c:v>US  izmeklējumu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60</c:v>
                </c:pt>
                <c:pt idx="2">
                  <c:v>55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lv-LV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lv-LV"/>
  <c:style val="3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0.12175875240608598"/>
          <c:y val="0.28750000000000014"/>
          <c:w val="0.70034253724122453"/>
          <c:h val="0.67187500000000067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2.5788280157545519E-2"/>
                  <c:y val="-4.4201771653543338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/>
                      <a:t>klīnisko</a:t>
                    </a:r>
                    <a:r>
                      <a:rPr lang="en-US" dirty="0"/>
                      <a:t> </a:t>
                    </a:r>
                    <a:r>
                      <a:rPr lang="en-US" dirty="0" err="1"/>
                      <a:t>izmeklējumu</a:t>
                    </a:r>
                    <a:r>
                      <a:rPr lang="en-US" dirty="0"/>
                      <a:t>; </a:t>
                    </a:r>
                    <a:endParaRPr lang="lv-LV" dirty="0" smtClean="0"/>
                  </a:p>
                  <a:p>
                    <a:r>
                      <a:rPr lang="en-US" b="1" dirty="0" smtClean="0"/>
                      <a:t>30</a:t>
                    </a:r>
                    <a:endParaRPr lang="en-US" b="1" dirty="0"/>
                  </a:p>
                </c:rich>
              </c:tx>
              <c:showVal val="1"/>
              <c:showCatName val="1"/>
            </c:dLbl>
            <c:dLbl>
              <c:idx val="1"/>
              <c:layout>
                <c:manualLayout>
                  <c:x val="4.2401139891639572E-2"/>
                  <c:y val="-0.10977878937007876"/>
                </c:manualLayout>
              </c:layout>
              <c:tx>
                <c:rich>
                  <a:bodyPr/>
                  <a:lstStyle/>
                  <a:p>
                    <a:r>
                      <a:rPr lang="lv-LV" dirty="0"/>
                      <a:t>hematoloģisko; </a:t>
                    </a:r>
                    <a:endParaRPr lang="lv-LV" dirty="0" smtClean="0"/>
                  </a:p>
                  <a:p>
                    <a:r>
                      <a:rPr lang="lv-LV" b="1" dirty="0" smtClean="0"/>
                      <a:t>150</a:t>
                    </a:r>
                    <a:endParaRPr lang="lv-LV" b="1" dirty="0"/>
                  </a:p>
                </c:rich>
              </c:tx>
              <c:showVal val="1"/>
              <c:showCatName val="1"/>
            </c:dLbl>
            <c:dLbl>
              <c:idx val="2"/>
              <c:layout>
                <c:manualLayout>
                  <c:x val="-3.401145785598407E-2"/>
                  <c:y val="-7.1053149606299217E-3"/>
                </c:manualLayout>
              </c:layout>
              <c:tx>
                <c:rich>
                  <a:bodyPr/>
                  <a:lstStyle/>
                  <a:p>
                    <a:r>
                      <a:rPr lang="lv-LV" dirty="0"/>
                      <a:t>bioķīmisko un imunoloģisko; </a:t>
                    </a:r>
                    <a:endParaRPr lang="lv-LV" dirty="0" smtClean="0"/>
                  </a:p>
                  <a:p>
                    <a:r>
                      <a:rPr lang="lv-LV" b="1" dirty="0" smtClean="0"/>
                      <a:t>250</a:t>
                    </a:r>
                    <a:endParaRPr lang="lv-LV" b="1" dirty="0"/>
                  </a:p>
                </c:rich>
              </c:tx>
              <c:showVal val="1"/>
              <c:showCatName val="1"/>
            </c:dLbl>
            <c:txPr>
              <a:bodyPr/>
              <a:lstStyle/>
              <a:p>
                <a:pPr>
                  <a:defRPr sz="1400">
                    <a:solidFill>
                      <a:schemeClr val="tx2"/>
                    </a:solidFill>
                    <a:latin typeface="Tahoma" pitchFamily="34" charset="0"/>
                    <a:cs typeface="Tahoma" pitchFamily="34" charset="0"/>
                  </a:defRPr>
                </a:pPr>
                <a:endParaRPr lang="lv-LV"/>
              </a:p>
            </c:txPr>
            <c:showVal val="1"/>
            <c:showCatName val="1"/>
            <c:showLeaderLines val="1"/>
            <c:leaderLines>
              <c:spPr>
                <a:ln>
                  <a:solidFill>
                    <a:srgbClr val="4F81BD">
                      <a:alpha val="50000"/>
                    </a:srgbClr>
                  </a:solidFill>
                </a:ln>
              </c:spPr>
            </c:leaderLines>
          </c:dLbls>
          <c:cat>
            <c:strRef>
              <c:f>Sheet1!$A$2:$A$4</c:f>
              <c:strCache>
                <c:ptCount val="3"/>
                <c:pt idx="0">
                  <c:v>klīnisko izmeklējumu</c:v>
                </c:pt>
                <c:pt idx="1">
                  <c:v>hematoloģisko</c:v>
                </c:pt>
                <c:pt idx="2">
                  <c:v>bioķīmisko un imunoloģisko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</c:v>
                </c:pt>
                <c:pt idx="1">
                  <c:v>150</c:v>
                </c:pt>
                <c:pt idx="2">
                  <c:v>250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txPr>
    <a:bodyPr/>
    <a:lstStyle/>
    <a:p>
      <a:pPr>
        <a:defRPr sz="1800"/>
      </a:pPr>
      <a:endParaRPr lang="lv-LV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AAA59-2B8C-4263-81DD-1525BE02445D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D88A95-8F56-49BD-8D4D-858022E52110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</a:t>
            </a:fld>
            <a:endParaRPr lang="lv-LV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10</a:t>
            </a:fld>
            <a:endParaRPr lang="lv-LV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11</a:t>
            </a:fld>
            <a:endParaRPr lang="lv-LV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12</a:t>
            </a:fld>
            <a:endParaRPr lang="lv-LV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13</a:t>
            </a:fld>
            <a:endParaRPr lang="lv-LV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14</a:t>
            </a:fld>
            <a:endParaRPr lang="lv-LV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15</a:t>
            </a:fld>
            <a:endParaRPr lang="lv-LV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16</a:t>
            </a:fld>
            <a:endParaRPr lang="lv-LV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17</a:t>
            </a:fld>
            <a:endParaRPr lang="lv-LV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18</a:t>
            </a:fld>
            <a:endParaRPr lang="lv-LV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19</a:t>
            </a:fld>
            <a:endParaRPr lang="lv-LV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2</a:t>
            </a:fld>
            <a:endParaRPr lang="lv-LV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20</a:t>
            </a:fld>
            <a:endParaRPr lang="lv-LV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21</a:t>
            </a:fld>
            <a:endParaRPr lang="lv-LV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3</a:t>
            </a:fld>
            <a:endParaRPr lang="lv-LV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4</a:t>
            </a:fld>
            <a:endParaRPr lang="lv-LV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5</a:t>
            </a:fld>
            <a:endParaRPr lang="lv-LV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6</a:t>
            </a:fld>
            <a:endParaRPr lang="lv-LV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7</a:t>
            </a:fld>
            <a:endParaRPr lang="lv-LV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8</a:t>
            </a:fld>
            <a:endParaRPr lang="lv-LV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D88A95-8F56-49BD-8D4D-858022E52110}" type="slidenum">
              <a:rPr lang="lv-LV" smtClean="0"/>
              <a:pPr/>
              <a:t>9</a:t>
            </a:fld>
            <a:endParaRPr lang="lv-L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5766A-8298-4B53-A828-474A4EDF7EC1}" type="datetimeFigureOut">
              <a:rPr lang="lv-LV" smtClean="0"/>
              <a:pPr/>
              <a:t>2011.03.31.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4A1C6-2BA5-453C-815E-BBD9A46A85D9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4"/>
            <a:ext cx="9144000" cy="45005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229" y="2058595"/>
            <a:ext cx="9001156" cy="1102519"/>
          </a:xfrm>
        </p:spPr>
        <p:txBody>
          <a:bodyPr>
            <a:noAutofit/>
          </a:bodyPr>
          <a:lstStyle/>
          <a:p>
            <a:pPr lvl="0"/>
            <a:r>
              <a:rPr lang="lv-LV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Neatliekamās medicīnas un pacientu uzņemšanas klīnika </a:t>
            </a:r>
            <a:r>
              <a:rPr lang="lv-LV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lv-LV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lv-LV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lv-LV" sz="26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lv-LV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Toksikoloģijas un sepses klīnika</a:t>
            </a:r>
            <a:endParaRPr lang="lv-LV" sz="24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12" descr="as_logo.jpg"/>
          <p:cNvPicPr>
            <a:picLocks noChangeAspect="1"/>
          </p:cNvPicPr>
          <p:nvPr/>
        </p:nvPicPr>
        <p:blipFill>
          <a:blip r:embed="rId5" cstate="print"/>
          <a:srcRect l="4587" t="8686" r="2523" b="8686"/>
          <a:stretch>
            <a:fillRect/>
          </a:stretch>
        </p:blipFill>
        <p:spPr>
          <a:xfrm>
            <a:off x="142844" y="98716"/>
            <a:ext cx="1500198" cy="43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Neatliekamās medicīnas un pacientu uzņemšanas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IMG_9024.jpg"/>
          <p:cNvPicPr>
            <a:picLocks noChangeAspect="1"/>
          </p:cNvPicPr>
          <p:nvPr/>
        </p:nvPicPr>
        <p:blipFill>
          <a:blip r:embed="rId5" cstate="print"/>
          <a:srcRect l="1529" t="2279" r="3703"/>
          <a:stretch>
            <a:fillRect/>
          </a:stretch>
        </p:blipFill>
        <p:spPr>
          <a:xfrm>
            <a:off x="1418275" y="729716"/>
            <a:ext cx="6284174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Neatliekamās medicīnas un pacientu uzņemšanas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IMG_90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3556" y="727964"/>
            <a:ext cx="648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Neatliekamās medicīnas un pacientu uzņemšanas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IMG_906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6796" y="728010"/>
            <a:ext cx="648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Neatliekamās medicīnas un pacientu uzņemšanas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IMG_84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3598" y="741612"/>
            <a:ext cx="648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Neatliekamās medicīnas un pacientu uzņemšanas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IMG_85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2698" y="741658"/>
            <a:ext cx="648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Neatliekamās medicīnas un pacientu uzņemšanas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IMG_85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2267" y="736708"/>
            <a:ext cx="648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Toksikoloģijas un sepses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IMG_886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98675" y="741439"/>
            <a:ext cx="648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Toksikoloģijas un sepses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IMG_88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09298" y="736708"/>
            <a:ext cx="648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Toksikoloģijas un sepses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IMG_87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1021" y="729716"/>
            <a:ext cx="648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Toksikoloģijas un sepses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IMG_86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2121" y="736708"/>
            <a:ext cx="648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Neatliekamās medicīnas un pacientu uzņemšanas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99912"/>
            <a:ext cx="851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lv-LV" dirty="0" smtClean="0"/>
              <a:t/>
            </a:r>
            <a:br>
              <a:rPr lang="lv-LV" dirty="0" smtClean="0"/>
            </a:br>
            <a:endParaRPr lang="en-US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lv-LV" dirty="0">
                <a:latin typeface="Tahoma" pitchFamily="34" charset="0"/>
                <a:cs typeface="Tahoma" pitchFamily="34" charset="0"/>
              </a:rPr>
              <a:t> 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2844" y="764612"/>
            <a:ext cx="8429684" cy="380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Klīnikas struktūra</a:t>
            </a:r>
          </a:p>
          <a:p>
            <a:pPr>
              <a:lnSpc>
                <a:spcPct val="90000"/>
              </a:lnSpc>
            </a:pPr>
            <a:endParaRPr lang="lv-LV" sz="8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Traumpunkts;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Reanimācijas zāle;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Ambulatoro pacientu pieņemšana;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Neatliekamo pacientu šķirošanas zona;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Ginekologa, urologa kabineti;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Oftalmologa kabinets;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Neatliekamās endoskopijas kabinets;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Observācijas gultas;</a:t>
            </a:r>
          </a:p>
          <a:p>
            <a:pPr marL="273050" indent="-27305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Diagnostiskās radioloģijas bloks</a:t>
            </a: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.</a:t>
            </a:r>
            <a:endParaRPr lang="lv-LV" sz="1600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Toksikoloģijas un sepses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Picture 8" descr="IMG_88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21021" y="736708"/>
            <a:ext cx="648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4"/>
            <a:ext cx="9144000" cy="45005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058595"/>
            <a:ext cx="7772400" cy="1102519"/>
          </a:xfrm>
        </p:spPr>
        <p:txBody>
          <a:bodyPr>
            <a:normAutofit/>
          </a:bodyPr>
          <a:lstStyle/>
          <a:p>
            <a:pPr lvl="0"/>
            <a:r>
              <a:rPr lang="lv-LV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Paldies par uzmanību!</a:t>
            </a:r>
            <a:endParaRPr lang="lv-LV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12" descr="as_logo.jpg"/>
          <p:cNvPicPr>
            <a:picLocks noChangeAspect="1"/>
          </p:cNvPicPr>
          <p:nvPr/>
        </p:nvPicPr>
        <p:blipFill>
          <a:blip r:embed="rId5" cstate="print"/>
          <a:srcRect l="4587" t="8686" r="2523" b="8686"/>
          <a:stretch>
            <a:fillRect/>
          </a:stretch>
        </p:blipFill>
        <p:spPr>
          <a:xfrm>
            <a:off x="142844" y="98716"/>
            <a:ext cx="1500198" cy="43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47315" y="734809"/>
            <a:ext cx="821537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Amatu sadalījums pa slodzēm (bez ārstiem)</a:t>
            </a:r>
          </a:p>
          <a:p>
            <a:endParaRPr lang="lv-LV" sz="1600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pPr marL="355600" indent="-355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māsām – 48 slodzes</a:t>
            </a:r>
          </a:p>
          <a:p>
            <a:pPr marL="355600" indent="-355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ārstu palīgiem – 19 slodzes</a:t>
            </a:r>
          </a:p>
          <a:p>
            <a:pPr marL="355600" indent="-355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sanitāriem / slimnieku kopējiem – 40 slodzes</a:t>
            </a:r>
          </a:p>
          <a:p>
            <a:pPr marL="355600" indent="-355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reģistratoriem – 9,5 slodzes</a:t>
            </a:r>
          </a:p>
          <a:p>
            <a:pPr marL="355600" indent="-355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kurjeriem – 4,75 slodzes</a:t>
            </a:r>
          </a:p>
          <a:p>
            <a:pPr marL="355600" indent="-355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kasieriem / informatoriem – 4,75 slodzes</a:t>
            </a:r>
          </a:p>
          <a:p>
            <a:pPr marL="355600" indent="-355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telpu apkopējiem – 14,5 slodzes</a:t>
            </a:r>
          </a:p>
          <a:p>
            <a:endParaRPr lang="lv-LV" dirty="0"/>
          </a:p>
        </p:txBody>
      </p:sp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Neatliekamās medicīnas un pacientu uzņemšanas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angle 9"/>
          <p:cNvSpPr/>
          <p:nvPr/>
        </p:nvSpPr>
        <p:spPr>
          <a:xfrm>
            <a:off x="138790" y="771467"/>
            <a:ext cx="84296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Personāls vienā maiņā: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446" y="1084187"/>
            <a:ext cx="2969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Kopā: ~46 personas</a:t>
            </a:r>
            <a:endParaRPr lang="lv-LV" sz="1600" b="1" dirty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12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4" name="TextBox 13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Neatliekamās medicīnas un pacientu uzņemšanas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2" name="Chart 11"/>
          <p:cNvGraphicFramePr/>
          <p:nvPr/>
        </p:nvGraphicFramePr>
        <p:xfrm>
          <a:off x="214282" y="539750"/>
          <a:ext cx="87154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399912"/>
            <a:ext cx="851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lv-LV" dirty="0" smtClean="0"/>
              <a:t/>
            </a:r>
            <a:br>
              <a:rPr lang="lv-LV" dirty="0" smtClean="0"/>
            </a:br>
            <a:endParaRPr lang="en-US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lv-LV" dirty="0">
                <a:latin typeface="Tahoma" pitchFamily="34" charset="0"/>
                <a:cs typeface="Tahoma" pitchFamily="34" charset="0"/>
              </a:rPr>
              <a:t> </a:t>
            </a: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Neatliekamās medicīnas un pacientu uzņemšanas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221" y="762354"/>
            <a:ext cx="48077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Radioloģisko izmeklējumu skaits diennaktī: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857224" y="539750"/>
          <a:ext cx="742955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285720" y="399912"/>
            <a:ext cx="85158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lv-LV" dirty="0" smtClean="0"/>
              <a:t/>
            </a:r>
            <a:br>
              <a:rPr lang="lv-LV" dirty="0" smtClean="0"/>
            </a:br>
            <a:endParaRPr lang="en-US" dirty="0" smtClean="0">
              <a:solidFill>
                <a:schemeClr val="tx2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lv-LV" dirty="0">
                <a:latin typeface="Tahoma" pitchFamily="34" charset="0"/>
                <a:cs typeface="Tahoma" pitchFamily="34" charset="0"/>
              </a:rPr>
              <a:t> </a:t>
            </a: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Neatliekamās medicīnas un pacientu uzņemšanas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2221" y="762354"/>
            <a:ext cx="47772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Laboratorisko izmeklējumu skaits diennaktī: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357158" y="539750"/>
          <a:ext cx="814393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angle 7"/>
          <p:cNvSpPr/>
          <p:nvPr/>
        </p:nvSpPr>
        <p:spPr>
          <a:xfrm>
            <a:off x="156492" y="750081"/>
            <a:ext cx="855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6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Vidējais darba apjoms diennaktī:</a:t>
            </a:r>
          </a:p>
          <a:p>
            <a:endParaRPr lang="lv-LV" sz="800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Apkalpoto pacientu skaits – 190, </a:t>
            </a:r>
          </a:p>
          <a:p>
            <a:pPr>
              <a:lnSpc>
                <a:spcPct val="150000"/>
              </a:lnSpc>
            </a:pPr>
            <a:r>
              <a:rPr lang="lv-LV" sz="1600" b="1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t.sk. ar Neatliekamo medicīnisko palīdzību atvesto pacientu - ~ 120</a:t>
            </a:r>
          </a:p>
          <a:p>
            <a:pPr marL="355600" indent="-355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Reanimācijas un intensīvās terapijas epizodes – ~10</a:t>
            </a:r>
          </a:p>
          <a:p>
            <a:pPr marL="355600" indent="-355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Ķirurģisko manipulāciju skaits - ~ 40 </a:t>
            </a:r>
          </a:p>
          <a:p>
            <a:pPr marL="355600" indent="-355600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§"/>
            </a:pPr>
            <a:r>
              <a:rPr lang="lv-LV" sz="1600" dirty="0" smtClean="0">
                <a:solidFill>
                  <a:schemeClr val="tx2"/>
                </a:solidFill>
                <a:latin typeface="Tahoma" pitchFamily="34" charset="0"/>
                <a:cs typeface="Tahoma" pitchFamily="34" charset="0"/>
              </a:rPr>
              <a:t>Stacionēti – ~ 45%</a:t>
            </a:r>
          </a:p>
        </p:txBody>
      </p:sp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Neatliekamās medicīnas un pacientu uzņemšanas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24"/>
            <a:ext cx="9144000" cy="4500576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058595"/>
            <a:ext cx="7772400" cy="1102519"/>
          </a:xfrm>
        </p:spPr>
        <p:txBody>
          <a:bodyPr>
            <a:normAutofit/>
          </a:bodyPr>
          <a:lstStyle/>
          <a:p>
            <a:pPr lvl="0"/>
            <a:r>
              <a:rPr lang="lv-LV" sz="32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Neatliekamās medicīnas un pacientu uzņemšanas klīnika fotogrāfijās</a:t>
            </a:r>
            <a:endParaRPr lang="lv-LV" sz="3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10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Picture 12" descr="as_logo.jpg"/>
          <p:cNvPicPr>
            <a:picLocks noChangeAspect="1"/>
          </p:cNvPicPr>
          <p:nvPr/>
        </p:nvPicPr>
        <p:blipFill>
          <a:blip r:embed="rId5" cstate="print"/>
          <a:srcRect l="4587" t="8686" r="2523" b="8686"/>
          <a:stretch>
            <a:fillRect/>
          </a:stretch>
        </p:blipFill>
        <p:spPr>
          <a:xfrm>
            <a:off x="142844" y="98716"/>
            <a:ext cx="1500198" cy="433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42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 descr="elements.png"/>
          <p:cNvPicPr>
            <a:picLocks noChangeAspect="1"/>
          </p:cNvPicPr>
          <p:nvPr/>
        </p:nvPicPr>
        <p:blipFill>
          <a:blip r:embed="rId4" cstate="print"/>
          <a:srcRect r="17392" b="-6536"/>
          <a:stretch>
            <a:fillRect/>
          </a:stretch>
        </p:blipFill>
        <p:spPr>
          <a:xfrm>
            <a:off x="7215206" y="22405"/>
            <a:ext cx="1887228" cy="642924"/>
          </a:xfrm>
          <a:prstGeom prst="rect">
            <a:avLst/>
          </a:prstGeom>
          <a:effectLst/>
        </p:spPr>
      </p:pic>
      <p:sp>
        <p:nvSpPr>
          <p:cNvPr id="11" name="TextBox 10"/>
          <p:cNvSpPr txBox="1"/>
          <p:nvPr/>
        </p:nvSpPr>
        <p:spPr>
          <a:xfrm>
            <a:off x="6915806" y="49960"/>
            <a:ext cx="26432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Slimnīca, </a:t>
            </a:r>
          </a:p>
          <a:p>
            <a:pPr algn="ctr"/>
            <a:r>
              <a:rPr lang="lv-LV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kurā vēlas strādāt</a:t>
            </a:r>
            <a:endParaRPr lang="lv-LV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3492" y="128150"/>
            <a:ext cx="79489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9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Neatliekamās medicīnas un pacientu uzņemšanas klīnika </a:t>
            </a:r>
            <a:endParaRPr lang="lv-LV" sz="19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" name="Picture 6" descr="IMG_91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340402" y="724812"/>
            <a:ext cx="6480000" cy="432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458</Words>
  <Application>Microsoft Office PowerPoint</Application>
  <PresentationFormat>On-screen Show (16:9)</PresentationFormat>
  <Paragraphs>144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Neatliekamās medicīnas un pacientu uzņemšanas klīnika   Toksikoloģijas un sepses klīnika</vt:lpstr>
      <vt:lpstr>Slide 2</vt:lpstr>
      <vt:lpstr>Slide 3</vt:lpstr>
      <vt:lpstr>Slide 4</vt:lpstr>
      <vt:lpstr>Slide 5</vt:lpstr>
      <vt:lpstr>Slide 6</vt:lpstr>
      <vt:lpstr>Slide 7</vt:lpstr>
      <vt:lpstr>Neatliekamās medicīnas un pacientu uzņemšanas klīnika fotogrāfijās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Paldies par uzmanību!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Austrumu sli</dc:title>
  <dc:creator>AndrisK</dc:creator>
  <cp:lastModifiedBy>nbelskis</cp:lastModifiedBy>
  <cp:revision>134</cp:revision>
  <dcterms:created xsi:type="dcterms:W3CDTF">2011-03-07T10:36:10Z</dcterms:created>
  <dcterms:modified xsi:type="dcterms:W3CDTF">2011-03-31T10:15:34Z</dcterms:modified>
</cp:coreProperties>
</file>