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7" r:id="rId3"/>
    <p:sldId id="328" r:id="rId4"/>
    <p:sldId id="329" r:id="rId5"/>
    <p:sldId id="274" r:id="rId6"/>
    <p:sldId id="314" r:id="rId7"/>
    <p:sldId id="276" r:id="rId8"/>
    <p:sldId id="277" r:id="rId9"/>
    <p:sldId id="315" r:id="rId10"/>
    <p:sldId id="316" r:id="rId11"/>
    <p:sldId id="317" r:id="rId12"/>
    <p:sldId id="318" r:id="rId13"/>
    <p:sldId id="320" r:id="rId14"/>
    <p:sldId id="319" r:id="rId15"/>
    <p:sldId id="321" r:id="rId16"/>
    <p:sldId id="322" r:id="rId17"/>
    <p:sldId id="323" r:id="rId18"/>
    <p:sldId id="326" r:id="rId19"/>
    <p:sldId id="324" r:id="rId20"/>
    <p:sldId id="325" r:id="rId21"/>
  </p:sldIdLst>
  <p:sldSz cx="9144000" cy="5143500" type="screen16x9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14" y="-12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"/>
  <c:chart>
    <c:autoTitleDeleted val="1"/>
    <c:view3D>
      <c:hPercent val="76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Estētiskā ķirurģija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4763011762308752E-2"/>
                  <c:y val="-5.338671444287189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Sadalījums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Rekonstruktīvā ķirurģija</c:v>
                </c:pt>
              </c:strCache>
            </c:strRef>
          </c:tx>
          <c:dPt>
            <c:idx val="0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2.3215323527164475E-2"/>
                  <c:y val="-6.139472160930256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Sadalījums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Rokas ķirurģija</c:v>
                </c:pt>
              </c:strCache>
            </c:strRef>
          </c:tx>
          <c:spPr>
            <a:solidFill>
              <a:srgbClr val="EF4135"/>
            </a:solidFill>
          </c:spPr>
          <c:dLbls>
            <c:dLbl>
              <c:idx val="0"/>
              <c:layout>
                <c:manualLayout>
                  <c:x val="2.9406076467741623E-2"/>
                  <c:y val="-5.872538588715898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Sadalījums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dLbls>
          <c:showVal val="1"/>
        </c:dLbls>
        <c:shape val="box"/>
        <c:axId val="60406784"/>
        <c:axId val="81732352"/>
        <c:axId val="0"/>
      </c:bar3DChart>
      <c:catAx>
        <c:axId val="604067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1732352"/>
        <c:crosses val="autoZero"/>
        <c:auto val="1"/>
        <c:lblAlgn val="ctr"/>
        <c:lblOffset val="100"/>
        <c:tickLblSkip val="1"/>
        <c:tickMarkSkip val="1"/>
      </c:catAx>
      <c:valAx>
        <c:axId val="817323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40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49039647263574"/>
          <c:y val="0.26060671960684989"/>
          <c:w val="0.33722347411649878"/>
          <c:h val="0.33998112268461478"/>
        </c:manualLayout>
      </c:layout>
      <c:txPr>
        <a:bodyPr/>
        <a:lstStyle/>
        <a:p>
          <a:pPr>
            <a:defRPr sz="1600" b="0">
              <a:solidFill>
                <a:schemeClr val="tx2"/>
              </a:solidFill>
              <a:latin typeface="Tahoma" pitchFamily="34" charset="0"/>
              <a:cs typeface="Tahoma" pitchFamily="34" charset="0"/>
            </a:defRPr>
          </a:pPr>
          <a:endParaRPr lang="lv-LV"/>
        </a:p>
      </c:txPr>
    </c:legend>
    <c:plotVisOnly val="1"/>
    <c:dispBlanksAs val="gap"/>
  </c:chart>
  <c:txPr>
    <a:bodyPr/>
    <a:lstStyle/>
    <a:p>
      <a:pPr>
        <a:defRPr sz="1800"/>
      </a:pPr>
      <a:endParaRPr lang="lv-LV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Lbls>
            <c:dLbl>
              <c:idx val="0"/>
              <c:layout>
                <c:manualLayout>
                  <c:x val="3.3144777431751891E-2"/>
                  <c:y val="-9.206804139789824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2705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>
                <c:manualLayout>
                  <c:x val="1.3559227131171218E-2"/>
                  <c:y val="-7.962641418196592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2769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</c:v>
                </c:pt>
              </c:strCache>
            </c:strRef>
          </c:tx>
          <c:dLbls>
            <c:dLbl>
              <c:idx val="0"/>
              <c:layout>
                <c:manualLayout>
                  <c:x val="2.7118454262342408E-2"/>
                  <c:y val="-5.225483430691517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3245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2009</c:v>
                </c:pt>
              </c:strCache>
            </c:strRef>
          </c:tx>
          <c:dLbls>
            <c:dLbl>
              <c:idx val="0"/>
              <c:layout>
                <c:manualLayout>
                  <c:x val="2.4105292677637752E-2"/>
                  <c:y val="-6.967311240922020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2681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0"/>
              <c:layout>
                <c:manualLayout>
                  <c:x val="2.1092131092933022E-2"/>
                  <c:y val="-6.71847869660338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2896</c:v>
                </c:pt>
              </c:numCache>
            </c:numRef>
          </c:val>
        </c:ser>
        <c:dLbls>
          <c:showVal val="1"/>
        </c:dLbls>
        <c:shape val="box"/>
        <c:axId val="81802752"/>
        <c:axId val="81804288"/>
        <c:axId val="0"/>
      </c:bar3DChart>
      <c:catAx>
        <c:axId val="81802752"/>
        <c:scaling>
          <c:orientation val="minMax"/>
        </c:scaling>
        <c:axPos val="b"/>
        <c:numFmt formatCode="General" sourceLinked="1"/>
        <c:majorTickMark val="none"/>
        <c:tickLblPos val="nextTo"/>
        <c:crossAx val="81804288"/>
        <c:crosses val="autoZero"/>
        <c:auto val="1"/>
        <c:lblAlgn val="ctr"/>
        <c:lblOffset val="100"/>
      </c:catAx>
      <c:valAx>
        <c:axId val="81804288"/>
        <c:scaling>
          <c:orientation val="minMax"/>
        </c:scaling>
        <c:delete val="1"/>
        <c:axPos val="l"/>
        <c:numFmt formatCode="General" sourceLinked="1"/>
        <c:tickLblPos val="none"/>
        <c:crossAx val="8180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45677821375032"/>
          <c:y val="0.32733999577572515"/>
          <c:w val="0.13450373703213564"/>
          <c:h val="0.34531981251741373"/>
        </c:manualLayout>
      </c:layout>
      <c:txPr>
        <a:bodyPr/>
        <a:lstStyle/>
        <a:p>
          <a:pPr>
            <a:defRPr sz="1600">
              <a:solidFill>
                <a:schemeClr val="tx2"/>
              </a:solidFill>
              <a:latin typeface="Tahoma" pitchFamily="34" charset="0"/>
              <a:cs typeface="Tahoma" pitchFamily="34" charset="0"/>
            </a:defRPr>
          </a:pPr>
          <a:endParaRPr lang="lv-LV"/>
        </a:p>
      </c:txPr>
    </c:legend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AAA59-2B8C-4263-81DD-1525BE02445D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88A95-8F56-49BD-8D4D-858022E52110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10</a:t>
            </a:fld>
            <a:endParaRPr lang="lv-LV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11</a:t>
            </a:fld>
            <a:endParaRPr lang="lv-L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12</a:t>
            </a:fld>
            <a:endParaRPr lang="lv-LV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13</a:t>
            </a:fld>
            <a:endParaRPr lang="lv-LV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14</a:t>
            </a:fld>
            <a:endParaRPr lang="lv-LV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15</a:t>
            </a:fld>
            <a:endParaRPr lang="lv-LV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16</a:t>
            </a:fld>
            <a:endParaRPr lang="lv-LV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17</a:t>
            </a:fld>
            <a:endParaRPr lang="lv-LV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18</a:t>
            </a:fld>
            <a:endParaRPr lang="lv-LV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19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20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4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5</a:t>
            </a:fld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6</a:t>
            </a:fld>
            <a:endParaRPr lang="lv-L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7</a:t>
            </a:fld>
            <a:endParaRPr lang="lv-L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8</a:t>
            </a:fld>
            <a:endParaRPr lang="lv-L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9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51438"/>
            <a:ext cx="7772400" cy="1102519"/>
          </a:xfrm>
        </p:spPr>
        <p:txBody>
          <a:bodyPr>
            <a:normAutofit/>
          </a:bodyPr>
          <a:lstStyle/>
          <a:p>
            <a:pPr lvl="0"/>
            <a: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as_logo.jpg"/>
          <p:cNvPicPr>
            <a:picLocks noChangeAspect="1"/>
          </p:cNvPicPr>
          <p:nvPr/>
        </p:nvPicPr>
        <p:blipFill>
          <a:blip r:embed="rId4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  <p:pic>
        <p:nvPicPr>
          <p:cNvPr id="12" name="Picture 11" descr="elements.png"/>
          <p:cNvPicPr>
            <a:picLocks noChangeAspect="1"/>
          </p:cNvPicPr>
          <p:nvPr/>
        </p:nvPicPr>
        <p:blipFill>
          <a:blip r:embed="rId5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12294" y="748178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Sadarbības partneri</a:t>
            </a:r>
            <a:endParaRPr lang="lv-LV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768" y="1124394"/>
            <a:ext cx="8215370" cy="22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Sejas – žokļu ķirurgi;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Bērnu ķirurgi;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Onko – ķirurgi;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Neiro – ķirurģi;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Traumatologi – ortopēdi;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Apdegumu speciālists.</a:t>
            </a:r>
            <a:endParaRPr lang="en-US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42844" y="772703"/>
            <a:ext cx="8786874" cy="505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Apmācības iespējas LPMC</a:t>
            </a: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Vienīgā apmācības vieta LR</a:t>
            </a: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Pirmsdiploma apmācība (studenti): Vācija, Slovēnija, Turcija</a:t>
            </a: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Pēcdiploma apmācība</a:t>
            </a: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630238" indent="-361950"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rezidentūra (bērnu ķirurgi, traumatologi-ortopēdi, sejas-žokļu ķirurgi), </a:t>
            </a:r>
          </a:p>
          <a:p>
            <a:pPr marL="630238" indent="-361950"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ārvalstu rezidenti- Itālija, Vācija, Baltkrievija; Indija,</a:t>
            </a:r>
          </a:p>
          <a:p>
            <a:pPr marL="630238" indent="-361950"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ārstu tālāka izglītība.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Sadarbība un darba / mācību iespējas</a:t>
            </a: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630238" indent="-361950"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Mayo Clinic</a:t>
            </a: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– ASV,</a:t>
            </a:r>
          </a:p>
          <a:p>
            <a:pPr marL="630238" indent="-361950"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Christine M.Kleinert Institute for Hand and   Microsurgery - ASV</a:t>
            </a:r>
          </a:p>
          <a:p>
            <a:pPr marL="630238" indent="-361950"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Singapore National University Hospital</a:t>
            </a: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marL="630238" indent="-361950">
              <a:buClr>
                <a:srgbClr val="C00000"/>
              </a:buClr>
              <a:buFont typeface="Tahoma" pitchFamily="34" charset="0"/>
              <a:buChar char="−"/>
            </a:pPr>
            <a:r>
              <a:rPr lang="lv-LV" sz="1400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Tampere University Clinic</a:t>
            </a: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– Somija.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Rezidentu papildus mikroķirurģijas metodikas apmācība</a:t>
            </a: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lv-LV" sz="1400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Luisville University Medical SchooI (ASV)-</a:t>
            </a:r>
            <a:r>
              <a:rPr lang="lv-LV" sz="1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Eiropas filiālē </a:t>
            </a:r>
            <a:r>
              <a:rPr lang="lv-LV" sz="1400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Frankfurt am Main</a:t>
            </a:r>
            <a:endParaRPr lang="lv-LV" sz="14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Iknedēļas lekcijas; “žurnālu klubs”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Periodisks izdevums “</a:t>
            </a:r>
            <a:r>
              <a:rPr lang="lv-LV" sz="1400" b="1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Plastikos</a:t>
            </a:r>
            <a:r>
              <a:rPr lang="lv-LV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en-US" sz="14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endParaRPr lang="lv-LV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951438"/>
            <a:ext cx="9001156" cy="1102519"/>
          </a:xfrm>
        </p:spPr>
        <p:txBody>
          <a:bodyPr>
            <a:normAutofit/>
          </a:bodyPr>
          <a:lstStyle/>
          <a:p>
            <a:pPr lvl="0"/>
            <a:r>
              <a:rPr lang="lv-LV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 fotogrāfijās</a:t>
            </a:r>
            <a:endParaRPr lang="lv-LV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as_logo.jpg"/>
          <p:cNvPicPr>
            <a:picLocks noChangeAspect="1"/>
          </p:cNvPicPr>
          <p:nvPr/>
        </p:nvPicPr>
        <p:blipFill>
          <a:blip r:embed="rId4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  <p:pic>
        <p:nvPicPr>
          <p:cNvPr id="12" name="Picture 11" descr="elements.png"/>
          <p:cNvPicPr>
            <a:picLocks noChangeAspect="1"/>
          </p:cNvPicPr>
          <p:nvPr/>
        </p:nvPicPr>
        <p:blipFill>
          <a:blip r:embed="rId5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4" descr="Lisovs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1391" y="1071552"/>
            <a:ext cx="428022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sovs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200" y="1071552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4" descr="0002"/>
          <p:cNvPicPr>
            <a:picLocks noChangeAspect="1" noChangeArrowheads="1"/>
          </p:cNvPicPr>
          <p:nvPr/>
        </p:nvPicPr>
        <p:blipFill>
          <a:blip r:embed="rId5" cstate="print"/>
          <a:srcRect l="11593"/>
          <a:stretch>
            <a:fillRect/>
          </a:stretch>
        </p:blipFill>
        <p:spPr bwMode="auto">
          <a:xfrm>
            <a:off x="252382" y="1219190"/>
            <a:ext cx="429754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0096"/>
          <p:cNvPicPr>
            <a:picLocks noChangeAspect="1" noChangeArrowheads="1"/>
          </p:cNvPicPr>
          <p:nvPr/>
        </p:nvPicPr>
        <p:blipFill>
          <a:blip r:embed="rId6" cstate="print"/>
          <a:srcRect l="5940" r="7348"/>
          <a:stretch>
            <a:fillRect/>
          </a:stretch>
        </p:blipFill>
        <p:spPr bwMode="auto">
          <a:xfrm>
            <a:off x="4689476" y="1222366"/>
            <a:ext cx="421484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4" descr="Picture5"/>
          <p:cNvPicPr>
            <a:picLocks noChangeAspect="1" noChangeArrowheads="1"/>
          </p:cNvPicPr>
          <p:nvPr/>
        </p:nvPicPr>
        <p:blipFill>
          <a:blip r:embed="rId5" cstate="print"/>
          <a:srcRect l="4578" r="-746" b="6106"/>
          <a:stretch>
            <a:fillRect/>
          </a:stretch>
        </p:blipFill>
        <p:spPr bwMode="auto">
          <a:xfrm>
            <a:off x="71406" y="731816"/>
            <a:ext cx="3000396" cy="219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Picture6"/>
          <p:cNvPicPr>
            <a:picLocks noChangeAspect="1" noChangeArrowheads="1"/>
          </p:cNvPicPr>
          <p:nvPr/>
        </p:nvPicPr>
        <p:blipFill>
          <a:blip r:embed="rId6" cstate="print"/>
          <a:srcRect l="2289" r="3833" b="6106"/>
          <a:stretch>
            <a:fillRect/>
          </a:stretch>
        </p:blipFill>
        <p:spPr bwMode="auto">
          <a:xfrm>
            <a:off x="3101964" y="731816"/>
            <a:ext cx="2928958" cy="219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Picture7"/>
          <p:cNvPicPr>
            <a:picLocks noChangeAspect="1" noChangeArrowheads="1"/>
          </p:cNvPicPr>
          <p:nvPr/>
        </p:nvPicPr>
        <p:blipFill>
          <a:blip r:embed="rId7" cstate="print"/>
          <a:srcRect l="2289" r="1544" b="6106"/>
          <a:stretch>
            <a:fillRect/>
          </a:stretch>
        </p:blipFill>
        <p:spPr bwMode="auto">
          <a:xfrm>
            <a:off x="6081722" y="731816"/>
            <a:ext cx="3000396" cy="219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Picture8"/>
          <p:cNvPicPr>
            <a:picLocks noChangeAspect="1" noChangeArrowheads="1"/>
          </p:cNvPicPr>
          <p:nvPr/>
        </p:nvPicPr>
        <p:blipFill>
          <a:blip r:embed="rId8" cstate="print"/>
          <a:srcRect t="9159" r="5106" b="2307"/>
          <a:stretch>
            <a:fillRect/>
          </a:stretch>
        </p:blipFill>
        <p:spPr bwMode="auto">
          <a:xfrm>
            <a:off x="3084502" y="2974978"/>
            <a:ext cx="29606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4" descr="Valts 2"/>
          <p:cNvPicPr>
            <a:picLocks noChangeAspect="1" noChangeArrowheads="1"/>
          </p:cNvPicPr>
          <p:nvPr/>
        </p:nvPicPr>
        <p:blipFill>
          <a:blip r:embed="rId5" cstate="print"/>
          <a:srcRect r="3279"/>
          <a:stretch>
            <a:fillRect/>
          </a:stretch>
        </p:blipFill>
        <p:spPr bwMode="auto">
          <a:xfrm>
            <a:off x="53943" y="1498594"/>
            <a:ext cx="301785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Valts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2602" y="1498594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Valts"/>
          <p:cNvPicPr>
            <a:picLocks noChangeAspect="1" noChangeArrowheads="1"/>
          </p:cNvPicPr>
          <p:nvPr/>
        </p:nvPicPr>
        <p:blipFill>
          <a:blip r:embed="rId7" cstate="print"/>
          <a:srcRect l="2007"/>
          <a:stretch>
            <a:fillRect/>
          </a:stretch>
        </p:blipFill>
        <p:spPr bwMode="auto">
          <a:xfrm>
            <a:off x="6299200" y="1498594"/>
            <a:ext cx="2789491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4" descr="Isacenko002"/>
          <p:cNvPicPr>
            <a:picLocks noChangeAspect="1" noChangeArrowheads="1"/>
          </p:cNvPicPr>
          <p:nvPr/>
        </p:nvPicPr>
        <p:blipFill>
          <a:blip r:embed="rId5" cstate="print"/>
          <a:srcRect l="4579" r="6116"/>
          <a:stretch>
            <a:fillRect/>
          </a:stretch>
        </p:blipFill>
        <p:spPr bwMode="auto">
          <a:xfrm>
            <a:off x="79344" y="1500180"/>
            <a:ext cx="2786082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Isacenko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3378" y="1500180"/>
            <a:ext cx="311982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Isacenko020"/>
          <p:cNvPicPr>
            <a:picLocks noChangeAspect="1" noChangeArrowheads="1"/>
          </p:cNvPicPr>
          <p:nvPr/>
        </p:nvPicPr>
        <p:blipFill>
          <a:blip r:embed="rId7" cstate="print"/>
          <a:srcRect l="5061" r="3357"/>
          <a:stretch>
            <a:fillRect/>
          </a:stretch>
        </p:blipFill>
        <p:spPr bwMode="auto">
          <a:xfrm>
            <a:off x="6194436" y="1500180"/>
            <a:ext cx="285752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358082" y="2143122"/>
            <a:ext cx="423109" cy="20368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6" descr="a010755-Z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8081" y="1604956"/>
            <a:ext cx="2029814" cy="2520000"/>
          </a:xfrm>
          <a:prstGeom prst="rect">
            <a:avLst/>
          </a:prstGeom>
          <a:noFill/>
        </p:spPr>
      </p:pic>
      <p:pic>
        <p:nvPicPr>
          <p:cNvPr id="13" name="Picture 4" descr="a260939-Z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4708" y="1604956"/>
            <a:ext cx="335844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010755-Z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8618" y="1604956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C:\Users\Haralds\AppData\Local\Microsoft\Windows\Temporary Internet Files\Content.IE5\XGJZ7P72\IMG_84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6338" y="734600"/>
            <a:ext cx="636800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40" y="759532"/>
            <a:ext cx="8434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Viduslaiku ķirurģiskās ārstēšanas metodes</a:t>
            </a:r>
          </a:p>
          <a:p>
            <a:endParaRPr lang="lv-LV" sz="800" b="1" dirty="0" smtClean="0">
              <a:latin typeface="Tahoma" pitchFamily="34" charset="0"/>
              <a:cs typeface="Tahoma" pitchFamily="34" charset="0"/>
            </a:endParaRPr>
          </a:p>
          <a:p>
            <a:pPr marL="266700" indent="-266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Amputācija – apstrāde ar verdošu eļļu;</a:t>
            </a:r>
          </a:p>
          <a:p>
            <a:pPr marL="266700" indent="-266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Asiņošanas apturēšana – brūces tamponēšana, šūšana ar diegu, piededzināšana ar kvēlojošu dzelzi;</a:t>
            </a:r>
          </a:p>
          <a:p>
            <a:pPr marL="266700" indent="-266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Asiņošanas samazināšana – medus, sviests, krīts, vara vitriols;</a:t>
            </a:r>
          </a:p>
          <a:p>
            <a:pPr marL="266700" indent="-266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Dezinfekcija – vīns, terpentīneļļa, rožu ūdens.</a:t>
            </a:r>
            <a:endParaRPr lang="en-GB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7" descr="http://www.lehnswesen.de/bilder/medizin/medizin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051692" y="1979608"/>
            <a:ext cx="1873239" cy="2981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51438"/>
            <a:ext cx="7772400" cy="1102519"/>
          </a:xfrm>
        </p:spPr>
        <p:txBody>
          <a:bodyPr>
            <a:normAutofit/>
          </a:bodyPr>
          <a:lstStyle/>
          <a:p>
            <a:pPr lvl="0"/>
            <a: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Paldies par uzmanību!</a:t>
            </a:r>
            <a:endParaRPr lang="lv-LV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as_logo.jpg"/>
          <p:cNvPicPr>
            <a:picLocks noChangeAspect="1"/>
          </p:cNvPicPr>
          <p:nvPr/>
        </p:nvPicPr>
        <p:blipFill>
          <a:blip r:embed="rId4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  <p:pic>
        <p:nvPicPr>
          <p:cNvPr id="12" name="Picture 11" descr="elements.png"/>
          <p:cNvPicPr>
            <a:picLocks noChangeAspect="1"/>
          </p:cNvPicPr>
          <p:nvPr/>
        </p:nvPicPr>
        <p:blipFill>
          <a:blip r:embed="rId5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40" y="759532"/>
            <a:ext cx="8434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Mikroķirurģijas vēsture</a:t>
            </a:r>
          </a:p>
          <a:p>
            <a:endParaRPr lang="lv-LV" sz="800" b="1" dirty="0" smtClean="0">
              <a:latin typeface="Tahoma" pitchFamily="34" charset="0"/>
              <a:cs typeface="Tahoma" pitchFamily="34" charset="0"/>
            </a:endParaRPr>
          </a:p>
          <a:p>
            <a:pPr marL="266700" indent="-266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US armijas konsultants II Pasaules karā - </a:t>
            </a:r>
            <a:r>
              <a:rPr lang="lv-LV" sz="1600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Dr. Sterling Bunnell;</a:t>
            </a:r>
          </a:p>
          <a:p>
            <a:pPr marL="266700" indent="-266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Galvenie iemesli – kombinēta trauma (kauli, mīkstie audi, cīpslas, nervi, asinsvadi);</a:t>
            </a:r>
          </a:p>
          <a:p>
            <a:pPr marL="266700" indent="-2667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Nepieciešama speciāla sagatavotība.</a:t>
            </a: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9" descr="http://www.handsurg.com/images/mainpageimages/FieldHospi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071670" y="2571750"/>
            <a:ext cx="4333875" cy="200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40" y="759532"/>
            <a:ext cx="843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Mikroķirurģijas vēsture</a:t>
            </a:r>
          </a:p>
          <a:p>
            <a:endParaRPr lang="lv-LV" sz="8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10366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Dr. Sterling Bunnell (1882-1957)</a:t>
            </a:r>
            <a:b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“Surgery of the Hand” - 1944</a:t>
            </a:r>
            <a:endParaRPr lang="lv-LV" sz="16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79986" y="1714494"/>
            <a:ext cx="2889816" cy="324000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265210" y="1714494"/>
            <a:ext cx="3640486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40" y="759532"/>
            <a:ext cx="9005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Latvijas plastiskās un mikroķirurģijas centrs</a:t>
            </a:r>
          </a:p>
          <a:p>
            <a:endParaRPr lang="lv-LV" sz="800" b="1" dirty="0" smtClean="0"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Mikroķirurģijas centrs atrodas Rīgas Austrumu klīniskajā universitātes slimnīcā ”Gaiļezers”;</a:t>
            </a:r>
          </a:p>
          <a:p>
            <a:pPr marL="265113" indent="-265113">
              <a:buClr>
                <a:srgbClr val="C00000"/>
              </a:buClr>
            </a:pPr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Mikroķirurģijas centrs ir klīnika, kas specializējusies rekonstruktīvajā un plaukstas ķirurģijā;</a:t>
            </a:r>
          </a:p>
          <a:p>
            <a:pPr marL="265113" indent="-265113">
              <a:buClr>
                <a:srgbClr val="C00000"/>
              </a:buClr>
            </a:pPr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Operācijas tiek veiktas ar mūsdienīgu, īpaši rokas un rekonstruktīvajām operācijām piemērotu aparatūru aprīkotā operāciju zālē;</a:t>
            </a:r>
          </a:p>
          <a:p>
            <a:pPr marL="265113" indent="-265113">
              <a:buClr>
                <a:srgbClr val="C00000"/>
              </a:buClr>
            </a:pPr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5113" indent="-26511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Stacionārs atrodas mājīgi izremontētās telpās, kur par pacientiem rūpējas pieredzējis un draudzīgs personāls.</a:t>
            </a: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35592" y="667682"/>
            <a:ext cx="90084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Mikroķirurģijas vēsture Latvijā</a:t>
            </a:r>
          </a:p>
          <a:p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1985. gads - Mikroķirurģijas nodaļa Rīgas 7. slimnīcā;</a:t>
            </a:r>
          </a:p>
          <a:p>
            <a:pPr marL="268288" indent="-268288">
              <a:buClr>
                <a:srgbClr val="C00000"/>
              </a:buClr>
              <a:buFont typeface="Wingdings" pitchFamily="2" charset="2"/>
              <a:buChar char="§"/>
            </a:pPr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1994. gads - Valsts, plastiskās un rekonstruktīvās mikroķirurģijas centrs slimnīcā “Gaiļezers”;</a:t>
            </a:r>
          </a:p>
          <a:p>
            <a:pPr marL="268288" indent="-268288">
              <a:buClr>
                <a:srgbClr val="C00000"/>
              </a:buClr>
              <a:buFont typeface="Wingdings" pitchFamily="2" charset="2"/>
              <a:buChar char="§"/>
            </a:pPr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2000. gads – Latvijas plastiskās un rekonstruktīvās mikroķirurģijas centrs – sadarbībā ar RAKUS “Gaiļezers”.</a:t>
            </a:r>
          </a:p>
          <a:p>
            <a:pPr marL="268288" indent="-268288">
              <a:buClr>
                <a:srgbClr val="C00000"/>
              </a:buClr>
            </a:pPr>
            <a:endParaRPr lang="lv-LV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703520"/>
            <a:ext cx="614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Darbinieki</a:t>
            </a:r>
            <a:endParaRPr lang="lv-LV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368" y="1028491"/>
            <a:ext cx="82153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plastikas ķirurgi,  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traumatologs ortopēds,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bērnu ķirurgs.</a:t>
            </a:r>
          </a:p>
          <a:p>
            <a:pPr marL="268288" indent="-268288">
              <a:lnSpc>
                <a:spcPct val="150000"/>
              </a:lnSpc>
              <a:buClr>
                <a:srgbClr val="C00000"/>
              </a:buClr>
            </a:pPr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endParaRPr lang="lv-LV" dirty="0"/>
          </a:p>
        </p:txBody>
      </p:sp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21456" y="608187"/>
            <a:ext cx="851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Operāciju % sadalījums LPMC</a:t>
            </a:r>
            <a:r>
              <a:rPr lang="lv-LV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 </a:t>
            </a:r>
          </a:p>
        </p:txBody>
      </p:sp>
      <p:graphicFrame>
        <p:nvGraphicFramePr>
          <p:cNvPr id="9" name="Object 27"/>
          <p:cNvGraphicFramePr>
            <a:graphicFrameLocks noChangeAspect="1"/>
          </p:cNvGraphicFramePr>
          <p:nvPr/>
        </p:nvGraphicFramePr>
        <p:xfrm>
          <a:off x="642911" y="1071552"/>
          <a:ext cx="8205787" cy="35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5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12294" y="785800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Operāciju skaits</a:t>
            </a:r>
            <a:endParaRPr lang="lv-LV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357158" y="1047750"/>
          <a:ext cx="8429684" cy="382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5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492" y="13049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Plastiskās un mikroķirurģijas centrs</a:t>
            </a:r>
            <a:endParaRPr lang="lv-LV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495</Words>
  <Application>Microsoft Office PowerPoint</Application>
  <PresentationFormat>On-screen Show (16:9)</PresentationFormat>
  <Paragraphs>145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Plastiskās un mikroķirurģijas centrs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Plastiskās un mikroķirurģijas centrs fotogrāfijās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Paldies par uzmanību!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Austrumu sli</dc:title>
  <dc:creator>AndrisK</dc:creator>
  <cp:lastModifiedBy>nbelskis</cp:lastModifiedBy>
  <cp:revision>119</cp:revision>
  <dcterms:created xsi:type="dcterms:W3CDTF">2011-03-07T10:36:10Z</dcterms:created>
  <dcterms:modified xsi:type="dcterms:W3CDTF">2011-03-31T07:48:17Z</dcterms:modified>
</cp:coreProperties>
</file>