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37" r:id="rId2"/>
    <p:sldId id="411" r:id="rId3"/>
    <p:sldId id="359" r:id="rId4"/>
    <p:sldId id="360" r:id="rId5"/>
    <p:sldId id="361" r:id="rId6"/>
    <p:sldId id="362" r:id="rId7"/>
    <p:sldId id="363" r:id="rId8"/>
    <p:sldId id="364" r:id="rId9"/>
    <p:sldId id="412" r:id="rId10"/>
    <p:sldId id="413" r:id="rId11"/>
    <p:sldId id="414" r:id="rId12"/>
    <p:sldId id="366" r:id="rId13"/>
    <p:sldId id="367" r:id="rId14"/>
    <p:sldId id="369" r:id="rId15"/>
    <p:sldId id="371" r:id="rId16"/>
    <p:sldId id="372" r:id="rId17"/>
    <p:sldId id="373" r:id="rId18"/>
    <p:sldId id="374" r:id="rId19"/>
    <p:sldId id="375" r:id="rId20"/>
    <p:sldId id="376" r:id="rId21"/>
    <p:sldId id="379" r:id="rId22"/>
    <p:sldId id="380" r:id="rId23"/>
    <p:sldId id="382" r:id="rId24"/>
    <p:sldId id="383" r:id="rId25"/>
    <p:sldId id="385" r:id="rId26"/>
    <p:sldId id="386" r:id="rId27"/>
    <p:sldId id="416" r:id="rId28"/>
    <p:sldId id="387" r:id="rId29"/>
    <p:sldId id="415" r:id="rId30"/>
    <p:sldId id="388" r:id="rId31"/>
    <p:sldId id="390" r:id="rId32"/>
    <p:sldId id="391" r:id="rId33"/>
    <p:sldId id="392" r:id="rId34"/>
    <p:sldId id="393" r:id="rId35"/>
    <p:sldId id="394" r:id="rId36"/>
    <p:sldId id="395" r:id="rId37"/>
    <p:sldId id="396" r:id="rId38"/>
    <p:sldId id="397" r:id="rId39"/>
    <p:sldId id="398" r:id="rId40"/>
    <p:sldId id="399" r:id="rId41"/>
    <p:sldId id="400" r:id="rId42"/>
    <p:sldId id="403" r:id="rId43"/>
    <p:sldId id="404" r:id="rId44"/>
    <p:sldId id="405" r:id="rId45"/>
    <p:sldId id="406" r:id="rId46"/>
    <p:sldId id="407" r:id="rId47"/>
    <p:sldId id="408" r:id="rId48"/>
    <p:sldId id="417" r:id="rId49"/>
    <p:sldId id="418" r:id="rId50"/>
    <p:sldId id="425" r:id="rId51"/>
    <p:sldId id="419" r:id="rId52"/>
    <p:sldId id="420" r:id="rId53"/>
    <p:sldId id="424" r:id="rId54"/>
    <p:sldId id="421" r:id="rId55"/>
    <p:sldId id="422" r:id="rId56"/>
    <p:sldId id="423" r:id="rId57"/>
    <p:sldId id="426" r:id="rId58"/>
  </p:sldIdLst>
  <p:sldSz cx="9144000" cy="5143500" type="screen16x9"/>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044" y="-114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C7D2BD8-A256-41E6-8F77-5B644B67CD01}" type="datetimeFigureOut">
              <a:rPr lang="lv-LV"/>
              <a:pPr>
                <a:defRPr/>
              </a:pPr>
              <a:t>2011.03.31.</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B0240CC-8923-4CF9-80DD-02E9D6732BEA}"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9B0177-D053-470E-ADF9-5AF0610D411A}" type="slidenum">
              <a:rPr lang="lv-LV"/>
              <a:pPr fontAlgn="base">
                <a:spcBef>
                  <a:spcPct val="0"/>
                </a:spcBef>
                <a:spcAft>
                  <a:spcPct val="0"/>
                </a:spcAft>
              </a:pPr>
              <a:t>1</a:t>
            </a:fld>
            <a:endParaRPr 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9CBBA-A84D-4BF9-A7C6-450BC7769705}" type="slidenum">
              <a:rPr lang="lv-LV"/>
              <a:pPr fontAlgn="base">
                <a:spcBef>
                  <a:spcPct val="0"/>
                </a:spcBef>
                <a:spcAft>
                  <a:spcPct val="0"/>
                </a:spcAft>
              </a:pPr>
              <a:t>10</a:t>
            </a:fld>
            <a:endParaRPr lang="lv-LV"/>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A391A3-2D57-415E-9804-D1DD49D5C3F3}" type="slidenum">
              <a:rPr lang="lv-LV"/>
              <a:pPr fontAlgn="base">
                <a:spcBef>
                  <a:spcPct val="0"/>
                </a:spcBef>
                <a:spcAft>
                  <a:spcPct val="0"/>
                </a:spcAft>
              </a:pPr>
              <a:t>11</a:t>
            </a:fld>
            <a:endParaRPr lang="lv-LV"/>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FE535A-B908-4693-A188-933B267CA8A3}" type="slidenum">
              <a:rPr lang="lv-LV"/>
              <a:pPr fontAlgn="base">
                <a:spcBef>
                  <a:spcPct val="0"/>
                </a:spcBef>
                <a:spcAft>
                  <a:spcPct val="0"/>
                </a:spcAft>
              </a:pPr>
              <a:t>12</a:t>
            </a:fld>
            <a:endParaRPr lang="lv-LV"/>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926419-4580-4495-8C3E-6B0FEE0213BC}" type="slidenum">
              <a:rPr lang="lv-LV"/>
              <a:pPr fontAlgn="base">
                <a:spcBef>
                  <a:spcPct val="0"/>
                </a:spcBef>
                <a:spcAft>
                  <a:spcPct val="0"/>
                </a:spcAft>
              </a:pPr>
              <a:t>13</a:t>
            </a:fld>
            <a:endParaRPr lang="lv-LV"/>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DF563B-7387-4629-86CB-6FB43820F225}" type="slidenum">
              <a:rPr lang="lv-LV"/>
              <a:pPr fontAlgn="base">
                <a:spcBef>
                  <a:spcPct val="0"/>
                </a:spcBef>
                <a:spcAft>
                  <a:spcPct val="0"/>
                </a:spcAft>
              </a:pPr>
              <a:t>14</a:t>
            </a:fld>
            <a:endParaRPr lang="lv-LV"/>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2F6111-1C45-4948-93E6-7E75BA4BB154}" type="slidenum">
              <a:rPr lang="lv-LV"/>
              <a:pPr fontAlgn="base">
                <a:spcBef>
                  <a:spcPct val="0"/>
                </a:spcBef>
                <a:spcAft>
                  <a:spcPct val="0"/>
                </a:spcAft>
              </a:pPr>
              <a:t>15</a:t>
            </a:fld>
            <a:endParaRPr lang="lv-LV"/>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F3E1F9-5362-4E71-BE99-3C09978B39DE}" type="slidenum">
              <a:rPr lang="lv-LV"/>
              <a:pPr fontAlgn="base">
                <a:spcBef>
                  <a:spcPct val="0"/>
                </a:spcBef>
                <a:spcAft>
                  <a:spcPct val="0"/>
                </a:spcAft>
              </a:pPr>
              <a:t>16</a:t>
            </a:fld>
            <a:endParaRPr lang="lv-LV"/>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990DDA-5C9C-4707-8928-1E2CB364F55C}" type="slidenum">
              <a:rPr lang="lv-LV"/>
              <a:pPr fontAlgn="base">
                <a:spcBef>
                  <a:spcPct val="0"/>
                </a:spcBef>
                <a:spcAft>
                  <a:spcPct val="0"/>
                </a:spcAft>
              </a:pPr>
              <a:t>17</a:t>
            </a:fld>
            <a:endParaRPr lang="lv-LV"/>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2C233F-B8F3-4DEC-A1F0-8DEA951ECC3A}" type="slidenum">
              <a:rPr lang="lv-LV"/>
              <a:pPr fontAlgn="base">
                <a:spcBef>
                  <a:spcPct val="0"/>
                </a:spcBef>
                <a:spcAft>
                  <a:spcPct val="0"/>
                </a:spcAft>
              </a:pPr>
              <a:t>18</a:t>
            </a:fld>
            <a:endParaRPr lang="lv-LV"/>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25227A-F295-43D1-A5A9-67CB4FD4D793}" type="slidenum">
              <a:rPr lang="lv-LV"/>
              <a:pPr fontAlgn="base">
                <a:spcBef>
                  <a:spcPct val="0"/>
                </a:spcBef>
                <a:spcAft>
                  <a:spcPct val="0"/>
                </a:spcAft>
              </a:pPr>
              <a:t>19</a:t>
            </a:fld>
            <a:endParaRPr lang="lv-L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7C28F-68BA-46E5-BED4-C56919A88988}" type="slidenum">
              <a:rPr lang="lv-LV"/>
              <a:pPr fontAlgn="base">
                <a:spcBef>
                  <a:spcPct val="0"/>
                </a:spcBef>
                <a:spcAft>
                  <a:spcPct val="0"/>
                </a:spcAft>
              </a:pPr>
              <a:t>2</a:t>
            </a:fld>
            <a:endParaRPr lang="lv-LV"/>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C417F9-70A5-48FF-9DC4-8286D5343EC8}" type="slidenum">
              <a:rPr lang="lv-LV"/>
              <a:pPr fontAlgn="base">
                <a:spcBef>
                  <a:spcPct val="0"/>
                </a:spcBef>
                <a:spcAft>
                  <a:spcPct val="0"/>
                </a:spcAft>
              </a:pPr>
              <a:t>20</a:t>
            </a:fld>
            <a:endParaRPr lang="lv-LV"/>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42EBF8-E618-400F-92EA-BE539EF8FBA4}" type="slidenum">
              <a:rPr lang="lv-LV"/>
              <a:pPr fontAlgn="base">
                <a:spcBef>
                  <a:spcPct val="0"/>
                </a:spcBef>
                <a:spcAft>
                  <a:spcPct val="0"/>
                </a:spcAft>
              </a:pPr>
              <a:t>21</a:t>
            </a:fld>
            <a:endParaRPr lang="lv-LV"/>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1CEA82-C445-4AB1-8655-D79D068A8268}" type="slidenum">
              <a:rPr lang="lv-LV"/>
              <a:pPr fontAlgn="base">
                <a:spcBef>
                  <a:spcPct val="0"/>
                </a:spcBef>
                <a:spcAft>
                  <a:spcPct val="0"/>
                </a:spcAft>
              </a:pPr>
              <a:t>22</a:t>
            </a:fld>
            <a:endParaRPr lang="lv-LV"/>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7A7F30-E3AC-4DC9-9C1D-DE150B524F93}" type="slidenum">
              <a:rPr lang="lv-LV"/>
              <a:pPr fontAlgn="base">
                <a:spcBef>
                  <a:spcPct val="0"/>
                </a:spcBef>
                <a:spcAft>
                  <a:spcPct val="0"/>
                </a:spcAft>
              </a:pPr>
              <a:t>23</a:t>
            </a:fld>
            <a:endParaRPr lang="lv-LV"/>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C40FA0-4D6F-479C-8022-34A5B9CB0401}" type="slidenum">
              <a:rPr lang="lv-LV"/>
              <a:pPr fontAlgn="base">
                <a:spcBef>
                  <a:spcPct val="0"/>
                </a:spcBef>
                <a:spcAft>
                  <a:spcPct val="0"/>
                </a:spcAft>
              </a:pPr>
              <a:t>24</a:t>
            </a:fld>
            <a:endParaRPr lang="lv-LV"/>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859B09B-733D-4FEF-85B4-6B94AD03C4B1}" type="slidenum">
              <a:rPr lang="lv-LV"/>
              <a:pPr fontAlgn="base">
                <a:spcBef>
                  <a:spcPct val="0"/>
                </a:spcBef>
                <a:spcAft>
                  <a:spcPct val="0"/>
                </a:spcAft>
              </a:pPr>
              <a:t>25</a:t>
            </a:fld>
            <a:endParaRPr lang="lv-LV"/>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5CBD70-83CA-4196-B848-30287ED93874}" type="slidenum">
              <a:rPr lang="lv-LV"/>
              <a:pPr fontAlgn="base">
                <a:spcBef>
                  <a:spcPct val="0"/>
                </a:spcBef>
                <a:spcAft>
                  <a:spcPct val="0"/>
                </a:spcAft>
              </a:pPr>
              <a:t>26</a:t>
            </a:fld>
            <a:endParaRPr lang="lv-LV"/>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E31848-AC7E-49E3-B77A-DD11A8C98FB6}" type="slidenum">
              <a:rPr lang="lv-LV"/>
              <a:pPr fontAlgn="base">
                <a:spcBef>
                  <a:spcPct val="0"/>
                </a:spcBef>
                <a:spcAft>
                  <a:spcPct val="0"/>
                </a:spcAft>
              </a:pPr>
              <a:t>27</a:t>
            </a:fld>
            <a:endParaRPr lang="lv-LV"/>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55490E-A642-4E0C-B545-DE0B4220C314}" type="slidenum">
              <a:rPr lang="lv-LV"/>
              <a:pPr fontAlgn="base">
                <a:spcBef>
                  <a:spcPct val="0"/>
                </a:spcBef>
                <a:spcAft>
                  <a:spcPct val="0"/>
                </a:spcAft>
              </a:pPr>
              <a:t>28</a:t>
            </a:fld>
            <a:endParaRPr lang="lv-LV"/>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55D2C4-D3E2-4BCF-BD2C-4FA3DA8697F6}" type="slidenum">
              <a:rPr lang="lv-LV"/>
              <a:pPr fontAlgn="base">
                <a:spcBef>
                  <a:spcPct val="0"/>
                </a:spcBef>
                <a:spcAft>
                  <a:spcPct val="0"/>
                </a:spcAft>
              </a:pPr>
              <a:t>29</a:t>
            </a:fld>
            <a:endParaRPr lang="lv-L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A5DACA-90C7-44E0-B5EF-CF72D18D2DCB}" type="slidenum">
              <a:rPr lang="lv-LV"/>
              <a:pPr fontAlgn="base">
                <a:spcBef>
                  <a:spcPct val="0"/>
                </a:spcBef>
                <a:spcAft>
                  <a:spcPct val="0"/>
                </a:spcAft>
              </a:pPr>
              <a:t>3</a:t>
            </a:fld>
            <a:endParaRPr lang="lv-LV"/>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7D692E-C00E-482C-B9DD-C721B7BA32A2}" type="slidenum">
              <a:rPr lang="lv-LV"/>
              <a:pPr fontAlgn="base">
                <a:spcBef>
                  <a:spcPct val="0"/>
                </a:spcBef>
                <a:spcAft>
                  <a:spcPct val="0"/>
                </a:spcAft>
              </a:pPr>
              <a:t>30</a:t>
            </a:fld>
            <a:endParaRPr lang="lv-LV"/>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D08656-D020-4E15-B911-B43528D8852F}" type="slidenum">
              <a:rPr lang="lv-LV"/>
              <a:pPr fontAlgn="base">
                <a:spcBef>
                  <a:spcPct val="0"/>
                </a:spcBef>
                <a:spcAft>
                  <a:spcPct val="0"/>
                </a:spcAft>
              </a:pPr>
              <a:t>31</a:t>
            </a:fld>
            <a:endParaRPr lang="lv-LV"/>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3C092E-CDE0-48EC-92A0-A0D3663EC455}" type="slidenum">
              <a:rPr lang="lv-LV"/>
              <a:pPr fontAlgn="base">
                <a:spcBef>
                  <a:spcPct val="0"/>
                </a:spcBef>
                <a:spcAft>
                  <a:spcPct val="0"/>
                </a:spcAft>
              </a:pPr>
              <a:t>32</a:t>
            </a:fld>
            <a:endParaRPr lang="lv-LV"/>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1113E5-254B-420C-81DA-A57B2EBE5EDE}" type="slidenum">
              <a:rPr lang="lv-LV"/>
              <a:pPr fontAlgn="base">
                <a:spcBef>
                  <a:spcPct val="0"/>
                </a:spcBef>
                <a:spcAft>
                  <a:spcPct val="0"/>
                </a:spcAft>
              </a:pPr>
              <a:t>33</a:t>
            </a:fld>
            <a:endParaRPr lang="lv-LV"/>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6A0067-3ED2-44F9-9F9F-5D7F2659082C}" type="slidenum">
              <a:rPr lang="lv-LV"/>
              <a:pPr fontAlgn="base">
                <a:spcBef>
                  <a:spcPct val="0"/>
                </a:spcBef>
                <a:spcAft>
                  <a:spcPct val="0"/>
                </a:spcAft>
              </a:pPr>
              <a:t>34</a:t>
            </a:fld>
            <a:endParaRPr lang="lv-LV"/>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1CD0CB-192D-45B7-BF7E-55347E7CE94E}" type="slidenum">
              <a:rPr lang="lv-LV"/>
              <a:pPr fontAlgn="base">
                <a:spcBef>
                  <a:spcPct val="0"/>
                </a:spcBef>
                <a:spcAft>
                  <a:spcPct val="0"/>
                </a:spcAft>
              </a:pPr>
              <a:t>35</a:t>
            </a:fld>
            <a:endParaRPr lang="lv-LV"/>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B6BE79-7C0A-4BB5-9E89-C5E619B72B96}" type="slidenum">
              <a:rPr lang="lv-LV"/>
              <a:pPr fontAlgn="base">
                <a:spcBef>
                  <a:spcPct val="0"/>
                </a:spcBef>
                <a:spcAft>
                  <a:spcPct val="0"/>
                </a:spcAft>
              </a:pPr>
              <a:t>36</a:t>
            </a:fld>
            <a:endParaRPr lang="lv-LV"/>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5D9D1B-AA50-447D-9014-BA987F1A48F6}" type="slidenum">
              <a:rPr lang="lv-LV"/>
              <a:pPr fontAlgn="base">
                <a:spcBef>
                  <a:spcPct val="0"/>
                </a:spcBef>
                <a:spcAft>
                  <a:spcPct val="0"/>
                </a:spcAft>
              </a:pPr>
              <a:t>37</a:t>
            </a:fld>
            <a:endParaRPr lang="lv-LV"/>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7D16AB-7B47-46A4-8B96-F5AFB3F61A10}" type="slidenum">
              <a:rPr lang="lv-LV"/>
              <a:pPr fontAlgn="base">
                <a:spcBef>
                  <a:spcPct val="0"/>
                </a:spcBef>
                <a:spcAft>
                  <a:spcPct val="0"/>
                </a:spcAft>
              </a:pPr>
              <a:t>38</a:t>
            </a:fld>
            <a:endParaRPr lang="lv-LV"/>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9A3547-FDCD-424D-804F-57D0910978AD}" type="slidenum">
              <a:rPr lang="lv-LV"/>
              <a:pPr fontAlgn="base">
                <a:spcBef>
                  <a:spcPct val="0"/>
                </a:spcBef>
                <a:spcAft>
                  <a:spcPct val="0"/>
                </a:spcAft>
              </a:pPr>
              <a:t>39</a:t>
            </a:fld>
            <a:endParaRPr 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049436-FAF3-4548-BEB6-9570859C96F5}" type="slidenum">
              <a:rPr lang="lv-LV"/>
              <a:pPr fontAlgn="base">
                <a:spcBef>
                  <a:spcPct val="0"/>
                </a:spcBef>
                <a:spcAft>
                  <a:spcPct val="0"/>
                </a:spcAft>
              </a:pPr>
              <a:t>4</a:t>
            </a:fld>
            <a:endParaRPr lang="lv-LV"/>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B6FE95-C686-4E7F-A34B-1A512D3B0272}" type="slidenum">
              <a:rPr lang="lv-LV"/>
              <a:pPr fontAlgn="base">
                <a:spcBef>
                  <a:spcPct val="0"/>
                </a:spcBef>
                <a:spcAft>
                  <a:spcPct val="0"/>
                </a:spcAft>
              </a:pPr>
              <a:t>40</a:t>
            </a:fld>
            <a:endParaRPr lang="lv-LV"/>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9C1FE9-73A4-4ABC-B86D-CA10486CBB51}" type="slidenum">
              <a:rPr lang="lv-LV"/>
              <a:pPr fontAlgn="base">
                <a:spcBef>
                  <a:spcPct val="0"/>
                </a:spcBef>
                <a:spcAft>
                  <a:spcPct val="0"/>
                </a:spcAft>
              </a:pPr>
              <a:t>41</a:t>
            </a:fld>
            <a:endParaRPr lang="lv-LV"/>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B5F78-AE6D-48D8-A912-D66D0260088C}" type="slidenum">
              <a:rPr lang="lv-LV"/>
              <a:pPr fontAlgn="base">
                <a:spcBef>
                  <a:spcPct val="0"/>
                </a:spcBef>
                <a:spcAft>
                  <a:spcPct val="0"/>
                </a:spcAft>
              </a:pPr>
              <a:t>42</a:t>
            </a:fld>
            <a:endParaRPr lang="lv-LV"/>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075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E6DA25-99AF-4E25-B9F7-9F65923F339B}" type="slidenum">
              <a:rPr lang="lv-LV"/>
              <a:pPr fontAlgn="base">
                <a:spcBef>
                  <a:spcPct val="0"/>
                </a:spcBef>
                <a:spcAft>
                  <a:spcPct val="0"/>
                </a:spcAft>
              </a:pPr>
              <a:t>43</a:t>
            </a:fld>
            <a:endParaRPr lang="lv-LV"/>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374C72-E8B2-4FC6-8D26-59BC35E5874A}" type="slidenum">
              <a:rPr lang="lv-LV"/>
              <a:pPr fontAlgn="base">
                <a:spcBef>
                  <a:spcPct val="0"/>
                </a:spcBef>
                <a:spcAft>
                  <a:spcPct val="0"/>
                </a:spcAft>
              </a:pPr>
              <a:t>44</a:t>
            </a:fld>
            <a:endParaRPr lang="lv-LV"/>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116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1049E9-DC6D-4073-BF3C-B08E180E25DD}" type="slidenum">
              <a:rPr lang="lv-LV"/>
              <a:pPr fontAlgn="base">
                <a:spcBef>
                  <a:spcPct val="0"/>
                </a:spcBef>
                <a:spcAft>
                  <a:spcPct val="0"/>
                </a:spcAft>
              </a:pPr>
              <a:t>45</a:t>
            </a:fld>
            <a:endParaRPr lang="lv-LV"/>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503AF0-17CC-40CD-A8D8-79FBEB23F98F}" type="slidenum">
              <a:rPr lang="lv-LV"/>
              <a:pPr fontAlgn="base">
                <a:spcBef>
                  <a:spcPct val="0"/>
                </a:spcBef>
                <a:spcAft>
                  <a:spcPct val="0"/>
                </a:spcAft>
              </a:pPr>
              <a:t>46</a:t>
            </a:fld>
            <a:endParaRPr lang="lv-LV"/>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CE7A39-4CDF-4547-9877-85E16CE967A5}" type="slidenum">
              <a:rPr lang="lv-LV"/>
              <a:pPr fontAlgn="base">
                <a:spcBef>
                  <a:spcPct val="0"/>
                </a:spcBef>
                <a:spcAft>
                  <a:spcPct val="0"/>
                </a:spcAft>
              </a:pPr>
              <a:t>47</a:t>
            </a:fld>
            <a:endParaRPr lang="lv-LV"/>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C985D0-B508-439D-8050-9ACF6D4FD92C}" type="slidenum">
              <a:rPr lang="lv-LV"/>
              <a:pPr fontAlgn="base">
                <a:spcBef>
                  <a:spcPct val="0"/>
                </a:spcBef>
                <a:spcAft>
                  <a:spcPct val="0"/>
                </a:spcAft>
              </a:pPr>
              <a:t>48</a:t>
            </a:fld>
            <a:endParaRPr lang="lv-LV"/>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1ED0C5-16C8-4AF0-942C-646FD7AB7216}" type="slidenum">
              <a:rPr lang="lv-LV"/>
              <a:pPr fontAlgn="base">
                <a:spcBef>
                  <a:spcPct val="0"/>
                </a:spcBef>
                <a:spcAft>
                  <a:spcPct val="0"/>
                </a:spcAft>
              </a:pPr>
              <a:t>49</a:t>
            </a:fld>
            <a:endParaRPr lang="lv-L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1E3BC6-CD78-4579-9D92-39BB32AD89B8}" type="slidenum">
              <a:rPr lang="lv-LV"/>
              <a:pPr fontAlgn="base">
                <a:spcBef>
                  <a:spcPct val="0"/>
                </a:spcBef>
                <a:spcAft>
                  <a:spcPct val="0"/>
                </a:spcAft>
              </a:pPr>
              <a:t>5</a:t>
            </a:fld>
            <a:endParaRPr lang="lv-LV"/>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6E5634-529C-4A0C-8458-48AA0D0BB8E0}" type="slidenum">
              <a:rPr lang="lv-LV"/>
              <a:pPr fontAlgn="base">
                <a:spcBef>
                  <a:spcPct val="0"/>
                </a:spcBef>
                <a:spcAft>
                  <a:spcPct val="0"/>
                </a:spcAft>
              </a:pPr>
              <a:t>50</a:t>
            </a:fld>
            <a:endParaRPr lang="lv-LV"/>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B86CB6-D57F-4612-9392-0286DD274B9D}" type="slidenum">
              <a:rPr lang="lv-LV"/>
              <a:pPr fontAlgn="base">
                <a:spcBef>
                  <a:spcPct val="0"/>
                </a:spcBef>
                <a:spcAft>
                  <a:spcPct val="0"/>
                </a:spcAft>
              </a:pPr>
              <a:t>51</a:t>
            </a:fld>
            <a:endParaRPr lang="lv-LV"/>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798D78-F7E6-45D2-AC4F-093E3F2DD1A2}" type="slidenum">
              <a:rPr lang="lv-LV"/>
              <a:pPr fontAlgn="base">
                <a:spcBef>
                  <a:spcPct val="0"/>
                </a:spcBef>
                <a:spcAft>
                  <a:spcPct val="0"/>
                </a:spcAft>
              </a:pPr>
              <a:t>52</a:t>
            </a:fld>
            <a:endParaRPr lang="lv-LV"/>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B33A5-E1AC-4930-9D06-BCD96059F5DC}" type="slidenum">
              <a:rPr lang="lv-LV"/>
              <a:pPr fontAlgn="base">
                <a:spcBef>
                  <a:spcPct val="0"/>
                </a:spcBef>
                <a:spcAft>
                  <a:spcPct val="0"/>
                </a:spcAft>
              </a:pPr>
              <a:t>53</a:t>
            </a:fld>
            <a:endParaRPr lang="lv-LV"/>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1A4D4A-7C9A-4166-9297-F7468D2A12F9}" type="slidenum">
              <a:rPr lang="lv-LV"/>
              <a:pPr fontAlgn="base">
                <a:spcBef>
                  <a:spcPct val="0"/>
                </a:spcBef>
                <a:spcAft>
                  <a:spcPct val="0"/>
                </a:spcAft>
              </a:pPr>
              <a:t>54</a:t>
            </a:fld>
            <a:endParaRPr lang="lv-LV"/>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DC40AD-55CA-42A6-9F98-899600F364D6}" type="slidenum">
              <a:rPr lang="lv-LV"/>
              <a:pPr fontAlgn="base">
                <a:spcBef>
                  <a:spcPct val="0"/>
                </a:spcBef>
                <a:spcAft>
                  <a:spcPct val="0"/>
                </a:spcAft>
              </a:pPr>
              <a:t>55</a:t>
            </a:fld>
            <a:endParaRPr lang="lv-LV"/>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590E76-9A14-4E80-8B3E-2B82ECD1A6CA}" type="slidenum">
              <a:rPr lang="lv-LV"/>
              <a:pPr fontAlgn="base">
                <a:spcBef>
                  <a:spcPct val="0"/>
                </a:spcBef>
                <a:spcAft>
                  <a:spcPct val="0"/>
                </a:spcAft>
              </a:pPr>
              <a:t>56</a:t>
            </a:fld>
            <a:endParaRPr lang="lv-LV"/>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51D535-8329-4F05-9176-A8DCEE7CD142}" type="slidenum">
              <a:rPr lang="lv-LV"/>
              <a:pPr fontAlgn="base">
                <a:spcBef>
                  <a:spcPct val="0"/>
                </a:spcBef>
                <a:spcAft>
                  <a:spcPct val="0"/>
                </a:spcAft>
              </a:pPr>
              <a:t>57</a:t>
            </a:fld>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0F7CFA-2812-490F-A139-D9E99AE0355D}" type="slidenum">
              <a:rPr lang="lv-LV"/>
              <a:pPr fontAlgn="base">
                <a:spcBef>
                  <a:spcPct val="0"/>
                </a:spcBef>
                <a:spcAft>
                  <a:spcPct val="0"/>
                </a:spcAft>
              </a:pPr>
              <a:t>6</a:t>
            </a:fld>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4A6B00-C42E-43AD-9FCA-E9517E6D3C59}" type="slidenum">
              <a:rPr lang="lv-LV"/>
              <a:pPr fontAlgn="base">
                <a:spcBef>
                  <a:spcPct val="0"/>
                </a:spcBef>
                <a:spcAft>
                  <a:spcPct val="0"/>
                </a:spcAft>
              </a:pPr>
              <a:t>7</a:t>
            </a:fld>
            <a:endParaRPr 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6F2F15-8F6F-4287-9595-4B1ADEBA6297}" type="slidenum">
              <a:rPr lang="lv-LV"/>
              <a:pPr fontAlgn="base">
                <a:spcBef>
                  <a:spcPct val="0"/>
                </a:spcBef>
                <a:spcAft>
                  <a:spcPct val="0"/>
                </a:spcAft>
              </a:pPr>
              <a:t>8</a:t>
            </a:fld>
            <a:endParaRPr lang="lv-LV"/>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v-LV"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C5F153-114A-46B5-AA6A-5FE082ACE842}" type="slidenum">
              <a:rPr lang="lv-LV"/>
              <a:pPr fontAlgn="base">
                <a:spcBef>
                  <a:spcPct val="0"/>
                </a:spcBef>
                <a:spcAft>
                  <a:spcPct val="0"/>
                </a:spcAft>
              </a:pPr>
              <a:t>9</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lvl1pPr>
              <a:defRPr/>
            </a:lvl1pPr>
          </a:lstStyle>
          <a:p>
            <a:pPr>
              <a:defRPr/>
            </a:pPr>
            <a:fld id="{0343E25F-DA70-495F-AA3C-AC4D069B0EBC}" type="datetimeFigureOut">
              <a:rPr lang="lv-LV"/>
              <a:pPr>
                <a:defRPr/>
              </a:pPr>
              <a:t>2011.03.31.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0FA9E9B5-85D0-4D8E-B14B-38B54662DB7C}"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8004C33E-26EC-4EA6-B386-3B81751553D9}" type="datetimeFigureOut">
              <a:rPr lang="lv-LV"/>
              <a:pPr>
                <a:defRPr/>
              </a:pPr>
              <a:t>2011.03.31.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02BD87E4-3725-49E8-971E-275DE83E20D0}"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9AD42B77-7FA5-49CC-9B65-EDCF8A9D3B1E}" type="datetimeFigureOut">
              <a:rPr lang="lv-LV"/>
              <a:pPr>
                <a:defRPr/>
              </a:pPr>
              <a:t>2011.03.31.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34EA4199-F228-429A-8BFA-F7BB45B36A86}"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0317C78F-D7DD-4AC4-9FB4-D4CAA44796D6}" type="datetimeFigureOut">
              <a:rPr lang="lv-LV"/>
              <a:pPr>
                <a:defRPr/>
              </a:pPr>
              <a:t>2011.03.31.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DAE06C2E-756C-4354-9BD0-0D79D589908B}"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BEB339-9310-4EC2-A873-137B645D6128}" type="datetimeFigureOut">
              <a:rPr lang="lv-LV"/>
              <a:pPr>
                <a:defRPr/>
              </a:pPr>
              <a:t>2011.03.31.</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C9086CE8-9C67-4AA9-A905-5A2D2F83A25C}"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3"/>
          <p:cNvSpPr>
            <a:spLocks noGrp="1"/>
          </p:cNvSpPr>
          <p:nvPr>
            <p:ph type="dt" sz="half" idx="10"/>
          </p:nvPr>
        </p:nvSpPr>
        <p:spPr/>
        <p:txBody>
          <a:bodyPr/>
          <a:lstStyle>
            <a:lvl1pPr>
              <a:defRPr/>
            </a:lvl1pPr>
          </a:lstStyle>
          <a:p>
            <a:pPr>
              <a:defRPr/>
            </a:pPr>
            <a:fld id="{D01C06A0-4D76-4733-83F1-F2A484C84C23}" type="datetimeFigureOut">
              <a:rPr lang="lv-LV"/>
              <a:pPr>
                <a:defRPr/>
              </a:pPr>
              <a:t>2011.03.31.</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53D186D5-E76A-45F2-B478-0EBADB27E1B7}"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3"/>
          <p:cNvSpPr>
            <a:spLocks noGrp="1"/>
          </p:cNvSpPr>
          <p:nvPr>
            <p:ph type="dt" sz="half" idx="10"/>
          </p:nvPr>
        </p:nvSpPr>
        <p:spPr/>
        <p:txBody>
          <a:bodyPr/>
          <a:lstStyle>
            <a:lvl1pPr>
              <a:defRPr/>
            </a:lvl1pPr>
          </a:lstStyle>
          <a:p>
            <a:pPr>
              <a:defRPr/>
            </a:pPr>
            <a:fld id="{B6C06C8A-2D3C-4493-8527-451A88843D1B}" type="datetimeFigureOut">
              <a:rPr lang="lv-LV"/>
              <a:pPr>
                <a:defRPr/>
              </a:pPr>
              <a:t>2011.03.31.</a:t>
            </a:fld>
            <a:endParaRPr lang="lv-LV"/>
          </a:p>
        </p:txBody>
      </p:sp>
      <p:sp>
        <p:nvSpPr>
          <p:cNvPr id="8" name="Footer Placeholder 4"/>
          <p:cNvSpPr>
            <a:spLocks noGrp="1"/>
          </p:cNvSpPr>
          <p:nvPr>
            <p:ph type="ftr" sz="quarter" idx="11"/>
          </p:nvPr>
        </p:nvSpPr>
        <p:spPr/>
        <p:txBody>
          <a:bodyPr/>
          <a:lstStyle>
            <a:lvl1pPr>
              <a:defRPr/>
            </a:lvl1pPr>
          </a:lstStyle>
          <a:p>
            <a:pPr>
              <a:defRPr/>
            </a:pPr>
            <a:endParaRPr lang="lv-LV"/>
          </a:p>
        </p:txBody>
      </p:sp>
      <p:sp>
        <p:nvSpPr>
          <p:cNvPr id="9" name="Slide Number Placeholder 5"/>
          <p:cNvSpPr>
            <a:spLocks noGrp="1"/>
          </p:cNvSpPr>
          <p:nvPr>
            <p:ph type="sldNum" sz="quarter" idx="12"/>
          </p:nvPr>
        </p:nvSpPr>
        <p:spPr/>
        <p:txBody>
          <a:bodyPr/>
          <a:lstStyle>
            <a:lvl1pPr>
              <a:defRPr/>
            </a:lvl1pPr>
          </a:lstStyle>
          <a:p>
            <a:pPr>
              <a:defRPr/>
            </a:pPr>
            <a:fld id="{69C05108-1CD0-44E7-95CA-9302F0DA56DE}"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3"/>
          <p:cNvSpPr>
            <a:spLocks noGrp="1"/>
          </p:cNvSpPr>
          <p:nvPr>
            <p:ph type="dt" sz="half" idx="10"/>
          </p:nvPr>
        </p:nvSpPr>
        <p:spPr/>
        <p:txBody>
          <a:bodyPr/>
          <a:lstStyle>
            <a:lvl1pPr>
              <a:defRPr/>
            </a:lvl1pPr>
          </a:lstStyle>
          <a:p>
            <a:pPr>
              <a:defRPr/>
            </a:pPr>
            <a:fld id="{E8742394-DC38-4053-AB05-240113DB4824}" type="datetimeFigureOut">
              <a:rPr lang="lv-LV"/>
              <a:pPr>
                <a:defRPr/>
              </a:pPr>
              <a:t>2011.03.31.</a:t>
            </a:fld>
            <a:endParaRPr lang="lv-LV"/>
          </a:p>
        </p:txBody>
      </p:sp>
      <p:sp>
        <p:nvSpPr>
          <p:cNvPr id="4" name="Footer Placeholder 4"/>
          <p:cNvSpPr>
            <a:spLocks noGrp="1"/>
          </p:cNvSpPr>
          <p:nvPr>
            <p:ph type="ftr" sz="quarter" idx="11"/>
          </p:nvPr>
        </p:nvSpPr>
        <p:spPr/>
        <p:txBody>
          <a:bodyPr/>
          <a:lstStyle>
            <a:lvl1pPr>
              <a:defRPr/>
            </a:lvl1pPr>
          </a:lstStyle>
          <a:p>
            <a:pPr>
              <a:defRPr/>
            </a:pPr>
            <a:endParaRPr lang="lv-LV"/>
          </a:p>
        </p:txBody>
      </p:sp>
      <p:sp>
        <p:nvSpPr>
          <p:cNvPr id="5" name="Slide Number Placeholder 5"/>
          <p:cNvSpPr>
            <a:spLocks noGrp="1"/>
          </p:cNvSpPr>
          <p:nvPr>
            <p:ph type="sldNum" sz="quarter" idx="12"/>
          </p:nvPr>
        </p:nvSpPr>
        <p:spPr/>
        <p:txBody>
          <a:bodyPr/>
          <a:lstStyle>
            <a:lvl1pPr>
              <a:defRPr/>
            </a:lvl1pPr>
          </a:lstStyle>
          <a:p>
            <a:pPr>
              <a:defRPr/>
            </a:pPr>
            <a:fld id="{75F6F6D1-36EE-4CF4-A655-812C7F577929}"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5B974D-0EE1-4706-B7F4-214FD73D632D}" type="datetimeFigureOut">
              <a:rPr lang="lv-LV"/>
              <a:pPr>
                <a:defRPr/>
              </a:pPr>
              <a:t>2011.03.31.</a:t>
            </a:fld>
            <a:endParaRPr lang="lv-LV"/>
          </a:p>
        </p:txBody>
      </p:sp>
      <p:sp>
        <p:nvSpPr>
          <p:cNvPr id="3" name="Footer Placeholder 4"/>
          <p:cNvSpPr>
            <a:spLocks noGrp="1"/>
          </p:cNvSpPr>
          <p:nvPr>
            <p:ph type="ftr" sz="quarter" idx="11"/>
          </p:nvPr>
        </p:nvSpPr>
        <p:spPr/>
        <p:txBody>
          <a:bodyPr/>
          <a:lstStyle>
            <a:lvl1pPr>
              <a:defRPr/>
            </a:lvl1pPr>
          </a:lstStyle>
          <a:p>
            <a:pPr>
              <a:defRPr/>
            </a:pPr>
            <a:endParaRPr lang="lv-LV"/>
          </a:p>
        </p:txBody>
      </p:sp>
      <p:sp>
        <p:nvSpPr>
          <p:cNvPr id="4" name="Slide Number Placeholder 5"/>
          <p:cNvSpPr>
            <a:spLocks noGrp="1"/>
          </p:cNvSpPr>
          <p:nvPr>
            <p:ph type="sldNum" sz="quarter" idx="12"/>
          </p:nvPr>
        </p:nvSpPr>
        <p:spPr/>
        <p:txBody>
          <a:bodyPr/>
          <a:lstStyle>
            <a:lvl1pPr>
              <a:defRPr/>
            </a:lvl1pPr>
          </a:lstStyle>
          <a:p>
            <a:pPr>
              <a:defRPr/>
            </a:pPr>
            <a:fld id="{7976CDD0-A460-4E33-A40A-0941223C5241}"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C16BDA-D39D-438A-AFBE-A5EC145FD15A}" type="datetimeFigureOut">
              <a:rPr lang="lv-LV"/>
              <a:pPr>
                <a:defRPr/>
              </a:pPr>
              <a:t>2011.03.31.</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5AC063FE-CC0C-4253-91FE-0A9B4142537D}"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88724C-EEFA-4C93-B717-EABE91DB9F69}" type="datetimeFigureOut">
              <a:rPr lang="lv-LV"/>
              <a:pPr>
                <a:defRPr/>
              </a:pPr>
              <a:t>2011.03.31.</a:t>
            </a:fld>
            <a:endParaRPr lang="lv-LV"/>
          </a:p>
        </p:txBody>
      </p:sp>
      <p:sp>
        <p:nvSpPr>
          <p:cNvPr id="6" name="Footer Placeholder 4"/>
          <p:cNvSpPr>
            <a:spLocks noGrp="1"/>
          </p:cNvSpPr>
          <p:nvPr>
            <p:ph type="ftr" sz="quarter" idx="11"/>
          </p:nvPr>
        </p:nvSpPr>
        <p:spPr/>
        <p:txBody>
          <a:bodyPr/>
          <a:lstStyle>
            <a:lvl1pPr>
              <a:defRPr/>
            </a:lvl1pPr>
          </a:lstStyle>
          <a:p>
            <a:pPr>
              <a:defRPr/>
            </a:pPr>
            <a:endParaRPr lang="lv-LV"/>
          </a:p>
        </p:txBody>
      </p:sp>
      <p:sp>
        <p:nvSpPr>
          <p:cNvPr id="7" name="Slide Number Placeholder 5"/>
          <p:cNvSpPr>
            <a:spLocks noGrp="1"/>
          </p:cNvSpPr>
          <p:nvPr>
            <p:ph type="sldNum" sz="quarter" idx="12"/>
          </p:nvPr>
        </p:nvSpPr>
        <p:spPr/>
        <p:txBody>
          <a:bodyPr/>
          <a:lstStyle>
            <a:lvl1pPr>
              <a:defRPr/>
            </a:lvl1pPr>
          </a:lstStyle>
          <a:p>
            <a:pPr>
              <a:defRPr/>
            </a:pPr>
            <a:fld id="{6B32D956-B989-4BAA-8D8C-C9245F57DFA6}"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lv-LV" smtClean="0"/>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smtClean="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7E00DC0-A4BC-415D-8D55-6347A89E5681}" type="datetimeFigureOut">
              <a:rPr lang="lv-LV"/>
              <a:pPr>
                <a:defRPr/>
              </a:pPr>
              <a:t>2011.03.31.</a:t>
            </a:fld>
            <a:endParaRPr lang="lv-LV"/>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v-LV"/>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8C34866-F62D-4138-88BE-3EA6D170AB02}"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oleObject" Target="../embeddings/Microsoft_Office_Excel_Chart6.xls"/><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jpeg"/><Relationship Id="rId7" Type="http://schemas.openxmlformats.org/officeDocument/2006/relationships/image" Target="../media/image26.jpeg"/><Relationship Id="rId12"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47.jpeg"/><Relationship Id="rId12"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50.jpeg"/><Relationship Id="rId5" Type="http://schemas.openxmlformats.org/officeDocument/2006/relationships/image" Target="../media/image45.jpeg"/><Relationship Id="rId10" Type="http://schemas.openxmlformats.org/officeDocument/2006/relationships/image" Target="../media/image49.jpeg"/><Relationship Id="rId4" Type="http://schemas.openxmlformats.org/officeDocument/2006/relationships/image" Target="../media/image44.jpeg"/><Relationship Id="rId9" Type="http://schemas.openxmlformats.org/officeDocument/2006/relationships/image" Target="../media/image48.jpeg"/></Relationships>
</file>

<file path=ppt/slides/_rels/slide2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1.jpeg"/><Relationship Id="rId7"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wmf"/><Relationship Id="rId4" Type="http://schemas.openxmlformats.org/officeDocument/2006/relationships/image" Target="../media/image52.jpe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1.jpeg"/><Relationship Id="rId7" Type="http://schemas.openxmlformats.org/officeDocument/2006/relationships/image" Target="../media/image59.w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8.wmf"/><Relationship Id="rId4" Type="http://schemas.openxmlformats.org/officeDocument/2006/relationships/image" Target="../media/image57.w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1.w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Microsoft_Office_Excel_Chart7.xls"/><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Microsoft_Office_Excel_Chart2.xls"/><Relationship Id="rId5" Type="http://schemas.openxmlformats.org/officeDocument/2006/relationships/oleObject" Target="../embeddings/Microsoft_Office_Excel_Chart1.xls"/><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1.jpeg"/><Relationship Id="rId7" Type="http://schemas.openxmlformats.org/officeDocument/2006/relationships/image" Target="../media/image66.jpeg"/><Relationship Id="rId12" Type="http://schemas.openxmlformats.org/officeDocument/2006/relationships/image" Target="../media/image71.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7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Microsoft_Office_Excel_Chart3.xls"/><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oleObject" Target="../embeddings/Microsoft_Office_Excel_Chart4.xls"/><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oleObject" Target="../embeddings/Microsoft_Office_Excel_Chart5.xls"/><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7" descr="blue.jpg"/>
          <p:cNvPicPr>
            <a:picLocks noChangeAspect="1"/>
          </p:cNvPicPr>
          <p:nvPr/>
        </p:nvPicPr>
        <p:blipFill>
          <a:blip r:embed="rId3" cstate="print"/>
          <a:srcRect/>
          <a:stretch>
            <a:fillRect/>
          </a:stretch>
        </p:blipFill>
        <p:spPr bwMode="auto">
          <a:xfrm>
            <a:off x="0" y="642938"/>
            <a:ext cx="9144000" cy="4500562"/>
          </a:xfrm>
          <a:prstGeom prst="rect">
            <a:avLst/>
          </a:prstGeom>
          <a:noFill/>
          <a:ln w="9525">
            <a:noFill/>
            <a:miter lim="800000"/>
            <a:headEnd/>
            <a:tailEnd/>
          </a:ln>
        </p:spPr>
      </p:pic>
      <p:sp>
        <p:nvSpPr>
          <p:cNvPr id="16386" name="Title 1"/>
          <p:cNvSpPr>
            <a:spLocks noGrp="1"/>
          </p:cNvSpPr>
          <p:nvPr>
            <p:ph type="ctrTitle"/>
          </p:nvPr>
        </p:nvSpPr>
        <p:spPr>
          <a:xfrm>
            <a:off x="714375" y="1951038"/>
            <a:ext cx="7772400" cy="1103312"/>
          </a:xfrm>
        </p:spPr>
        <p:txBody>
          <a:bodyPr/>
          <a:lstStyle/>
          <a:p>
            <a:r>
              <a:rPr lang="lv-LV" sz="3200" b="1" smtClean="0">
                <a:solidFill>
                  <a:schemeClr val="bg1"/>
                </a:solidFill>
                <a:latin typeface="Tahoma" pitchFamily="34" charset="0"/>
                <a:cs typeface="Tahoma" pitchFamily="34" charset="0"/>
              </a:rPr>
              <a:t>Latvijas Onkoloģijas centrs</a:t>
            </a:r>
            <a:br>
              <a:rPr lang="lv-LV" sz="3200" b="1" smtClean="0">
                <a:solidFill>
                  <a:schemeClr val="bg1"/>
                </a:solidFill>
                <a:latin typeface="Tahoma" pitchFamily="34" charset="0"/>
                <a:cs typeface="Tahoma" pitchFamily="34" charset="0"/>
              </a:rPr>
            </a:br>
            <a:r>
              <a:rPr lang="lv-LV" sz="3200" b="1" smtClean="0">
                <a:solidFill>
                  <a:schemeClr val="bg1"/>
                </a:solidFill>
                <a:latin typeface="Tahoma" pitchFamily="34" charset="0"/>
                <a:cs typeface="Tahoma" pitchFamily="34" charset="0"/>
              </a:rPr>
              <a:t>LOC</a:t>
            </a:r>
          </a:p>
        </p:txBody>
      </p:sp>
      <p:pic>
        <p:nvPicPr>
          <p:cNvPr id="16387" name="Picture 6"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9" name="TextBox 8"/>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16389" name="Picture 10" descr="as_logo.jpg"/>
          <p:cNvPicPr>
            <a:picLocks noChangeAspect="1"/>
          </p:cNvPicPr>
          <p:nvPr/>
        </p:nvPicPr>
        <p:blipFill>
          <a:blip r:embed="rId5" cstate="print"/>
          <a:srcRect l="4587" t="8685" r="2522" b="8685"/>
          <a:stretch>
            <a:fillRect/>
          </a:stretch>
        </p:blipFill>
        <p:spPr bwMode="auto">
          <a:xfrm>
            <a:off x="142875" y="98425"/>
            <a:ext cx="150018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818"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34819"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pic>
        <p:nvPicPr>
          <p:cNvPr id="34820"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34822" name="Picture 2" descr="IMG_5740"/>
          <p:cNvPicPr>
            <a:picLocks noChangeAspect="1" noChangeArrowheads="1"/>
          </p:cNvPicPr>
          <p:nvPr/>
        </p:nvPicPr>
        <p:blipFill>
          <a:blip r:embed="rId5" cstate="print"/>
          <a:srcRect l="2400" r="6421"/>
          <a:stretch>
            <a:fillRect/>
          </a:stretch>
        </p:blipFill>
        <p:spPr bwMode="auto">
          <a:xfrm>
            <a:off x="2000250" y="817563"/>
            <a:ext cx="2806700" cy="2051050"/>
          </a:xfrm>
          <a:prstGeom prst="rect">
            <a:avLst/>
          </a:prstGeom>
          <a:noFill/>
          <a:ln w="9525">
            <a:noFill/>
            <a:miter lim="800000"/>
            <a:headEnd/>
            <a:tailEnd/>
          </a:ln>
        </p:spPr>
      </p:pic>
      <p:pic>
        <p:nvPicPr>
          <p:cNvPr id="34823" name="Picture 3" descr="Bajeva 4 men po"/>
          <p:cNvPicPr>
            <a:picLocks noChangeAspect="1" noChangeArrowheads="1"/>
          </p:cNvPicPr>
          <p:nvPr/>
        </p:nvPicPr>
        <p:blipFill>
          <a:blip r:embed="rId6" cstate="print"/>
          <a:srcRect t="10428" r="6339"/>
          <a:stretch>
            <a:fillRect/>
          </a:stretch>
        </p:blipFill>
        <p:spPr bwMode="auto">
          <a:xfrm>
            <a:off x="4857750" y="817563"/>
            <a:ext cx="1430338" cy="2051050"/>
          </a:xfrm>
          <a:prstGeom prst="rect">
            <a:avLst/>
          </a:prstGeom>
          <a:noFill/>
          <a:ln w="9525">
            <a:noFill/>
            <a:miter lim="800000"/>
            <a:headEnd/>
            <a:tailEnd/>
          </a:ln>
        </p:spPr>
      </p:pic>
      <p:pic>
        <p:nvPicPr>
          <p:cNvPr id="34824" name="Picture 4" descr="Bajeva 4 men po (1)"/>
          <p:cNvPicPr>
            <a:picLocks noChangeAspect="1" noChangeArrowheads="1"/>
          </p:cNvPicPr>
          <p:nvPr/>
        </p:nvPicPr>
        <p:blipFill>
          <a:blip r:embed="rId7" cstate="print"/>
          <a:srcRect t="5655" b="2898"/>
          <a:stretch>
            <a:fillRect/>
          </a:stretch>
        </p:blipFill>
        <p:spPr bwMode="auto">
          <a:xfrm>
            <a:off x="4870450" y="2927350"/>
            <a:ext cx="1417638" cy="1944688"/>
          </a:xfrm>
          <a:prstGeom prst="rect">
            <a:avLst/>
          </a:prstGeom>
          <a:noFill/>
          <a:ln w="9525">
            <a:noFill/>
            <a:miter lim="800000"/>
            <a:headEnd/>
            <a:tailEnd/>
          </a:ln>
        </p:spPr>
      </p:pic>
      <p:pic>
        <p:nvPicPr>
          <p:cNvPr id="34825" name="Picture 5" descr="IMG_5743"/>
          <p:cNvPicPr>
            <a:picLocks noChangeAspect="1" noChangeArrowheads="1"/>
          </p:cNvPicPr>
          <p:nvPr/>
        </p:nvPicPr>
        <p:blipFill>
          <a:blip r:embed="rId8" cstate="print"/>
          <a:srcRect r="3481"/>
          <a:stretch>
            <a:fillRect/>
          </a:stretch>
        </p:blipFill>
        <p:spPr bwMode="auto">
          <a:xfrm>
            <a:off x="2000250" y="2922588"/>
            <a:ext cx="2814638" cy="1943100"/>
          </a:xfrm>
          <a:prstGeom prst="rect">
            <a:avLst/>
          </a:prstGeom>
          <a:noFill/>
          <a:ln w="9525">
            <a:noFill/>
            <a:miter lim="800000"/>
            <a:headEnd/>
            <a:tailEnd/>
          </a:ln>
        </p:spPr>
      </p:pic>
      <p:sp>
        <p:nvSpPr>
          <p:cNvPr id="34826" name="Rectangle 6"/>
          <p:cNvSpPr>
            <a:spLocks noChangeArrowheads="1"/>
          </p:cNvSpPr>
          <p:nvPr/>
        </p:nvSpPr>
        <p:spPr bwMode="auto">
          <a:xfrm>
            <a:off x="5786438" y="1571625"/>
            <a:ext cx="371475" cy="231775"/>
          </a:xfrm>
          <a:prstGeom prst="rect">
            <a:avLst/>
          </a:prstGeom>
          <a:solidFill>
            <a:srgbClr val="4D4D4D"/>
          </a:solidFill>
          <a:ln w="9525">
            <a:noFill/>
            <a:miter lim="800000"/>
            <a:headEnd/>
            <a:tailEnd/>
          </a:ln>
        </p:spPr>
        <p:txBody>
          <a:bodyPr wrap="none" anchor="ctr"/>
          <a:lstStyle/>
          <a:p>
            <a:endParaRPr lang="lv-LV">
              <a:latin typeface="Calibri" pitchFamily="34" charset="0"/>
            </a:endParaRPr>
          </a:p>
        </p:txBody>
      </p:sp>
      <p:sp>
        <p:nvSpPr>
          <p:cNvPr id="34827" name="Rectangle 6"/>
          <p:cNvSpPr>
            <a:spLocks noChangeArrowheads="1"/>
          </p:cNvSpPr>
          <p:nvPr/>
        </p:nvSpPr>
        <p:spPr bwMode="auto">
          <a:xfrm>
            <a:off x="5786438" y="3702050"/>
            <a:ext cx="371475" cy="231775"/>
          </a:xfrm>
          <a:prstGeom prst="rect">
            <a:avLst/>
          </a:prstGeom>
          <a:solidFill>
            <a:srgbClr val="4D4D4D"/>
          </a:solidFill>
          <a:ln w="9525">
            <a:noFill/>
            <a:miter lim="800000"/>
            <a:headEnd/>
            <a:tailEnd/>
          </a:ln>
        </p:spPr>
        <p:txBody>
          <a:bodyPr wrap="none" anchor="ctr"/>
          <a:lstStyle/>
          <a:p>
            <a:endParaRPr lang="lv-LV">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86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36867"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pic>
        <p:nvPicPr>
          <p:cNvPr id="36868"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nvGrpSpPr>
          <p:cNvPr id="36870" name="Group 5"/>
          <p:cNvGrpSpPr>
            <a:grpSpLocks/>
          </p:cNvGrpSpPr>
          <p:nvPr/>
        </p:nvGrpSpPr>
        <p:grpSpPr bwMode="auto">
          <a:xfrm>
            <a:off x="1346200" y="865188"/>
            <a:ext cx="2909888" cy="4010025"/>
            <a:chOff x="1462" y="165"/>
            <a:chExt cx="2835" cy="3907"/>
          </a:xfrm>
        </p:grpSpPr>
        <p:pic>
          <p:nvPicPr>
            <p:cNvPr id="36873" name="Picture 2" descr="Pumpa (3)"/>
            <p:cNvPicPr>
              <a:picLocks noChangeAspect="1" noChangeArrowheads="1"/>
            </p:cNvPicPr>
            <p:nvPr/>
          </p:nvPicPr>
          <p:blipFill>
            <a:blip r:embed="rId5" cstate="print"/>
            <a:srcRect/>
            <a:stretch>
              <a:fillRect/>
            </a:stretch>
          </p:blipFill>
          <p:spPr bwMode="auto">
            <a:xfrm>
              <a:off x="1462" y="165"/>
              <a:ext cx="2835" cy="1890"/>
            </a:xfrm>
            <a:prstGeom prst="rect">
              <a:avLst/>
            </a:prstGeom>
            <a:noFill/>
            <a:ln w="9525">
              <a:noFill/>
              <a:miter lim="800000"/>
              <a:headEnd/>
              <a:tailEnd/>
            </a:ln>
          </p:spPr>
        </p:pic>
        <p:pic>
          <p:nvPicPr>
            <p:cNvPr id="36874" name="Picture 3" descr="Pumpa melan (7)"/>
            <p:cNvPicPr>
              <a:picLocks noChangeAspect="1" noChangeArrowheads="1"/>
            </p:cNvPicPr>
            <p:nvPr/>
          </p:nvPicPr>
          <p:blipFill>
            <a:blip r:embed="rId6" cstate="print"/>
            <a:srcRect l="1366" r="1395"/>
            <a:stretch>
              <a:fillRect/>
            </a:stretch>
          </p:blipFill>
          <p:spPr bwMode="auto">
            <a:xfrm>
              <a:off x="1468" y="2137"/>
              <a:ext cx="2823" cy="1935"/>
            </a:xfrm>
            <a:prstGeom prst="rect">
              <a:avLst/>
            </a:prstGeom>
            <a:noFill/>
            <a:ln w="9525">
              <a:noFill/>
              <a:miter lim="800000"/>
              <a:headEnd/>
              <a:tailEnd/>
            </a:ln>
          </p:spPr>
        </p:pic>
      </p:grpSp>
      <p:pic>
        <p:nvPicPr>
          <p:cNvPr id="36871" name="Picture 4" descr="Pumpa 1gads po (1)"/>
          <p:cNvPicPr>
            <a:picLocks noChangeAspect="1" noChangeArrowheads="1"/>
          </p:cNvPicPr>
          <p:nvPr/>
        </p:nvPicPr>
        <p:blipFill>
          <a:blip r:embed="rId7" cstate="print"/>
          <a:srcRect t="955" b="1892"/>
          <a:stretch>
            <a:fillRect/>
          </a:stretch>
        </p:blipFill>
        <p:spPr bwMode="auto">
          <a:xfrm>
            <a:off x="4324350" y="857250"/>
            <a:ext cx="2768600" cy="4032250"/>
          </a:xfrm>
          <a:prstGeom prst="rect">
            <a:avLst/>
          </a:prstGeom>
          <a:noFill/>
          <a:ln w="9525">
            <a:noFill/>
            <a:miter lim="800000"/>
            <a:headEnd/>
            <a:tailEnd/>
          </a:ln>
        </p:spPr>
      </p:pic>
      <p:sp>
        <p:nvSpPr>
          <p:cNvPr id="36872" name="Rectangle 6"/>
          <p:cNvSpPr>
            <a:spLocks noChangeArrowheads="1"/>
          </p:cNvSpPr>
          <p:nvPr/>
        </p:nvSpPr>
        <p:spPr bwMode="auto">
          <a:xfrm>
            <a:off x="4857750" y="2357438"/>
            <a:ext cx="355600" cy="254000"/>
          </a:xfrm>
          <a:prstGeom prst="rect">
            <a:avLst/>
          </a:prstGeom>
          <a:solidFill>
            <a:srgbClr val="4D4D4D"/>
          </a:solidFill>
          <a:ln w="9525">
            <a:noFill/>
            <a:miter lim="800000"/>
            <a:headEnd/>
            <a:tailEnd/>
          </a:ln>
        </p:spPr>
        <p:txBody>
          <a:bodyPr wrap="none" anchor="ctr"/>
          <a:lstStyle/>
          <a:p>
            <a:endParaRPr lang="lv-LV">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4"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91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38915"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38916" name="Rectangle 3"/>
          <p:cNvSpPr txBox="1">
            <a:spLocks noChangeArrowheads="1"/>
          </p:cNvSpPr>
          <p:nvPr/>
        </p:nvSpPr>
        <p:spPr bwMode="auto">
          <a:xfrm>
            <a:off x="144463" y="763588"/>
            <a:ext cx="9499600" cy="590550"/>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Krūts ķirurģijas nodaļas izveidošanas priekšnosacījumi</a:t>
            </a:r>
          </a:p>
        </p:txBody>
      </p:sp>
      <p:graphicFrame>
        <p:nvGraphicFramePr>
          <p:cNvPr id="38917" name="Object 5"/>
          <p:cNvGraphicFramePr>
            <a:graphicFrameLocks noChangeAspect="1"/>
          </p:cNvGraphicFramePr>
          <p:nvPr/>
        </p:nvGraphicFramePr>
        <p:xfrm>
          <a:off x="142875" y="1203325"/>
          <a:ext cx="8786813" cy="2922588"/>
        </p:xfrm>
        <a:graphic>
          <a:graphicData uri="http://schemas.openxmlformats.org/presentationml/2006/ole">
            <p:oleObj spid="_x0000_s38917" r:id="rId5" imgW="8791194" imgH="2926334" progId="Excel.Chart.8">
              <p:embed/>
            </p:oleObj>
          </a:graphicData>
        </a:graphic>
      </p:graphicFrame>
      <p:graphicFrame>
        <p:nvGraphicFramePr>
          <p:cNvPr id="19" name="Group 34"/>
          <p:cNvGraphicFramePr>
            <a:graphicFrameLocks/>
          </p:cNvGraphicFramePr>
          <p:nvPr/>
        </p:nvGraphicFramePr>
        <p:xfrm>
          <a:off x="285750" y="3975100"/>
          <a:ext cx="8643999" cy="270272"/>
        </p:xfrm>
        <a:graphic>
          <a:graphicData uri="http://schemas.openxmlformats.org/drawingml/2006/table">
            <a:tbl>
              <a:tblPr/>
              <a:tblGrid>
                <a:gridCol w="2800740"/>
                <a:gridCol w="1840689"/>
                <a:gridCol w="2082466"/>
                <a:gridCol w="1920104"/>
              </a:tblGrid>
              <a:tr h="270272">
                <a:tc>
                  <a:txBody>
                    <a:bodyPr/>
                    <a:lstStyle/>
                    <a:p>
                      <a:pPr marL="0" marR="0" lvl="0" indent="0" algn="r" defTabSz="914400" rtl="0" eaLnBrk="1" fontAlgn="base" latinLnBrk="0" hangingPunct="1">
                        <a:lnSpc>
                          <a:spcPct val="100000"/>
                        </a:lnSpc>
                        <a:spcBef>
                          <a:spcPct val="20000"/>
                        </a:spcBef>
                        <a:spcAft>
                          <a:spcPct val="0"/>
                        </a:spcAft>
                        <a:buClrTx/>
                        <a:buSzTx/>
                        <a:buFont typeface="Arial Narrow" pitchFamily="34" charset="0"/>
                        <a:buNone/>
                        <a:tabLst/>
                      </a:pPr>
                      <a:r>
                        <a:rPr kumimoji="0" lang="lv-LV" sz="1200" b="1" i="0" u="none" strike="noStrike" cap="none" normalizeH="0" baseline="0" dirty="0" smtClean="0">
                          <a:ln>
                            <a:noFill/>
                          </a:ln>
                          <a:solidFill>
                            <a:schemeClr val="tx2"/>
                          </a:solidFill>
                          <a:effectLst/>
                          <a:latin typeface="Tahoma" pitchFamily="34" charset="0"/>
                          <a:cs typeface="Tahoma" pitchFamily="34" charset="0"/>
                        </a:rPr>
                        <a:t>KOPĀ:</a:t>
                      </a:r>
                    </a:p>
                  </a:txBody>
                  <a:tcPr marT="34290" marB="34290"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Narrow" pitchFamily="34" charset="0"/>
                        <a:buNone/>
                        <a:tabLst/>
                      </a:pPr>
                      <a:r>
                        <a:rPr kumimoji="0" lang="lv-LV" sz="1200" b="1" i="0" u="none" strike="noStrike" cap="none" normalizeH="0" baseline="0" dirty="0" smtClean="0">
                          <a:ln>
                            <a:noFill/>
                          </a:ln>
                          <a:solidFill>
                            <a:schemeClr val="tx2"/>
                          </a:solidFill>
                          <a:effectLst/>
                          <a:latin typeface="Tahoma" pitchFamily="34" charset="0"/>
                          <a:cs typeface="Tahoma" pitchFamily="34" charset="0"/>
                        </a:rPr>
                        <a:t>870</a:t>
                      </a:r>
                    </a:p>
                  </a:txBody>
                  <a:tcPr marT="34290" marB="34290"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Narrow" pitchFamily="34" charset="0"/>
                        <a:buNone/>
                        <a:tabLst/>
                      </a:pPr>
                      <a:r>
                        <a:rPr kumimoji="0" lang="lv-LV" sz="1200" b="1" i="0" u="none" strike="noStrike" cap="none" normalizeH="0" baseline="0" dirty="0" smtClean="0">
                          <a:ln>
                            <a:noFill/>
                          </a:ln>
                          <a:solidFill>
                            <a:schemeClr val="tx2"/>
                          </a:solidFill>
                          <a:effectLst/>
                          <a:latin typeface="Tahoma" pitchFamily="34" charset="0"/>
                          <a:cs typeface="Tahoma" pitchFamily="34" charset="0"/>
                        </a:rPr>
                        <a:t>898</a:t>
                      </a:r>
                    </a:p>
                  </a:txBody>
                  <a:tcPr marT="34290" marB="34290"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Narrow" pitchFamily="34" charset="0"/>
                        <a:buNone/>
                        <a:tabLst/>
                      </a:pPr>
                      <a:r>
                        <a:rPr kumimoji="0" lang="lv-LV" sz="1200" b="1" i="0" u="none" strike="noStrike" cap="none" normalizeH="0" baseline="0" dirty="0" smtClean="0">
                          <a:ln>
                            <a:noFill/>
                          </a:ln>
                          <a:solidFill>
                            <a:schemeClr val="tx2"/>
                          </a:solidFill>
                          <a:effectLst/>
                          <a:latin typeface="Tahoma" pitchFamily="34" charset="0"/>
                          <a:cs typeface="Tahoma" pitchFamily="34" charset="0"/>
                        </a:rPr>
                        <a:t>889</a:t>
                      </a:r>
                    </a:p>
                  </a:txBody>
                  <a:tcPr marT="34290" marB="34290" anchor="ctr" horzOverflow="overflow">
                    <a:lnL>
                      <a:noFill/>
                    </a:lnL>
                    <a:lnR cap="flat">
                      <a:noFill/>
                    </a:lnR>
                    <a:lnT cap="flat">
                      <a:noFill/>
                    </a:lnT>
                    <a:lnB cap="flat">
                      <a:noFill/>
                    </a:lnB>
                    <a:lnTlToBr>
                      <a:noFill/>
                    </a:lnTlToBr>
                    <a:lnBlToTr>
                      <a:noFill/>
                    </a:lnBlToTr>
                    <a:noFill/>
                  </a:tcPr>
                </a:tc>
              </a:tr>
            </a:tbl>
          </a:graphicData>
        </a:graphic>
      </p:graphicFrame>
      <p:sp>
        <p:nvSpPr>
          <p:cNvPr id="38923" name="Rectangle 35"/>
          <p:cNvSpPr>
            <a:spLocks noChangeArrowheads="1"/>
          </p:cNvSpPr>
          <p:nvPr/>
        </p:nvSpPr>
        <p:spPr bwMode="auto">
          <a:xfrm>
            <a:off x="0" y="4300538"/>
            <a:ext cx="9144000" cy="842962"/>
          </a:xfrm>
          <a:prstGeom prst="rect">
            <a:avLst/>
          </a:prstGeom>
          <a:solidFill>
            <a:schemeClr val="tx2"/>
          </a:solidFill>
          <a:ln w="9525">
            <a:noFill/>
            <a:miter lim="800000"/>
            <a:headEnd/>
            <a:tailEnd/>
          </a:ln>
        </p:spPr>
        <p:txBody>
          <a:bodyPr wrap="none" anchor="ctr"/>
          <a:lstStyle/>
          <a:p>
            <a:pPr algn="ctr"/>
            <a:r>
              <a:rPr lang="lv-LV" sz="1600">
                <a:solidFill>
                  <a:schemeClr val="bg1"/>
                </a:solidFill>
                <a:latin typeface="Tahoma" pitchFamily="34" charset="0"/>
                <a:cs typeface="Tahoma" pitchFamily="34" charset="0"/>
              </a:rPr>
              <a:t>Ņemot vērā lielo pacienšu koncentrāciju Latvijas Onkoloģijas centrā,</a:t>
            </a:r>
          </a:p>
          <a:p>
            <a:pPr algn="ctr"/>
            <a:r>
              <a:rPr lang="lv-LV" sz="1600">
                <a:solidFill>
                  <a:schemeClr val="bg1"/>
                </a:solidFill>
                <a:latin typeface="Tahoma" pitchFamily="34" charset="0"/>
                <a:cs typeface="Tahoma" pitchFamily="34" charset="0"/>
              </a:rPr>
              <a:t>tika realizēta objektīva nepieciešamība izveidot šādu nodaļu,</a:t>
            </a:r>
          </a:p>
          <a:p>
            <a:pPr algn="ctr"/>
            <a:r>
              <a:rPr lang="lv-LV" sz="1600">
                <a:solidFill>
                  <a:schemeClr val="bg1"/>
                </a:solidFill>
                <a:latin typeface="Tahoma" pitchFamily="34" charset="0"/>
                <a:cs typeface="Tahoma" pitchFamily="34" charset="0"/>
              </a:rPr>
              <a:t>kur tiek veikta pacienšu mūsdienīga ārstēšana</a:t>
            </a:r>
          </a:p>
        </p:txBody>
      </p:sp>
      <p:pic>
        <p:nvPicPr>
          <p:cNvPr id="38924" name="Picture 10" descr="elements.png"/>
          <p:cNvPicPr>
            <a:picLocks noChangeAspect="1"/>
          </p:cNvPicPr>
          <p:nvPr/>
        </p:nvPicPr>
        <p:blipFill>
          <a:blip r:embed="rId6"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3" name="TextBox 12"/>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96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40963"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40964" name="Rectangle 3"/>
          <p:cNvSpPr txBox="1">
            <a:spLocks noChangeArrowheads="1"/>
          </p:cNvSpPr>
          <p:nvPr/>
        </p:nvSpPr>
        <p:spPr bwMode="auto">
          <a:xfrm>
            <a:off x="144463" y="750888"/>
            <a:ext cx="9499600" cy="590550"/>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Krūts noņemšana ar tās vēlīnu rekonstrukciju</a:t>
            </a:r>
          </a:p>
        </p:txBody>
      </p:sp>
      <p:grpSp>
        <p:nvGrpSpPr>
          <p:cNvPr id="40965" name="Group 5"/>
          <p:cNvGrpSpPr>
            <a:grpSpLocks/>
          </p:cNvGrpSpPr>
          <p:nvPr/>
        </p:nvGrpSpPr>
        <p:grpSpPr bwMode="auto">
          <a:xfrm>
            <a:off x="4854575" y="1177925"/>
            <a:ext cx="3267075" cy="3830638"/>
            <a:chOff x="3425" y="537"/>
            <a:chExt cx="2222" cy="3472"/>
          </a:xfrm>
        </p:grpSpPr>
        <p:pic>
          <p:nvPicPr>
            <p:cNvPr id="40969" name="Picture 10" descr="1"/>
            <p:cNvPicPr>
              <a:picLocks noChangeAspect="1" noChangeArrowheads="1"/>
            </p:cNvPicPr>
            <p:nvPr/>
          </p:nvPicPr>
          <p:blipFill>
            <a:blip r:embed="rId4" cstate="print"/>
            <a:srcRect r="9264"/>
            <a:stretch>
              <a:fillRect/>
            </a:stretch>
          </p:blipFill>
          <p:spPr bwMode="auto">
            <a:xfrm>
              <a:off x="3425" y="537"/>
              <a:ext cx="2222" cy="1720"/>
            </a:xfrm>
            <a:prstGeom prst="rect">
              <a:avLst/>
            </a:prstGeom>
            <a:noFill/>
            <a:ln w="9525">
              <a:noFill/>
              <a:miter lim="800000"/>
              <a:headEnd/>
              <a:tailEnd/>
            </a:ln>
          </p:spPr>
        </p:pic>
        <p:pic>
          <p:nvPicPr>
            <p:cNvPr id="40970" name="Picture 11" descr="1-4"/>
            <p:cNvPicPr>
              <a:picLocks noChangeAspect="1" noChangeArrowheads="1"/>
            </p:cNvPicPr>
            <p:nvPr/>
          </p:nvPicPr>
          <p:blipFill>
            <a:blip r:embed="rId5" cstate="print"/>
            <a:srcRect/>
            <a:stretch>
              <a:fillRect/>
            </a:stretch>
          </p:blipFill>
          <p:spPr bwMode="auto">
            <a:xfrm>
              <a:off x="3425" y="2342"/>
              <a:ext cx="2222" cy="1667"/>
            </a:xfrm>
            <a:prstGeom prst="rect">
              <a:avLst/>
            </a:prstGeom>
            <a:noFill/>
            <a:ln w="9525">
              <a:noFill/>
              <a:miter lim="800000"/>
              <a:headEnd/>
              <a:tailEnd/>
            </a:ln>
          </p:spPr>
        </p:pic>
      </p:grpSp>
      <p:pic>
        <p:nvPicPr>
          <p:cNvPr id="40966" name="Picture 9" descr="Copy of dx220sin350"/>
          <p:cNvPicPr>
            <a:picLocks noChangeAspect="1" noChangeArrowheads="1"/>
          </p:cNvPicPr>
          <p:nvPr/>
        </p:nvPicPr>
        <p:blipFill>
          <a:blip r:embed="rId6" cstate="print"/>
          <a:srcRect/>
          <a:stretch>
            <a:fillRect/>
          </a:stretch>
        </p:blipFill>
        <p:spPr bwMode="auto">
          <a:xfrm>
            <a:off x="792163" y="1768475"/>
            <a:ext cx="3816350" cy="2146300"/>
          </a:xfrm>
          <a:prstGeom prst="rect">
            <a:avLst/>
          </a:prstGeom>
          <a:noFill/>
          <a:ln w="9525">
            <a:noFill/>
            <a:miter lim="800000"/>
            <a:headEnd/>
            <a:tailEnd/>
          </a:ln>
        </p:spPr>
      </p:pic>
      <p:pic>
        <p:nvPicPr>
          <p:cNvPr id="40967" name="Picture 16" descr="elements.png"/>
          <p:cNvPicPr>
            <a:picLocks noChangeAspect="1"/>
          </p:cNvPicPr>
          <p:nvPr/>
        </p:nvPicPr>
        <p:blipFill>
          <a:blip r:embed="rId7"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8" name="TextBox 17"/>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010"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43011"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43012" name="Rectangle 3"/>
          <p:cNvSpPr txBox="1">
            <a:spLocks noChangeArrowheads="1"/>
          </p:cNvSpPr>
          <p:nvPr/>
        </p:nvSpPr>
        <p:spPr bwMode="auto">
          <a:xfrm>
            <a:off x="144463" y="750888"/>
            <a:ext cx="9499600" cy="590550"/>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Krūts noņemšana ar tās vienmomenta rekonstrukciju</a:t>
            </a:r>
          </a:p>
        </p:txBody>
      </p:sp>
      <p:grpSp>
        <p:nvGrpSpPr>
          <p:cNvPr id="43013" name="Group 5"/>
          <p:cNvGrpSpPr>
            <a:grpSpLocks/>
          </p:cNvGrpSpPr>
          <p:nvPr/>
        </p:nvGrpSpPr>
        <p:grpSpPr bwMode="auto">
          <a:xfrm>
            <a:off x="704850" y="1214438"/>
            <a:ext cx="7497763" cy="1646237"/>
            <a:chOff x="33" y="1276"/>
            <a:chExt cx="5552" cy="1383"/>
          </a:xfrm>
        </p:grpSpPr>
        <p:grpSp>
          <p:nvGrpSpPr>
            <p:cNvPr id="43023" name="Group 6"/>
            <p:cNvGrpSpPr>
              <a:grpSpLocks/>
            </p:cNvGrpSpPr>
            <p:nvPr/>
          </p:nvGrpSpPr>
          <p:grpSpPr bwMode="auto">
            <a:xfrm>
              <a:off x="33" y="1516"/>
              <a:ext cx="5552" cy="1143"/>
              <a:chOff x="33" y="1516"/>
              <a:chExt cx="5552" cy="1143"/>
            </a:xfrm>
          </p:grpSpPr>
          <p:pic>
            <p:nvPicPr>
              <p:cNvPr id="43025" name="Picture 23" descr="IMGP3940"/>
              <p:cNvPicPr>
                <a:picLocks noChangeAspect="1" noChangeArrowheads="1"/>
              </p:cNvPicPr>
              <p:nvPr/>
            </p:nvPicPr>
            <p:blipFill>
              <a:blip r:embed="rId4" cstate="print"/>
              <a:srcRect l="12050" r="6888"/>
              <a:stretch>
                <a:fillRect/>
              </a:stretch>
            </p:blipFill>
            <p:spPr bwMode="auto">
              <a:xfrm>
                <a:off x="33" y="1527"/>
                <a:ext cx="1224" cy="1132"/>
              </a:xfrm>
              <a:prstGeom prst="rect">
                <a:avLst/>
              </a:prstGeom>
              <a:noFill/>
              <a:ln w="9525">
                <a:noFill/>
                <a:miter lim="800000"/>
                <a:headEnd/>
                <a:tailEnd/>
              </a:ln>
            </p:spPr>
          </p:pic>
          <p:pic>
            <p:nvPicPr>
              <p:cNvPr id="43026" name="Picture 27" descr="IMGP3945"/>
              <p:cNvPicPr>
                <a:picLocks noChangeAspect="1" noChangeArrowheads="1"/>
              </p:cNvPicPr>
              <p:nvPr/>
            </p:nvPicPr>
            <p:blipFill>
              <a:blip r:embed="rId5" cstate="print"/>
              <a:srcRect l="17197" b="7347"/>
              <a:stretch>
                <a:fillRect/>
              </a:stretch>
            </p:blipFill>
            <p:spPr bwMode="auto">
              <a:xfrm>
                <a:off x="1291" y="1525"/>
                <a:ext cx="1314" cy="1134"/>
              </a:xfrm>
              <a:prstGeom prst="rect">
                <a:avLst/>
              </a:prstGeom>
              <a:noFill/>
              <a:ln w="9525">
                <a:noFill/>
                <a:miter lim="800000"/>
                <a:headEnd/>
                <a:tailEnd/>
              </a:ln>
            </p:spPr>
          </p:pic>
          <p:pic>
            <p:nvPicPr>
              <p:cNvPr id="43027" name="Picture 29" descr="IMGP3953"/>
              <p:cNvPicPr>
                <a:picLocks noChangeAspect="1" noChangeArrowheads="1"/>
              </p:cNvPicPr>
              <p:nvPr/>
            </p:nvPicPr>
            <p:blipFill>
              <a:blip r:embed="rId6" cstate="print"/>
              <a:srcRect/>
              <a:stretch>
                <a:fillRect/>
              </a:stretch>
            </p:blipFill>
            <p:spPr bwMode="auto">
              <a:xfrm>
                <a:off x="2639" y="1526"/>
                <a:ext cx="1512" cy="1133"/>
              </a:xfrm>
              <a:prstGeom prst="rect">
                <a:avLst/>
              </a:prstGeom>
              <a:noFill/>
              <a:ln w="9525">
                <a:noFill/>
                <a:miter lim="800000"/>
                <a:headEnd/>
                <a:tailEnd/>
              </a:ln>
            </p:spPr>
          </p:pic>
          <p:pic>
            <p:nvPicPr>
              <p:cNvPr id="43028" name="Picture 14" descr="IMGP3949"/>
              <p:cNvPicPr>
                <a:picLocks noChangeAspect="1" noChangeArrowheads="1"/>
              </p:cNvPicPr>
              <p:nvPr/>
            </p:nvPicPr>
            <p:blipFill>
              <a:blip r:embed="rId7" cstate="print"/>
              <a:srcRect l="2682" r="5423"/>
              <a:stretch>
                <a:fillRect/>
              </a:stretch>
            </p:blipFill>
            <p:spPr bwMode="auto">
              <a:xfrm>
                <a:off x="4185" y="1516"/>
                <a:ext cx="1400" cy="1143"/>
              </a:xfrm>
              <a:prstGeom prst="rect">
                <a:avLst/>
              </a:prstGeom>
              <a:noFill/>
              <a:ln w="9525">
                <a:noFill/>
                <a:miter lim="800000"/>
                <a:headEnd/>
                <a:tailEnd/>
              </a:ln>
            </p:spPr>
          </p:pic>
        </p:grpSp>
        <p:sp>
          <p:nvSpPr>
            <p:cNvPr id="43024" name="Rectangle 11"/>
            <p:cNvSpPr>
              <a:spLocks noChangeArrowheads="1"/>
            </p:cNvSpPr>
            <p:nvPr/>
          </p:nvSpPr>
          <p:spPr bwMode="auto">
            <a:xfrm>
              <a:off x="33" y="1276"/>
              <a:ext cx="1452" cy="227"/>
            </a:xfrm>
            <a:prstGeom prst="rect">
              <a:avLst/>
            </a:prstGeom>
            <a:noFill/>
            <a:ln w="9525">
              <a:noFill/>
              <a:miter lim="800000"/>
              <a:headEnd/>
              <a:tailEnd/>
            </a:ln>
          </p:spPr>
          <p:txBody>
            <a:bodyPr wrap="none" anchor="ctr"/>
            <a:lstStyle/>
            <a:p>
              <a:r>
                <a:rPr lang="lv-LV" sz="1400" b="1">
                  <a:solidFill>
                    <a:schemeClr val="tx2"/>
                  </a:solidFill>
                  <a:latin typeface="Tahoma" pitchFamily="34" charset="0"/>
                  <a:cs typeface="Tahoma" pitchFamily="34" charset="0"/>
                </a:rPr>
                <a:t>Ar LD lēveri + implantu</a:t>
              </a:r>
            </a:p>
          </p:txBody>
        </p:sp>
      </p:grpSp>
      <p:grpSp>
        <p:nvGrpSpPr>
          <p:cNvPr id="43014" name="Group 12"/>
          <p:cNvGrpSpPr>
            <a:grpSpLocks/>
          </p:cNvGrpSpPr>
          <p:nvPr/>
        </p:nvGrpSpPr>
        <p:grpSpPr bwMode="auto">
          <a:xfrm>
            <a:off x="706438" y="3103563"/>
            <a:ext cx="7508875" cy="1647825"/>
            <a:chOff x="35" y="2817"/>
            <a:chExt cx="5468" cy="1383"/>
          </a:xfrm>
        </p:grpSpPr>
        <p:grpSp>
          <p:nvGrpSpPr>
            <p:cNvPr id="43017" name="Group 13"/>
            <p:cNvGrpSpPr>
              <a:grpSpLocks/>
            </p:cNvGrpSpPr>
            <p:nvPr/>
          </p:nvGrpSpPr>
          <p:grpSpPr bwMode="auto">
            <a:xfrm>
              <a:off x="35" y="3065"/>
              <a:ext cx="5468" cy="1135"/>
              <a:chOff x="35" y="3065"/>
              <a:chExt cx="5468" cy="1135"/>
            </a:xfrm>
          </p:grpSpPr>
          <p:pic>
            <p:nvPicPr>
              <p:cNvPr id="43019" name="Picture 17" descr="IMGP0853"/>
              <p:cNvPicPr>
                <a:picLocks noChangeAspect="1" noChangeArrowheads="1"/>
              </p:cNvPicPr>
              <p:nvPr/>
            </p:nvPicPr>
            <p:blipFill>
              <a:blip r:embed="rId8" cstate="print"/>
              <a:srcRect l="2853" r="5074" b="2827"/>
              <a:stretch>
                <a:fillRect/>
              </a:stretch>
            </p:blipFill>
            <p:spPr bwMode="auto">
              <a:xfrm>
                <a:off x="35" y="3066"/>
                <a:ext cx="1452" cy="1134"/>
              </a:xfrm>
              <a:prstGeom prst="rect">
                <a:avLst/>
              </a:prstGeom>
              <a:noFill/>
              <a:ln w="9525">
                <a:noFill/>
                <a:miter lim="800000"/>
                <a:headEnd/>
                <a:tailEnd/>
              </a:ln>
            </p:spPr>
          </p:pic>
          <p:pic>
            <p:nvPicPr>
              <p:cNvPr id="43020" name="Picture 19" descr="IMGP0859"/>
              <p:cNvPicPr>
                <a:picLocks noChangeAspect="1" noChangeArrowheads="1"/>
              </p:cNvPicPr>
              <p:nvPr/>
            </p:nvPicPr>
            <p:blipFill>
              <a:blip r:embed="rId9" cstate="print"/>
              <a:srcRect/>
              <a:stretch>
                <a:fillRect/>
              </a:stretch>
            </p:blipFill>
            <p:spPr bwMode="auto">
              <a:xfrm>
                <a:off x="1523" y="3066"/>
                <a:ext cx="1401" cy="1134"/>
              </a:xfrm>
              <a:prstGeom prst="rect">
                <a:avLst/>
              </a:prstGeom>
              <a:noFill/>
              <a:ln w="9525">
                <a:noFill/>
                <a:miter lim="800000"/>
                <a:headEnd/>
                <a:tailEnd/>
              </a:ln>
            </p:spPr>
          </p:pic>
          <p:pic>
            <p:nvPicPr>
              <p:cNvPr id="43021" name="Picture 16" descr="IMGP0862"/>
              <p:cNvPicPr>
                <a:picLocks noChangeAspect="1" noChangeArrowheads="1"/>
              </p:cNvPicPr>
              <p:nvPr/>
            </p:nvPicPr>
            <p:blipFill>
              <a:blip r:embed="rId10" cstate="print"/>
              <a:srcRect r="5832"/>
              <a:stretch>
                <a:fillRect/>
              </a:stretch>
            </p:blipFill>
            <p:spPr bwMode="auto">
              <a:xfrm>
                <a:off x="2960" y="3065"/>
                <a:ext cx="1424" cy="1135"/>
              </a:xfrm>
              <a:prstGeom prst="rect">
                <a:avLst/>
              </a:prstGeom>
              <a:noFill/>
              <a:ln w="9525">
                <a:noFill/>
                <a:miter lim="800000"/>
                <a:headEnd/>
                <a:tailEnd/>
              </a:ln>
            </p:spPr>
          </p:pic>
          <p:pic>
            <p:nvPicPr>
              <p:cNvPr id="43022" name="Picture 17" descr="Copy of IMGP2423"/>
              <p:cNvPicPr>
                <a:picLocks noChangeAspect="1" noChangeArrowheads="1"/>
              </p:cNvPicPr>
              <p:nvPr/>
            </p:nvPicPr>
            <p:blipFill>
              <a:blip r:embed="rId11" cstate="print"/>
              <a:srcRect/>
              <a:stretch>
                <a:fillRect/>
              </a:stretch>
            </p:blipFill>
            <p:spPr bwMode="auto">
              <a:xfrm>
                <a:off x="4421" y="3071"/>
                <a:ext cx="1082" cy="1129"/>
              </a:xfrm>
              <a:prstGeom prst="rect">
                <a:avLst/>
              </a:prstGeom>
              <a:noFill/>
              <a:ln w="9525">
                <a:noFill/>
                <a:miter lim="800000"/>
                <a:headEnd/>
                <a:tailEnd/>
              </a:ln>
            </p:spPr>
          </p:pic>
        </p:grpSp>
        <p:sp>
          <p:nvSpPr>
            <p:cNvPr id="43018" name="Rectangle 18"/>
            <p:cNvSpPr>
              <a:spLocks noChangeArrowheads="1"/>
            </p:cNvSpPr>
            <p:nvPr/>
          </p:nvSpPr>
          <p:spPr bwMode="auto">
            <a:xfrm>
              <a:off x="35" y="2817"/>
              <a:ext cx="1044" cy="227"/>
            </a:xfrm>
            <a:prstGeom prst="rect">
              <a:avLst/>
            </a:prstGeom>
            <a:noFill/>
            <a:ln w="9525">
              <a:noFill/>
              <a:miter lim="800000"/>
              <a:headEnd/>
              <a:tailEnd/>
            </a:ln>
          </p:spPr>
          <p:txBody>
            <a:bodyPr wrap="none" anchor="ctr"/>
            <a:lstStyle/>
            <a:p>
              <a:r>
                <a:rPr lang="lv-LV" sz="1400" b="1">
                  <a:solidFill>
                    <a:schemeClr val="tx2"/>
                  </a:solidFill>
                  <a:latin typeface="Tahoma" pitchFamily="34" charset="0"/>
                  <a:cs typeface="Tahoma" pitchFamily="34" charset="0"/>
                </a:rPr>
                <a:t>Ar TRAM lēveri</a:t>
              </a:r>
            </a:p>
          </p:txBody>
        </p:sp>
      </p:grpSp>
      <p:pic>
        <p:nvPicPr>
          <p:cNvPr id="43015" name="Picture 21" descr="elements.png"/>
          <p:cNvPicPr>
            <a:picLocks noChangeAspect="1"/>
          </p:cNvPicPr>
          <p:nvPr/>
        </p:nvPicPr>
        <p:blipFill>
          <a:blip r:embed="rId12"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23" name="TextBox 22"/>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58"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45059"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45060" name="Rectangle 3"/>
          <p:cNvSpPr txBox="1">
            <a:spLocks noChangeArrowheads="1"/>
          </p:cNvSpPr>
          <p:nvPr/>
        </p:nvSpPr>
        <p:spPr bwMode="auto">
          <a:xfrm>
            <a:off x="144463" y="660400"/>
            <a:ext cx="9499600" cy="752475"/>
          </a:xfrm>
          <a:prstGeom prst="rect">
            <a:avLst/>
          </a:prstGeom>
          <a:noFill/>
          <a:ln w="9525">
            <a:noFill/>
            <a:miter lim="800000"/>
            <a:headEnd/>
            <a:tailEnd/>
          </a:ln>
        </p:spPr>
        <p:txBody>
          <a:bodyPr/>
          <a:lstStyle/>
          <a:p>
            <a:pPr>
              <a:lnSpc>
                <a:spcPct val="150000"/>
              </a:lnSpc>
            </a:pPr>
            <a:r>
              <a:rPr lang="lv-LV" sz="1600" b="1">
                <a:solidFill>
                  <a:srgbClr val="C00000"/>
                </a:solidFill>
                <a:latin typeface="Tahoma" pitchFamily="34" charset="0"/>
                <a:cs typeface="Tahoma" pitchFamily="34" charset="0"/>
              </a:rPr>
              <a:t>Krūts noņemšana ar tās vienmomenta rekonstrukciju ar implantu un </a:t>
            </a:r>
          </a:p>
          <a:p>
            <a:pPr>
              <a:lnSpc>
                <a:spcPct val="150000"/>
              </a:lnSpc>
            </a:pPr>
            <a:r>
              <a:rPr lang="lv-LV" sz="1600" b="1">
                <a:solidFill>
                  <a:srgbClr val="C00000"/>
                </a:solidFill>
                <a:latin typeface="Tahoma" pitchFamily="34" charset="0"/>
                <a:cs typeface="Tahoma" pitchFamily="34" charset="0"/>
              </a:rPr>
              <a:t>otras krūts vēlīnu korekciju</a:t>
            </a:r>
          </a:p>
        </p:txBody>
      </p:sp>
      <p:grpSp>
        <p:nvGrpSpPr>
          <p:cNvPr id="45061" name="Group 19"/>
          <p:cNvGrpSpPr>
            <a:grpSpLocks/>
          </p:cNvGrpSpPr>
          <p:nvPr/>
        </p:nvGrpSpPr>
        <p:grpSpPr bwMode="auto">
          <a:xfrm>
            <a:off x="1428750" y="1536700"/>
            <a:ext cx="2571750" cy="3552825"/>
            <a:chOff x="634" y="1290"/>
            <a:chExt cx="1929" cy="2985"/>
          </a:xfrm>
        </p:grpSpPr>
        <p:grpSp>
          <p:nvGrpSpPr>
            <p:cNvPr id="45071" name="Group 16"/>
            <p:cNvGrpSpPr>
              <a:grpSpLocks/>
            </p:cNvGrpSpPr>
            <p:nvPr/>
          </p:nvGrpSpPr>
          <p:grpSpPr bwMode="auto">
            <a:xfrm>
              <a:off x="634" y="1290"/>
              <a:ext cx="1929" cy="1474"/>
              <a:chOff x="1054" y="1199"/>
              <a:chExt cx="1929" cy="1474"/>
            </a:xfrm>
          </p:grpSpPr>
          <p:pic>
            <p:nvPicPr>
              <p:cNvPr id="45075" name="Picture 5" descr="IMGP4407"/>
              <p:cNvPicPr>
                <a:picLocks noChangeAspect="1" noChangeArrowheads="1"/>
              </p:cNvPicPr>
              <p:nvPr/>
            </p:nvPicPr>
            <p:blipFill>
              <a:blip r:embed="rId4" cstate="print"/>
              <a:srcRect/>
              <a:stretch>
                <a:fillRect/>
              </a:stretch>
            </p:blipFill>
            <p:spPr bwMode="auto">
              <a:xfrm>
                <a:off x="1189" y="1199"/>
                <a:ext cx="1659" cy="1246"/>
              </a:xfrm>
              <a:prstGeom prst="rect">
                <a:avLst/>
              </a:prstGeom>
              <a:noFill/>
              <a:ln w="9525">
                <a:noFill/>
                <a:miter lim="800000"/>
                <a:headEnd/>
                <a:tailEnd/>
              </a:ln>
            </p:spPr>
          </p:pic>
          <p:sp>
            <p:nvSpPr>
              <p:cNvPr id="45076" name="Rectangle 11"/>
              <p:cNvSpPr>
                <a:spLocks noChangeArrowheads="1"/>
              </p:cNvSpPr>
              <p:nvPr/>
            </p:nvSpPr>
            <p:spPr bwMode="auto">
              <a:xfrm>
                <a:off x="1054" y="2446"/>
                <a:ext cx="1929" cy="227"/>
              </a:xfrm>
              <a:prstGeom prst="rect">
                <a:avLst/>
              </a:prstGeom>
              <a:noFill/>
              <a:ln w="9525">
                <a:noFill/>
                <a:miter lim="800000"/>
                <a:headEnd/>
                <a:tailEnd/>
              </a:ln>
            </p:spPr>
            <p:txBody>
              <a:bodyPr wrap="none" anchor="ctr"/>
              <a:lstStyle/>
              <a:p>
                <a:pPr algn="ctr"/>
                <a:r>
                  <a:rPr lang="lv-LV" sz="1400" b="1">
                    <a:solidFill>
                      <a:schemeClr val="tx2"/>
                    </a:solidFill>
                    <a:latin typeface="Tahoma" pitchFamily="34" charset="0"/>
                    <a:cs typeface="Tahoma" pitchFamily="34" charset="0"/>
                  </a:rPr>
                  <a:t>Pirms operācijas</a:t>
                </a:r>
              </a:p>
            </p:txBody>
          </p:sp>
        </p:grpSp>
        <p:grpSp>
          <p:nvGrpSpPr>
            <p:cNvPr id="45072" name="Group 14"/>
            <p:cNvGrpSpPr>
              <a:grpSpLocks/>
            </p:cNvGrpSpPr>
            <p:nvPr/>
          </p:nvGrpSpPr>
          <p:grpSpPr bwMode="auto">
            <a:xfrm>
              <a:off x="634" y="2802"/>
              <a:ext cx="1929" cy="1473"/>
              <a:chOff x="1111" y="2614"/>
              <a:chExt cx="1929" cy="1473"/>
            </a:xfrm>
          </p:grpSpPr>
          <p:pic>
            <p:nvPicPr>
              <p:cNvPr id="45073" name="Picture 7" descr="IMGP4887"/>
              <p:cNvPicPr>
                <a:picLocks noChangeAspect="1" noChangeArrowheads="1"/>
              </p:cNvPicPr>
              <p:nvPr/>
            </p:nvPicPr>
            <p:blipFill>
              <a:blip r:embed="rId5" cstate="print"/>
              <a:srcRect/>
              <a:stretch>
                <a:fillRect/>
              </a:stretch>
            </p:blipFill>
            <p:spPr bwMode="auto">
              <a:xfrm>
                <a:off x="1244" y="2614"/>
                <a:ext cx="1662" cy="1247"/>
              </a:xfrm>
              <a:prstGeom prst="rect">
                <a:avLst/>
              </a:prstGeom>
              <a:noFill/>
              <a:ln w="9525">
                <a:noFill/>
                <a:miter lim="800000"/>
                <a:headEnd/>
                <a:tailEnd/>
              </a:ln>
            </p:spPr>
          </p:pic>
          <p:sp>
            <p:nvSpPr>
              <p:cNvPr id="45074" name="Rectangle 12"/>
              <p:cNvSpPr>
                <a:spLocks noChangeArrowheads="1"/>
              </p:cNvSpPr>
              <p:nvPr/>
            </p:nvSpPr>
            <p:spPr bwMode="auto">
              <a:xfrm>
                <a:off x="1111" y="3860"/>
                <a:ext cx="1929" cy="227"/>
              </a:xfrm>
              <a:prstGeom prst="rect">
                <a:avLst/>
              </a:prstGeom>
              <a:noFill/>
              <a:ln w="9525">
                <a:noFill/>
                <a:miter lim="800000"/>
                <a:headEnd/>
                <a:tailEnd/>
              </a:ln>
            </p:spPr>
            <p:txBody>
              <a:bodyPr wrap="none" lIns="0" rIns="0" anchor="ctr"/>
              <a:lstStyle/>
              <a:p>
                <a:pPr algn="ctr"/>
                <a:r>
                  <a:rPr lang="lv-LV" sz="1400" b="1">
                    <a:solidFill>
                      <a:schemeClr val="tx2"/>
                    </a:solidFill>
                    <a:latin typeface="Tahoma" pitchFamily="34" charset="0"/>
                    <a:cs typeface="Tahoma" pitchFamily="34" charset="0"/>
                  </a:rPr>
                  <a:t>6 mēnešus pēc mastektomijas</a:t>
                </a:r>
              </a:p>
            </p:txBody>
          </p:sp>
        </p:grpSp>
      </p:grpSp>
      <p:grpSp>
        <p:nvGrpSpPr>
          <p:cNvPr id="45062" name="Group 21"/>
          <p:cNvGrpSpPr>
            <a:grpSpLocks/>
          </p:cNvGrpSpPr>
          <p:nvPr/>
        </p:nvGrpSpPr>
        <p:grpSpPr bwMode="auto">
          <a:xfrm>
            <a:off x="4713288" y="1546225"/>
            <a:ext cx="2644775" cy="3543300"/>
            <a:chOff x="3197" y="1299"/>
            <a:chExt cx="1929" cy="2976"/>
          </a:xfrm>
        </p:grpSpPr>
        <p:grpSp>
          <p:nvGrpSpPr>
            <p:cNvPr id="45065" name="Group 17"/>
            <p:cNvGrpSpPr>
              <a:grpSpLocks/>
            </p:cNvGrpSpPr>
            <p:nvPr/>
          </p:nvGrpSpPr>
          <p:grpSpPr bwMode="auto">
            <a:xfrm>
              <a:off x="3197" y="1299"/>
              <a:ext cx="1929" cy="1474"/>
              <a:chOff x="3107" y="1208"/>
              <a:chExt cx="1929" cy="1474"/>
            </a:xfrm>
          </p:grpSpPr>
          <p:pic>
            <p:nvPicPr>
              <p:cNvPr id="45069" name="Picture 6" descr="IMGP4428"/>
              <p:cNvPicPr>
                <a:picLocks noChangeAspect="1" noChangeArrowheads="1"/>
              </p:cNvPicPr>
              <p:nvPr/>
            </p:nvPicPr>
            <p:blipFill>
              <a:blip r:embed="rId6" cstate="print"/>
              <a:srcRect/>
              <a:stretch>
                <a:fillRect/>
              </a:stretch>
            </p:blipFill>
            <p:spPr bwMode="auto">
              <a:xfrm>
                <a:off x="3240" y="1208"/>
                <a:ext cx="1662" cy="1247"/>
              </a:xfrm>
              <a:prstGeom prst="rect">
                <a:avLst/>
              </a:prstGeom>
              <a:noFill/>
              <a:ln w="9525">
                <a:noFill/>
                <a:miter lim="800000"/>
                <a:headEnd/>
                <a:tailEnd/>
              </a:ln>
            </p:spPr>
          </p:pic>
          <p:sp>
            <p:nvSpPr>
              <p:cNvPr id="45070" name="Rectangle 3"/>
              <p:cNvSpPr>
                <a:spLocks noChangeArrowheads="1"/>
              </p:cNvSpPr>
              <p:nvPr/>
            </p:nvSpPr>
            <p:spPr bwMode="auto">
              <a:xfrm>
                <a:off x="3107" y="2455"/>
                <a:ext cx="1929" cy="227"/>
              </a:xfrm>
              <a:prstGeom prst="rect">
                <a:avLst/>
              </a:prstGeom>
              <a:noFill/>
              <a:ln w="9525">
                <a:noFill/>
                <a:miter lim="800000"/>
                <a:headEnd/>
                <a:tailEnd/>
              </a:ln>
            </p:spPr>
            <p:txBody>
              <a:bodyPr wrap="none" anchor="ctr"/>
              <a:lstStyle/>
              <a:p>
                <a:pPr algn="ctr"/>
                <a:r>
                  <a:rPr lang="lv-LV" sz="1400" b="1">
                    <a:solidFill>
                      <a:schemeClr val="tx2"/>
                    </a:solidFill>
                    <a:latin typeface="Tahoma" pitchFamily="34" charset="0"/>
                    <a:cs typeface="Tahoma" pitchFamily="34" charset="0"/>
                  </a:rPr>
                  <a:t>2 nedēļas pēc mastektomijas</a:t>
                </a:r>
              </a:p>
            </p:txBody>
          </p:sp>
        </p:grpSp>
        <p:grpSp>
          <p:nvGrpSpPr>
            <p:cNvPr id="45066" name="Group 15"/>
            <p:cNvGrpSpPr>
              <a:grpSpLocks/>
            </p:cNvGrpSpPr>
            <p:nvPr/>
          </p:nvGrpSpPr>
          <p:grpSpPr bwMode="auto">
            <a:xfrm>
              <a:off x="3197" y="2802"/>
              <a:ext cx="1929" cy="1473"/>
              <a:chOff x="3107" y="2614"/>
              <a:chExt cx="1929" cy="1473"/>
            </a:xfrm>
          </p:grpSpPr>
          <p:pic>
            <p:nvPicPr>
              <p:cNvPr id="45067" name="Picture 4" descr="IMGP4962"/>
              <p:cNvPicPr>
                <a:picLocks noChangeAspect="1" noChangeArrowheads="1"/>
              </p:cNvPicPr>
              <p:nvPr/>
            </p:nvPicPr>
            <p:blipFill>
              <a:blip r:embed="rId7" cstate="print"/>
              <a:srcRect/>
              <a:stretch>
                <a:fillRect/>
              </a:stretch>
            </p:blipFill>
            <p:spPr bwMode="auto">
              <a:xfrm>
                <a:off x="3240" y="2614"/>
                <a:ext cx="1662" cy="1247"/>
              </a:xfrm>
              <a:prstGeom prst="rect">
                <a:avLst/>
              </a:prstGeom>
              <a:noFill/>
              <a:ln w="9525">
                <a:noFill/>
                <a:miter lim="800000"/>
                <a:headEnd/>
                <a:tailEnd/>
              </a:ln>
            </p:spPr>
          </p:pic>
          <p:sp>
            <p:nvSpPr>
              <p:cNvPr id="45068" name="Rectangle 13"/>
              <p:cNvSpPr>
                <a:spLocks noChangeArrowheads="1"/>
              </p:cNvSpPr>
              <p:nvPr/>
            </p:nvSpPr>
            <p:spPr bwMode="auto">
              <a:xfrm>
                <a:off x="3107" y="3860"/>
                <a:ext cx="1929" cy="227"/>
              </a:xfrm>
              <a:prstGeom prst="rect">
                <a:avLst/>
              </a:prstGeom>
              <a:noFill/>
              <a:ln w="9525">
                <a:noFill/>
                <a:miter lim="800000"/>
                <a:headEnd/>
                <a:tailEnd/>
              </a:ln>
            </p:spPr>
            <p:txBody>
              <a:bodyPr wrap="none" lIns="0" rIns="0" anchor="ctr"/>
              <a:lstStyle/>
              <a:p>
                <a:pPr algn="ctr"/>
                <a:r>
                  <a:rPr lang="lv-LV" sz="1400" b="1">
                    <a:solidFill>
                      <a:schemeClr val="tx2"/>
                    </a:solidFill>
                    <a:latin typeface="Tahoma" pitchFamily="34" charset="0"/>
                    <a:cs typeface="Tahoma" pitchFamily="34" charset="0"/>
                  </a:rPr>
                  <a:t>1 mēn. pēc otras krūts korekcijas</a:t>
                </a:r>
              </a:p>
            </p:txBody>
          </p:sp>
        </p:grpSp>
      </p:grpSp>
      <p:pic>
        <p:nvPicPr>
          <p:cNvPr id="45063" name="Picture 21" descr="elements.png"/>
          <p:cNvPicPr>
            <a:picLocks noChangeAspect="1"/>
          </p:cNvPicPr>
          <p:nvPr/>
        </p:nvPicPr>
        <p:blipFill>
          <a:blip r:embed="rId8"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23" name="TextBox 22"/>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710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47107"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47108" name="Rectangle 3"/>
          <p:cNvSpPr txBox="1">
            <a:spLocks noChangeArrowheads="1"/>
          </p:cNvSpPr>
          <p:nvPr/>
        </p:nvSpPr>
        <p:spPr bwMode="auto">
          <a:xfrm>
            <a:off x="144463" y="750888"/>
            <a:ext cx="9499600"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Krūts saglabājoša operācija</a:t>
            </a:r>
          </a:p>
        </p:txBody>
      </p:sp>
      <p:grpSp>
        <p:nvGrpSpPr>
          <p:cNvPr id="47109" name="Group 7"/>
          <p:cNvGrpSpPr>
            <a:grpSpLocks/>
          </p:cNvGrpSpPr>
          <p:nvPr/>
        </p:nvGrpSpPr>
        <p:grpSpPr bwMode="auto">
          <a:xfrm>
            <a:off x="1492250" y="1212850"/>
            <a:ext cx="5937250" cy="3697288"/>
            <a:chOff x="510" y="913"/>
            <a:chExt cx="4740" cy="3287"/>
          </a:xfrm>
        </p:grpSpPr>
        <p:pic>
          <p:nvPicPr>
            <p:cNvPr id="47112" name="Picture 7" descr="1b2"/>
            <p:cNvPicPr>
              <a:picLocks noChangeAspect="1" noChangeArrowheads="1"/>
            </p:cNvPicPr>
            <p:nvPr/>
          </p:nvPicPr>
          <p:blipFill>
            <a:blip r:embed="rId4" cstate="print"/>
            <a:srcRect/>
            <a:stretch>
              <a:fillRect/>
            </a:stretch>
          </p:blipFill>
          <p:spPr bwMode="auto">
            <a:xfrm>
              <a:off x="3135" y="913"/>
              <a:ext cx="2115" cy="1586"/>
            </a:xfrm>
            <a:prstGeom prst="rect">
              <a:avLst/>
            </a:prstGeom>
            <a:noFill/>
            <a:ln w="9525">
              <a:noFill/>
              <a:miter lim="800000"/>
              <a:headEnd/>
              <a:tailEnd/>
            </a:ln>
          </p:spPr>
        </p:pic>
        <p:pic>
          <p:nvPicPr>
            <p:cNvPr id="47113" name="Picture 10"/>
            <p:cNvPicPr>
              <a:picLocks noChangeAspect="1" noChangeArrowheads="1"/>
            </p:cNvPicPr>
            <p:nvPr/>
          </p:nvPicPr>
          <p:blipFill>
            <a:blip r:embed="rId5" cstate="print"/>
            <a:srcRect/>
            <a:stretch>
              <a:fillRect/>
            </a:stretch>
          </p:blipFill>
          <p:spPr bwMode="auto">
            <a:xfrm>
              <a:off x="510" y="913"/>
              <a:ext cx="2115" cy="1586"/>
            </a:xfrm>
            <a:prstGeom prst="rect">
              <a:avLst/>
            </a:prstGeom>
            <a:noFill/>
            <a:ln w="9525">
              <a:noFill/>
              <a:miter lim="800000"/>
              <a:headEnd/>
              <a:tailEnd/>
            </a:ln>
          </p:spPr>
        </p:pic>
        <p:pic>
          <p:nvPicPr>
            <p:cNvPr id="47114" name="Picture 13" descr="IMGP1993"/>
            <p:cNvPicPr>
              <a:picLocks noChangeAspect="1" noChangeArrowheads="1"/>
            </p:cNvPicPr>
            <p:nvPr/>
          </p:nvPicPr>
          <p:blipFill>
            <a:blip r:embed="rId6" cstate="print"/>
            <a:srcRect/>
            <a:stretch>
              <a:fillRect/>
            </a:stretch>
          </p:blipFill>
          <p:spPr bwMode="auto">
            <a:xfrm>
              <a:off x="1822" y="2614"/>
              <a:ext cx="2115" cy="1586"/>
            </a:xfrm>
            <a:prstGeom prst="rect">
              <a:avLst/>
            </a:prstGeom>
            <a:noFill/>
            <a:ln w="9525">
              <a:noFill/>
              <a:miter lim="800000"/>
              <a:headEnd/>
              <a:tailEnd/>
            </a:ln>
          </p:spPr>
        </p:pic>
      </p:grpSp>
      <p:pic>
        <p:nvPicPr>
          <p:cNvPr id="47110" name="Picture 12" descr="elements.png"/>
          <p:cNvPicPr>
            <a:picLocks noChangeAspect="1"/>
          </p:cNvPicPr>
          <p:nvPr/>
        </p:nvPicPr>
        <p:blipFill>
          <a:blip r:embed="rId7"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5" name="TextBox 14"/>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915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49155"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49156" name="Rectangle 3"/>
          <p:cNvSpPr txBox="1">
            <a:spLocks noChangeArrowheads="1"/>
          </p:cNvSpPr>
          <p:nvPr/>
        </p:nvSpPr>
        <p:spPr bwMode="auto">
          <a:xfrm>
            <a:off x="144463" y="750888"/>
            <a:ext cx="9499600"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Plastiskā kvadrantektomija: audzējs lokalizēts krūts mediālajā daļā</a:t>
            </a:r>
          </a:p>
        </p:txBody>
      </p:sp>
      <p:grpSp>
        <p:nvGrpSpPr>
          <p:cNvPr id="49157" name="Group 9"/>
          <p:cNvGrpSpPr>
            <a:grpSpLocks/>
          </p:cNvGrpSpPr>
          <p:nvPr/>
        </p:nvGrpSpPr>
        <p:grpSpPr bwMode="auto">
          <a:xfrm>
            <a:off x="1643063" y="1214438"/>
            <a:ext cx="5273675" cy="1785937"/>
            <a:chOff x="567" y="981"/>
            <a:chExt cx="4383" cy="1556"/>
          </a:xfrm>
        </p:grpSpPr>
        <p:pic>
          <p:nvPicPr>
            <p:cNvPr id="49163" name="Picture 3" descr="IMGP1687"/>
            <p:cNvPicPr>
              <a:picLocks noChangeAspect="1" noChangeArrowheads="1"/>
            </p:cNvPicPr>
            <p:nvPr/>
          </p:nvPicPr>
          <p:blipFill>
            <a:blip r:embed="rId4" cstate="print"/>
            <a:srcRect/>
            <a:stretch>
              <a:fillRect/>
            </a:stretch>
          </p:blipFill>
          <p:spPr bwMode="auto">
            <a:xfrm>
              <a:off x="567" y="981"/>
              <a:ext cx="2203" cy="1556"/>
            </a:xfrm>
            <a:prstGeom prst="rect">
              <a:avLst/>
            </a:prstGeom>
            <a:noFill/>
            <a:ln w="9525">
              <a:noFill/>
              <a:miter lim="800000"/>
              <a:headEnd/>
              <a:tailEnd/>
            </a:ln>
          </p:spPr>
        </p:pic>
        <p:pic>
          <p:nvPicPr>
            <p:cNvPr id="49164" name="Picture 4" descr="IMGP1705"/>
            <p:cNvPicPr>
              <a:picLocks noChangeAspect="1" noChangeArrowheads="1"/>
            </p:cNvPicPr>
            <p:nvPr/>
          </p:nvPicPr>
          <p:blipFill>
            <a:blip r:embed="rId5" cstate="print"/>
            <a:srcRect r="4732"/>
            <a:stretch>
              <a:fillRect/>
            </a:stretch>
          </p:blipFill>
          <p:spPr bwMode="auto">
            <a:xfrm>
              <a:off x="2789" y="981"/>
              <a:ext cx="2161" cy="1556"/>
            </a:xfrm>
            <a:prstGeom prst="rect">
              <a:avLst/>
            </a:prstGeom>
            <a:noFill/>
            <a:ln w="9525">
              <a:noFill/>
              <a:miter lim="800000"/>
              <a:headEnd/>
              <a:tailEnd/>
            </a:ln>
          </p:spPr>
        </p:pic>
      </p:grpSp>
      <p:grpSp>
        <p:nvGrpSpPr>
          <p:cNvPr id="49158" name="Group 10"/>
          <p:cNvGrpSpPr>
            <a:grpSpLocks/>
          </p:cNvGrpSpPr>
          <p:nvPr/>
        </p:nvGrpSpPr>
        <p:grpSpPr bwMode="auto">
          <a:xfrm>
            <a:off x="1643063" y="3103563"/>
            <a:ext cx="5303837" cy="1676400"/>
            <a:chOff x="567" y="2636"/>
            <a:chExt cx="4400" cy="1461"/>
          </a:xfrm>
        </p:grpSpPr>
        <p:pic>
          <p:nvPicPr>
            <p:cNvPr id="49161" name="Picture 2" descr="IMGP1839"/>
            <p:cNvPicPr>
              <a:picLocks noChangeAspect="1" noChangeArrowheads="1"/>
            </p:cNvPicPr>
            <p:nvPr/>
          </p:nvPicPr>
          <p:blipFill>
            <a:blip r:embed="rId6" cstate="print"/>
            <a:srcRect/>
            <a:stretch>
              <a:fillRect/>
            </a:stretch>
          </p:blipFill>
          <p:spPr bwMode="auto">
            <a:xfrm>
              <a:off x="2789" y="2636"/>
              <a:ext cx="2178" cy="1461"/>
            </a:xfrm>
            <a:prstGeom prst="rect">
              <a:avLst/>
            </a:prstGeom>
            <a:noFill/>
            <a:ln w="9525">
              <a:noFill/>
              <a:miter lim="800000"/>
              <a:headEnd/>
              <a:tailEnd/>
            </a:ln>
          </p:spPr>
        </p:pic>
        <p:pic>
          <p:nvPicPr>
            <p:cNvPr id="49162" name="Picture 5" descr="IMGP1810"/>
            <p:cNvPicPr>
              <a:picLocks noChangeAspect="1" noChangeArrowheads="1"/>
            </p:cNvPicPr>
            <p:nvPr/>
          </p:nvPicPr>
          <p:blipFill>
            <a:blip r:embed="rId7" cstate="print"/>
            <a:srcRect/>
            <a:stretch>
              <a:fillRect/>
            </a:stretch>
          </p:blipFill>
          <p:spPr bwMode="auto">
            <a:xfrm>
              <a:off x="567" y="2636"/>
              <a:ext cx="2203" cy="1455"/>
            </a:xfrm>
            <a:prstGeom prst="rect">
              <a:avLst/>
            </a:prstGeom>
            <a:noFill/>
            <a:ln w="9525">
              <a:noFill/>
              <a:miter lim="800000"/>
              <a:headEnd/>
              <a:tailEnd/>
            </a:ln>
          </p:spPr>
        </p:pic>
      </p:grpSp>
      <p:pic>
        <p:nvPicPr>
          <p:cNvPr id="49159" name="Picture 19" descr="elements.png"/>
          <p:cNvPicPr>
            <a:picLocks noChangeAspect="1"/>
          </p:cNvPicPr>
          <p:nvPr/>
        </p:nvPicPr>
        <p:blipFill>
          <a:blip r:embed="rId8"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21" name="TextBox 2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0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51203"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51204" name="Rectangle 3"/>
          <p:cNvSpPr txBox="1">
            <a:spLocks noChangeArrowheads="1"/>
          </p:cNvSpPr>
          <p:nvPr/>
        </p:nvSpPr>
        <p:spPr bwMode="auto">
          <a:xfrm>
            <a:off x="144463" y="750888"/>
            <a:ext cx="9499600"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Novitātes onkoķirurģijā Latvijas Onkoloģijas centrā</a:t>
            </a:r>
          </a:p>
        </p:txBody>
      </p:sp>
      <p:sp>
        <p:nvSpPr>
          <p:cNvPr id="51205" name="TextBox 16"/>
          <p:cNvSpPr txBox="1">
            <a:spLocks noChangeArrowheads="1"/>
          </p:cNvSpPr>
          <p:nvPr/>
        </p:nvSpPr>
        <p:spPr bwMode="auto">
          <a:xfrm>
            <a:off x="142875" y="966788"/>
            <a:ext cx="8429625" cy="781050"/>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Kopš 2004.gada tiek veikta sargmezgla noteikšana agrīna krūts vēža un ļaundabīgas ādas melanomas pacientiem</a:t>
            </a:r>
          </a:p>
        </p:txBody>
      </p:sp>
      <p:grpSp>
        <p:nvGrpSpPr>
          <p:cNvPr id="51206" name="Group 7"/>
          <p:cNvGrpSpPr>
            <a:grpSpLocks/>
          </p:cNvGrpSpPr>
          <p:nvPr/>
        </p:nvGrpSpPr>
        <p:grpSpPr bwMode="auto">
          <a:xfrm>
            <a:off x="1330325" y="1857375"/>
            <a:ext cx="6527800" cy="2970213"/>
            <a:chOff x="632" y="1709"/>
            <a:chExt cx="4495" cy="2268"/>
          </a:xfrm>
        </p:grpSpPr>
        <p:pic>
          <p:nvPicPr>
            <p:cNvPr id="51209" name="Picture 4" descr="Eglitis_SN_5A"/>
            <p:cNvPicPr>
              <a:picLocks noChangeAspect="1" noChangeArrowheads="1"/>
            </p:cNvPicPr>
            <p:nvPr/>
          </p:nvPicPr>
          <p:blipFill>
            <a:blip r:embed="rId4" cstate="print"/>
            <a:srcRect l="2606" t="2745" r="2606" b="2745"/>
            <a:stretch>
              <a:fillRect/>
            </a:stretch>
          </p:blipFill>
          <p:spPr bwMode="auto">
            <a:xfrm>
              <a:off x="632" y="1709"/>
              <a:ext cx="2233" cy="2268"/>
            </a:xfrm>
            <a:prstGeom prst="rect">
              <a:avLst/>
            </a:prstGeom>
            <a:noFill/>
            <a:ln w="9525">
              <a:noFill/>
              <a:miter lim="800000"/>
              <a:headEnd/>
              <a:tailEnd/>
            </a:ln>
          </p:spPr>
        </p:pic>
        <p:pic>
          <p:nvPicPr>
            <p:cNvPr id="51210" name="Picture 7" descr="Eglitis_SN_1"/>
            <p:cNvPicPr>
              <a:picLocks noChangeAspect="1" noChangeArrowheads="1"/>
            </p:cNvPicPr>
            <p:nvPr/>
          </p:nvPicPr>
          <p:blipFill>
            <a:blip r:embed="rId5" cstate="print"/>
            <a:srcRect/>
            <a:stretch>
              <a:fillRect/>
            </a:stretch>
          </p:blipFill>
          <p:spPr bwMode="auto">
            <a:xfrm>
              <a:off x="2953" y="1709"/>
              <a:ext cx="2174" cy="2266"/>
            </a:xfrm>
            <a:prstGeom prst="rect">
              <a:avLst/>
            </a:prstGeom>
            <a:noFill/>
            <a:ln w="9525">
              <a:noFill/>
              <a:miter lim="800000"/>
              <a:headEnd/>
              <a:tailEnd/>
            </a:ln>
          </p:spPr>
        </p:pic>
      </p:grpSp>
      <p:pic>
        <p:nvPicPr>
          <p:cNvPr id="51207" name="Picture 12" descr="elements.png"/>
          <p:cNvPicPr>
            <a:picLocks noChangeAspect="1"/>
          </p:cNvPicPr>
          <p:nvPr/>
        </p:nvPicPr>
        <p:blipFill>
          <a:blip r:embed="rId6"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5" name="TextBox 14"/>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250"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53251"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53252" name="Rectangle 3"/>
          <p:cNvSpPr txBox="1">
            <a:spLocks noChangeArrowheads="1"/>
          </p:cNvSpPr>
          <p:nvPr/>
        </p:nvSpPr>
        <p:spPr bwMode="auto">
          <a:xfrm>
            <a:off x="144463" y="750888"/>
            <a:ext cx="9499600"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Novitātes onkoķirurģijā Latvijas Onkoloģijas centrā</a:t>
            </a:r>
          </a:p>
        </p:txBody>
      </p:sp>
      <p:sp>
        <p:nvSpPr>
          <p:cNvPr id="53253" name="TextBox 16"/>
          <p:cNvSpPr txBox="1">
            <a:spLocks noChangeArrowheads="1"/>
          </p:cNvSpPr>
          <p:nvPr/>
        </p:nvSpPr>
        <p:spPr bwMode="auto">
          <a:xfrm>
            <a:off x="142875" y="966788"/>
            <a:ext cx="8429625" cy="1939925"/>
          </a:xfrm>
          <a:prstGeom prst="rect">
            <a:avLst/>
          </a:prstGeom>
          <a:noFill/>
          <a:ln w="9525">
            <a:noFill/>
            <a:miter lim="800000"/>
            <a:headEnd/>
            <a:tailEnd/>
          </a:ln>
        </p:spPr>
        <p:txBody>
          <a:bodyPr>
            <a:spAutoFit/>
          </a:bodyPr>
          <a:lstStyle/>
          <a:p>
            <a:pPr marL="296863" indent="-29686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Kopš 2004.gada tiek veikta aknu metastāžu radiofrekvences ablācija;</a:t>
            </a:r>
          </a:p>
          <a:p>
            <a:pPr marL="296863" indent="-296863">
              <a:lnSpc>
                <a:spcPct val="150000"/>
              </a:lnSpc>
              <a:buClr>
                <a:srgbClr val="C00000"/>
              </a:buClr>
            </a:pPr>
            <a:endParaRPr lang="lv-LV" sz="800">
              <a:solidFill>
                <a:schemeClr val="tx2"/>
              </a:solidFill>
              <a:latin typeface="Tahoma" pitchFamily="34" charset="0"/>
              <a:cs typeface="Tahoma" pitchFamily="34" charset="0"/>
            </a:endParaRPr>
          </a:p>
          <a:p>
            <a:pPr marL="296863" indent="-29686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Kopš 2008.gada tiek izmantota šīs metodes modernāka versija – HABIB sistēma;</a:t>
            </a:r>
          </a:p>
          <a:p>
            <a:pPr marL="296863" indent="-296863">
              <a:lnSpc>
                <a:spcPct val="150000"/>
              </a:lnSpc>
              <a:buClr>
                <a:srgbClr val="C00000"/>
              </a:buClr>
            </a:pPr>
            <a:endParaRPr lang="lv-LV" sz="800">
              <a:solidFill>
                <a:schemeClr val="tx2"/>
              </a:solidFill>
              <a:latin typeface="Tahoma" pitchFamily="34" charset="0"/>
              <a:cs typeface="Tahoma" pitchFamily="34" charset="0"/>
            </a:endParaRPr>
          </a:p>
          <a:p>
            <a:pPr marL="296863" indent="-29686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Kopš 2009.gada sekmīgi aizsāktas hemihepatektomijas operācijas aknu metastāžu un primāru aknu audzēju gadījumā.</a:t>
            </a:r>
          </a:p>
        </p:txBody>
      </p:sp>
      <p:pic>
        <p:nvPicPr>
          <p:cNvPr id="53254"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4"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Vēsture</a:t>
            </a:r>
          </a:p>
        </p:txBody>
      </p:sp>
      <p:sp>
        <p:nvSpPr>
          <p:cNvPr id="18435" name="TextBox 14"/>
          <p:cNvSpPr txBox="1">
            <a:spLocks noChangeArrowheads="1"/>
          </p:cNvSpPr>
          <p:nvPr/>
        </p:nvSpPr>
        <p:spPr bwMode="auto">
          <a:xfrm>
            <a:off x="142875" y="954088"/>
            <a:ext cx="9001125" cy="3089275"/>
          </a:xfrm>
          <a:prstGeom prst="rect">
            <a:avLst/>
          </a:prstGeom>
          <a:noFill/>
          <a:ln w="9525">
            <a:noFill/>
            <a:miter lim="800000"/>
            <a:headEnd/>
            <a:tailEnd/>
          </a:ln>
        </p:spPr>
        <p:txBody>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Pašreizējā mājvietā Hipokrāta ielā 4 – kopš 1984.gada 1. marta, kad uz šīm telpām pārcēlās Republikāniskais onkoloģiskais dispansers ar 9 nodaļām un 420 gultām;</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1992.gadā tika pievienots Rīgas pilsētas onkoloģiskais dispansers – jau 635 gultas;</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Nosaukums</a:t>
            </a:r>
          </a:p>
          <a:p>
            <a:pPr marL="530225" lvl="1" indent="-265113">
              <a:lnSpc>
                <a:spcPct val="150000"/>
              </a:lnSpc>
              <a:buClr>
                <a:srgbClr val="C00000"/>
              </a:buClr>
              <a:buFont typeface="Tahoma" pitchFamily="34" charset="0"/>
              <a:buChar char="−"/>
            </a:pPr>
            <a:r>
              <a:rPr lang="lv-LV" sz="1600">
                <a:solidFill>
                  <a:schemeClr val="tx2"/>
                </a:solidFill>
                <a:latin typeface="Tahoma" pitchFamily="34" charset="0"/>
                <a:cs typeface="Tahoma" pitchFamily="34" charset="0"/>
              </a:rPr>
              <a:t>1993.gadā – Latvijas Onkoloģijas centrs (LOC),</a:t>
            </a:r>
          </a:p>
          <a:p>
            <a:pPr marL="530225" lvl="1" indent="-265113">
              <a:lnSpc>
                <a:spcPct val="150000"/>
              </a:lnSpc>
              <a:buClr>
                <a:srgbClr val="C00000"/>
              </a:buClr>
              <a:buFont typeface="Tahoma" pitchFamily="34" charset="0"/>
              <a:buChar char="−"/>
            </a:pPr>
            <a:r>
              <a:rPr lang="lv-LV" sz="1600">
                <a:solidFill>
                  <a:schemeClr val="tx2"/>
                </a:solidFill>
                <a:latin typeface="Tahoma" pitchFamily="34" charset="0"/>
                <a:cs typeface="Tahoma" pitchFamily="34" charset="0"/>
              </a:rPr>
              <a:t>1996.gadā – Valsts Onkoloģijas centrs,</a:t>
            </a:r>
          </a:p>
          <a:p>
            <a:pPr marL="530225" lvl="1" indent="-265113">
              <a:lnSpc>
                <a:spcPct val="150000"/>
              </a:lnSpc>
              <a:buClr>
                <a:srgbClr val="C00000"/>
              </a:buClr>
              <a:buFont typeface="Tahoma" pitchFamily="34" charset="0"/>
              <a:buChar char="−"/>
            </a:pPr>
            <a:r>
              <a:rPr lang="lv-LV" sz="1600">
                <a:solidFill>
                  <a:schemeClr val="tx2"/>
                </a:solidFill>
                <a:latin typeface="Tahoma" pitchFamily="34" charset="0"/>
                <a:cs typeface="Tahoma" pitchFamily="34" charset="0"/>
              </a:rPr>
              <a:t>1999.gadā – atkal Latvijas Onkoloģijas centrs.</a:t>
            </a:r>
          </a:p>
        </p:txBody>
      </p:sp>
      <p:sp>
        <p:nvSpPr>
          <p:cNvPr id="18436"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pic>
        <p:nvPicPr>
          <p:cNvPr id="18437"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298"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55299"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55300" name="Rectangle 3"/>
          <p:cNvSpPr txBox="1">
            <a:spLocks noChangeArrowheads="1"/>
          </p:cNvSpPr>
          <p:nvPr/>
        </p:nvSpPr>
        <p:spPr bwMode="auto">
          <a:xfrm>
            <a:off x="158750" y="750888"/>
            <a:ext cx="2984500"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Aknu rezekcija ar HABIB</a:t>
            </a:r>
          </a:p>
        </p:txBody>
      </p:sp>
      <p:grpSp>
        <p:nvGrpSpPr>
          <p:cNvPr id="55301" name="Group 9"/>
          <p:cNvGrpSpPr>
            <a:grpSpLocks/>
          </p:cNvGrpSpPr>
          <p:nvPr/>
        </p:nvGrpSpPr>
        <p:grpSpPr bwMode="auto">
          <a:xfrm>
            <a:off x="227013" y="1189038"/>
            <a:ext cx="4229100" cy="3575050"/>
            <a:chOff x="648" y="903"/>
            <a:chExt cx="4323" cy="3144"/>
          </a:xfrm>
        </p:grpSpPr>
        <p:pic>
          <p:nvPicPr>
            <p:cNvPr id="55312" name="Picture 2" descr="C:\Documents and Settings\asivins\Desktop\Armands\Fotki\DSC02261.JPG"/>
            <p:cNvPicPr>
              <a:picLocks noChangeAspect="1" noChangeArrowheads="1"/>
            </p:cNvPicPr>
            <p:nvPr/>
          </p:nvPicPr>
          <p:blipFill>
            <a:blip r:embed="rId4" cstate="print"/>
            <a:srcRect t="3636"/>
            <a:stretch>
              <a:fillRect/>
            </a:stretch>
          </p:blipFill>
          <p:spPr bwMode="auto">
            <a:xfrm>
              <a:off x="680" y="903"/>
              <a:ext cx="2131" cy="1529"/>
            </a:xfrm>
            <a:prstGeom prst="rect">
              <a:avLst/>
            </a:prstGeom>
            <a:noFill/>
            <a:ln w="9525">
              <a:noFill/>
              <a:miter lim="800000"/>
              <a:headEnd/>
              <a:tailEnd/>
            </a:ln>
          </p:spPr>
        </p:pic>
        <p:pic>
          <p:nvPicPr>
            <p:cNvPr id="55313" name="Picture 3" descr="C:\Documents and Settings\asivins\Desktop\Armands\Fotki\DSC02270.JPG"/>
            <p:cNvPicPr>
              <a:picLocks noChangeAspect="1" noChangeArrowheads="1"/>
            </p:cNvPicPr>
            <p:nvPr/>
          </p:nvPicPr>
          <p:blipFill>
            <a:blip r:embed="rId5" cstate="print"/>
            <a:srcRect t="3636"/>
            <a:stretch>
              <a:fillRect/>
            </a:stretch>
          </p:blipFill>
          <p:spPr bwMode="auto">
            <a:xfrm>
              <a:off x="2840" y="903"/>
              <a:ext cx="2131" cy="1529"/>
            </a:xfrm>
            <a:prstGeom prst="rect">
              <a:avLst/>
            </a:prstGeom>
            <a:noFill/>
            <a:ln w="9525">
              <a:noFill/>
              <a:miter lim="800000"/>
              <a:headEnd/>
              <a:tailEnd/>
            </a:ln>
          </p:spPr>
        </p:pic>
        <p:pic>
          <p:nvPicPr>
            <p:cNvPr id="55314" name="Picture 4" descr="C:\Documents and Settings\asivins\Desktop\Armands\Fotki\DSC02271.JPG"/>
            <p:cNvPicPr>
              <a:picLocks noChangeAspect="1" noChangeArrowheads="1"/>
            </p:cNvPicPr>
            <p:nvPr/>
          </p:nvPicPr>
          <p:blipFill>
            <a:blip r:embed="rId6" cstate="print"/>
            <a:srcRect/>
            <a:stretch>
              <a:fillRect/>
            </a:stretch>
          </p:blipFill>
          <p:spPr bwMode="auto">
            <a:xfrm>
              <a:off x="2840" y="2459"/>
              <a:ext cx="2115" cy="1586"/>
            </a:xfrm>
            <a:prstGeom prst="rect">
              <a:avLst/>
            </a:prstGeom>
            <a:noFill/>
            <a:ln w="9525">
              <a:noFill/>
              <a:miter lim="800000"/>
              <a:headEnd/>
              <a:tailEnd/>
            </a:ln>
          </p:spPr>
        </p:pic>
        <p:pic>
          <p:nvPicPr>
            <p:cNvPr id="55315" name="Picture 5" descr="C:\Documents and Settings\asivins\Desktop\Armands\Fotki\DSC02268.JPG"/>
            <p:cNvPicPr>
              <a:picLocks noChangeAspect="1" noChangeArrowheads="1"/>
            </p:cNvPicPr>
            <p:nvPr/>
          </p:nvPicPr>
          <p:blipFill>
            <a:blip r:embed="rId7" cstate="print"/>
            <a:srcRect/>
            <a:stretch>
              <a:fillRect/>
            </a:stretch>
          </p:blipFill>
          <p:spPr bwMode="auto">
            <a:xfrm>
              <a:off x="648" y="2459"/>
              <a:ext cx="2163" cy="1588"/>
            </a:xfrm>
            <a:prstGeom prst="rect">
              <a:avLst/>
            </a:prstGeom>
            <a:noFill/>
            <a:ln w="9525">
              <a:noFill/>
              <a:miter lim="800000"/>
              <a:headEnd/>
              <a:tailEnd/>
            </a:ln>
          </p:spPr>
        </p:pic>
      </p:grpSp>
      <p:pic>
        <p:nvPicPr>
          <p:cNvPr id="55302" name="Picture 16" descr="elements.png"/>
          <p:cNvPicPr>
            <a:picLocks noChangeAspect="1"/>
          </p:cNvPicPr>
          <p:nvPr/>
        </p:nvPicPr>
        <p:blipFill>
          <a:blip r:embed="rId8"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8" name="TextBox 17"/>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nvGrpSpPr>
          <p:cNvPr id="55304" name="Group 4"/>
          <p:cNvGrpSpPr>
            <a:grpSpLocks/>
          </p:cNvGrpSpPr>
          <p:nvPr/>
        </p:nvGrpSpPr>
        <p:grpSpPr bwMode="auto">
          <a:xfrm>
            <a:off x="4610100" y="1168400"/>
            <a:ext cx="4378325" cy="3595688"/>
            <a:chOff x="736" y="750"/>
            <a:chExt cx="4198" cy="3143"/>
          </a:xfrm>
        </p:grpSpPr>
        <p:grpSp>
          <p:nvGrpSpPr>
            <p:cNvPr id="55306" name="Group 5"/>
            <p:cNvGrpSpPr>
              <a:grpSpLocks/>
            </p:cNvGrpSpPr>
            <p:nvPr/>
          </p:nvGrpSpPr>
          <p:grpSpPr bwMode="auto">
            <a:xfrm>
              <a:off x="736" y="750"/>
              <a:ext cx="2096" cy="3143"/>
              <a:chOff x="533" y="750"/>
              <a:chExt cx="2096" cy="3143"/>
            </a:xfrm>
          </p:grpSpPr>
          <p:pic>
            <p:nvPicPr>
              <p:cNvPr id="55310" name="Picture 2" descr="F:\hemihepatect.dx 001.jpg"/>
              <p:cNvPicPr>
                <a:picLocks noChangeAspect="1" noChangeArrowheads="1"/>
              </p:cNvPicPr>
              <p:nvPr/>
            </p:nvPicPr>
            <p:blipFill>
              <a:blip r:embed="rId9" cstate="print"/>
              <a:srcRect/>
              <a:stretch>
                <a:fillRect/>
              </a:stretch>
            </p:blipFill>
            <p:spPr bwMode="auto">
              <a:xfrm>
                <a:off x="565" y="750"/>
                <a:ext cx="2064" cy="1548"/>
              </a:xfrm>
              <a:prstGeom prst="rect">
                <a:avLst/>
              </a:prstGeom>
              <a:noFill/>
              <a:ln w="9525">
                <a:noFill/>
                <a:miter lim="800000"/>
                <a:headEnd/>
                <a:tailEnd/>
              </a:ln>
            </p:spPr>
          </p:pic>
          <p:pic>
            <p:nvPicPr>
              <p:cNvPr id="55311" name="Picture 4" descr="F:\hemihepatect.dx 009.jpg"/>
              <p:cNvPicPr>
                <a:picLocks noChangeAspect="1" noChangeArrowheads="1"/>
              </p:cNvPicPr>
              <p:nvPr/>
            </p:nvPicPr>
            <p:blipFill>
              <a:blip r:embed="rId10" cstate="print"/>
              <a:srcRect/>
              <a:stretch>
                <a:fillRect/>
              </a:stretch>
            </p:blipFill>
            <p:spPr bwMode="auto">
              <a:xfrm>
                <a:off x="533" y="2321"/>
                <a:ext cx="2096" cy="1572"/>
              </a:xfrm>
              <a:prstGeom prst="rect">
                <a:avLst/>
              </a:prstGeom>
              <a:noFill/>
              <a:ln w="9525">
                <a:noFill/>
                <a:miter lim="800000"/>
                <a:headEnd/>
                <a:tailEnd/>
              </a:ln>
            </p:spPr>
          </p:pic>
        </p:grpSp>
        <p:grpSp>
          <p:nvGrpSpPr>
            <p:cNvPr id="55307" name="Group 8"/>
            <p:cNvGrpSpPr>
              <a:grpSpLocks/>
            </p:cNvGrpSpPr>
            <p:nvPr/>
          </p:nvGrpSpPr>
          <p:grpSpPr bwMode="auto">
            <a:xfrm>
              <a:off x="2870" y="750"/>
              <a:ext cx="2064" cy="3143"/>
              <a:chOff x="3053" y="750"/>
              <a:chExt cx="2064" cy="3143"/>
            </a:xfrm>
          </p:grpSpPr>
          <p:pic>
            <p:nvPicPr>
              <p:cNvPr id="55308" name="Picture 3" descr="F:\hemihepatect.dx 008.jpg"/>
              <p:cNvPicPr>
                <a:picLocks noChangeAspect="1" noChangeArrowheads="1"/>
              </p:cNvPicPr>
              <p:nvPr/>
            </p:nvPicPr>
            <p:blipFill>
              <a:blip r:embed="rId11" cstate="print"/>
              <a:srcRect/>
              <a:stretch>
                <a:fillRect/>
              </a:stretch>
            </p:blipFill>
            <p:spPr bwMode="auto">
              <a:xfrm>
                <a:off x="3053" y="750"/>
                <a:ext cx="2064" cy="1548"/>
              </a:xfrm>
              <a:prstGeom prst="rect">
                <a:avLst/>
              </a:prstGeom>
              <a:noFill/>
              <a:ln w="9525">
                <a:noFill/>
                <a:miter lim="800000"/>
                <a:headEnd/>
                <a:tailEnd/>
              </a:ln>
            </p:spPr>
          </p:pic>
          <p:pic>
            <p:nvPicPr>
              <p:cNvPr id="55309" name="Picture 5" descr="F:\hemihepatect.dx 019.jpg"/>
              <p:cNvPicPr>
                <a:picLocks noChangeAspect="1" noChangeArrowheads="1"/>
              </p:cNvPicPr>
              <p:nvPr/>
            </p:nvPicPr>
            <p:blipFill>
              <a:blip r:embed="rId12" cstate="print"/>
              <a:srcRect/>
              <a:stretch>
                <a:fillRect/>
              </a:stretch>
            </p:blipFill>
            <p:spPr bwMode="auto">
              <a:xfrm>
                <a:off x="3053" y="2321"/>
                <a:ext cx="2064" cy="1572"/>
              </a:xfrm>
              <a:prstGeom prst="rect">
                <a:avLst/>
              </a:prstGeom>
              <a:noFill/>
              <a:ln w="9525">
                <a:noFill/>
                <a:miter lim="800000"/>
                <a:headEnd/>
                <a:tailEnd/>
              </a:ln>
            </p:spPr>
          </p:pic>
        </p:grpSp>
      </p:grpSp>
      <p:sp>
        <p:nvSpPr>
          <p:cNvPr id="55305" name="Rectangle 3"/>
          <p:cNvSpPr txBox="1">
            <a:spLocks noChangeArrowheads="1"/>
          </p:cNvSpPr>
          <p:nvPr/>
        </p:nvSpPr>
        <p:spPr bwMode="auto">
          <a:xfrm>
            <a:off x="4525963" y="747713"/>
            <a:ext cx="3570287"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Labās puses hemihepatektomija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734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57347"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57348" name="Rectangle 3"/>
          <p:cNvSpPr txBox="1">
            <a:spLocks noChangeArrowheads="1"/>
          </p:cNvSpPr>
          <p:nvPr/>
        </p:nvSpPr>
        <p:spPr bwMode="auto">
          <a:xfrm>
            <a:off x="158750" y="2051050"/>
            <a:ext cx="8997950" cy="376238"/>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Taisnās zarnas mezorektāla ekscīzija – zarnas sagatavošana anastomozēšanai</a:t>
            </a:r>
          </a:p>
        </p:txBody>
      </p:sp>
      <p:grpSp>
        <p:nvGrpSpPr>
          <p:cNvPr id="57349" name="Group 10"/>
          <p:cNvGrpSpPr>
            <a:grpSpLocks/>
          </p:cNvGrpSpPr>
          <p:nvPr/>
        </p:nvGrpSpPr>
        <p:grpSpPr bwMode="auto">
          <a:xfrm>
            <a:off x="5651500" y="2406650"/>
            <a:ext cx="3408363" cy="1295400"/>
            <a:chOff x="990" y="1076"/>
            <a:chExt cx="3192" cy="1249"/>
          </a:xfrm>
        </p:grpSpPr>
        <p:pic>
          <p:nvPicPr>
            <p:cNvPr id="57358" name="Picture 5" descr="DSC07391"/>
            <p:cNvPicPr>
              <a:picLocks noChangeAspect="1" noChangeArrowheads="1"/>
            </p:cNvPicPr>
            <p:nvPr/>
          </p:nvPicPr>
          <p:blipFill>
            <a:blip r:embed="rId4" cstate="print"/>
            <a:srcRect/>
            <a:stretch>
              <a:fillRect/>
            </a:stretch>
          </p:blipFill>
          <p:spPr bwMode="auto">
            <a:xfrm>
              <a:off x="990" y="1076"/>
              <a:ext cx="1734" cy="1249"/>
            </a:xfrm>
            <a:prstGeom prst="rect">
              <a:avLst/>
            </a:prstGeom>
            <a:noFill/>
            <a:ln w="9525">
              <a:solidFill>
                <a:srgbClr val="FFFFFF"/>
              </a:solidFill>
              <a:miter lim="800000"/>
              <a:headEnd/>
              <a:tailEnd/>
            </a:ln>
          </p:spPr>
        </p:pic>
        <p:pic>
          <p:nvPicPr>
            <p:cNvPr id="57359" name="Picture 8"/>
            <p:cNvPicPr>
              <a:picLocks noChangeAspect="1" noChangeArrowheads="1"/>
            </p:cNvPicPr>
            <p:nvPr/>
          </p:nvPicPr>
          <p:blipFill>
            <a:blip r:embed="rId5" cstate="print"/>
            <a:srcRect/>
            <a:stretch>
              <a:fillRect/>
            </a:stretch>
          </p:blipFill>
          <p:spPr bwMode="auto">
            <a:xfrm>
              <a:off x="2785" y="1076"/>
              <a:ext cx="1397" cy="1249"/>
            </a:xfrm>
            <a:prstGeom prst="rect">
              <a:avLst/>
            </a:prstGeom>
            <a:noFill/>
            <a:ln w="9525">
              <a:noFill/>
              <a:miter lim="800000"/>
              <a:headEnd/>
              <a:tailEnd/>
            </a:ln>
          </p:spPr>
        </p:pic>
      </p:grpSp>
      <p:grpSp>
        <p:nvGrpSpPr>
          <p:cNvPr id="57350" name="Group 11"/>
          <p:cNvGrpSpPr>
            <a:grpSpLocks/>
          </p:cNvGrpSpPr>
          <p:nvPr/>
        </p:nvGrpSpPr>
        <p:grpSpPr bwMode="auto">
          <a:xfrm>
            <a:off x="65088" y="2413000"/>
            <a:ext cx="5545137" cy="1296988"/>
            <a:chOff x="329" y="2545"/>
            <a:chExt cx="4864" cy="1295"/>
          </a:xfrm>
        </p:grpSpPr>
        <p:pic>
          <p:nvPicPr>
            <p:cNvPr id="57355" name="Picture 6" descr="DSC05618"/>
            <p:cNvPicPr>
              <a:picLocks noChangeAspect="1" noChangeArrowheads="1"/>
            </p:cNvPicPr>
            <p:nvPr/>
          </p:nvPicPr>
          <p:blipFill>
            <a:blip r:embed="rId6" cstate="print"/>
            <a:srcRect/>
            <a:stretch>
              <a:fillRect/>
            </a:stretch>
          </p:blipFill>
          <p:spPr bwMode="auto">
            <a:xfrm>
              <a:off x="329" y="2545"/>
              <a:ext cx="1545" cy="1295"/>
            </a:xfrm>
            <a:prstGeom prst="rect">
              <a:avLst/>
            </a:prstGeom>
            <a:noFill/>
            <a:ln w="9525">
              <a:solidFill>
                <a:srgbClr val="FFFFFF"/>
              </a:solidFill>
              <a:miter lim="800000"/>
              <a:headEnd/>
              <a:tailEnd/>
            </a:ln>
          </p:spPr>
        </p:pic>
        <p:pic>
          <p:nvPicPr>
            <p:cNvPr id="57356" name="Picture 7" descr="DSC05621"/>
            <p:cNvPicPr>
              <a:picLocks noChangeAspect="1" noChangeArrowheads="1"/>
            </p:cNvPicPr>
            <p:nvPr/>
          </p:nvPicPr>
          <p:blipFill>
            <a:blip r:embed="rId7" cstate="print"/>
            <a:srcRect/>
            <a:stretch>
              <a:fillRect/>
            </a:stretch>
          </p:blipFill>
          <p:spPr bwMode="auto">
            <a:xfrm>
              <a:off x="1913" y="2545"/>
              <a:ext cx="1629" cy="1295"/>
            </a:xfrm>
            <a:prstGeom prst="rect">
              <a:avLst/>
            </a:prstGeom>
            <a:noFill/>
            <a:ln w="9525">
              <a:solidFill>
                <a:srgbClr val="FFFFFF"/>
              </a:solidFill>
              <a:miter lim="800000"/>
              <a:headEnd/>
              <a:tailEnd/>
            </a:ln>
          </p:spPr>
        </p:pic>
        <p:pic>
          <p:nvPicPr>
            <p:cNvPr id="57357" name="Picture 9"/>
            <p:cNvPicPr>
              <a:picLocks noChangeAspect="1" noChangeArrowheads="1"/>
            </p:cNvPicPr>
            <p:nvPr/>
          </p:nvPicPr>
          <p:blipFill>
            <a:blip r:embed="rId8" cstate="print"/>
            <a:srcRect/>
            <a:stretch>
              <a:fillRect/>
            </a:stretch>
          </p:blipFill>
          <p:spPr bwMode="auto">
            <a:xfrm>
              <a:off x="3587" y="2545"/>
              <a:ext cx="1606" cy="1295"/>
            </a:xfrm>
            <a:prstGeom prst="rect">
              <a:avLst/>
            </a:prstGeom>
            <a:noFill/>
            <a:ln w="9525">
              <a:noFill/>
              <a:miter lim="800000"/>
              <a:headEnd/>
              <a:tailEnd/>
            </a:ln>
          </p:spPr>
        </p:pic>
      </p:grpSp>
      <p:pic>
        <p:nvPicPr>
          <p:cNvPr id="57351" name="Picture 14" descr="elements.png"/>
          <p:cNvPicPr>
            <a:picLocks noChangeAspect="1"/>
          </p:cNvPicPr>
          <p:nvPr/>
        </p:nvPicPr>
        <p:blipFill>
          <a:blip r:embed="rId9"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20" name="TextBox 19"/>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57353" name="Rectangle 3"/>
          <p:cNvSpPr txBox="1">
            <a:spLocks noChangeArrowheads="1"/>
          </p:cNvSpPr>
          <p:nvPr/>
        </p:nvSpPr>
        <p:spPr bwMode="auto">
          <a:xfrm>
            <a:off x="144463" y="763588"/>
            <a:ext cx="9499600"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Novitātes onkoķirurģijā Latvijas Onkoloģijas centrā</a:t>
            </a:r>
          </a:p>
        </p:txBody>
      </p:sp>
      <p:sp>
        <p:nvSpPr>
          <p:cNvPr id="57354" name="TextBox 21"/>
          <p:cNvSpPr txBox="1">
            <a:spLocks noChangeArrowheads="1"/>
          </p:cNvSpPr>
          <p:nvPr/>
        </p:nvSpPr>
        <p:spPr bwMode="auto">
          <a:xfrm>
            <a:off x="142875" y="993775"/>
            <a:ext cx="8715375" cy="830263"/>
          </a:xfrm>
          <a:prstGeom prst="rect">
            <a:avLst/>
          </a:prstGeom>
          <a:noFill/>
          <a:ln w="9525">
            <a:noFill/>
            <a:miter lim="800000"/>
            <a:headEnd/>
            <a:tailEnd/>
          </a:ln>
        </p:spPr>
        <p:txBody>
          <a:bodyPr>
            <a:spAutoFit/>
          </a:bodyPr>
          <a:lstStyle/>
          <a:p>
            <a:pPr>
              <a:lnSpc>
                <a:spcPct val="150000"/>
              </a:lnSpc>
              <a:buClr>
                <a:srgbClr val="C00000"/>
              </a:buClr>
            </a:pPr>
            <a:r>
              <a:rPr lang="lv-LV" sz="1600">
                <a:solidFill>
                  <a:schemeClr val="tx2"/>
                </a:solidFill>
                <a:latin typeface="Tahoma" pitchFamily="34" charset="0"/>
                <a:cs typeface="Tahoma" pitchFamily="34" charset="0"/>
              </a:rPr>
              <a:t>Kopš 2006. gada tiek veiktas pasaules Zelta Standarta operācijas taisnās zarnas vēža gadījumā – </a:t>
            </a:r>
            <a:r>
              <a:rPr lang="lv-LV" sz="1600" b="1">
                <a:solidFill>
                  <a:schemeClr val="tx2"/>
                </a:solidFill>
                <a:latin typeface="Tahoma" pitchFamily="34" charset="0"/>
                <a:cs typeface="Tahoma" pitchFamily="34" charset="0"/>
              </a:rPr>
              <a:t>totāla mezorektāla ekscīzija </a:t>
            </a:r>
            <a:r>
              <a:rPr lang="lv-LV" sz="1600">
                <a:solidFill>
                  <a:schemeClr val="tx2"/>
                </a:solidFill>
                <a:latin typeface="Tahoma" pitchFamily="34" charset="0"/>
                <a:cs typeface="Tahoma" pitchFamily="34" charset="0"/>
              </a:rPr>
              <a:t>kombinācijā ar pirmsoperācijas staru terapiju vai bez tās.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939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59395"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59396" name="Rectangle 3"/>
          <p:cNvSpPr txBox="1">
            <a:spLocks noChangeArrowheads="1"/>
          </p:cNvSpPr>
          <p:nvPr/>
        </p:nvSpPr>
        <p:spPr bwMode="auto">
          <a:xfrm>
            <a:off x="158750" y="750888"/>
            <a:ext cx="8997950"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Taisnās zarnas – resnās zarnas savienojums “gals–galā”</a:t>
            </a:r>
          </a:p>
        </p:txBody>
      </p:sp>
      <p:pic>
        <p:nvPicPr>
          <p:cNvPr id="59397" name="Picture 6"/>
          <p:cNvPicPr>
            <a:picLocks noChangeAspect="1" noChangeArrowheads="1"/>
          </p:cNvPicPr>
          <p:nvPr/>
        </p:nvPicPr>
        <p:blipFill>
          <a:blip r:embed="rId4" cstate="print"/>
          <a:srcRect/>
          <a:stretch>
            <a:fillRect/>
          </a:stretch>
        </p:blipFill>
        <p:spPr bwMode="auto">
          <a:xfrm>
            <a:off x="3643313" y="1143000"/>
            <a:ext cx="3005137" cy="1643063"/>
          </a:xfrm>
          <a:prstGeom prst="rect">
            <a:avLst/>
          </a:prstGeom>
          <a:noFill/>
          <a:ln w="9525">
            <a:noFill/>
            <a:miter lim="800000"/>
            <a:headEnd/>
            <a:tailEnd/>
          </a:ln>
        </p:spPr>
      </p:pic>
      <p:pic>
        <p:nvPicPr>
          <p:cNvPr id="59398" name="Picture 7"/>
          <p:cNvPicPr>
            <a:picLocks noChangeAspect="1" noChangeArrowheads="1"/>
          </p:cNvPicPr>
          <p:nvPr/>
        </p:nvPicPr>
        <p:blipFill>
          <a:blip r:embed="rId5" cstate="print"/>
          <a:srcRect/>
          <a:stretch>
            <a:fillRect/>
          </a:stretch>
        </p:blipFill>
        <p:spPr bwMode="auto">
          <a:xfrm>
            <a:off x="2051050" y="1143000"/>
            <a:ext cx="1520825" cy="1644650"/>
          </a:xfrm>
          <a:prstGeom prst="rect">
            <a:avLst/>
          </a:prstGeom>
          <a:noFill/>
          <a:ln w="9525">
            <a:noFill/>
            <a:miter lim="800000"/>
            <a:headEnd/>
            <a:tailEnd/>
          </a:ln>
        </p:spPr>
      </p:pic>
      <p:pic>
        <p:nvPicPr>
          <p:cNvPr id="59399" name="Picture 10" descr="elements.png"/>
          <p:cNvPicPr>
            <a:picLocks noChangeAspect="1"/>
          </p:cNvPicPr>
          <p:nvPr/>
        </p:nvPicPr>
        <p:blipFill>
          <a:blip r:embed="rId6"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3" name="TextBox 12"/>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59401" name="Rectangle 16"/>
          <p:cNvSpPr>
            <a:spLocks noChangeArrowheads="1"/>
          </p:cNvSpPr>
          <p:nvPr/>
        </p:nvSpPr>
        <p:spPr bwMode="auto">
          <a:xfrm>
            <a:off x="163513" y="2916238"/>
            <a:ext cx="8643937" cy="314325"/>
          </a:xfrm>
          <a:prstGeom prst="rect">
            <a:avLst/>
          </a:prstGeom>
          <a:noFill/>
          <a:ln w="9525">
            <a:noFill/>
            <a:miter lim="800000"/>
            <a:headEnd/>
            <a:tailEnd/>
          </a:ln>
        </p:spPr>
        <p:txBody>
          <a:bodyPr>
            <a:spAutoFit/>
          </a:bodyPr>
          <a:lstStyle/>
          <a:p>
            <a:pPr>
              <a:lnSpc>
                <a:spcPct val="90000"/>
              </a:lnSpc>
            </a:pPr>
            <a:r>
              <a:rPr lang="lv-LV" sz="1600" b="1">
                <a:solidFill>
                  <a:srgbClr val="C00000"/>
                </a:solidFill>
                <a:latin typeface="Tahoma" pitchFamily="34" charset="0"/>
                <a:cs typeface="Tahoma" pitchFamily="34" charset="0"/>
              </a:rPr>
              <a:t>Taisnās zarnas–resnās zarnas savienojums “sāns–galā” ar rezervuāra veidošanu</a:t>
            </a:r>
          </a:p>
        </p:txBody>
      </p:sp>
      <p:pic>
        <p:nvPicPr>
          <p:cNvPr id="59402" name="Picture 3"/>
          <p:cNvPicPr>
            <a:picLocks noChangeAspect="1" noChangeArrowheads="1"/>
          </p:cNvPicPr>
          <p:nvPr/>
        </p:nvPicPr>
        <p:blipFill>
          <a:blip r:embed="rId7" cstate="print"/>
          <a:srcRect/>
          <a:stretch>
            <a:fillRect/>
          </a:stretch>
        </p:blipFill>
        <p:spPr bwMode="auto">
          <a:xfrm>
            <a:off x="3643313" y="3286125"/>
            <a:ext cx="2860675" cy="1644650"/>
          </a:xfrm>
          <a:prstGeom prst="rect">
            <a:avLst/>
          </a:prstGeom>
          <a:noFill/>
          <a:ln w="9525">
            <a:noFill/>
            <a:miter lim="800000"/>
            <a:headEnd/>
            <a:tailEnd/>
          </a:ln>
        </p:spPr>
      </p:pic>
      <p:pic>
        <p:nvPicPr>
          <p:cNvPr id="59403" name="Picture 5"/>
          <p:cNvPicPr>
            <a:picLocks noChangeAspect="1" noChangeArrowheads="1"/>
          </p:cNvPicPr>
          <p:nvPr/>
        </p:nvPicPr>
        <p:blipFill>
          <a:blip r:embed="rId8" cstate="print"/>
          <a:srcRect/>
          <a:stretch>
            <a:fillRect/>
          </a:stretch>
        </p:blipFill>
        <p:spPr bwMode="auto">
          <a:xfrm>
            <a:off x="2000250" y="3286125"/>
            <a:ext cx="1552575" cy="164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4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61443"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61444" name="Rectangle 3"/>
          <p:cNvSpPr txBox="1">
            <a:spLocks noChangeArrowheads="1"/>
          </p:cNvSpPr>
          <p:nvPr/>
        </p:nvSpPr>
        <p:spPr bwMode="auto">
          <a:xfrm>
            <a:off x="158750" y="750888"/>
            <a:ext cx="8997950"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Ideāls taisnās zarnas pēcoperācijas preparāts</a:t>
            </a:r>
          </a:p>
        </p:txBody>
      </p:sp>
      <p:pic>
        <p:nvPicPr>
          <p:cNvPr id="61445" name="Picture 5"/>
          <p:cNvPicPr>
            <a:picLocks noChangeAspect="1" noChangeArrowheads="1"/>
          </p:cNvPicPr>
          <p:nvPr/>
        </p:nvPicPr>
        <p:blipFill>
          <a:blip r:embed="rId4" cstate="print"/>
          <a:srcRect/>
          <a:stretch>
            <a:fillRect/>
          </a:stretch>
        </p:blipFill>
        <p:spPr bwMode="auto">
          <a:xfrm>
            <a:off x="2370138" y="1484313"/>
            <a:ext cx="4402137" cy="2174875"/>
          </a:xfrm>
          <a:prstGeom prst="rect">
            <a:avLst/>
          </a:prstGeom>
          <a:noFill/>
          <a:ln w="9525">
            <a:noFill/>
            <a:miter lim="800000"/>
            <a:headEnd/>
            <a:tailEnd/>
          </a:ln>
        </p:spPr>
      </p:pic>
      <p:pic>
        <p:nvPicPr>
          <p:cNvPr id="61446" name="Picture 8" descr="elements.png"/>
          <p:cNvPicPr>
            <a:picLocks noChangeAspect="1"/>
          </p:cNvPicPr>
          <p:nvPr/>
        </p:nvPicPr>
        <p:blipFill>
          <a:blip r:embed="rId5"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3490"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63491"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
        <p:nvSpPr>
          <p:cNvPr id="63492" name="Rectangle 3"/>
          <p:cNvSpPr txBox="1">
            <a:spLocks noChangeArrowheads="1"/>
          </p:cNvSpPr>
          <p:nvPr/>
        </p:nvSpPr>
        <p:spPr bwMode="auto">
          <a:xfrm>
            <a:off x="144463" y="750888"/>
            <a:ext cx="8999537"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Resnās un taisnās zarnas vēža operācijas ārstniecības iestādēs Latvijā</a:t>
            </a:r>
          </a:p>
        </p:txBody>
      </p:sp>
      <p:graphicFrame>
        <p:nvGraphicFramePr>
          <p:cNvPr id="11" name="Table 10"/>
          <p:cNvGraphicFramePr>
            <a:graphicFrameLocks noGrp="1"/>
          </p:cNvGraphicFramePr>
          <p:nvPr/>
        </p:nvGraphicFramePr>
        <p:xfrm>
          <a:off x="234950" y="1052513"/>
          <a:ext cx="8572500" cy="1690687"/>
        </p:xfrm>
        <a:graphic>
          <a:graphicData uri="http://schemas.openxmlformats.org/drawingml/2006/table">
            <a:tbl>
              <a:tblPr firstRow="1" bandRow="1">
                <a:tableStyleId>{5C22544A-7EE6-4342-B048-85BDC9FD1C3A}</a:tableStyleId>
              </a:tblPr>
              <a:tblGrid>
                <a:gridCol w="3500462"/>
                <a:gridCol w="1357322"/>
                <a:gridCol w="1500198"/>
                <a:gridCol w="1357322"/>
                <a:gridCol w="857256"/>
              </a:tblGrid>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chemeClr val="bg1"/>
                          </a:solidFill>
                          <a:effectLst/>
                          <a:latin typeface="Tahoma" pitchFamily="34" charset="0"/>
                          <a:cs typeface="Tahoma" pitchFamily="34" charset="0"/>
                        </a:rPr>
                        <a:t>Ārstniecības </a:t>
                      </a:r>
                      <a:r>
                        <a:rPr kumimoji="0" lang="en-US" sz="1400" b="1" i="0" u="none" strike="noStrike" cap="none" normalizeH="0" baseline="0" dirty="0" smtClean="0">
                          <a:ln>
                            <a:noFill/>
                          </a:ln>
                          <a:solidFill>
                            <a:schemeClr val="bg1"/>
                          </a:solidFill>
                          <a:effectLst/>
                          <a:latin typeface="Tahoma" pitchFamily="34" charset="0"/>
                          <a:cs typeface="Tahoma" pitchFamily="34" charset="0"/>
                        </a:rPr>
                        <a:t>iestāde</a:t>
                      </a:r>
                    </a:p>
                  </a:txBody>
                  <a:tcPr marT="34290" marB="34290" anchor="ctr" horzOverflow="overflow">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Tahoma" pitchFamily="34" charset="0"/>
                        </a:rPr>
                        <a:t>2006</a:t>
                      </a:r>
                    </a:p>
                  </a:txBody>
                  <a:tcPr marT="34290" marB="34290" anchor="ctr" horzOverflow="overflow">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Tahoma" pitchFamily="34" charset="0"/>
                        </a:rPr>
                        <a:t>2007</a:t>
                      </a:r>
                    </a:p>
                  </a:txBody>
                  <a:tcPr marT="34290" marB="34290" anchor="ctr" horzOverflow="overflow">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Tahoma" pitchFamily="34" charset="0"/>
                        </a:rPr>
                        <a:t>2008</a:t>
                      </a:r>
                    </a:p>
                  </a:txBody>
                  <a:tcPr marT="34290" marB="34290" anchor="ctr" horzOverflow="overflow">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Tahoma" pitchFamily="34" charset="0"/>
                        </a:rPr>
                        <a:t>2009</a:t>
                      </a:r>
                    </a:p>
                  </a:txBody>
                  <a:tcPr marT="34290" marB="34290" anchor="ctr" horzOverflow="overflow">
                    <a:solidFill>
                      <a:schemeClr val="tx2"/>
                    </a:solidFill>
                  </a:tcPr>
                </a:tc>
              </a:tr>
              <a:tr h="38677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Tahoma" pitchFamily="34" charset="0"/>
                          <a:cs typeface="Tahoma" pitchFamily="34" charset="0"/>
                        </a:rPr>
                        <a:t>L</a:t>
                      </a:r>
                      <a:r>
                        <a:rPr kumimoji="0" lang="lv-LV" sz="1400" b="1" i="0" u="none" strike="noStrike" cap="none" normalizeH="0" baseline="0" dirty="0" smtClean="0">
                          <a:ln>
                            <a:noFill/>
                          </a:ln>
                          <a:solidFill>
                            <a:srgbClr val="C00000"/>
                          </a:solidFill>
                          <a:effectLst/>
                          <a:latin typeface="Tahoma" pitchFamily="34" charset="0"/>
                          <a:cs typeface="Tahoma" pitchFamily="34" charset="0"/>
                        </a:rPr>
                        <a:t>atvijas </a:t>
                      </a:r>
                      <a:r>
                        <a:rPr kumimoji="0" lang="en-US" sz="1400" b="1" i="0" u="none" strike="noStrike" cap="none" normalizeH="0" baseline="0" dirty="0" smtClean="0">
                          <a:ln>
                            <a:noFill/>
                          </a:ln>
                          <a:solidFill>
                            <a:srgbClr val="C00000"/>
                          </a:solidFill>
                          <a:effectLst/>
                          <a:latin typeface="Tahoma" pitchFamily="34" charset="0"/>
                          <a:cs typeface="Tahoma" pitchFamily="34" charset="0"/>
                        </a:rPr>
                        <a:t>O</a:t>
                      </a:r>
                      <a:r>
                        <a:rPr kumimoji="0" lang="lv-LV" sz="1400" b="1" i="0" u="none" strike="noStrike" cap="none" normalizeH="0" baseline="0" dirty="0" smtClean="0">
                          <a:ln>
                            <a:noFill/>
                          </a:ln>
                          <a:solidFill>
                            <a:srgbClr val="C00000"/>
                          </a:solidFill>
                          <a:effectLst/>
                          <a:latin typeface="Tahoma" pitchFamily="34" charset="0"/>
                          <a:cs typeface="Tahoma" pitchFamily="34" charset="0"/>
                        </a:rPr>
                        <a:t>nkoloģijas centrs</a:t>
                      </a:r>
                      <a:endParaRPr kumimoji="0" lang="en-US" sz="1400" b="1" i="0" u="none" strike="noStrike" cap="none" normalizeH="0" baseline="0" dirty="0" smtClean="0">
                        <a:ln>
                          <a:noFill/>
                        </a:ln>
                        <a:solidFill>
                          <a:srgbClr val="C00000"/>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Tahoma" pitchFamily="34" charset="0"/>
                          <a:cs typeface="Tahoma" pitchFamily="34" charset="0"/>
                        </a:rPr>
                        <a:t>468</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Tahoma" pitchFamily="34" charset="0"/>
                          <a:cs typeface="Tahoma" pitchFamily="34" charset="0"/>
                        </a:rPr>
                        <a:t>472</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Tahoma" pitchFamily="34" charset="0"/>
                          <a:cs typeface="Tahoma" pitchFamily="34" charset="0"/>
                        </a:rPr>
                        <a:t>485</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Tahoma" pitchFamily="34" charset="0"/>
                          <a:cs typeface="Tahoma" pitchFamily="34" charset="0"/>
                        </a:rPr>
                        <a:t>462</a:t>
                      </a:r>
                    </a:p>
                  </a:txBody>
                  <a:tcPr marT="34290" marB="34290" anchor="ctr" horzOverflow="overflow"/>
                </a:tc>
              </a:tr>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P.Stradiņa KUS</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189</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250</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260</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214</a:t>
                      </a:r>
                    </a:p>
                  </a:txBody>
                  <a:tcPr marT="34290" marB="34290" anchor="ctr" horzOverflow="overflow"/>
                </a:tc>
              </a:tr>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Latvijas raj</a:t>
                      </a:r>
                      <a:r>
                        <a:rPr kumimoji="0" lang="lv-LV" sz="1400" b="0" i="0" u="none" strike="noStrike" cap="none" normalizeH="0" baseline="0" dirty="0" smtClean="0">
                          <a:ln>
                            <a:noFill/>
                          </a:ln>
                          <a:solidFill>
                            <a:schemeClr val="tx2"/>
                          </a:solidFill>
                          <a:effectLst/>
                          <a:latin typeface="Tahoma" pitchFamily="34" charset="0"/>
                          <a:cs typeface="Tahoma" pitchFamily="34" charset="0"/>
                        </a:rPr>
                        <a:t>oni</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157</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164</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86</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a:t>
                      </a:r>
                    </a:p>
                  </a:txBody>
                  <a:tcPr marT="34290" marB="34290" anchor="ctr" horzOverflow="overflow"/>
                </a:tc>
              </a:tr>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Rīgā</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213</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190</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81</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a:t>
                      </a:r>
                    </a:p>
                  </a:txBody>
                  <a:tcPr marT="34290" marB="34290" anchor="ctr" horzOverflow="overflow"/>
                </a:tc>
              </a:tr>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cs typeface="Tahoma" pitchFamily="34" charset="0"/>
                        </a:rPr>
                        <a:t>KOPĀ</a:t>
                      </a:r>
                      <a:r>
                        <a:rPr kumimoji="0" lang="lv-LV" sz="1400" b="1" i="0" u="none" strike="noStrike" cap="none" normalizeH="0" baseline="0" dirty="0" smtClean="0">
                          <a:ln>
                            <a:noFill/>
                          </a:ln>
                          <a:solidFill>
                            <a:schemeClr val="tx2"/>
                          </a:solidFill>
                          <a:effectLst/>
                          <a:latin typeface="Tahoma" pitchFamily="34" charset="0"/>
                          <a:cs typeface="Tahoma" pitchFamily="34" charset="0"/>
                        </a:rPr>
                        <a:t>:</a:t>
                      </a:r>
                      <a:endParaRPr kumimoji="0" lang="en-US" sz="1400" b="1"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cs typeface="Tahoma" pitchFamily="34" charset="0"/>
                        </a:rPr>
                        <a:t>1126</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cs typeface="Tahoma" pitchFamily="34" charset="0"/>
                        </a:rPr>
                        <a:t>1179</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cs typeface="Tahoma" pitchFamily="34" charset="0"/>
                        </a:rPr>
                        <a:t>973</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cs typeface="Tahoma" pitchFamily="34" charset="0"/>
                        </a:rPr>
                        <a:t>676</a:t>
                      </a:r>
                    </a:p>
                  </a:txBody>
                  <a:tcPr marT="34290" marB="34290" anchor="ctr" horzOverflow="overflow"/>
                </a:tc>
              </a:tr>
            </a:tbl>
          </a:graphicData>
        </a:graphic>
      </p:graphicFrame>
      <p:pic>
        <p:nvPicPr>
          <p:cNvPr id="63537"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3" name="TextBox 12"/>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12" name="Table 11"/>
          <p:cNvGraphicFramePr>
            <a:graphicFrameLocks noGrp="1"/>
          </p:cNvGraphicFramePr>
          <p:nvPr/>
        </p:nvGraphicFramePr>
        <p:xfrm>
          <a:off x="234950" y="3279775"/>
          <a:ext cx="8572500" cy="1754188"/>
        </p:xfrm>
        <a:graphic>
          <a:graphicData uri="http://schemas.openxmlformats.org/drawingml/2006/table">
            <a:tbl>
              <a:tblPr firstRow="1" bandRow="1">
                <a:tableStyleId>{5C22544A-7EE6-4342-B048-85BDC9FD1C3A}</a:tableStyleId>
              </a:tblPr>
              <a:tblGrid>
                <a:gridCol w="3500462"/>
                <a:gridCol w="1357322"/>
                <a:gridCol w="1500198"/>
                <a:gridCol w="1357322"/>
                <a:gridCol w="857256"/>
              </a:tblGrid>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chemeClr val="bg1"/>
                          </a:solidFill>
                          <a:effectLst/>
                          <a:latin typeface="Tahoma" pitchFamily="34" charset="0"/>
                          <a:cs typeface="Tahoma" pitchFamily="34" charset="0"/>
                        </a:rPr>
                        <a:t>Ārstniecības </a:t>
                      </a:r>
                      <a:r>
                        <a:rPr kumimoji="0" lang="en-US" sz="1400" b="1" i="0" u="none" strike="noStrike" cap="none" normalizeH="0" baseline="0" dirty="0" smtClean="0">
                          <a:ln>
                            <a:noFill/>
                          </a:ln>
                          <a:solidFill>
                            <a:schemeClr val="bg1"/>
                          </a:solidFill>
                          <a:effectLst/>
                          <a:latin typeface="Tahoma" pitchFamily="34" charset="0"/>
                          <a:cs typeface="Tahoma" pitchFamily="34" charset="0"/>
                        </a:rPr>
                        <a:t>iestāde</a:t>
                      </a:r>
                    </a:p>
                  </a:txBody>
                  <a:tcPr marT="34290" marB="34290" anchor="ctr" horzOverflow="overflow">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Tahoma" pitchFamily="34" charset="0"/>
                        </a:rPr>
                        <a:t>2006</a:t>
                      </a:r>
                    </a:p>
                  </a:txBody>
                  <a:tcPr marT="34290" marB="34290" anchor="ctr" horzOverflow="overflow">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Tahoma" pitchFamily="34" charset="0"/>
                        </a:rPr>
                        <a:t>2007</a:t>
                      </a:r>
                    </a:p>
                  </a:txBody>
                  <a:tcPr marT="34290" marB="34290" anchor="ctr" horzOverflow="overflow">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Tahoma" pitchFamily="34" charset="0"/>
                        </a:rPr>
                        <a:t>2008</a:t>
                      </a:r>
                    </a:p>
                  </a:txBody>
                  <a:tcPr marT="34290" marB="34290" anchor="ctr" horzOverflow="overflow">
                    <a:solidFill>
                      <a:schemeClr val="tx2"/>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Tahoma" pitchFamily="34" charset="0"/>
                          <a:cs typeface="Tahoma" pitchFamily="34" charset="0"/>
                        </a:rPr>
                        <a:t>2009</a:t>
                      </a:r>
                    </a:p>
                  </a:txBody>
                  <a:tcPr marT="34290" marB="34290" anchor="ctr" horzOverflow="overflow">
                    <a:solidFill>
                      <a:schemeClr val="tx2"/>
                    </a:solidFill>
                  </a:tcPr>
                </a:tc>
              </a:tr>
              <a:tr h="38677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Tahoma" pitchFamily="34" charset="0"/>
                          <a:cs typeface="Tahoma" pitchFamily="34" charset="0"/>
                        </a:rPr>
                        <a:t>L</a:t>
                      </a:r>
                      <a:r>
                        <a:rPr kumimoji="0" lang="lv-LV" sz="1400" b="1" i="0" u="none" strike="noStrike" cap="none" normalizeH="0" baseline="0" dirty="0" smtClean="0">
                          <a:ln>
                            <a:noFill/>
                          </a:ln>
                          <a:solidFill>
                            <a:srgbClr val="C00000"/>
                          </a:solidFill>
                          <a:effectLst/>
                          <a:latin typeface="Tahoma" pitchFamily="34" charset="0"/>
                          <a:cs typeface="Tahoma" pitchFamily="34" charset="0"/>
                        </a:rPr>
                        <a:t>atvijas</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Tahoma" pitchFamily="34" charset="0"/>
                          <a:cs typeface="Tahoma" pitchFamily="34" charset="0"/>
                        </a:rPr>
                        <a:t>O</a:t>
                      </a:r>
                      <a:r>
                        <a:rPr kumimoji="0" lang="lv-LV" sz="1400" b="1" i="0" u="none" strike="noStrike" cap="none" normalizeH="0" baseline="0" dirty="0" smtClean="0">
                          <a:ln>
                            <a:noFill/>
                          </a:ln>
                          <a:solidFill>
                            <a:srgbClr val="C00000"/>
                          </a:solidFill>
                          <a:effectLst/>
                          <a:latin typeface="Tahoma" pitchFamily="34" charset="0"/>
                          <a:cs typeface="Tahoma" pitchFamily="34" charset="0"/>
                        </a:rPr>
                        <a:t>nkoloģijas centrs</a:t>
                      </a:r>
                      <a:endParaRPr kumimoji="0" lang="en-US" sz="1400" b="1" i="0" u="none" strike="noStrike" cap="none" normalizeH="0" baseline="0" dirty="0" smtClean="0">
                        <a:ln>
                          <a:noFill/>
                        </a:ln>
                        <a:solidFill>
                          <a:srgbClr val="C00000"/>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rgbClr val="C00000"/>
                          </a:solidFill>
                          <a:effectLst/>
                          <a:latin typeface="Tahoma" pitchFamily="34" charset="0"/>
                          <a:cs typeface="Tahoma" pitchFamily="34" charset="0"/>
                        </a:rPr>
                        <a:t>214</a:t>
                      </a:r>
                      <a:endParaRPr kumimoji="0" lang="en-US" sz="1400" b="1" i="0" u="none" strike="noStrike" cap="none" normalizeH="0" baseline="0" dirty="0" smtClean="0">
                        <a:ln>
                          <a:noFill/>
                        </a:ln>
                        <a:solidFill>
                          <a:srgbClr val="C00000"/>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rgbClr val="C00000"/>
                          </a:solidFill>
                          <a:effectLst/>
                          <a:latin typeface="Tahoma" pitchFamily="34" charset="0"/>
                          <a:cs typeface="Tahoma" pitchFamily="34" charset="0"/>
                        </a:rPr>
                        <a:t>214</a:t>
                      </a:r>
                      <a:endParaRPr kumimoji="0" lang="en-US" sz="1400" b="1" i="0" u="none" strike="noStrike" cap="none" normalizeH="0" baseline="0" dirty="0" smtClean="0">
                        <a:ln>
                          <a:noFill/>
                        </a:ln>
                        <a:solidFill>
                          <a:srgbClr val="C00000"/>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rgbClr val="C00000"/>
                          </a:solidFill>
                          <a:effectLst/>
                          <a:latin typeface="Tahoma" pitchFamily="34" charset="0"/>
                          <a:cs typeface="Tahoma" pitchFamily="34" charset="0"/>
                        </a:rPr>
                        <a:t>201</a:t>
                      </a:r>
                      <a:endParaRPr kumimoji="0" lang="en-US" sz="1400" b="1" i="0" u="none" strike="noStrike" cap="none" normalizeH="0" baseline="0" dirty="0" smtClean="0">
                        <a:ln>
                          <a:noFill/>
                        </a:ln>
                        <a:solidFill>
                          <a:srgbClr val="C00000"/>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rgbClr val="C00000"/>
                          </a:solidFill>
                          <a:effectLst/>
                          <a:latin typeface="Tahoma" pitchFamily="34" charset="0"/>
                          <a:cs typeface="Tahoma" pitchFamily="34" charset="0"/>
                        </a:rPr>
                        <a:t>214</a:t>
                      </a:r>
                      <a:endParaRPr kumimoji="0" lang="en-US" sz="1400" b="1" i="0" u="none" strike="noStrike" cap="none" normalizeH="0" baseline="0" dirty="0" smtClean="0">
                        <a:ln>
                          <a:noFill/>
                        </a:ln>
                        <a:solidFill>
                          <a:srgbClr val="C00000"/>
                        </a:solidFill>
                        <a:effectLst/>
                        <a:latin typeface="Tahoma" pitchFamily="34" charset="0"/>
                        <a:cs typeface="Tahoma" pitchFamily="34" charset="0"/>
                      </a:endParaRPr>
                    </a:p>
                  </a:txBody>
                  <a:tcPr marT="34290" marB="34290" anchor="ctr" horzOverflow="overflow"/>
                </a:tc>
              </a:tr>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P.Stradiņa KUS</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9</a:t>
                      </a:r>
                      <a:r>
                        <a:rPr kumimoji="0" lang="lv-LV" sz="1400" b="0" i="0" u="none" strike="noStrike" cap="none" normalizeH="0" baseline="0" dirty="0" smtClean="0">
                          <a:ln>
                            <a:noFill/>
                          </a:ln>
                          <a:solidFill>
                            <a:schemeClr val="tx2"/>
                          </a:solidFill>
                          <a:effectLst/>
                          <a:latin typeface="Tahoma" pitchFamily="34" charset="0"/>
                          <a:cs typeface="Tahoma" pitchFamily="34" charset="0"/>
                        </a:rPr>
                        <a:t>5</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0" i="0" u="none" strike="noStrike" cap="none" normalizeH="0" baseline="0" dirty="0" smtClean="0">
                          <a:ln>
                            <a:noFill/>
                          </a:ln>
                          <a:solidFill>
                            <a:schemeClr val="tx2"/>
                          </a:solidFill>
                          <a:effectLst/>
                          <a:latin typeface="Tahoma" pitchFamily="34" charset="0"/>
                          <a:cs typeface="Tahoma" pitchFamily="34" charset="0"/>
                        </a:rPr>
                        <a:t>98</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0" i="0" u="none" strike="noStrike" cap="none" normalizeH="0" baseline="0" dirty="0" smtClean="0">
                          <a:ln>
                            <a:noFill/>
                          </a:ln>
                          <a:solidFill>
                            <a:schemeClr val="tx2"/>
                          </a:solidFill>
                          <a:effectLst/>
                          <a:latin typeface="Tahoma" pitchFamily="34" charset="0"/>
                          <a:cs typeface="Tahoma" pitchFamily="34" charset="0"/>
                        </a:rPr>
                        <a:t>9</a:t>
                      </a:r>
                      <a:r>
                        <a:rPr kumimoji="0" lang="en-US" sz="1400" b="0" i="0" u="none" strike="noStrike" cap="none" normalizeH="0" baseline="0" dirty="0" smtClean="0">
                          <a:ln>
                            <a:noFill/>
                          </a:ln>
                          <a:solidFill>
                            <a:schemeClr val="tx2"/>
                          </a:solidFill>
                          <a:effectLst/>
                          <a:latin typeface="Tahoma" pitchFamily="34" charset="0"/>
                          <a:cs typeface="Tahoma" pitchFamily="34" charset="0"/>
                        </a:rPr>
                        <a:t>6</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0" i="0" u="none" strike="noStrike" cap="none" normalizeH="0" baseline="0" dirty="0" smtClean="0">
                          <a:ln>
                            <a:noFill/>
                          </a:ln>
                          <a:solidFill>
                            <a:schemeClr val="tx2"/>
                          </a:solidFill>
                          <a:effectLst/>
                          <a:latin typeface="Tahoma" pitchFamily="34" charset="0"/>
                          <a:cs typeface="Tahoma" pitchFamily="34" charset="0"/>
                        </a:rPr>
                        <a:t>9</a:t>
                      </a:r>
                      <a:r>
                        <a:rPr kumimoji="0" lang="en-US" sz="1400" b="0" i="0" u="none" strike="noStrike" cap="none" normalizeH="0" baseline="0" dirty="0" smtClean="0">
                          <a:ln>
                            <a:noFill/>
                          </a:ln>
                          <a:solidFill>
                            <a:schemeClr val="tx2"/>
                          </a:solidFill>
                          <a:effectLst/>
                          <a:latin typeface="Tahoma" pitchFamily="34" charset="0"/>
                          <a:cs typeface="Tahoma" pitchFamily="34" charset="0"/>
                        </a:rPr>
                        <a:t>2</a:t>
                      </a:r>
                    </a:p>
                  </a:txBody>
                  <a:tcPr marT="34290" marB="34290" anchor="ctr" horzOverflow="overflow"/>
                </a:tc>
              </a:tr>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Latvijas raj</a:t>
                      </a:r>
                      <a:r>
                        <a:rPr kumimoji="0" lang="lv-LV" sz="1400" b="0" i="0" u="none" strike="noStrike" cap="none" normalizeH="0" baseline="0" dirty="0" smtClean="0">
                          <a:ln>
                            <a:noFill/>
                          </a:ln>
                          <a:solidFill>
                            <a:schemeClr val="tx2"/>
                          </a:solidFill>
                          <a:effectLst/>
                          <a:latin typeface="Tahoma" pitchFamily="34" charset="0"/>
                          <a:cs typeface="Tahoma" pitchFamily="34" charset="0"/>
                        </a:rPr>
                        <a:t>oni</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7</a:t>
                      </a:r>
                      <a:r>
                        <a:rPr kumimoji="0" lang="lv-LV" sz="1400" b="0" i="0" u="none" strike="noStrike" cap="none" normalizeH="0" baseline="0" dirty="0" smtClean="0">
                          <a:ln>
                            <a:noFill/>
                          </a:ln>
                          <a:solidFill>
                            <a:schemeClr val="tx2"/>
                          </a:solidFill>
                          <a:effectLst/>
                          <a:latin typeface="Tahoma" pitchFamily="34" charset="0"/>
                          <a:cs typeface="Tahoma" pitchFamily="34" charset="0"/>
                        </a:rPr>
                        <a:t>0</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6</a:t>
                      </a:r>
                      <a:r>
                        <a:rPr kumimoji="0" lang="lv-LV" sz="1400" b="0" i="0" u="none" strike="noStrike" cap="none" normalizeH="0" baseline="0" dirty="0" smtClean="0">
                          <a:ln>
                            <a:noFill/>
                          </a:ln>
                          <a:solidFill>
                            <a:schemeClr val="tx2"/>
                          </a:solidFill>
                          <a:effectLst/>
                          <a:latin typeface="Tahoma" pitchFamily="34" charset="0"/>
                          <a:cs typeface="Tahoma" pitchFamily="34" charset="0"/>
                        </a:rPr>
                        <a:t>3</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0" i="0" u="none" strike="noStrike" cap="none" normalizeH="0" baseline="0" dirty="0" smtClean="0">
                          <a:ln>
                            <a:noFill/>
                          </a:ln>
                          <a:solidFill>
                            <a:schemeClr val="tx2"/>
                          </a:solidFill>
                          <a:effectLst/>
                          <a:latin typeface="Tahoma" pitchFamily="34" charset="0"/>
                          <a:cs typeface="Tahoma" pitchFamily="34" charset="0"/>
                        </a:rPr>
                        <a:t>32</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a:t>
                      </a:r>
                    </a:p>
                  </a:txBody>
                  <a:tcPr marT="34290" marB="34290" anchor="ctr" horzOverflow="overflow"/>
                </a:tc>
              </a:tr>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Rīgā</a:t>
                      </a: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3</a:t>
                      </a:r>
                      <a:r>
                        <a:rPr kumimoji="0" lang="lv-LV" sz="1400" b="0" i="0" u="none" strike="noStrike" cap="none" normalizeH="0" baseline="0" dirty="0" smtClean="0">
                          <a:ln>
                            <a:noFill/>
                          </a:ln>
                          <a:solidFill>
                            <a:schemeClr val="tx2"/>
                          </a:solidFill>
                          <a:effectLst/>
                          <a:latin typeface="Tahoma" pitchFamily="34" charset="0"/>
                          <a:cs typeface="Tahoma" pitchFamily="34" charset="0"/>
                        </a:rPr>
                        <a:t>2</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0" i="0" u="none" strike="noStrike" cap="none" normalizeH="0" baseline="0" dirty="0" smtClean="0">
                          <a:ln>
                            <a:noFill/>
                          </a:ln>
                          <a:solidFill>
                            <a:schemeClr val="tx2"/>
                          </a:solidFill>
                          <a:effectLst/>
                          <a:latin typeface="Tahoma" pitchFamily="34" charset="0"/>
                          <a:cs typeface="Tahoma" pitchFamily="34" charset="0"/>
                        </a:rPr>
                        <a:t>65</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1</a:t>
                      </a:r>
                      <a:r>
                        <a:rPr kumimoji="0" lang="lv-LV" sz="1400" b="0" i="0" u="none" strike="noStrike" cap="none" normalizeH="0" baseline="0" dirty="0" smtClean="0">
                          <a:ln>
                            <a:noFill/>
                          </a:ln>
                          <a:solidFill>
                            <a:schemeClr val="tx2"/>
                          </a:solidFill>
                          <a:effectLst/>
                          <a:latin typeface="Tahoma" pitchFamily="34" charset="0"/>
                          <a:cs typeface="Tahoma" pitchFamily="34" charset="0"/>
                        </a:rPr>
                        <a:t>3</a:t>
                      </a:r>
                      <a:endParaRPr kumimoji="0" lang="en-US" sz="1400" b="0"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ahoma" pitchFamily="34" charset="0"/>
                          <a:cs typeface="Tahoma" pitchFamily="34" charset="0"/>
                        </a:rPr>
                        <a:t>?</a:t>
                      </a:r>
                    </a:p>
                  </a:txBody>
                  <a:tcPr marT="34290" marB="34290" anchor="ctr" horzOverflow="overflow"/>
                </a:tc>
              </a:tr>
              <a:tr h="222685">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smtClean="0">
                          <a:ln>
                            <a:noFill/>
                          </a:ln>
                          <a:solidFill>
                            <a:schemeClr val="tx2"/>
                          </a:solidFill>
                          <a:effectLst/>
                          <a:latin typeface="Tahoma" pitchFamily="34" charset="0"/>
                          <a:cs typeface="Tahoma" pitchFamily="34" charset="0"/>
                        </a:rPr>
                        <a:t>KOPĀ</a:t>
                      </a:r>
                      <a:r>
                        <a:rPr kumimoji="0" lang="lv-LV" sz="1400" b="1" i="0" u="none" strike="noStrike" cap="none" normalizeH="0" baseline="0" dirty="0" smtClean="0">
                          <a:ln>
                            <a:noFill/>
                          </a:ln>
                          <a:solidFill>
                            <a:schemeClr val="tx2"/>
                          </a:solidFill>
                          <a:effectLst/>
                          <a:latin typeface="Tahoma" pitchFamily="34" charset="0"/>
                          <a:cs typeface="Tahoma" pitchFamily="34" charset="0"/>
                        </a:rPr>
                        <a:t>:</a:t>
                      </a:r>
                      <a:endParaRPr kumimoji="0" lang="en-US" sz="1400" b="1"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chemeClr val="tx2"/>
                          </a:solidFill>
                          <a:effectLst/>
                          <a:latin typeface="Tahoma" pitchFamily="34" charset="0"/>
                          <a:cs typeface="Tahoma" pitchFamily="34" charset="0"/>
                        </a:rPr>
                        <a:t>459</a:t>
                      </a:r>
                      <a:endParaRPr kumimoji="0" lang="en-US" sz="1400" b="1"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chemeClr val="tx2"/>
                          </a:solidFill>
                          <a:effectLst/>
                          <a:latin typeface="Tahoma" pitchFamily="34" charset="0"/>
                          <a:cs typeface="Tahoma" pitchFamily="34" charset="0"/>
                        </a:rPr>
                        <a:t>474</a:t>
                      </a:r>
                      <a:endParaRPr kumimoji="0" lang="en-US" sz="1400" b="1"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chemeClr val="tx2"/>
                          </a:solidFill>
                          <a:effectLst/>
                          <a:latin typeface="Tahoma" pitchFamily="34" charset="0"/>
                          <a:cs typeface="Tahoma" pitchFamily="34" charset="0"/>
                        </a:rPr>
                        <a:t>3</a:t>
                      </a:r>
                      <a:r>
                        <a:rPr kumimoji="0" lang="en-US" sz="1400" b="1" i="0" u="none" strike="noStrike" cap="none" normalizeH="0" baseline="0" dirty="0" smtClean="0">
                          <a:ln>
                            <a:noFill/>
                          </a:ln>
                          <a:solidFill>
                            <a:schemeClr val="tx2"/>
                          </a:solidFill>
                          <a:effectLst/>
                          <a:latin typeface="Tahoma" pitchFamily="34" charset="0"/>
                          <a:cs typeface="Tahoma" pitchFamily="34" charset="0"/>
                        </a:rPr>
                        <a:t>7</a:t>
                      </a:r>
                      <a:r>
                        <a:rPr kumimoji="0" lang="lv-LV" sz="1400" b="1" i="0" u="none" strike="noStrike" cap="none" normalizeH="0" baseline="0" dirty="0" smtClean="0">
                          <a:ln>
                            <a:noFill/>
                          </a:ln>
                          <a:solidFill>
                            <a:schemeClr val="tx2"/>
                          </a:solidFill>
                          <a:effectLst/>
                          <a:latin typeface="Tahoma" pitchFamily="34" charset="0"/>
                          <a:cs typeface="Tahoma" pitchFamily="34" charset="0"/>
                        </a:rPr>
                        <a:t>9</a:t>
                      </a:r>
                      <a:endParaRPr kumimoji="0" lang="en-US" sz="1400" b="1" i="0" u="none" strike="noStrike" cap="none" normalizeH="0" baseline="0" dirty="0" smtClean="0">
                        <a:ln>
                          <a:noFill/>
                        </a:ln>
                        <a:solidFill>
                          <a:schemeClr val="tx2"/>
                        </a:solidFill>
                        <a:effectLst/>
                        <a:latin typeface="Tahoma" pitchFamily="34" charset="0"/>
                        <a:cs typeface="Tahoma" pitchFamily="34" charset="0"/>
                      </a:endParaRPr>
                    </a:p>
                  </a:txBody>
                  <a:tcPr marT="34290" marB="34290" anchor="ctr" horzOverflow="overflow"/>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lv-LV" sz="1400" b="1" i="0" u="none" strike="noStrike" cap="none" normalizeH="0" baseline="0" dirty="0" smtClean="0">
                          <a:ln>
                            <a:noFill/>
                          </a:ln>
                          <a:solidFill>
                            <a:schemeClr val="tx2"/>
                          </a:solidFill>
                          <a:effectLst/>
                          <a:latin typeface="Tahoma" pitchFamily="34" charset="0"/>
                          <a:cs typeface="Tahoma" pitchFamily="34" charset="0"/>
                        </a:rPr>
                        <a:t>30</a:t>
                      </a:r>
                      <a:r>
                        <a:rPr kumimoji="0" lang="en-US" sz="1400" b="1" i="0" u="none" strike="noStrike" cap="none" normalizeH="0" baseline="0" dirty="0" smtClean="0">
                          <a:ln>
                            <a:noFill/>
                          </a:ln>
                          <a:solidFill>
                            <a:schemeClr val="tx2"/>
                          </a:solidFill>
                          <a:effectLst/>
                          <a:latin typeface="Tahoma" pitchFamily="34" charset="0"/>
                          <a:cs typeface="Tahoma" pitchFamily="34" charset="0"/>
                        </a:rPr>
                        <a:t>6</a:t>
                      </a:r>
                    </a:p>
                  </a:txBody>
                  <a:tcPr marT="34290" marB="34290" anchor="ctr" horzOverflow="overflow"/>
                </a:tc>
              </a:tr>
            </a:tbl>
          </a:graphicData>
        </a:graphic>
      </p:graphicFrame>
      <p:sp>
        <p:nvSpPr>
          <p:cNvPr id="63583" name="Rectangle 3"/>
          <p:cNvSpPr txBox="1">
            <a:spLocks noChangeArrowheads="1"/>
          </p:cNvSpPr>
          <p:nvPr/>
        </p:nvSpPr>
        <p:spPr bwMode="auto">
          <a:xfrm>
            <a:off x="136525" y="2947988"/>
            <a:ext cx="6070600"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Kuņģa vēža operācijas ārstniecības iestādēs Latvijā</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7" descr="blue.jpg"/>
          <p:cNvPicPr>
            <a:picLocks noChangeAspect="1"/>
          </p:cNvPicPr>
          <p:nvPr/>
        </p:nvPicPr>
        <p:blipFill>
          <a:blip r:embed="rId3" cstate="print"/>
          <a:srcRect/>
          <a:stretch>
            <a:fillRect/>
          </a:stretch>
        </p:blipFill>
        <p:spPr bwMode="auto">
          <a:xfrm>
            <a:off x="0" y="642938"/>
            <a:ext cx="9144000" cy="4500562"/>
          </a:xfrm>
          <a:prstGeom prst="rect">
            <a:avLst/>
          </a:prstGeom>
          <a:noFill/>
          <a:ln w="9525">
            <a:noFill/>
            <a:miter lim="800000"/>
            <a:headEnd/>
            <a:tailEnd/>
          </a:ln>
        </p:spPr>
      </p:pic>
      <p:sp>
        <p:nvSpPr>
          <p:cNvPr id="65538" name="Title 1"/>
          <p:cNvSpPr>
            <a:spLocks noGrp="1"/>
          </p:cNvSpPr>
          <p:nvPr>
            <p:ph type="ctrTitle"/>
          </p:nvPr>
        </p:nvSpPr>
        <p:spPr>
          <a:xfrm>
            <a:off x="714375" y="1951038"/>
            <a:ext cx="7772400" cy="1103312"/>
          </a:xfrm>
        </p:spPr>
        <p:txBody>
          <a:bodyPr/>
          <a:lstStyle/>
          <a:p>
            <a:r>
              <a:rPr lang="lv-LV" sz="3200" b="1" smtClean="0">
                <a:solidFill>
                  <a:schemeClr val="bg1"/>
                </a:solidFill>
                <a:latin typeface="Tahoma" pitchFamily="34" charset="0"/>
                <a:cs typeface="Tahoma" pitchFamily="34" charset="0"/>
              </a:rPr>
              <a:t>Ķīmijterapijas un hematoloģijas klīnika</a:t>
            </a:r>
          </a:p>
        </p:txBody>
      </p:sp>
      <p:pic>
        <p:nvPicPr>
          <p:cNvPr id="65539" name="Picture 6"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9" name="TextBox 8"/>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pic>
        <p:nvPicPr>
          <p:cNvPr id="65541" name="Picture 10" descr="as_logo.jpg"/>
          <p:cNvPicPr>
            <a:picLocks noChangeAspect="1"/>
          </p:cNvPicPr>
          <p:nvPr/>
        </p:nvPicPr>
        <p:blipFill>
          <a:blip r:embed="rId5" cstate="print"/>
          <a:srcRect l="4587" t="8685" r="2522" b="8685"/>
          <a:stretch>
            <a:fillRect/>
          </a:stretch>
        </p:blipFill>
        <p:spPr bwMode="auto">
          <a:xfrm>
            <a:off x="142875" y="98425"/>
            <a:ext cx="150018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58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67587"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Ķīmijterapijas un hematoloģijas klīnika</a:t>
            </a:r>
          </a:p>
        </p:txBody>
      </p:sp>
      <p:sp>
        <p:nvSpPr>
          <p:cNvPr id="17" name="TextBox 16"/>
          <p:cNvSpPr txBox="1"/>
          <p:nvPr/>
        </p:nvSpPr>
        <p:spPr>
          <a:xfrm>
            <a:off x="142875" y="971550"/>
            <a:ext cx="9001125" cy="3046413"/>
          </a:xfrm>
          <a:prstGeom prst="rect">
            <a:avLst/>
          </a:prstGeom>
          <a:noFill/>
        </p:spPr>
        <p:txBody>
          <a:bodyPr>
            <a:spAutoFit/>
          </a:bodyPr>
          <a:lstStyle/>
          <a:p>
            <a:pPr fontAlgn="auto">
              <a:lnSpc>
                <a:spcPct val="150000"/>
              </a:lnSpc>
              <a:spcBef>
                <a:spcPts val="0"/>
              </a:spcBef>
              <a:spcAft>
                <a:spcPts val="0"/>
              </a:spcAft>
              <a:defRPr/>
            </a:pPr>
            <a:r>
              <a:rPr lang="lv-LV" sz="1600" dirty="0">
                <a:solidFill>
                  <a:schemeClr val="tx2"/>
                </a:solidFill>
                <a:latin typeface="Tahoma" pitchFamily="34" charset="0"/>
                <a:cs typeface="Tahoma" pitchFamily="34" charset="0"/>
              </a:rPr>
              <a:t>Rīgas Austrumu slimnīcas LOC kopš 2011. gada 1.janvāra izveidotas divas nodaļas:</a:t>
            </a:r>
          </a:p>
          <a:p>
            <a:pPr marL="265113" indent="-265113" fontAlgn="auto">
              <a:lnSpc>
                <a:spcPct val="150000"/>
              </a:lnSpc>
              <a:spcBef>
                <a:spcPts val="0"/>
              </a:spcBef>
              <a:spcAft>
                <a:spcPts val="0"/>
              </a:spcAft>
              <a:buClr>
                <a:srgbClr val="C00000"/>
              </a:buClr>
              <a:buFont typeface="Wingdings" pitchFamily="2" charset="2"/>
              <a:buChar char="§"/>
              <a:defRPr/>
            </a:pPr>
            <a:r>
              <a:rPr lang="lv-LV" sz="1600" dirty="0">
                <a:solidFill>
                  <a:schemeClr val="tx2"/>
                </a:solidFill>
                <a:latin typeface="Tahoma" pitchFamily="34" charset="0"/>
                <a:cs typeface="Tahoma" pitchFamily="34" charset="0"/>
              </a:rPr>
              <a:t>ķīmijterapijas stacionāra nodaļa; </a:t>
            </a:r>
          </a:p>
          <a:p>
            <a:pPr marL="265113" indent="-265113" fontAlgn="auto">
              <a:lnSpc>
                <a:spcPct val="150000"/>
              </a:lnSpc>
              <a:spcBef>
                <a:spcPts val="0"/>
              </a:spcBef>
              <a:spcAft>
                <a:spcPts val="0"/>
              </a:spcAft>
              <a:buClr>
                <a:srgbClr val="C00000"/>
              </a:buClr>
              <a:buFont typeface="Wingdings" pitchFamily="2" charset="2"/>
              <a:buChar char="§"/>
              <a:defRPr/>
            </a:pPr>
            <a:r>
              <a:rPr lang="lv-LV" sz="1600" dirty="0">
                <a:solidFill>
                  <a:schemeClr val="tx2"/>
                </a:solidFill>
                <a:latin typeface="Tahoma" pitchFamily="34" charset="0"/>
                <a:cs typeface="Tahoma" pitchFamily="34" charset="0"/>
              </a:rPr>
              <a:t>ķīmijterapijas ambulatorā un dienas stacionāra nodaļa.</a:t>
            </a:r>
          </a:p>
          <a:p>
            <a:pPr marL="265113" indent="-265113" fontAlgn="auto">
              <a:lnSpc>
                <a:spcPct val="150000"/>
              </a:lnSpc>
              <a:spcBef>
                <a:spcPts val="0"/>
              </a:spcBef>
              <a:spcAft>
                <a:spcPts val="0"/>
              </a:spcAft>
              <a:buClr>
                <a:srgbClr val="C00000"/>
              </a:buClr>
              <a:buFont typeface="Wingdings" pitchFamily="2" charset="2"/>
              <a:buChar char="§"/>
              <a:defRPr/>
            </a:pPr>
            <a:endParaRPr lang="lv-LV" sz="1600" dirty="0">
              <a:solidFill>
                <a:schemeClr val="tx2"/>
              </a:solidFill>
              <a:latin typeface="Tahoma" pitchFamily="34" charset="0"/>
              <a:cs typeface="Tahoma" pitchFamily="34" charset="0"/>
            </a:endParaRPr>
          </a:p>
          <a:p>
            <a:pPr fontAlgn="auto">
              <a:lnSpc>
                <a:spcPct val="150000"/>
              </a:lnSpc>
              <a:spcBef>
                <a:spcPts val="0"/>
              </a:spcBef>
              <a:spcAft>
                <a:spcPts val="0"/>
              </a:spcAft>
              <a:buClr>
                <a:srgbClr val="C00000"/>
              </a:buClr>
              <a:defRPr/>
            </a:pPr>
            <a:r>
              <a:rPr lang="lv-LV" sz="1600" dirty="0">
                <a:solidFill>
                  <a:schemeClr val="tx2"/>
                </a:solidFill>
                <a:latin typeface="Tahoma" pitchFamily="34" charset="0"/>
                <a:cs typeface="Tahoma" pitchFamily="34" charset="0"/>
              </a:rPr>
              <a:t>Ķīmijterapijas nodaļās ārstēšanu saņem pacienti ar dažādiem ļaundabīgo audzēju veidiem: </a:t>
            </a:r>
          </a:p>
          <a:p>
            <a:pPr marL="265113" indent="-265113" fontAlgn="auto">
              <a:lnSpc>
                <a:spcPct val="150000"/>
              </a:lnSpc>
              <a:spcBef>
                <a:spcPts val="0"/>
              </a:spcBef>
              <a:spcAft>
                <a:spcPts val="0"/>
              </a:spcAft>
              <a:buClr>
                <a:srgbClr val="C00000"/>
              </a:buClr>
              <a:buFont typeface="Wingdings" pitchFamily="2" charset="2"/>
              <a:buChar char="§"/>
              <a:defRPr/>
            </a:pPr>
            <a:r>
              <a:rPr lang="lv-LV" sz="1600" dirty="0">
                <a:solidFill>
                  <a:schemeClr val="tx2"/>
                </a:solidFill>
                <a:latin typeface="Tahoma" pitchFamily="34" charset="0"/>
                <a:cs typeface="Tahoma" pitchFamily="34" charset="0"/>
              </a:rPr>
              <a:t>krūts vēzi, plaušu vēzi, olnīcu un citu sieviešu dzimumorgānu audzējiem;</a:t>
            </a:r>
          </a:p>
          <a:p>
            <a:pPr marL="265113" indent="-265113" fontAlgn="auto">
              <a:lnSpc>
                <a:spcPct val="150000"/>
              </a:lnSpc>
              <a:spcBef>
                <a:spcPts val="0"/>
              </a:spcBef>
              <a:spcAft>
                <a:spcPts val="0"/>
              </a:spcAft>
              <a:buClr>
                <a:srgbClr val="C00000"/>
              </a:buClr>
              <a:buFont typeface="Wingdings" pitchFamily="2" charset="2"/>
              <a:buChar char="§"/>
              <a:defRPr/>
            </a:pPr>
            <a:r>
              <a:rPr lang="lv-LV" sz="1600" dirty="0">
                <a:solidFill>
                  <a:schemeClr val="tx2"/>
                </a:solidFill>
                <a:latin typeface="Tahoma" pitchFamily="34" charset="0"/>
                <a:cs typeface="Tahoma" pitchFamily="34" charset="0"/>
              </a:rPr>
              <a:t>Kuņģa - zarnu trakta, galvas un kakla, sēklinieku, priekšdziedzera;</a:t>
            </a:r>
          </a:p>
          <a:p>
            <a:pPr marL="265113" indent="-265113" fontAlgn="auto">
              <a:lnSpc>
                <a:spcPct val="150000"/>
              </a:lnSpc>
              <a:spcBef>
                <a:spcPts val="0"/>
              </a:spcBef>
              <a:spcAft>
                <a:spcPts val="0"/>
              </a:spcAft>
              <a:buClr>
                <a:srgbClr val="C00000"/>
              </a:buClr>
              <a:buFont typeface="Wingdings" pitchFamily="2" charset="2"/>
              <a:buChar char="§"/>
              <a:defRPr/>
            </a:pPr>
            <a:r>
              <a:rPr lang="lv-LV" sz="1600" dirty="0">
                <a:solidFill>
                  <a:schemeClr val="tx2"/>
                </a:solidFill>
                <a:latin typeface="Tahoma" pitchFamily="34" charset="0"/>
                <a:cs typeface="Tahoma" pitchFamily="34" charset="0"/>
              </a:rPr>
              <a:t>kā arī citiem retāk sastopamiem ļaundabīgiem audzējiem.</a:t>
            </a:r>
            <a:endParaRPr lang="lv-LV" sz="1600" dirty="0">
              <a:solidFill>
                <a:schemeClr val="tx2"/>
              </a:solidFill>
              <a:latin typeface="Tahoma" pitchFamily="34" charset="0"/>
              <a:cs typeface="Tahoma" pitchFamily="34" charset="0"/>
            </a:endParaRPr>
          </a:p>
        </p:txBody>
      </p:sp>
      <p:pic>
        <p:nvPicPr>
          <p:cNvPr id="67589"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67591" name="Rectangle 3"/>
          <p:cNvSpPr txBox="1">
            <a:spLocks noChangeArrowheads="1"/>
          </p:cNvSpPr>
          <p:nvPr/>
        </p:nvSpPr>
        <p:spPr bwMode="auto">
          <a:xfrm>
            <a:off x="144463" y="750888"/>
            <a:ext cx="8999537" cy="376237"/>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Izveide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963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69635"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Ķīmijterapijas un hematoloģijas klīnika</a:t>
            </a:r>
          </a:p>
        </p:txBody>
      </p:sp>
      <p:sp>
        <p:nvSpPr>
          <p:cNvPr id="69636" name="TextBox 16"/>
          <p:cNvSpPr txBox="1">
            <a:spLocks noChangeArrowheads="1"/>
          </p:cNvSpPr>
          <p:nvPr/>
        </p:nvSpPr>
        <p:spPr bwMode="auto">
          <a:xfrm>
            <a:off x="142875" y="1001713"/>
            <a:ext cx="9001125" cy="1200150"/>
          </a:xfrm>
          <a:prstGeom prst="rect">
            <a:avLst/>
          </a:prstGeom>
          <a:noFill/>
          <a:ln w="9525">
            <a:noFill/>
            <a:miter lim="800000"/>
            <a:headEnd/>
            <a:tailEnd/>
          </a:ln>
        </p:spPr>
        <p:txBody>
          <a:bodyPr>
            <a:spAutoFit/>
          </a:bodyPr>
          <a:lstStyle/>
          <a:p>
            <a:pPr marL="180975" indent="-180975">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Uzlabojusies pacientiem pieejamība pie onkologa, ķīmijterapeita;</a:t>
            </a:r>
            <a:endParaRPr lang="lv-LV" sz="800">
              <a:solidFill>
                <a:schemeClr val="tx2"/>
              </a:solidFill>
              <a:latin typeface="Tahoma" pitchFamily="34" charset="0"/>
              <a:cs typeface="Tahoma" pitchFamily="34" charset="0"/>
            </a:endParaRPr>
          </a:p>
          <a:p>
            <a:pPr marL="180975" indent="-180975">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Praktiski likvidētas gaidīšanas rindas pie onkologa, ķīmijterapeita;</a:t>
            </a:r>
            <a:endParaRPr lang="lv-LV" sz="800">
              <a:solidFill>
                <a:schemeClr val="tx2"/>
              </a:solidFill>
              <a:latin typeface="Tahoma" pitchFamily="34" charset="0"/>
              <a:cs typeface="Tahoma" pitchFamily="34" charset="0"/>
            </a:endParaRPr>
          </a:p>
          <a:p>
            <a:pPr marL="180975" indent="-180975">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Dienas stacionārs paaugstina ķīmijterapeitisko līdzekļu ievades drošību pacientiem.</a:t>
            </a:r>
          </a:p>
        </p:txBody>
      </p:sp>
      <p:pic>
        <p:nvPicPr>
          <p:cNvPr id="69637"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
        <p:nvSpPr>
          <p:cNvPr id="69639" name="Rectangle 11"/>
          <p:cNvSpPr>
            <a:spLocks noChangeArrowheads="1"/>
          </p:cNvSpPr>
          <p:nvPr/>
        </p:nvSpPr>
        <p:spPr bwMode="auto">
          <a:xfrm>
            <a:off x="136525" y="668338"/>
            <a:ext cx="4781550" cy="411162"/>
          </a:xfrm>
          <a:prstGeom prst="rect">
            <a:avLst/>
          </a:prstGeom>
          <a:noFill/>
          <a:ln w="9525">
            <a:noFill/>
            <a:miter lim="800000"/>
            <a:headEnd/>
            <a:tailEnd/>
          </a:ln>
        </p:spPr>
        <p:txBody>
          <a:bodyPr wrap="none">
            <a:spAutoFit/>
          </a:bodyPr>
          <a:lstStyle/>
          <a:p>
            <a:pPr>
              <a:lnSpc>
                <a:spcPct val="150000"/>
              </a:lnSpc>
            </a:pPr>
            <a:r>
              <a:rPr lang="lv-LV" sz="1600" b="1">
                <a:solidFill>
                  <a:srgbClr val="C00000"/>
                </a:solidFill>
                <a:latin typeface="Tahoma" pitchFamily="34" charset="0"/>
                <a:cs typeface="Tahoma" pitchFamily="34" charset="0"/>
              </a:rPr>
              <a:t>Klīnikas reorganizācijas sākotnējie rezultāti: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68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71683"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Ķīmijterapijas un hematoloģijas klīnika</a:t>
            </a:r>
          </a:p>
        </p:txBody>
      </p:sp>
      <p:sp>
        <p:nvSpPr>
          <p:cNvPr id="71684" name="TextBox 16"/>
          <p:cNvSpPr txBox="1">
            <a:spLocks noChangeArrowheads="1"/>
          </p:cNvSpPr>
          <p:nvPr/>
        </p:nvSpPr>
        <p:spPr bwMode="auto">
          <a:xfrm>
            <a:off x="155575" y="668338"/>
            <a:ext cx="9001125" cy="412750"/>
          </a:xfrm>
          <a:prstGeom prst="rect">
            <a:avLst/>
          </a:prstGeom>
          <a:noFill/>
          <a:ln w="9525">
            <a:noFill/>
            <a:miter lim="800000"/>
            <a:headEnd/>
            <a:tailEnd/>
          </a:ln>
        </p:spPr>
        <p:txBody>
          <a:bodyPr>
            <a:spAutoFit/>
          </a:bodyPr>
          <a:lstStyle/>
          <a:p>
            <a:pPr>
              <a:lnSpc>
                <a:spcPct val="150000"/>
              </a:lnSpc>
            </a:pPr>
            <a:r>
              <a:rPr lang="lv-LV" sz="1600" b="1">
                <a:solidFill>
                  <a:srgbClr val="C00000"/>
                </a:solidFill>
                <a:latin typeface="Tahoma" pitchFamily="34" charset="0"/>
                <a:cs typeface="Tahoma" pitchFamily="34" charset="0"/>
              </a:rPr>
              <a:t>Stacionārā ārstētie pacienti: Lokalizācijas 2010. gadā</a:t>
            </a:r>
          </a:p>
        </p:txBody>
      </p:sp>
      <p:graphicFrame>
        <p:nvGraphicFramePr>
          <p:cNvPr id="9" name="Group 253"/>
          <p:cNvGraphicFramePr>
            <a:graphicFrameLocks/>
          </p:cNvGraphicFramePr>
          <p:nvPr/>
        </p:nvGraphicFramePr>
        <p:xfrm>
          <a:off x="928662" y="1071552"/>
          <a:ext cx="7215239" cy="3871935"/>
        </p:xfrm>
        <a:graphic>
          <a:graphicData uri="http://schemas.openxmlformats.org/drawingml/2006/table">
            <a:tbl>
              <a:tblPr>
                <a:tableStyleId>{3C2FFA5D-87B4-456A-9821-1D502468CF0F}</a:tableStyleId>
              </a:tblPr>
              <a:tblGrid>
                <a:gridCol w="4714908"/>
                <a:gridCol w="1071570"/>
                <a:gridCol w="1428761"/>
              </a:tblGrid>
              <a:tr h="273739">
                <a:tc gridSpan="3">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b="1" u="none" strike="noStrike" cap="none" normalizeH="0" baseline="0" dirty="0" smtClean="0">
                          <a:ln>
                            <a:noFill/>
                          </a:ln>
                          <a:solidFill>
                            <a:schemeClr val="tx2"/>
                          </a:solidFill>
                          <a:effectLst/>
                          <a:latin typeface="Tahoma" pitchFamily="34" charset="0"/>
                          <a:cs typeface="Tahoma" pitchFamily="34" charset="0"/>
                        </a:rPr>
                        <a:t>Ļaundabīgo audzēju lokalizācijas</a:t>
                      </a:r>
                      <a:endParaRPr kumimoji="0" lang="en-US" sz="1200" b="1" i="1"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hMerge="1">
                  <a:txBody>
                    <a:bodyPr/>
                    <a:lstStyle/>
                    <a:p>
                      <a:endParaRPr lang="lv-LV"/>
                    </a:p>
                  </a:txBody>
                  <a:tcPr/>
                </a:tc>
                <a:tc hMerge="1">
                  <a:txBody>
                    <a:bodyPr/>
                    <a:lstStyle/>
                    <a:p>
                      <a:endParaRPr lang="lv-LV"/>
                    </a:p>
                  </a:txBody>
                  <a:tcPr/>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Olnīca</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656</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smtClean="0">
                          <a:ln>
                            <a:noFill/>
                          </a:ln>
                          <a:solidFill>
                            <a:schemeClr val="tx2"/>
                          </a:solidFill>
                          <a:effectLst/>
                          <a:latin typeface="Tahoma" pitchFamily="34" charset="0"/>
                          <a:cs typeface="Tahoma" pitchFamily="34" charset="0"/>
                        </a:rPr>
                        <a:t>26,56%</a:t>
                      </a:r>
                      <a:endParaRPr kumimoji="0" lang="en-US" sz="1200" b="0" i="0" u="none" strike="noStrike" cap="none" normalizeH="0" baseline="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Kolorektālais vēzis</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611</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smtClean="0">
                          <a:ln>
                            <a:noFill/>
                          </a:ln>
                          <a:solidFill>
                            <a:schemeClr val="tx2"/>
                          </a:solidFill>
                          <a:effectLst/>
                          <a:latin typeface="Tahoma" pitchFamily="34" charset="0"/>
                          <a:cs typeface="Tahoma" pitchFamily="34" charset="0"/>
                        </a:rPr>
                        <a:t>24,74%</a:t>
                      </a:r>
                      <a:endParaRPr kumimoji="0" lang="en-US" sz="1200" b="0" i="0" u="none" strike="noStrike" cap="none" normalizeH="0" baseline="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Krūts</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490</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smtClean="0">
                          <a:ln>
                            <a:noFill/>
                          </a:ln>
                          <a:solidFill>
                            <a:schemeClr val="tx2"/>
                          </a:solidFill>
                          <a:effectLst/>
                          <a:latin typeface="Tahoma" pitchFamily="34" charset="0"/>
                          <a:cs typeface="Tahoma" pitchFamily="34" charset="0"/>
                        </a:rPr>
                        <a:t>19,84%</a:t>
                      </a:r>
                      <a:endParaRPr kumimoji="0" lang="en-US" sz="1200" b="0" i="0" u="none" strike="noStrike" cap="none" normalizeH="0" baseline="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Bronhi un plaušas</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179</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7,25%</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Urīnpūslis</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166</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6,72%</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Limfomas</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74</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3,00%</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Sēklinieks</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40</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1,62%</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Prostata</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33</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1,34%</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Aizkuņģa dziedzeris</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33</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1,34%</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Kuņģis</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18</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0,73%</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Citi sieviešu dzimumorgāni</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62</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2,51%</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Citi urīnizvadorgāni</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28</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1,13%</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Citi gemošanas orgāni</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8</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0,32%</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2322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Pārējās lokalizācijas</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360000" marR="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smtClean="0">
                          <a:ln>
                            <a:noFill/>
                          </a:ln>
                          <a:solidFill>
                            <a:schemeClr val="tx2"/>
                          </a:solidFill>
                          <a:effectLst/>
                          <a:latin typeface="Tahoma" pitchFamily="34" charset="0"/>
                          <a:cs typeface="Tahoma" pitchFamily="34" charset="0"/>
                        </a:rPr>
                        <a:t>72</a:t>
                      </a:r>
                      <a:endParaRPr kumimoji="0" lang="en-US" sz="1200" b="1" i="0" u="none" strike="noStrike" cap="none" normalizeH="0" baseline="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u="none" strike="noStrike" cap="none" normalizeH="0" baseline="0" dirty="0" smtClean="0">
                          <a:ln>
                            <a:noFill/>
                          </a:ln>
                          <a:solidFill>
                            <a:schemeClr val="tx2"/>
                          </a:solidFill>
                          <a:effectLst/>
                          <a:latin typeface="Tahoma" pitchFamily="34" charset="0"/>
                          <a:cs typeface="Tahoma" pitchFamily="34" charset="0"/>
                        </a:rPr>
                        <a:t>2,9%</a:t>
                      </a:r>
                      <a:endParaRPr kumimoji="0" lang="en-US" sz="1200" b="0"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r h="34732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b="1" u="none" strike="noStrike" cap="none" normalizeH="0" baseline="0" dirty="0" smtClean="0">
                          <a:ln>
                            <a:noFill/>
                          </a:ln>
                          <a:solidFill>
                            <a:schemeClr val="tx2"/>
                          </a:solidFill>
                          <a:effectLst/>
                          <a:latin typeface="Tahoma" pitchFamily="34" charset="0"/>
                          <a:cs typeface="Tahoma" pitchFamily="34" charset="0"/>
                        </a:rPr>
                        <a:t>                                                                    KOPĀ:</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360000" marR="0" marT="54005" marB="54005"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b="1" u="none" strike="noStrike" cap="none" normalizeH="0" baseline="0" dirty="0" smtClean="0">
                          <a:ln>
                            <a:noFill/>
                          </a:ln>
                          <a:solidFill>
                            <a:schemeClr val="tx2"/>
                          </a:solidFill>
                          <a:effectLst/>
                          <a:latin typeface="Tahoma" pitchFamily="34" charset="0"/>
                          <a:cs typeface="Tahoma" pitchFamily="34" charset="0"/>
                        </a:rPr>
                        <a:t>2470</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lv-LV" sz="1200" b="1" u="none" strike="noStrike" cap="none" normalizeH="0" baseline="0" dirty="0" smtClean="0">
                          <a:ln>
                            <a:noFill/>
                          </a:ln>
                          <a:solidFill>
                            <a:schemeClr val="tx2"/>
                          </a:solidFill>
                          <a:effectLst/>
                          <a:latin typeface="Tahoma" pitchFamily="34" charset="0"/>
                          <a:cs typeface="Tahoma" pitchFamily="34" charset="0"/>
                        </a:rPr>
                        <a:t>100,0%</a:t>
                      </a:r>
                      <a:endParaRPr kumimoji="0" lang="en-US" sz="1200" b="1" i="0" u="none" strike="noStrike" cap="none" normalizeH="0" baseline="0" dirty="0" smtClean="0">
                        <a:ln>
                          <a:noFill/>
                        </a:ln>
                        <a:solidFill>
                          <a:schemeClr val="tx2"/>
                        </a:solidFill>
                        <a:effectLst/>
                        <a:latin typeface="Tahoma" pitchFamily="34" charset="0"/>
                        <a:cs typeface="Tahoma" pitchFamily="34" charset="0"/>
                      </a:endParaRPr>
                    </a:p>
                  </a:txBody>
                  <a:tcPr marL="0" marR="360000" marT="13502" marB="13502" anchor="ctr" horzOverflow="overflow"/>
                </a:tc>
              </a:tr>
            </a:tbl>
          </a:graphicData>
        </a:graphic>
      </p:graphicFrame>
      <p:pic>
        <p:nvPicPr>
          <p:cNvPr id="71686" name="Picture 10"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3" name="TextBox 12"/>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4"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3730"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73731"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Ķīmijterapijas un hematoloģijas klīnika</a:t>
            </a:r>
          </a:p>
        </p:txBody>
      </p:sp>
      <p:sp>
        <p:nvSpPr>
          <p:cNvPr id="73732" name="TextBox 16"/>
          <p:cNvSpPr txBox="1">
            <a:spLocks noChangeArrowheads="1"/>
          </p:cNvSpPr>
          <p:nvPr/>
        </p:nvSpPr>
        <p:spPr bwMode="auto">
          <a:xfrm>
            <a:off x="155575" y="655638"/>
            <a:ext cx="9001125" cy="412750"/>
          </a:xfrm>
          <a:prstGeom prst="rect">
            <a:avLst/>
          </a:prstGeom>
          <a:noFill/>
          <a:ln w="9525">
            <a:noFill/>
            <a:miter lim="800000"/>
            <a:headEnd/>
            <a:tailEnd/>
          </a:ln>
        </p:spPr>
        <p:txBody>
          <a:bodyPr>
            <a:spAutoFit/>
          </a:bodyPr>
          <a:lstStyle/>
          <a:p>
            <a:pPr>
              <a:lnSpc>
                <a:spcPct val="150000"/>
              </a:lnSpc>
            </a:pPr>
            <a:r>
              <a:rPr lang="lv-LV" sz="1600" b="1">
                <a:solidFill>
                  <a:srgbClr val="C00000"/>
                </a:solidFill>
                <a:latin typeface="Tahoma" pitchFamily="34" charset="0"/>
                <a:cs typeface="Tahoma" pitchFamily="34" charset="0"/>
              </a:rPr>
              <a:t>Epizožu skaits ķīmijterapijas dienas stacionārā 2010. gadā pa mēnešiem</a:t>
            </a:r>
          </a:p>
        </p:txBody>
      </p:sp>
      <p:pic>
        <p:nvPicPr>
          <p:cNvPr id="73733" name="Picture 10" descr="elements.png"/>
          <p:cNvPicPr>
            <a:picLocks noChangeAspect="1"/>
          </p:cNvPicPr>
          <p:nvPr/>
        </p:nvPicPr>
        <p:blipFill>
          <a:blip r:embed="rId5"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3" name="TextBox 12"/>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73735" name="Object 3"/>
          <p:cNvGraphicFramePr>
            <a:graphicFrameLocks noChangeAspect="1"/>
          </p:cNvGraphicFramePr>
          <p:nvPr/>
        </p:nvGraphicFramePr>
        <p:xfrm>
          <a:off x="428625" y="1028700"/>
          <a:ext cx="7858125" cy="3998913"/>
        </p:xfrm>
        <a:graphic>
          <a:graphicData uri="http://schemas.openxmlformats.org/presentationml/2006/ole">
            <p:oleObj spid="_x0000_s73735" r:id="rId6" imgW="7858425" imgH="3999323"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20483" name="Rectangle 3"/>
          <p:cNvSpPr txBox="1">
            <a:spLocks noChangeArrowheads="1"/>
          </p:cNvSpPr>
          <p:nvPr/>
        </p:nvSpPr>
        <p:spPr bwMode="auto">
          <a:xfrm>
            <a:off x="144463" y="7635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Vēsture</a:t>
            </a:r>
          </a:p>
        </p:txBody>
      </p:sp>
      <p:sp>
        <p:nvSpPr>
          <p:cNvPr id="20484" name="TextBox 14"/>
          <p:cNvSpPr txBox="1">
            <a:spLocks noChangeArrowheads="1"/>
          </p:cNvSpPr>
          <p:nvPr/>
        </p:nvSpPr>
        <p:spPr bwMode="auto">
          <a:xfrm>
            <a:off x="142875" y="966788"/>
            <a:ext cx="9001125" cy="2432050"/>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Latvijas Onkoloģijas centrā (LOC) tiek ārstēti 60–65%  visu valsts onkoloģisko pacientu;</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2009.gadā izveidota Terapeitiskās radioloģijas un medicīnas fizikas klīnika;</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2010.gadā izveidota Ķīmijterapijas un hematoloģijas klīnika;</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2011.gada 1.februārī darbu uzsāka Krūts ķirurģijas nodaļa;</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Plānā – Onkoloģiskās ķirurģijas klīnikas izveide.</a:t>
            </a:r>
          </a:p>
        </p:txBody>
      </p:sp>
      <p:sp>
        <p:nvSpPr>
          <p:cNvPr id="20485"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pic>
        <p:nvPicPr>
          <p:cNvPr id="20486"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7" descr="blue.jpg"/>
          <p:cNvPicPr>
            <a:picLocks noChangeAspect="1"/>
          </p:cNvPicPr>
          <p:nvPr/>
        </p:nvPicPr>
        <p:blipFill>
          <a:blip r:embed="rId3" cstate="print"/>
          <a:srcRect/>
          <a:stretch>
            <a:fillRect/>
          </a:stretch>
        </p:blipFill>
        <p:spPr bwMode="auto">
          <a:xfrm>
            <a:off x="0" y="642938"/>
            <a:ext cx="9144000" cy="4500562"/>
          </a:xfrm>
          <a:prstGeom prst="rect">
            <a:avLst/>
          </a:prstGeom>
          <a:noFill/>
          <a:ln w="9525">
            <a:noFill/>
            <a:miter lim="800000"/>
            <a:headEnd/>
            <a:tailEnd/>
          </a:ln>
        </p:spPr>
      </p:pic>
      <p:sp>
        <p:nvSpPr>
          <p:cNvPr id="75778" name="Title 1"/>
          <p:cNvSpPr>
            <a:spLocks noGrp="1"/>
          </p:cNvSpPr>
          <p:nvPr>
            <p:ph type="ctrTitle"/>
          </p:nvPr>
        </p:nvSpPr>
        <p:spPr>
          <a:xfrm>
            <a:off x="714375" y="1951038"/>
            <a:ext cx="7772400" cy="1103312"/>
          </a:xfrm>
        </p:spPr>
        <p:txBody>
          <a:bodyPr/>
          <a:lstStyle/>
          <a:p>
            <a:r>
              <a:rPr lang="lv-LV" sz="3200" b="1" smtClean="0">
                <a:solidFill>
                  <a:schemeClr val="bg1"/>
                </a:solidFill>
                <a:latin typeface="Tahoma" pitchFamily="34" charset="0"/>
                <a:cs typeface="Tahoma" pitchFamily="34" charset="0"/>
              </a:rPr>
              <a:t>Terapeitiskā radioloģija</a:t>
            </a:r>
          </a:p>
        </p:txBody>
      </p:sp>
      <p:grpSp>
        <p:nvGrpSpPr>
          <p:cNvPr id="75779" name="Group 11"/>
          <p:cNvGrpSpPr>
            <a:grpSpLocks/>
          </p:cNvGrpSpPr>
          <p:nvPr/>
        </p:nvGrpSpPr>
        <p:grpSpPr bwMode="auto">
          <a:xfrm>
            <a:off x="6915150" y="22225"/>
            <a:ext cx="2643188" cy="642938"/>
            <a:chOff x="6915806" y="22405"/>
            <a:chExt cx="2643206" cy="642924"/>
          </a:xfrm>
        </p:grpSpPr>
        <p:pic>
          <p:nvPicPr>
            <p:cNvPr id="75781" name="Picture 6"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9" name="TextBox 8"/>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pic>
        <p:nvPicPr>
          <p:cNvPr id="75780" name="Picture 10" descr="as_logo.jpg"/>
          <p:cNvPicPr>
            <a:picLocks noChangeAspect="1"/>
          </p:cNvPicPr>
          <p:nvPr/>
        </p:nvPicPr>
        <p:blipFill>
          <a:blip r:embed="rId5" cstate="print"/>
          <a:srcRect l="4587" t="8685" r="2522" b="8685"/>
          <a:stretch>
            <a:fillRect/>
          </a:stretch>
        </p:blipFill>
        <p:spPr bwMode="auto">
          <a:xfrm>
            <a:off x="142875" y="98425"/>
            <a:ext cx="150018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782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77827" name="TextBox 8"/>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
        <p:nvSpPr>
          <p:cNvPr id="77828" name="TextBox 14"/>
          <p:cNvSpPr txBox="1">
            <a:spLocks noChangeArrowheads="1"/>
          </p:cNvSpPr>
          <p:nvPr/>
        </p:nvSpPr>
        <p:spPr bwMode="auto">
          <a:xfrm>
            <a:off x="142875" y="657225"/>
            <a:ext cx="9001125" cy="1323975"/>
          </a:xfrm>
          <a:prstGeom prst="rect">
            <a:avLst/>
          </a:prstGeom>
          <a:noFill/>
          <a:ln w="9525">
            <a:noFill/>
            <a:miter lim="800000"/>
            <a:headEnd/>
            <a:tailEnd/>
          </a:ln>
        </p:spPr>
        <p:txBody>
          <a:bodyPr>
            <a:spAutoFit/>
          </a:bodyPr>
          <a:lstStyle/>
          <a:p>
            <a:pPr marL="265113" indent="-265113">
              <a:lnSpc>
                <a:spcPct val="150000"/>
              </a:lnSpc>
              <a:buClr>
                <a:srgbClr val="C00000"/>
              </a:buClr>
            </a:pPr>
            <a:r>
              <a:rPr lang="lv-LV" sz="1600" b="1">
                <a:solidFill>
                  <a:srgbClr val="C00000"/>
                </a:solidFill>
                <a:latin typeface="Tahoma" pitchFamily="34" charset="0"/>
                <a:cs typeface="Tahoma" pitchFamily="34" charset="0"/>
              </a:rPr>
              <a:t>Terapeitiskā radioloģija</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Medicīnas nozare, kas nodarbojas ar pacientu ārstēšanu, izmantojot jonizējošo starojumu;</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Pamata pielietošanas mērķis ir onkoloģisko slimību ārstēšana.</a:t>
            </a:r>
          </a:p>
        </p:txBody>
      </p:sp>
      <p:grpSp>
        <p:nvGrpSpPr>
          <p:cNvPr id="77829" name="Group 10"/>
          <p:cNvGrpSpPr>
            <a:grpSpLocks/>
          </p:cNvGrpSpPr>
          <p:nvPr/>
        </p:nvGrpSpPr>
        <p:grpSpPr bwMode="auto">
          <a:xfrm>
            <a:off x="6915150" y="22225"/>
            <a:ext cx="2643188" cy="642938"/>
            <a:chOff x="6915806" y="22405"/>
            <a:chExt cx="2643206" cy="642924"/>
          </a:xfrm>
        </p:grpSpPr>
        <p:pic>
          <p:nvPicPr>
            <p:cNvPr id="77830" name="Picture 12"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4" name="TextBox 13"/>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987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79875"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Terapeitiskās radioloģijas attīstība</a:t>
            </a:r>
          </a:p>
        </p:txBody>
      </p:sp>
      <p:sp>
        <p:nvSpPr>
          <p:cNvPr id="79876" name="TextBox 14"/>
          <p:cNvSpPr txBox="1">
            <a:spLocks noChangeArrowheads="1"/>
          </p:cNvSpPr>
          <p:nvPr/>
        </p:nvSpPr>
        <p:spPr bwMode="auto">
          <a:xfrm>
            <a:off x="142875" y="993775"/>
            <a:ext cx="9001125" cy="2308225"/>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Pirmo apstarošanas procedūru veica 1896. gadā 29. janvārī Emīls Grubē krūts vēža pacientei;</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Latvijā staru terapija pirmo reizi tika pielietotā 1963. gadā;</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Staru terapijas nodaļas Austrumu slimnīcā tika atklātās kopā ar LOC 1986. gadā;</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Kopš 2009. gada Austrumu slimnīcā visas staru terapijas nodaļas tika apvienotas Terapeitiskās radioloģijas un medicīnas fizikas klīnikā.</a:t>
            </a:r>
          </a:p>
        </p:txBody>
      </p:sp>
      <p:grpSp>
        <p:nvGrpSpPr>
          <p:cNvPr id="79877" name="Group 9"/>
          <p:cNvGrpSpPr>
            <a:grpSpLocks/>
          </p:cNvGrpSpPr>
          <p:nvPr/>
        </p:nvGrpSpPr>
        <p:grpSpPr bwMode="auto">
          <a:xfrm>
            <a:off x="6915150" y="22225"/>
            <a:ext cx="2643188" cy="642938"/>
            <a:chOff x="6915806" y="22405"/>
            <a:chExt cx="2643206" cy="642924"/>
          </a:xfrm>
        </p:grpSpPr>
        <p:pic>
          <p:nvPicPr>
            <p:cNvPr id="79879"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79878" name="TextBox 15"/>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2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81923"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Terapeitiskās radioloģijas attīstība</a:t>
            </a:r>
          </a:p>
        </p:txBody>
      </p:sp>
      <p:sp>
        <p:nvSpPr>
          <p:cNvPr id="81924" name="TextBox 14"/>
          <p:cNvSpPr txBox="1">
            <a:spLocks noChangeArrowheads="1"/>
          </p:cNvSpPr>
          <p:nvPr/>
        </p:nvSpPr>
        <p:spPr bwMode="auto">
          <a:xfrm>
            <a:off x="142875" y="979488"/>
            <a:ext cx="8429625" cy="3736975"/>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Uzkrājoties zināšanām par vēzi, par vēža un veselo audu radiobioloģiju, kā arī attīstoties modernām tehnoloģijām diagnostiskajā radioloģijā un medicīnas fizikā, kļuva iespējama revolūcija staru terapijā – pāreja no divdimensiju konvencionālās uz trīsdimensiju konformālo staru terapiju (3D-CRT). </a:t>
            </a:r>
          </a:p>
          <a:p>
            <a:pPr marL="265113" indent="-265113">
              <a:lnSpc>
                <a:spcPct val="150000"/>
              </a:lnSpc>
              <a:buClr>
                <a:srgbClr val="C00000"/>
              </a:buClr>
              <a:buFont typeface="Wingdings" pitchFamily="2" charset="2"/>
              <a:buChar cha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Kļuva iespējams individualizēt staru terapiju un pielāgot jonizējošā starojuma dozas sadalījumu katrai pacientei individuāli. Sasniegtajam attīstoties tālāk, klīniskajā praksē parādījās jaunas 3D-CRT tehnoloģijas: Intensitātes Modulētā Staru terapija (IMRT), ar attēliem vadītā staru terapija (IGRT), ar elpošanu sinhronizētā staru terapija (RGRT) vai četru dimensiju staru terapija (4D-RT) un stereotaktiskā staru terapija.</a:t>
            </a:r>
            <a:endParaRPr lang="en-US" sz="1600">
              <a:solidFill>
                <a:schemeClr val="tx2"/>
              </a:solidFill>
              <a:latin typeface="Tahoma" pitchFamily="34" charset="0"/>
              <a:cs typeface="Tahoma" pitchFamily="34" charset="0"/>
            </a:endParaRPr>
          </a:p>
        </p:txBody>
      </p:sp>
      <p:grpSp>
        <p:nvGrpSpPr>
          <p:cNvPr id="81925" name="Group 9"/>
          <p:cNvGrpSpPr>
            <a:grpSpLocks/>
          </p:cNvGrpSpPr>
          <p:nvPr/>
        </p:nvGrpSpPr>
        <p:grpSpPr bwMode="auto">
          <a:xfrm>
            <a:off x="6915150" y="22225"/>
            <a:ext cx="2643188" cy="642938"/>
            <a:chOff x="6915806" y="22405"/>
            <a:chExt cx="2643206" cy="642924"/>
          </a:xfrm>
        </p:grpSpPr>
        <p:pic>
          <p:nvPicPr>
            <p:cNvPr id="81927"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81926" name="TextBox 15"/>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3970"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83971" name="Rectangle 3"/>
          <p:cNvSpPr txBox="1">
            <a:spLocks noChangeArrowheads="1"/>
          </p:cNvSpPr>
          <p:nvPr/>
        </p:nvSpPr>
        <p:spPr bwMode="auto">
          <a:xfrm>
            <a:off x="158750"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Terapeitiskās radioloģijas attīstība Austrumu slimnīcā</a:t>
            </a:r>
          </a:p>
        </p:txBody>
      </p:sp>
      <p:sp>
        <p:nvSpPr>
          <p:cNvPr id="15" name="TextBox 14"/>
          <p:cNvSpPr txBox="1"/>
          <p:nvPr/>
        </p:nvSpPr>
        <p:spPr>
          <a:xfrm>
            <a:off x="142875" y="993775"/>
            <a:ext cx="8429625" cy="3662363"/>
          </a:xfrm>
          <a:prstGeom prst="rect">
            <a:avLst/>
          </a:prstGeom>
          <a:noFill/>
        </p:spPr>
        <p:txBody>
          <a:bodyPr>
            <a:spAutoFit/>
          </a:bodyPr>
          <a:lstStyle/>
          <a:p>
            <a:pPr marL="265113" indent="-265113" fontAlgn="auto">
              <a:lnSpc>
                <a:spcPct val="150000"/>
              </a:lnSpc>
              <a:spcBef>
                <a:spcPts val="0"/>
              </a:spcBef>
              <a:spcAft>
                <a:spcPts val="0"/>
              </a:spcAft>
              <a:buClr>
                <a:srgbClr val="C00000"/>
              </a:buClr>
              <a:buFont typeface="Wingdings" pitchFamily="2" charset="2"/>
              <a:buChar char="§"/>
              <a:defRPr/>
            </a:pPr>
            <a:r>
              <a:rPr lang="lv-LV" sz="1600" dirty="0">
                <a:solidFill>
                  <a:schemeClr val="tx2"/>
                </a:solidFill>
                <a:latin typeface="Tahoma" pitchFamily="34" charset="0"/>
                <a:cs typeface="Tahoma" pitchFamily="34" charset="0"/>
              </a:rPr>
              <a:t>Divdimensiju konvencionālā staru terapija</a:t>
            </a:r>
          </a:p>
          <a:p>
            <a:pPr marL="633413" lvl="1" indent="-368300" fontAlgn="auto">
              <a:lnSpc>
                <a:spcPct val="150000"/>
              </a:lnSpc>
              <a:spcBef>
                <a:spcPts val="0"/>
              </a:spcBef>
              <a:spcAft>
                <a:spcPts val="0"/>
              </a:spcAft>
              <a:buClr>
                <a:srgbClr val="C00000"/>
              </a:buClr>
              <a:buFont typeface="Tahoma" pitchFamily="34" charset="0"/>
              <a:buChar char="−"/>
              <a:defRPr/>
            </a:pPr>
            <a:r>
              <a:rPr lang="lv-LV" sz="1600" dirty="0">
                <a:solidFill>
                  <a:schemeClr val="tx2"/>
                </a:solidFill>
                <a:latin typeface="Tahoma" pitchFamily="34" charset="0"/>
                <a:cs typeface="Tahoma" pitchFamily="34" charset="0"/>
              </a:rPr>
              <a:t>1986. – 2001. gads</a:t>
            </a:r>
          </a:p>
          <a:p>
            <a:pPr marL="633413" lvl="1" indent="-368300" fontAlgn="auto">
              <a:spcBef>
                <a:spcPts val="0"/>
              </a:spcBef>
              <a:spcAft>
                <a:spcPts val="0"/>
              </a:spcAft>
              <a:buClr>
                <a:srgbClr val="C00000"/>
              </a:buClr>
              <a:defRPr/>
            </a:pPr>
            <a:endParaRPr lang="lv-LV" sz="800" dirty="0">
              <a:solidFill>
                <a:schemeClr val="tx2"/>
              </a:solidFill>
              <a:latin typeface="Tahoma" pitchFamily="34" charset="0"/>
              <a:cs typeface="Tahoma" pitchFamily="34" charset="0"/>
            </a:endParaRPr>
          </a:p>
          <a:p>
            <a:pPr marL="265113" indent="-265113" fontAlgn="auto">
              <a:lnSpc>
                <a:spcPct val="150000"/>
              </a:lnSpc>
              <a:spcBef>
                <a:spcPts val="0"/>
              </a:spcBef>
              <a:spcAft>
                <a:spcPts val="0"/>
              </a:spcAft>
              <a:buClr>
                <a:srgbClr val="C00000"/>
              </a:buClr>
              <a:buFont typeface="Wingdings" pitchFamily="2" charset="2"/>
              <a:buChar char="§"/>
              <a:defRPr/>
            </a:pPr>
            <a:r>
              <a:rPr lang="lv-LV" sz="1600" dirty="0">
                <a:solidFill>
                  <a:schemeClr val="tx2"/>
                </a:solidFill>
                <a:latin typeface="Tahoma" pitchFamily="34" charset="0"/>
                <a:cs typeface="Tahoma" pitchFamily="34" charset="0"/>
              </a:rPr>
              <a:t>Trīsdimensiju konformālā staru terapija</a:t>
            </a:r>
          </a:p>
          <a:p>
            <a:pPr marL="633413" lvl="1" indent="-368300" fontAlgn="auto">
              <a:lnSpc>
                <a:spcPct val="150000"/>
              </a:lnSpc>
              <a:spcBef>
                <a:spcPts val="0"/>
              </a:spcBef>
              <a:spcAft>
                <a:spcPts val="0"/>
              </a:spcAft>
              <a:buClr>
                <a:srgbClr val="C00000"/>
              </a:buClr>
              <a:buFont typeface="Tahoma" pitchFamily="34" charset="0"/>
              <a:buChar char="−"/>
              <a:defRPr/>
            </a:pPr>
            <a:r>
              <a:rPr lang="lv-LV" sz="1600" dirty="0">
                <a:solidFill>
                  <a:schemeClr val="tx2"/>
                </a:solidFill>
                <a:latin typeface="Tahoma" pitchFamily="34" charset="0"/>
                <a:cs typeface="Tahoma" pitchFamily="34" charset="0"/>
              </a:rPr>
              <a:t>kopš 2001. gada</a:t>
            </a:r>
          </a:p>
          <a:p>
            <a:pPr marL="633413" lvl="1" indent="-368300" fontAlgn="auto">
              <a:spcBef>
                <a:spcPts val="0"/>
              </a:spcBef>
              <a:spcAft>
                <a:spcPts val="0"/>
              </a:spcAft>
              <a:buClr>
                <a:srgbClr val="C00000"/>
              </a:buClr>
              <a:defRPr/>
            </a:pPr>
            <a:endParaRPr lang="lv-LV" sz="800" dirty="0">
              <a:solidFill>
                <a:schemeClr val="tx2"/>
              </a:solidFill>
              <a:latin typeface="Tahoma" pitchFamily="34" charset="0"/>
              <a:cs typeface="Tahoma" pitchFamily="34" charset="0"/>
            </a:endParaRPr>
          </a:p>
          <a:p>
            <a:pPr marL="265113" indent="-265113" fontAlgn="auto">
              <a:lnSpc>
                <a:spcPct val="150000"/>
              </a:lnSpc>
              <a:spcBef>
                <a:spcPts val="0"/>
              </a:spcBef>
              <a:spcAft>
                <a:spcPts val="0"/>
              </a:spcAft>
              <a:buClr>
                <a:srgbClr val="C00000"/>
              </a:buClr>
              <a:buFont typeface="Wingdings" pitchFamily="2" charset="2"/>
              <a:buChar char="§"/>
              <a:defRPr/>
            </a:pPr>
            <a:r>
              <a:rPr lang="lv-LV" sz="1600" dirty="0">
                <a:solidFill>
                  <a:schemeClr val="tx2"/>
                </a:solidFill>
                <a:latin typeface="Tahoma" pitchFamily="34" charset="0"/>
                <a:cs typeface="Tahoma" pitchFamily="34" charset="0"/>
              </a:rPr>
              <a:t>Jaunākās tehnoloģijas</a:t>
            </a:r>
          </a:p>
          <a:p>
            <a:pPr marL="633413" lvl="1" indent="-354013" fontAlgn="auto">
              <a:lnSpc>
                <a:spcPct val="150000"/>
              </a:lnSpc>
              <a:spcBef>
                <a:spcPts val="0"/>
              </a:spcBef>
              <a:spcAft>
                <a:spcPts val="0"/>
              </a:spcAft>
              <a:buClr>
                <a:srgbClr val="C00000"/>
              </a:buClr>
              <a:buFont typeface="Tahoma" pitchFamily="34" charset="0"/>
              <a:buChar char="−"/>
              <a:defRPr/>
            </a:pPr>
            <a:r>
              <a:rPr lang="lv-LV" sz="1600" dirty="0">
                <a:solidFill>
                  <a:schemeClr val="tx2"/>
                </a:solidFill>
                <a:latin typeface="Tahoma" pitchFamily="34" charset="0"/>
                <a:cs typeface="Tahoma" pitchFamily="34" charset="0"/>
              </a:rPr>
              <a:t>intensitātes modulētā staru terapija (kopš 2003.gada)</a:t>
            </a:r>
          </a:p>
          <a:p>
            <a:pPr marL="633413" lvl="1" indent="-368300" fontAlgn="auto">
              <a:lnSpc>
                <a:spcPct val="150000"/>
              </a:lnSpc>
              <a:spcBef>
                <a:spcPts val="0"/>
              </a:spcBef>
              <a:spcAft>
                <a:spcPts val="0"/>
              </a:spcAft>
              <a:buClr>
                <a:srgbClr val="C00000"/>
              </a:buClr>
              <a:buFont typeface="Tahoma" pitchFamily="34" charset="0"/>
              <a:buChar char="−"/>
              <a:defRPr/>
            </a:pPr>
            <a:r>
              <a:rPr lang="lv-LV" sz="1600" dirty="0">
                <a:solidFill>
                  <a:schemeClr val="tx2"/>
                </a:solidFill>
                <a:latin typeface="Tahoma" pitchFamily="34" charset="0"/>
                <a:cs typeface="Tahoma" pitchFamily="34" charset="0"/>
              </a:rPr>
              <a:t>ar attēliem vadītā staru terapija (kopš 2005. gada)</a:t>
            </a:r>
          </a:p>
          <a:p>
            <a:pPr marL="633413" lvl="1" indent="-368300" fontAlgn="auto">
              <a:lnSpc>
                <a:spcPct val="150000"/>
              </a:lnSpc>
              <a:spcBef>
                <a:spcPts val="0"/>
              </a:spcBef>
              <a:spcAft>
                <a:spcPts val="0"/>
              </a:spcAft>
              <a:buClr>
                <a:srgbClr val="C00000"/>
              </a:buClr>
              <a:buFont typeface="Tahoma" pitchFamily="34" charset="0"/>
              <a:buChar char="−"/>
              <a:defRPr/>
            </a:pPr>
            <a:r>
              <a:rPr lang="lv-LV" sz="1600" dirty="0">
                <a:solidFill>
                  <a:schemeClr val="tx2"/>
                </a:solidFill>
                <a:latin typeface="Tahoma" pitchFamily="34" charset="0"/>
                <a:cs typeface="Tahoma" pitchFamily="34" charset="0"/>
              </a:rPr>
              <a:t>ar elpošanu sinhronizētā staru terapija (kopš 2007. gada)</a:t>
            </a:r>
          </a:p>
          <a:p>
            <a:pPr marL="633413" lvl="1" indent="-368300" fontAlgn="auto">
              <a:lnSpc>
                <a:spcPct val="150000"/>
              </a:lnSpc>
              <a:spcBef>
                <a:spcPts val="0"/>
              </a:spcBef>
              <a:spcAft>
                <a:spcPts val="0"/>
              </a:spcAft>
              <a:buClr>
                <a:srgbClr val="C00000"/>
              </a:buClr>
              <a:buFont typeface="Tahoma" pitchFamily="34" charset="0"/>
              <a:buChar char="−"/>
              <a:defRPr/>
            </a:pPr>
            <a:r>
              <a:rPr lang="lv-LV" sz="1600" dirty="0">
                <a:solidFill>
                  <a:schemeClr val="tx2"/>
                </a:solidFill>
                <a:latin typeface="Tahoma" pitchFamily="34" charset="0"/>
                <a:cs typeface="Tahoma" pitchFamily="34" charset="0"/>
              </a:rPr>
              <a:t>stereotaktiskā staru terapija (radioķirurģija) (kopš 2009. gada)</a:t>
            </a:r>
          </a:p>
        </p:txBody>
      </p:sp>
      <p:grpSp>
        <p:nvGrpSpPr>
          <p:cNvPr id="83973" name="Group 9"/>
          <p:cNvGrpSpPr>
            <a:grpSpLocks/>
          </p:cNvGrpSpPr>
          <p:nvPr/>
        </p:nvGrpSpPr>
        <p:grpSpPr bwMode="auto">
          <a:xfrm>
            <a:off x="6915150" y="22225"/>
            <a:ext cx="2643188" cy="642938"/>
            <a:chOff x="6915806" y="22405"/>
            <a:chExt cx="2643206" cy="642924"/>
          </a:xfrm>
        </p:grpSpPr>
        <p:pic>
          <p:nvPicPr>
            <p:cNvPr id="83975"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83974" name="TextBox 15"/>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6018"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86019"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Mūsdienu terapeitiskā radioloģija</a:t>
            </a:r>
          </a:p>
        </p:txBody>
      </p:sp>
      <p:sp>
        <p:nvSpPr>
          <p:cNvPr id="86020" name="TextBox 14"/>
          <p:cNvSpPr txBox="1">
            <a:spLocks noChangeArrowheads="1"/>
          </p:cNvSpPr>
          <p:nvPr/>
        </p:nvSpPr>
        <p:spPr bwMode="auto">
          <a:xfrm>
            <a:off x="142875" y="993775"/>
            <a:ext cx="8429625" cy="1887538"/>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Augsti kvalificētie speciālisti;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Modernas tehnoloģijas;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Multidisciplinārā pieeja;</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Jauno tehnoloģiju ieviešana un pielietošana ikdienas klīniskajā praksē;</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Kvalitātes vadība.</a:t>
            </a:r>
          </a:p>
        </p:txBody>
      </p:sp>
      <p:grpSp>
        <p:nvGrpSpPr>
          <p:cNvPr id="86021" name="Group 9"/>
          <p:cNvGrpSpPr>
            <a:grpSpLocks/>
          </p:cNvGrpSpPr>
          <p:nvPr/>
        </p:nvGrpSpPr>
        <p:grpSpPr bwMode="auto">
          <a:xfrm>
            <a:off x="6915150" y="22225"/>
            <a:ext cx="2643188" cy="642938"/>
            <a:chOff x="6915806" y="22405"/>
            <a:chExt cx="2643206" cy="642924"/>
          </a:xfrm>
        </p:grpSpPr>
        <p:pic>
          <p:nvPicPr>
            <p:cNvPr id="86023"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86022" name="TextBox 15"/>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806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88067"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Mūsdienu terapeitiskā radioloģija</a:t>
            </a:r>
          </a:p>
        </p:txBody>
      </p:sp>
      <p:sp>
        <p:nvSpPr>
          <p:cNvPr id="88068" name="TextBox 14"/>
          <p:cNvSpPr txBox="1">
            <a:spLocks noChangeArrowheads="1"/>
          </p:cNvSpPr>
          <p:nvPr/>
        </p:nvSpPr>
        <p:spPr bwMode="auto">
          <a:xfrm>
            <a:off x="142875" y="977900"/>
            <a:ext cx="8429625" cy="2924175"/>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Mūsdienu terapeitiskā radioloģija ir augsto tehnoloģiju medicīnas nozare, kas balstās uz pēdējiem sasniegumiem zinātnē un tehnoloģijā.</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Onkoloģisko pacientu ārstēšanas rezultāti bieži vien ir atkarīgi no iespējām plaši pielietot jaunus sasniegumus ikdienas klīniskajā praksē – gan diagnostikas etapā, gan ārstēšanās procesā.</a:t>
            </a:r>
          </a:p>
          <a:p>
            <a:pPr marL="265113" indent="-265113">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Augsta speciālistu kvalifikācija un multidisplinārā pieeja onkoloģiskiem pacientiem ļauj racionāli pielietot jaunus sasniegumus ļaundabīgo audzēju ārstēšanai.</a:t>
            </a:r>
          </a:p>
        </p:txBody>
      </p:sp>
      <p:grpSp>
        <p:nvGrpSpPr>
          <p:cNvPr id="88069" name="Group 9"/>
          <p:cNvGrpSpPr>
            <a:grpSpLocks/>
          </p:cNvGrpSpPr>
          <p:nvPr/>
        </p:nvGrpSpPr>
        <p:grpSpPr bwMode="auto">
          <a:xfrm>
            <a:off x="6915150" y="22225"/>
            <a:ext cx="2643188" cy="642938"/>
            <a:chOff x="6915806" y="22405"/>
            <a:chExt cx="2643206" cy="642924"/>
          </a:xfrm>
        </p:grpSpPr>
        <p:pic>
          <p:nvPicPr>
            <p:cNvPr id="88071"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88070" name="TextBox 16"/>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011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90115"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Mūsdienu terapeitiskā radioloģija</a:t>
            </a:r>
          </a:p>
        </p:txBody>
      </p:sp>
      <p:sp>
        <p:nvSpPr>
          <p:cNvPr id="90116" name="TextBox 14"/>
          <p:cNvSpPr txBox="1">
            <a:spLocks noChangeArrowheads="1"/>
          </p:cNvSpPr>
          <p:nvPr/>
        </p:nvSpPr>
        <p:spPr bwMode="auto">
          <a:xfrm>
            <a:off x="142875" y="979488"/>
            <a:ext cx="8429625" cy="3232150"/>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Daudzprofilu universitāšu klīnikā ir plašas iespējas veikt kvalitatīvo onkoloģisko pacientu izmeklēšanu. Tas ļauj precīzi noteikt slimības stadiju un pareizi izvēlēties ārstēšanas taktiku. Multidisciplinārā komanda spēj veikt kvalitatīvo specializēto ārstēšanu, kā arī iespējamo komplikāciju ārstēšanu.</a:t>
            </a:r>
          </a:p>
          <a:p>
            <a:pPr marL="265113" indent="-265113">
              <a:lnSpc>
                <a:spcPct val="150000"/>
              </a:lnSpc>
              <a:buClr>
                <a:srgbClr val="C00000"/>
              </a:buClr>
              <a:buFont typeface="Wingdings" pitchFamily="2" charset="2"/>
              <a:buChar cha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Plaši pielietojot jaunas tehnoloģijas pacientu ārstēšanā, uzkrājas zināšanas, prasmes un pieredze. Bastojoties uz tiem Universitāšu klīnikās var izstrādāt ārstēšanas protokolus, jauno tehnoloģiju pielietošanas metodikas un ar to nodrošināt ārstēšanas procesa kvalitātes vadību.</a:t>
            </a:r>
          </a:p>
        </p:txBody>
      </p:sp>
      <p:grpSp>
        <p:nvGrpSpPr>
          <p:cNvPr id="90117" name="Group 9"/>
          <p:cNvGrpSpPr>
            <a:grpSpLocks/>
          </p:cNvGrpSpPr>
          <p:nvPr/>
        </p:nvGrpSpPr>
        <p:grpSpPr bwMode="auto">
          <a:xfrm>
            <a:off x="6915150" y="22225"/>
            <a:ext cx="2643188" cy="642938"/>
            <a:chOff x="6915806" y="22405"/>
            <a:chExt cx="2643206" cy="642924"/>
          </a:xfrm>
        </p:grpSpPr>
        <p:pic>
          <p:nvPicPr>
            <p:cNvPr id="90119"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90118" name="TextBox 15"/>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16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92163"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Mūsdienu terapeitiskā radioloģija Austrumu slimnīcā</a:t>
            </a:r>
          </a:p>
        </p:txBody>
      </p:sp>
      <p:sp>
        <p:nvSpPr>
          <p:cNvPr id="92164" name="TextBox 14"/>
          <p:cNvSpPr txBox="1">
            <a:spLocks noChangeArrowheads="1"/>
          </p:cNvSpPr>
          <p:nvPr/>
        </p:nvSpPr>
        <p:spPr bwMode="auto">
          <a:xfrm>
            <a:off x="142875" y="966788"/>
            <a:ext cx="8429625" cy="2259012"/>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Komandas darbs;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Modernā aparatūra vienotā staru terapijas tīklā;</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Jaunās tehnoloģijas pielietošanas pieredze;</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Kvalitātes vadības sistēma;</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Uz pieradījumiem balstītā medicīna;</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Izstrādātas un apstiprinātas medicīniskās tehnoloģijas.</a:t>
            </a:r>
          </a:p>
        </p:txBody>
      </p:sp>
      <p:grpSp>
        <p:nvGrpSpPr>
          <p:cNvPr id="92165" name="Group 9"/>
          <p:cNvGrpSpPr>
            <a:grpSpLocks/>
          </p:cNvGrpSpPr>
          <p:nvPr/>
        </p:nvGrpSpPr>
        <p:grpSpPr bwMode="auto">
          <a:xfrm>
            <a:off x="6915150" y="22225"/>
            <a:ext cx="2643188" cy="642938"/>
            <a:chOff x="6915806" y="22405"/>
            <a:chExt cx="2643206" cy="642924"/>
          </a:xfrm>
        </p:grpSpPr>
        <p:pic>
          <p:nvPicPr>
            <p:cNvPr id="92167"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92166" name="TextBox 15"/>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4210"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94211"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Mūsdienu terapeitiskā radioloģija Austrumu slimnīcā</a:t>
            </a:r>
          </a:p>
        </p:txBody>
      </p:sp>
      <p:sp>
        <p:nvSpPr>
          <p:cNvPr id="94212" name="TextBox 14"/>
          <p:cNvSpPr txBox="1">
            <a:spLocks noChangeArrowheads="1"/>
          </p:cNvSpPr>
          <p:nvPr/>
        </p:nvSpPr>
        <p:spPr bwMode="auto">
          <a:xfrm>
            <a:off x="142875" y="979488"/>
            <a:ext cx="8429625" cy="2924175"/>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Mūsdienu terapeitiskā radioloģija ir noslēgts, secīgs process, kurā ir iesaistīti vairāki medicīnas speciālisti: radiologi terapeiti, medicīnas fiziķi un radiologa asistenti. </a:t>
            </a:r>
          </a:p>
          <a:p>
            <a:pPr marL="265113" indent="-265113">
              <a:buClr>
                <a:srgbClr val="C00000"/>
              </a:buClr>
              <a:buFont typeface="Wingdings" pitchFamily="2" charset="2"/>
              <a:buChar cha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Austrumu slimnīcā no 2001. gada tika uzsākta secīgā staru terapijas aparatūras modernizācija. Tas rezultātā šodien mūsu slimnīcā ir iespējas pielietot visas modernas staru terapijas tehnoloģijas.</a:t>
            </a:r>
          </a:p>
          <a:p>
            <a:pPr marL="265113" indent="-265113">
              <a:buClr>
                <a:srgbClr val="C00000"/>
              </a:buClr>
              <a:buFont typeface="Wingdings" pitchFamily="2" charset="2"/>
              <a:buChar cha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Staru terapijas procesa nodrošināšanai, kvalitātes vadībai, datu retrospektīvai analīzei un arhivēšanai ir izveidots staru terapijas tikls, kas ietver visu staru terapijas aparatūru.</a:t>
            </a:r>
          </a:p>
        </p:txBody>
      </p:sp>
      <p:grpSp>
        <p:nvGrpSpPr>
          <p:cNvPr id="94213" name="Group 9"/>
          <p:cNvGrpSpPr>
            <a:grpSpLocks/>
          </p:cNvGrpSpPr>
          <p:nvPr/>
        </p:nvGrpSpPr>
        <p:grpSpPr bwMode="auto">
          <a:xfrm>
            <a:off x="6915150" y="22225"/>
            <a:ext cx="2643188" cy="642938"/>
            <a:chOff x="6915806" y="22405"/>
            <a:chExt cx="2643206" cy="642924"/>
          </a:xfrm>
        </p:grpSpPr>
        <p:pic>
          <p:nvPicPr>
            <p:cNvPr id="94215"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94214" name="TextBox 15"/>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4"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0" name="Rectangle 3"/>
          <p:cNvSpPr txBox="1">
            <a:spLocks noChangeArrowheads="1"/>
          </p:cNvSpPr>
          <p:nvPr/>
        </p:nvSpPr>
        <p:spPr bwMode="auto">
          <a:xfrm>
            <a:off x="158750"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Veiktās onkoloģiskās operācijas un ķirurģiskā profila gultas </a:t>
            </a:r>
          </a:p>
        </p:txBody>
      </p:sp>
      <p:sp>
        <p:nvSpPr>
          <p:cNvPr id="22531"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grpSp>
        <p:nvGrpSpPr>
          <p:cNvPr id="22532" name="Group 10"/>
          <p:cNvGrpSpPr>
            <a:grpSpLocks/>
          </p:cNvGrpSpPr>
          <p:nvPr/>
        </p:nvGrpSpPr>
        <p:grpSpPr bwMode="auto">
          <a:xfrm>
            <a:off x="42863" y="1357313"/>
            <a:ext cx="9101137" cy="3503612"/>
            <a:chOff x="27" y="1395"/>
            <a:chExt cx="5733" cy="2688"/>
          </a:xfrm>
        </p:grpSpPr>
        <p:graphicFrame>
          <p:nvGraphicFramePr>
            <p:cNvPr id="22535" name="Object 6"/>
            <p:cNvGraphicFramePr>
              <a:graphicFrameLocks noChangeAspect="1"/>
            </p:cNvGraphicFramePr>
            <p:nvPr/>
          </p:nvGraphicFramePr>
          <p:xfrm>
            <a:off x="27" y="1571"/>
            <a:ext cx="3844" cy="2512"/>
          </p:xfrm>
          <a:graphic>
            <a:graphicData uri="http://schemas.openxmlformats.org/presentationml/2006/ole">
              <p:oleObj spid="_x0000_s22535" r:id="rId5" imgW="6102625" imgH="3273836" progId="Excel.Chart.8">
                <p:embed/>
              </p:oleObj>
            </a:graphicData>
          </a:graphic>
        </p:graphicFrame>
        <p:graphicFrame>
          <p:nvGraphicFramePr>
            <p:cNvPr id="22536" name="Object 7"/>
            <p:cNvGraphicFramePr>
              <a:graphicFrameLocks noChangeAspect="1"/>
            </p:cNvGraphicFramePr>
            <p:nvPr/>
          </p:nvGraphicFramePr>
          <p:xfrm>
            <a:off x="3910" y="1571"/>
            <a:ext cx="1715" cy="2512"/>
          </p:xfrm>
          <a:graphic>
            <a:graphicData uri="http://schemas.openxmlformats.org/presentationml/2006/ole">
              <p:oleObj spid="_x0000_s22536" r:id="rId6" imgW="2725148" imgH="3273836" progId="Excel.Chart.8">
                <p:embed/>
              </p:oleObj>
            </a:graphicData>
          </a:graphic>
        </p:graphicFrame>
        <p:sp>
          <p:nvSpPr>
            <p:cNvPr id="22537" name="Rectangle 8"/>
            <p:cNvSpPr>
              <a:spLocks noChangeArrowheads="1"/>
            </p:cNvSpPr>
            <p:nvPr/>
          </p:nvSpPr>
          <p:spPr bwMode="auto">
            <a:xfrm>
              <a:off x="703" y="1428"/>
              <a:ext cx="3084" cy="226"/>
            </a:xfrm>
            <a:prstGeom prst="rect">
              <a:avLst/>
            </a:prstGeom>
            <a:noFill/>
            <a:ln w="9525">
              <a:noFill/>
              <a:miter lim="800000"/>
              <a:headEnd/>
              <a:tailEnd/>
            </a:ln>
          </p:spPr>
          <p:txBody>
            <a:bodyPr wrap="none" anchor="ctr"/>
            <a:lstStyle/>
            <a:p>
              <a:pPr algn="ctr"/>
              <a:r>
                <a:rPr lang="lv-LV" sz="1400" b="1">
                  <a:solidFill>
                    <a:schemeClr val="tx2"/>
                  </a:solidFill>
                  <a:latin typeface="Tahoma" pitchFamily="34" charset="0"/>
                  <a:cs typeface="Tahoma" pitchFamily="34" charset="0"/>
                </a:rPr>
                <a:t>Onkoloģiskās operācijas</a:t>
              </a:r>
            </a:p>
          </p:txBody>
        </p:sp>
        <p:sp>
          <p:nvSpPr>
            <p:cNvPr id="22538" name="Rectangle 9"/>
            <p:cNvSpPr>
              <a:spLocks noChangeArrowheads="1"/>
            </p:cNvSpPr>
            <p:nvPr/>
          </p:nvSpPr>
          <p:spPr bwMode="auto">
            <a:xfrm>
              <a:off x="4241" y="1395"/>
              <a:ext cx="1519" cy="226"/>
            </a:xfrm>
            <a:prstGeom prst="rect">
              <a:avLst/>
            </a:prstGeom>
            <a:noFill/>
            <a:ln w="9525">
              <a:noFill/>
              <a:miter lim="800000"/>
              <a:headEnd/>
              <a:tailEnd/>
            </a:ln>
          </p:spPr>
          <p:txBody>
            <a:bodyPr wrap="none" anchor="ctr"/>
            <a:lstStyle/>
            <a:p>
              <a:pPr algn="ctr"/>
              <a:r>
                <a:rPr lang="lv-LV" sz="1400" b="1">
                  <a:solidFill>
                    <a:schemeClr val="tx2"/>
                  </a:solidFill>
                  <a:latin typeface="Tahoma" pitchFamily="34" charset="0"/>
                  <a:cs typeface="Tahoma" pitchFamily="34" charset="0"/>
                </a:rPr>
                <a:t>Ķirurģiskā profila gultas</a:t>
              </a:r>
            </a:p>
          </p:txBody>
        </p:sp>
      </p:grpSp>
      <p:pic>
        <p:nvPicPr>
          <p:cNvPr id="22533" name="Picture 12" descr="elements.png"/>
          <p:cNvPicPr>
            <a:picLocks noChangeAspect="1"/>
          </p:cNvPicPr>
          <p:nvPr/>
        </p:nvPicPr>
        <p:blipFill>
          <a:blip r:embed="rId7"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5" name="TextBox 14"/>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6258"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96259" name="Rectangle 3"/>
          <p:cNvSpPr txBox="1">
            <a:spLocks noChangeArrowheads="1"/>
          </p:cNvSpPr>
          <p:nvPr/>
        </p:nvSpPr>
        <p:spPr bwMode="auto">
          <a:xfrm>
            <a:off x="144463" y="7635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Mūsdienu terapeitiskā radioloģija Austrumu slimnīcā</a:t>
            </a:r>
          </a:p>
        </p:txBody>
      </p:sp>
      <p:sp>
        <p:nvSpPr>
          <p:cNvPr id="96260" name="TextBox 14"/>
          <p:cNvSpPr txBox="1">
            <a:spLocks noChangeArrowheads="1"/>
          </p:cNvSpPr>
          <p:nvPr/>
        </p:nvSpPr>
        <p:spPr bwMode="auto">
          <a:xfrm>
            <a:off x="142875" y="979488"/>
            <a:ext cx="8883650" cy="1755775"/>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Liela pacientu plūsma dot iespēju apsekot savu pieredzi un nodrošināt kvalitatīvo uz pieradījumiem balstītu ārstēšanu.</a:t>
            </a:r>
          </a:p>
          <a:p>
            <a:pPr marL="265113" indent="-265113">
              <a:lnSpc>
                <a:spcPct val="150000"/>
              </a:lnSpc>
              <a:buClr>
                <a:srgbClr val="C00000"/>
              </a:buClr>
              <a:buFont typeface="Wingdings" pitchFamily="2" charset="2"/>
              <a:buChar cha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Kā vadoša Terapeitiskās radioloģijas klīnika Latvijā mēs izstrādājām, apstiprinājām un plaši pielietojam vairākas jaunas staru terapijas medicīniskās tehnoloģijas.</a:t>
            </a:r>
          </a:p>
        </p:txBody>
      </p:sp>
      <p:grpSp>
        <p:nvGrpSpPr>
          <p:cNvPr id="96261" name="Group 9"/>
          <p:cNvGrpSpPr>
            <a:grpSpLocks/>
          </p:cNvGrpSpPr>
          <p:nvPr/>
        </p:nvGrpSpPr>
        <p:grpSpPr bwMode="auto">
          <a:xfrm>
            <a:off x="6915150" y="22225"/>
            <a:ext cx="2643188" cy="642938"/>
            <a:chOff x="6915806" y="22405"/>
            <a:chExt cx="2643206" cy="642924"/>
          </a:xfrm>
        </p:grpSpPr>
        <p:pic>
          <p:nvPicPr>
            <p:cNvPr id="96263"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96262" name="TextBox 15"/>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830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98307"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Mūsdienu terapeitiskās radioloģijas darba cikls</a:t>
            </a:r>
          </a:p>
        </p:txBody>
      </p:sp>
      <p:grpSp>
        <p:nvGrpSpPr>
          <p:cNvPr id="98308" name="Grupa 55"/>
          <p:cNvGrpSpPr>
            <a:grpSpLocks/>
          </p:cNvGrpSpPr>
          <p:nvPr/>
        </p:nvGrpSpPr>
        <p:grpSpPr bwMode="auto">
          <a:xfrm>
            <a:off x="6523038" y="1071563"/>
            <a:ext cx="1736725" cy="1125537"/>
            <a:chOff x="6295123" y="1466840"/>
            <a:chExt cx="1735354" cy="1500198"/>
          </a:xfrm>
        </p:grpSpPr>
        <p:pic>
          <p:nvPicPr>
            <p:cNvPr id="98347" name="Picture 27"/>
            <p:cNvPicPr>
              <a:picLocks noChangeAspect="1" noChangeArrowheads="1"/>
            </p:cNvPicPr>
            <p:nvPr/>
          </p:nvPicPr>
          <p:blipFill>
            <a:blip r:embed="rId4" cstate="print"/>
            <a:srcRect/>
            <a:stretch>
              <a:fillRect/>
            </a:stretch>
          </p:blipFill>
          <p:spPr bwMode="auto">
            <a:xfrm>
              <a:off x="6295123" y="1671638"/>
              <a:ext cx="1735354" cy="1295400"/>
            </a:xfrm>
            <a:prstGeom prst="rect">
              <a:avLst/>
            </a:prstGeom>
            <a:noFill/>
            <a:ln w="9525">
              <a:noFill/>
              <a:miter lim="800000"/>
              <a:headEnd/>
              <a:tailEnd/>
            </a:ln>
          </p:spPr>
        </p:pic>
        <p:sp>
          <p:nvSpPr>
            <p:cNvPr id="98348" name="TextBox 26"/>
            <p:cNvSpPr txBox="1">
              <a:spLocks noChangeArrowheads="1"/>
            </p:cNvSpPr>
            <p:nvPr/>
          </p:nvSpPr>
          <p:spPr bwMode="auto">
            <a:xfrm>
              <a:off x="6486540" y="1466840"/>
              <a:ext cx="1532792" cy="410369"/>
            </a:xfrm>
            <a:prstGeom prst="rect">
              <a:avLst/>
            </a:prstGeom>
            <a:noFill/>
            <a:ln w="9525">
              <a:noFill/>
              <a:miter lim="800000"/>
              <a:headEnd/>
              <a:tailEnd/>
            </a:ln>
          </p:spPr>
          <p:txBody>
            <a:bodyPr wrap="none">
              <a:spAutoFit/>
            </a:bodyPr>
            <a:lstStyle/>
            <a:p>
              <a:r>
                <a:rPr lang="lv-LV" sz="1400">
                  <a:solidFill>
                    <a:schemeClr val="tx2"/>
                  </a:solidFill>
                  <a:latin typeface="Tahoma" pitchFamily="34" charset="0"/>
                  <a:cs typeface="Tahoma" pitchFamily="34" charset="0"/>
                </a:rPr>
                <a:t>Datortopometrija</a:t>
              </a:r>
              <a:endParaRPr lang="en-US" sz="1400">
                <a:solidFill>
                  <a:schemeClr val="tx2"/>
                </a:solidFill>
                <a:latin typeface="Tahoma" pitchFamily="34" charset="0"/>
                <a:cs typeface="Tahoma" pitchFamily="34" charset="0"/>
              </a:endParaRPr>
            </a:p>
          </p:txBody>
        </p:sp>
      </p:grpSp>
      <p:grpSp>
        <p:nvGrpSpPr>
          <p:cNvPr id="98309" name="Grupa 49"/>
          <p:cNvGrpSpPr>
            <a:grpSpLocks/>
          </p:cNvGrpSpPr>
          <p:nvPr/>
        </p:nvGrpSpPr>
        <p:grpSpPr bwMode="auto">
          <a:xfrm>
            <a:off x="4000500" y="1071563"/>
            <a:ext cx="1212850" cy="1017587"/>
            <a:chOff x="4914893" y="1581700"/>
            <a:chExt cx="1213100" cy="1357428"/>
          </a:xfrm>
        </p:grpSpPr>
        <p:sp>
          <p:nvSpPr>
            <p:cNvPr id="98345" name="TextBox 27"/>
            <p:cNvSpPr txBox="1">
              <a:spLocks noChangeArrowheads="1"/>
            </p:cNvSpPr>
            <p:nvPr/>
          </p:nvSpPr>
          <p:spPr bwMode="auto">
            <a:xfrm>
              <a:off x="4914893" y="1581700"/>
              <a:ext cx="1169976" cy="410401"/>
            </a:xfrm>
            <a:prstGeom prst="rect">
              <a:avLst/>
            </a:prstGeom>
            <a:noFill/>
            <a:ln w="9525">
              <a:noFill/>
              <a:miter lim="800000"/>
              <a:headEnd/>
              <a:tailEnd/>
            </a:ln>
          </p:spPr>
          <p:txBody>
            <a:bodyPr wrap="none">
              <a:spAutoFit/>
            </a:bodyPr>
            <a:lstStyle/>
            <a:p>
              <a:r>
                <a:rPr lang="lv-LV" sz="1400">
                  <a:solidFill>
                    <a:schemeClr val="tx2"/>
                  </a:solidFill>
                  <a:latin typeface="Tahoma" pitchFamily="34" charset="0"/>
                  <a:cs typeface="Tahoma" pitchFamily="34" charset="0"/>
                </a:rPr>
                <a:t>Imobilizācija</a:t>
              </a:r>
              <a:endParaRPr lang="en-US" sz="1400">
                <a:solidFill>
                  <a:schemeClr val="tx2"/>
                </a:solidFill>
                <a:latin typeface="Tahoma" pitchFamily="34" charset="0"/>
                <a:cs typeface="Tahoma" pitchFamily="34" charset="0"/>
              </a:endParaRPr>
            </a:p>
          </p:txBody>
        </p:sp>
        <p:pic>
          <p:nvPicPr>
            <p:cNvPr id="98346" name="Picture 2"/>
            <p:cNvPicPr>
              <a:picLocks noChangeAspect="1" noChangeArrowheads="1"/>
            </p:cNvPicPr>
            <p:nvPr/>
          </p:nvPicPr>
          <p:blipFill>
            <a:blip r:embed="rId5" cstate="print"/>
            <a:srcRect/>
            <a:stretch>
              <a:fillRect/>
            </a:stretch>
          </p:blipFill>
          <p:spPr bwMode="auto">
            <a:xfrm>
              <a:off x="4986581" y="1905000"/>
              <a:ext cx="1141412" cy="1034128"/>
            </a:xfrm>
            <a:prstGeom prst="rect">
              <a:avLst/>
            </a:prstGeom>
            <a:noFill/>
            <a:ln w="9525">
              <a:noFill/>
              <a:miter lim="800000"/>
              <a:headEnd/>
              <a:tailEnd/>
            </a:ln>
          </p:spPr>
        </p:pic>
      </p:grpSp>
      <p:grpSp>
        <p:nvGrpSpPr>
          <p:cNvPr id="98310" name="Grupa 51"/>
          <p:cNvGrpSpPr>
            <a:grpSpLocks/>
          </p:cNvGrpSpPr>
          <p:nvPr/>
        </p:nvGrpSpPr>
        <p:grpSpPr bwMode="auto">
          <a:xfrm>
            <a:off x="6691313" y="2243138"/>
            <a:ext cx="1687512" cy="1343025"/>
            <a:chOff x="6781800" y="3086096"/>
            <a:chExt cx="1687576" cy="1790704"/>
          </a:xfrm>
        </p:grpSpPr>
        <p:pic>
          <p:nvPicPr>
            <p:cNvPr id="98343" name="Picture 28" descr="D:\CD Animations &amp; Pircutes\content\pics\tps\Selection.jpg"/>
            <p:cNvPicPr>
              <a:picLocks noChangeAspect="1" noChangeArrowheads="1"/>
            </p:cNvPicPr>
            <p:nvPr/>
          </p:nvPicPr>
          <p:blipFill>
            <a:blip r:embed="rId6" cstate="print"/>
            <a:srcRect l="12625" t="6313"/>
            <a:stretch>
              <a:fillRect/>
            </a:stretch>
          </p:blipFill>
          <p:spPr bwMode="auto">
            <a:xfrm>
              <a:off x="6781800" y="3429000"/>
              <a:ext cx="1687576" cy="1447800"/>
            </a:xfrm>
            <a:prstGeom prst="rect">
              <a:avLst/>
            </a:prstGeom>
            <a:noFill/>
            <a:ln w="9525">
              <a:noFill/>
              <a:miter lim="800000"/>
              <a:headEnd/>
              <a:tailEnd/>
            </a:ln>
          </p:spPr>
        </p:pic>
        <p:sp>
          <p:nvSpPr>
            <p:cNvPr id="98344" name="TextBox 30"/>
            <p:cNvSpPr txBox="1">
              <a:spLocks noChangeArrowheads="1"/>
            </p:cNvSpPr>
            <p:nvPr/>
          </p:nvSpPr>
          <p:spPr bwMode="auto">
            <a:xfrm>
              <a:off x="6805359" y="3086096"/>
              <a:ext cx="1567392" cy="410369"/>
            </a:xfrm>
            <a:prstGeom prst="rect">
              <a:avLst/>
            </a:prstGeom>
            <a:noFill/>
            <a:ln w="9525">
              <a:noFill/>
              <a:miter lim="800000"/>
              <a:headEnd/>
              <a:tailEnd/>
            </a:ln>
          </p:spPr>
          <p:txBody>
            <a:bodyPr wrap="none">
              <a:spAutoFit/>
            </a:bodyPr>
            <a:lstStyle/>
            <a:p>
              <a:r>
                <a:rPr lang="lv-LV" sz="1400">
                  <a:solidFill>
                    <a:schemeClr val="tx2"/>
                  </a:solidFill>
                  <a:latin typeface="Tahoma" pitchFamily="34" charset="0"/>
                  <a:cs typeface="Tahoma" pitchFamily="34" charset="0"/>
                </a:rPr>
                <a:t>3D rekonstrukcija</a:t>
              </a:r>
              <a:endParaRPr lang="en-US" sz="1400">
                <a:solidFill>
                  <a:schemeClr val="tx2"/>
                </a:solidFill>
                <a:latin typeface="Tahoma" pitchFamily="34" charset="0"/>
                <a:cs typeface="Tahoma" pitchFamily="34" charset="0"/>
              </a:endParaRPr>
            </a:p>
          </p:txBody>
        </p:sp>
      </p:grpSp>
      <p:grpSp>
        <p:nvGrpSpPr>
          <p:cNvPr id="98311" name="Grupa 53"/>
          <p:cNvGrpSpPr>
            <a:grpSpLocks/>
          </p:cNvGrpSpPr>
          <p:nvPr/>
        </p:nvGrpSpPr>
        <p:grpSpPr bwMode="auto">
          <a:xfrm>
            <a:off x="6715125" y="3697288"/>
            <a:ext cx="1746250" cy="1195387"/>
            <a:chOff x="6787160" y="5263958"/>
            <a:chExt cx="1745667" cy="1594042"/>
          </a:xfrm>
        </p:grpSpPr>
        <p:pic>
          <p:nvPicPr>
            <p:cNvPr id="98341" name="Picture 30" descr="D:\CD Animations &amp; Pircutes\content\pics\tps\PET_CT_split.jpg"/>
            <p:cNvPicPr>
              <a:picLocks noChangeAspect="1" noChangeArrowheads="1"/>
            </p:cNvPicPr>
            <p:nvPr/>
          </p:nvPicPr>
          <p:blipFill>
            <a:blip r:embed="rId7" cstate="print"/>
            <a:srcRect t="6667"/>
            <a:stretch>
              <a:fillRect/>
            </a:stretch>
          </p:blipFill>
          <p:spPr bwMode="auto">
            <a:xfrm>
              <a:off x="6945962" y="5791200"/>
              <a:ext cx="1524000" cy="1066800"/>
            </a:xfrm>
            <a:prstGeom prst="rect">
              <a:avLst/>
            </a:prstGeom>
            <a:noFill/>
            <a:ln w="9525">
              <a:noFill/>
              <a:miter lim="800000"/>
              <a:headEnd/>
              <a:tailEnd/>
            </a:ln>
          </p:spPr>
        </p:pic>
        <p:sp>
          <p:nvSpPr>
            <p:cNvPr id="98342" name="TextBox 33"/>
            <p:cNvSpPr txBox="1">
              <a:spLocks noChangeArrowheads="1"/>
            </p:cNvSpPr>
            <p:nvPr/>
          </p:nvSpPr>
          <p:spPr bwMode="auto">
            <a:xfrm>
              <a:off x="6787160" y="5263958"/>
              <a:ext cx="1745667" cy="697716"/>
            </a:xfrm>
            <a:prstGeom prst="rect">
              <a:avLst/>
            </a:prstGeom>
            <a:noFill/>
            <a:ln w="9525">
              <a:noFill/>
              <a:miter lim="800000"/>
              <a:headEnd/>
              <a:tailEnd/>
            </a:ln>
          </p:spPr>
          <p:txBody>
            <a:bodyPr wrap="none">
              <a:spAutoFit/>
            </a:bodyPr>
            <a:lstStyle/>
            <a:p>
              <a:pPr algn="ctr"/>
              <a:r>
                <a:rPr lang="lv-LV" sz="1400">
                  <a:solidFill>
                    <a:schemeClr val="tx2"/>
                  </a:solidFill>
                  <a:latin typeface="Tahoma" pitchFamily="34" charset="0"/>
                  <a:cs typeface="Tahoma" pitchFamily="34" charset="0"/>
                </a:rPr>
                <a:t>Diagnostisko attēlu </a:t>
              </a:r>
            </a:p>
            <a:p>
              <a:pPr algn="ctr"/>
              <a:r>
                <a:rPr lang="lv-LV" sz="1400">
                  <a:solidFill>
                    <a:schemeClr val="tx2"/>
                  </a:solidFill>
                  <a:latin typeface="Tahoma" pitchFamily="34" charset="0"/>
                  <a:cs typeface="Tahoma" pitchFamily="34" charset="0"/>
                </a:rPr>
                <a:t>ko-reģistrācija</a:t>
              </a:r>
              <a:endParaRPr lang="en-US" sz="1400">
                <a:solidFill>
                  <a:schemeClr val="tx2"/>
                </a:solidFill>
                <a:latin typeface="Tahoma" pitchFamily="34" charset="0"/>
                <a:cs typeface="Tahoma" pitchFamily="34" charset="0"/>
              </a:endParaRPr>
            </a:p>
          </p:txBody>
        </p:sp>
      </p:grpSp>
      <p:grpSp>
        <p:nvGrpSpPr>
          <p:cNvPr id="98312" name="Grupa 52"/>
          <p:cNvGrpSpPr>
            <a:grpSpLocks/>
          </p:cNvGrpSpPr>
          <p:nvPr/>
        </p:nvGrpSpPr>
        <p:grpSpPr bwMode="auto">
          <a:xfrm>
            <a:off x="3786188" y="3676650"/>
            <a:ext cx="1885950" cy="1373188"/>
            <a:chOff x="4170302" y="4933960"/>
            <a:chExt cx="1885658" cy="1830440"/>
          </a:xfrm>
        </p:grpSpPr>
        <p:pic>
          <p:nvPicPr>
            <p:cNvPr id="98339" name="Picture 31" descr="D:\CD Animations &amp; Pircutes\content\pics\tps\Gui2.jpg"/>
            <p:cNvPicPr>
              <a:picLocks noChangeAspect="1" noChangeArrowheads="1"/>
            </p:cNvPicPr>
            <p:nvPr/>
          </p:nvPicPr>
          <p:blipFill>
            <a:blip r:embed="rId8" cstate="print"/>
            <a:srcRect l="15150" t="9468" b="2170"/>
            <a:stretch>
              <a:fillRect/>
            </a:stretch>
          </p:blipFill>
          <p:spPr bwMode="auto">
            <a:xfrm>
              <a:off x="4343399" y="5486400"/>
              <a:ext cx="1533789" cy="1278000"/>
            </a:xfrm>
            <a:prstGeom prst="rect">
              <a:avLst/>
            </a:prstGeom>
            <a:noFill/>
            <a:ln w="9525">
              <a:noFill/>
              <a:miter lim="800000"/>
              <a:headEnd/>
              <a:tailEnd/>
            </a:ln>
          </p:spPr>
        </p:pic>
        <p:sp>
          <p:nvSpPr>
            <p:cNvPr id="98340" name="TextBox 35"/>
            <p:cNvSpPr txBox="1">
              <a:spLocks noChangeArrowheads="1"/>
            </p:cNvSpPr>
            <p:nvPr/>
          </p:nvSpPr>
          <p:spPr bwMode="auto">
            <a:xfrm>
              <a:off x="4170302" y="4933960"/>
              <a:ext cx="1885658" cy="697627"/>
            </a:xfrm>
            <a:prstGeom prst="rect">
              <a:avLst/>
            </a:prstGeom>
            <a:noFill/>
            <a:ln w="9525">
              <a:noFill/>
              <a:miter lim="800000"/>
              <a:headEnd/>
              <a:tailEnd/>
            </a:ln>
          </p:spPr>
          <p:txBody>
            <a:bodyPr wrap="none">
              <a:spAutoFit/>
            </a:bodyPr>
            <a:lstStyle/>
            <a:p>
              <a:pPr algn="ctr"/>
              <a:r>
                <a:rPr lang="lv-LV" sz="1400">
                  <a:solidFill>
                    <a:schemeClr val="tx2"/>
                  </a:solidFill>
                  <a:latin typeface="Tahoma" pitchFamily="34" charset="0"/>
                  <a:cs typeface="Tahoma" pitchFamily="34" charset="0"/>
                </a:rPr>
                <a:t>Apstarojamo apjomu </a:t>
              </a:r>
            </a:p>
            <a:p>
              <a:pPr algn="ctr"/>
              <a:r>
                <a:rPr lang="lv-LV" sz="1400">
                  <a:solidFill>
                    <a:schemeClr val="tx2"/>
                  </a:solidFill>
                  <a:latin typeface="Tahoma" pitchFamily="34" charset="0"/>
                  <a:cs typeface="Tahoma" pitchFamily="34" charset="0"/>
                </a:rPr>
                <a:t>noteikšana</a:t>
              </a:r>
              <a:endParaRPr lang="en-US" sz="1400">
                <a:solidFill>
                  <a:schemeClr val="tx2"/>
                </a:solidFill>
                <a:latin typeface="Tahoma" pitchFamily="34" charset="0"/>
                <a:cs typeface="Tahoma" pitchFamily="34" charset="0"/>
              </a:endParaRPr>
            </a:p>
          </p:txBody>
        </p:sp>
      </p:grpSp>
      <p:grpSp>
        <p:nvGrpSpPr>
          <p:cNvPr id="98313" name="Grupa 54"/>
          <p:cNvGrpSpPr>
            <a:grpSpLocks/>
          </p:cNvGrpSpPr>
          <p:nvPr/>
        </p:nvGrpSpPr>
        <p:grpSpPr bwMode="auto">
          <a:xfrm>
            <a:off x="428625" y="3643313"/>
            <a:ext cx="1843088" cy="1385887"/>
            <a:chOff x="1663641" y="5010160"/>
            <a:chExt cx="1842489" cy="1847840"/>
          </a:xfrm>
        </p:grpSpPr>
        <p:sp>
          <p:nvSpPr>
            <p:cNvPr id="98337" name="TextBox 36"/>
            <p:cNvSpPr txBox="1">
              <a:spLocks noChangeArrowheads="1"/>
            </p:cNvSpPr>
            <p:nvPr/>
          </p:nvSpPr>
          <p:spPr bwMode="auto">
            <a:xfrm>
              <a:off x="1663641" y="5010160"/>
              <a:ext cx="1842489" cy="697627"/>
            </a:xfrm>
            <a:prstGeom prst="rect">
              <a:avLst/>
            </a:prstGeom>
            <a:noFill/>
            <a:ln w="9525">
              <a:noFill/>
              <a:miter lim="800000"/>
              <a:headEnd/>
              <a:tailEnd/>
            </a:ln>
          </p:spPr>
          <p:txBody>
            <a:bodyPr wrap="none">
              <a:spAutoFit/>
            </a:bodyPr>
            <a:lstStyle/>
            <a:p>
              <a:pPr algn="ctr"/>
              <a:r>
                <a:rPr lang="lv-LV" sz="1400">
                  <a:solidFill>
                    <a:schemeClr val="tx2"/>
                  </a:solidFill>
                  <a:latin typeface="Tahoma" pitchFamily="34" charset="0"/>
                  <a:cs typeface="Tahoma" pitchFamily="34" charset="0"/>
                </a:rPr>
                <a:t>Staru terapijas </a:t>
              </a:r>
            </a:p>
            <a:p>
              <a:pPr algn="ctr"/>
              <a:r>
                <a:rPr lang="lv-LV" sz="1400">
                  <a:solidFill>
                    <a:schemeClr val="tx2"/>
                  </a:solidFill>
                  <a:latin typeface="Tahoma" pitchFamily="34" charset="0"/>
                  <a:cs typeface="Tahoma" pitchFamily="34" charset="0"/>
                </a:rPr>
                <a:t>procedūru plānošana</a:t>
              </a:r>
              <a:endParaRPr lang="en-US" sz="1400">
                <a:solidFill>
                  <a:schemeClr val="tx2"/>
                </a:solidFill>
                <a:latin typeface="Tahoma" pitchFamily="34" charset="0"/>
                <a:cs typeface="Tahoma" pitchFamily="34" charset="0"/>
              </a:endParaRPr>
            </a:p>
          </p:txBody>
        </p:sp>
        <p:pic>
          <p:nvPicPr>
            <p:cNvPr id="98338" name="Picture 32" descr="D:\CD Animations &amp; Pircutes\content\pics\tps\Prostate.jpg"/>
            <p:cNvPicPr>
              <a:picLocks noChangeAspect="1" noChangeArrowheads="1"/>
            </p:cNvPicPr>
            <p:nvPr/>
          </p:nvPicPr>
          <p:blipFill>
            <a:blip r:embed="rId9" cstate="print"/>
            <a:srcRect l="17674" t="9467" b="2170"/>
            <a:stretch>
              <a:fillRect/>
            </a:stretch>
          </p:blipFill>
          <p:spPr bwMode="auto">
            <a:xfrm>
              <a:off x="1828800" y="5581664"/>
              <a:ext cx="1486209" cy="1276336"/>
            </a:xfrm>
            <a:prstGeom prst="rect">
              <a:avLst/>
            </a:prstGeom>
            <a:noFill/>
            <a:ln w="9525">
              <a:noFill/>
              <a:miter lim="800000"/>
              <a:headEnd/>
              <a:tailEnd/>
            </a:ln>
          </p:spPr>
        </p:pic>
      </p:grpSp>
      <p:grpSp>
        <p:nvGrpSpPr>
          <p:cNvPr id="98314" name="Grupa 47"/>
          <p:cNvGrpSpPr>
            <a:grpSpLocks/>
          </p:cNvGrpSpPr>
          <p:nvPr/>
        </p:nvGrpSpPr>
        <p:grpSpPr bwMode="auto">
          <a:xfrm>
            <a:off x="428625" y="2357438"/>
            <a:ext cx="2009775" cy="1185862"/>
            <a:chOff x="428596" y="3239101"/>
            <a:chExt cx="2009804" cy="1579909"/>
          </a:xfrm>
        </p:grpSpPr>
        <p:sp>
          <p:nvSpPr>
            <p:cNvPr id="98333" name="TextBox 38"/>
            <p:cNvSpPr txBox="1">
              <a:spLocks noChangeArrowheads="1"/>
            </p:cNvSpPr>
            <p:nvPr/>
          </p:nvSpPr>
          <p:spPr bwMode="auto">
            <a:xfrm>
              <a:off x="428596" y="3239101"/>
              <a:ext cx="1981200" cy="410207"/>
            </a:xfrm>
            <a:prstGeom prst="rect">
              <a:avLst/>
            </a:prstGeom>
            <a:noFill/>
            <a:ln w="9525">
              <a:noFill/>
              <a:miter lim="800000"/>
              <a:headEnd/>
              <a:tailEnd/>
            </a:ln>
          </p:spPr>
          <p:txBody>
            <a:bodyPr>
              <a:spAutoFit/>
            </a:bodyPr>
            <a:lstStyle/>
            <a:p>
              <a:pPr algn="ctr"/>
              <a:r>
                <a:rPr lang="lv-LV" sz="1400">
                  <a:solidFill>
                    <a:schemeClr val="tx2"/>
                  </a:solidFill>
                  <a:latin typeface="Tahoma" pitchFamily="34" charset="0"/>
                  <a:cs typeface="Tahoma" pitchFamily="34" charset="0"/>
                </a:rPr>
                <a:t>Plānu analīze</a:t>
              </a:r>
              <a:endParaRPr lang="en-US" sz="1400">
                <a:solidFill>
                  <a:schemeClr val="tx2"/>
                </a:solidFill>
                <a:latin typeface="Tahoma" pitchFamily="34" charset="0"/>
                <a:cs typeface="Tahoma" pitchFamily="34" charset="0"/>
              </a:endParaRPr>
            </a:p>
          </p:txBody>
        </p:sp>
        <p:grpSp>
          <p:nvGrpSpPr>
            <p:cNvPr id="98334" name="Grupa 41"/>
            <p:cNvGrpSpPr>
              <a:grpSpLocks/>
            </p:cNvGrpSpPr>
            <p:nvPr/>
          </p:nvGrpSpPr>
          <p:grpSpPr bwMode="auto">
            <a:xfrm>
              <a:off x="457200" y="3581400"/>
              <a:ext cx="1981200" cy="1237610"/>
              <a:chOff x="-8458201" y="685800"/>
              <a:chExt cx="6477001" cy="4046034"/>
            </a:xfrm>
          </p:grpSpPr>
          <p:pic>
            <p:nvPicPr>
              <p:cNvPr id="98335" name="Picture 33" descr="D:\CD Animations &amp; Pircutes\content\pics\tps\Wilrijk_Gating_Eclipse_Isodoses.jpg"/>
              <p:cNvPicPr>
                <a:picLocks noChangeAspect="1" noChangeArrowheads="1"/>
              </p:cNvPicPr>
              <p:nvPr/>
            </p:nvPicPr>
            <p:blipFill>
              <a:blip r:embed="rId10" cstate="print"/>
              <a:srcRect l="6741" t="13850" r="1125" b="16898"/>
              <a:stretch>
                <a:fillRect/>
              </a:stretch>
            </p:blipFill>
            <p:spPr bwMode="auto">
              <a:xfrm>
                <a:off x="-8458200" y="2362200"/>
                <a:ext cx="6477000" cy="2369634"/>
              </a:xfrm>
              <a:prstGeom prst="rect">
                <a:avLst/>
              </a:prstGeom>
              <a:noFill/>
              <a:ln w="9525">
                <a:noFill/>
                <a:miter lim="800000"/>
                <a:headEnd/>
                <a:tailEnd/>
              </a:ln>
            </p:spPr>
          </p:pic>
          <p:pic>
            <p:nvPicPr>
              <p:cNvPr id="98336" name="Picture 34" descr="D:\CD Animations &amp; Pircutes\content\pics\tps\Wilrijk_Gating_Eclipse_DVHs.jpg"/>
              <p:cNvPicPr>
                <a:picLocks noChangeAspect="1" noChangeArrowheads="1"/>
              </p:cNvPicPr>
              <p:nvPr/>
            </p:nvPicPr>
            <p:blipFill>
              <a:blip r:embed="rId11" cstate="print"/>
              <a:srcRect/>
              <a:stretch>
                <a:fillRect/>
              </a:stretch>
            </p:blipFill>
            <p:spPr bwMode="auto">
              <a:xfrm>
                <a:off x="-8458201" y="685800"/>
                <a:ext cx="6432273" cy="1676400"/>
              </a:xfrm>
              <a:prstGeom prst="rect">
                <a:avLst/>
              </a:prstGeom>
              <a:noFill/>
              <a:ln w="9525">
                <a:noFill/>
                <a:miter lim="800000"/>
                <a:headEnd/>
                <a:tailEnd/>
              </a:ln>
            </p:spPr>
          </p:pic>
        </p:grpSp>
      </p:grpSp>
      <p:grpSp>
        <p:nvGrpSpPr>
          <p:cNvPr id="98315" name="Grupa 46"/>
          <p:cNvGrpSpPr>
            <a:grpSpLocks/>
          </p:cNvGrpSpPr>
          <p:nvPr/>
        </p:nvGrpSpPr>
        <p:grpSpPr bwMode="auto">
          <a:xfrm>
            <a:off x="642938" y="1125538"/>
            <a:ext cx="1514475" cy="1071562"/>
            <a:chOff x="687835" y="1714911"/>
            <a:chExt cx="1658131" cy="1564578"/>
          </a:xfrm>
        </p:grpSpPr>
        <p:sp>
          <p:nvSpPr>
            <p:cNvPr id="98331" name="TextBox 42"/>
            <p:cNvSpPr txBox="1">
              <a:spLocks noChangeArrowheads="1"/>
            </p:cNvSpPr>
            <p:nvPr/>
          </p:nvSpPr>
          <p:spPr bwMode="auto">
            <a:xfrm>
              <a:off x="687835" y="1714911"/>
              <a:ext cx="1658131" cy="449379"/>
            </a:xfrm>
            <a:prstGeom prst="rect">
              <a:avLst/>
            </a:prstGeom>
            <a:noFill/>
            <a:ln w="9525">
              <a:noFill/>
              <a:miter lim="800000"/>
              <a:headEnd/>
              <a:tailEnd/>
            </a:ln>
          </p:spPr>
          <p:txBody>
            <a:bodyPr wrap="none">
              <a:spAutoFit/>
            </a:bodyPr>
            <a:lstStyle/>
            <a:p>
              <a:r>
                <a:rPr lang="lv-LV" sz="1400">
                  <a:solidFill>
                    <a:schemeClr val="tx2"/>
                  </a:solidFill>
                  <a:latin typeface="Tahoma" pitchFamily="34" charset="0"/>
                  <a:cs typeface="Tahoma" pitchFamily="34" charset="0"/>
                </a:rPr>
                <a:t>Plāna verifikācija</a:t>
              </a:r>
              <a:endParaRPr lang="en-US" sz="1400">
                <a:solidFill>
                  <a:schemeClr val="tx2"/>
                </a:solidFill>
                <a:latin typeface="Tahoma" pitchFamily="34" charset="0"/>
                <a:cs typeface="Tahoma" pitchFamily="34" charset="0"/>
              </a:endParaRPr>
            </a:p>
          </p:txBody>
        </p:sp>
        <p:pic>
          <p:nvPicPr>
            <p:cNvPr id="98332" name="Picture 35" descr="D:\CD Animations &amp; Pircutes\content\pics\simulation\HR 07.jpg"/>
            <p:cNvPicPr>
              <a:picLocks noChangeAspect="1" noChangeArrowheads="1"/>
            </p:cNvPicPr>
            <p:nvPr/>
          </p:nvPicPr>
          <p:blipFill>
            <a:blip r:embed="rId12" cstate="print"/>
            <a:srcRect/>
            <a:stretch>
              <a:fillRect/>
            </a:stretch>
          </p:blipFill>
          <p:spPr bwMode="auto">
            <a:xfrm>
              <a:off x="805554" y="2057400"/>
              <a:ext cx="1524000" cy="1222089"/>
            </a:xfrm>
            <a:prstGeom prst="rect">
              <a:avLst/>
            </a:prstGeom>
            <a:noFill/>
            <a:ln w="9525">
              <a:noFill/>
              <a:miter lim="800000"/>
              <a:headEnd/>
              <a:tailEnd/>
            </a:ln>
          </p:spPr>
        </p:pic>
      </p:grpSp>
      <p:grpSp>
        <p:nvGrpSpPr>
          <p:cNvPr id="98316" name="Grupa 57"/>
          <p:cNvGrpSpPr>
            <a:grpSpLocks/>
          </p:cNvGrpSpPr>
          <p:nvPr/>
        </p:nvGrpSpPr>
        <p:grpSpPr bwMode="auto">
          <a:xfrm>
            <a:off x="3214688" y="2143125"/>
            <a:ext cx="2771775" cy="1577975"/>
            <a:chOff x="3164834" y="2690121"/>
            <a:chExt cx="2820655" cy="2140224"/>
          </a:xfrm>
        </p:grpSpPr>
        <p:grpSp>
          <p:nvGrpSpPr>
            <p:cNvPr id="98327" name="Grupa 48"/>
            <p:cNvGrpSpPr>
              <a:grpSpLocks/>
            </p:cNvGrpSpPr>
            <p:nvPr/>
          </p:nvGrpSpPr>
          <p:grpSpPr bwMode="auto">
            <a:xfrm>
              <a:off x="3310250" y="2690121"/>
              <a:ext cx="2638462" cy="2140224"/>
              <a:chOff x="3270371" y="3068347"/>
              <a:chExt cx="2327585" cy="1883398"/>
            </a:xfrm>
          </p:grpSpPr>
          <p:pic>
            <p:nvPicPr>
              <p:cNvPr id="98329" name="Attēls 45" descr="16_Novalis_TX.jpg"/>
              <p:cNvPicPr>
                <a:picLocks noChangeAspect="1"/>
              </p:cNvPicPr>
              <p:nvPr/>
            </p:nvPicPr>
            <p:blipFill>
              <a:blip r:embed="rId13" cstate="print"/>
              <a:srcRect/>
              <a:stretch>
                <a:fillRect/>
              </a:stretch>
            </p:blipFill>
            <p:spPr bwMode="auto">
              <a:xfrm>
                <a:off x="3591076" y="3388121"/>
                <a:ext cx="1742306" cy="1563624"/>
              </a:xfrm>
              <a:prstGeom prst="rect">
                <a:avLst/>
              </a:prstGeom>
              <a:noFill/>
              <a:ln w="9525">
                <a:noFill/>
                <a:miter lim="800000"/>
                <a:headEnd/>
                <a:tailEnd/>
              </a:ln>
            </p:spPr>
          </p:pic>
          <p:sp>
            <p:nvSpPr>
              <p:cNvPr id="98330" name="TextBox 44"/>
              <p:cNvSpPr txBox="1">
                <a:spLocks noChangeArrowheads="1"/>
              </p:cNvSpPr>
              <p:nvPr/>
            </p:nvSpPr>
            <p:spPr bwMode="auto">
              <a:xfrm>
                <a:off x="3270371" y="3068347"/>
                <a:ext cx="2327585" cy="367381"/>
              </a:xfrm>
              <a:prstGeom prst="rect">
                <a:avLst/>
              </a:prstGeom>
              <a:noFill/>
              <a:ln w="9525">
                <a:noFill/>
                <a:miter lim="800000"/>
                <a:headEnd/>
                <a:tailEnd/>
              </a:ln>
            </p:spPr>
            <p:txBody>
              <a:bodyPr wrap="none">
                <a:spAutoFit/>
              </a:bodyPr>
              <a:lstStyle/>
              <a:p>
                <a:pPr algn="ctr"/>
                <a:r>
                  <a:rPr lang="lv-LV" sz="1400" b="1">
                    <a:solidFill>
                      <a:schemeClr val="tx2"/>
                    </a:solidFill>
                    <a:latin typeface="Tahoma" pitchFamily="34" charset="0"/>
                    <a:cs typeface="Tahoma" pitchFamily="34" charset="0"/>
                  </a:rPr>
                  <a:t>Staru terapijas procedūras</a:t>
                </a:r>
                <a:endParaRPr lang="en-US" sz="1400" b="1">
                  <a:solidFill>
                    <a:schemeClr val="tx2"/>
                  </a:solidFill>
                  <a:latin typeface="Tahoma" pitchFamily="34" charset="0"/>
                  <a:cs typeface="Tahoma" pitchFamily="34" charset="0"/>
                </a:endParaRPr>
              </a:p>
            </p:txBody>
          </p:sp>
        </p:grpSp>
        <p:sp>
          <p:nvSpPr>
            <p:cNvPr id="41" name="Taisnstūris 56"/>
            <p:cNvSpPr/>
            <p:nvPr/>
          </p:nvSpPr>
          <p:spPr>
            <a:xfrm>
              <a:off x="3164834" y="2690121"/>
              <a:ext cx="2820655" cy="2107928"/>
            </a:xfrm>
            <a:prstGeom prst="rect">
              <a:avLst/>
            </a:prstGeom>
            <a:noFill/>
            <a:ln w="508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Labā bultiņa 58"/>
          <p:cNvSpPr/>
          <p:nvPr/>
        </p:nvSpPr>
        <p:spPr>
          <a:xfrm>
            <a:off x="5562600" y="1314450"/>
            <a:ext cx="609600" cy="171450"/>
          </a:xfrm>
          <a:prstGeom prst="rightArrow">
            <a:avLst/>
          </a:prstGeom>
          <a:solidFill>
            <a:schemeClr val="tx2"/>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45" name="Labā bultiņa 59"/>
          <p:cNvSpPr/>
          <p:nvPr/>
        </p:nvSpPr>
        <p:spPr>
          <a:xfrm rot="5400000">
            <a:off x="5638800" y="2800350"/>
            <a:ext cx="1600200" cy="228600"/>
          </a:xfrm>
          <a:prstGeom prst="rightArrow">
            <a:avLst/>
          </a:prstGeom>
          <a:solidFill>
            <a:schemeClr val="tx2"/>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46" name="Labā bultiņa 60"/>
          <p:cNvSpPr/>
          <p:nvPr/>
        </p:nvSpPr>
        <p:spPr>
          <a:xfrm flipH="1">
            <a:off x="5943600" y="4457700"/>
            <a:ext cx="609600" cy="171450"/>
          </a:xfrm>
          <a:prstGeom prst="rightArrow">
            <a:avLst/>
          </a:prstGeom>
          <a:solidFill>
            <a:schemeClr val="tx2"/>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47" name="Labā bultiņa 62"/>
          <p:cNvSpPr/>
          <p:nvPr/>
        </p:nvSpPr>
        <p:spPr>
          <a:xfrm flipH="1">
            <a:off x="2895600" y="4457700"/>
            <a:ext cx="609600" cy="171450"/>
          </a:xfrm>
          <a:prstGeom prst="rightArrow">
            <a:avLst/>
          </a:prstGeom>
          <a:solidFill>
            <a:schemeClr val="tx2"/>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48" name="Labā bultiņa 63"/>
          <p:cNvSpPr/>
          <p:nvPr/>
        </p:nvSpPr>
        <p:spPr>
          <a:xfrm rot="16200000" flipV="1">
            <a:off x="2057400" y="2800350"/>
            <a:ext cx="1600200" cy="228600"/>
          </a:xfrm>
          <a:prstGeom prst="rightArrow">
            <a:avLst/>
          </a:prstGeom>
          <a:solidFill>
            <a:schemeClr val="tx2"/>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sp>
        <p:nvSpPr>
          <p:cNvPr id="49" name="Labā bultiņa 64"/>
          <p:cNvSpPr/>
          <p:nvPr/>
        </p:nvSpPr>
        <p:spPr>
          <a:xfrm rot="2939455">
            <a:off x="2800350" y="1543050"/>
            <a:ext cx="457200" cy="228600"/>
          </a:xfrm>
          <a:prstGeom prst="rightArrow">
            <a:avLst/>
          </a:prstGeom>
          <a:solidFill>
            <a:schemeClr val="tx2"/>
          </a:solid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a:p>
        </p:txBody>
      </p:sp>
      <p:grpSp>
        <p:nvGrpSpPr>
          <p:cNvPr id="98323" name="Group 49"/>
          <p:cNvGrpSpPr>
            <a:grpSpLocks/>
          </p:cNvGrpSpPr>
          <p:nvPr/>
        </p:nvGrpSpPr>
        <p:grpSpPr bwMode="auto">
          <a:xfrm>
            <a:off x="6915150" y="22225"/>
            <a:ext cx="2643188" cy="642938"/>
            <a:chOff x="6915806" y="22405"/>
            <a:chExt cx="2643206" cy="642924"/>
          </a:xfrm>
        </p:grpSpPr>
        <p:pic>
          <p:nvPicPr>
            <p:cNvPr id="98325" name="Picture 50" descr="elements.png"/>
            <p:cNvPicPr>
              <a:picLocks noChangeAspect="1"/>
            </p:cNvPicPr>
            <p:nvPr/>
          </p:nvPicPr>
          <p:blipFill>
            <a:blip r:embed="rId1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52" name="TextBox 51"/>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98324" name="TextBox 52"/>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57250" y="2571750"/>
            <a:ext cx="46038" cy="5889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20" name="Rectangle 19"/>
          <p:cNvSpPr/>
          <p:nvPr/>
        </p:nvSpPr>
        <p:spPr>
          <a:xfrm>
            <a:off x="7786688" y="2571750"/>
            <a:ext cx="46037" cy="5889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sp>
        <p:nvSpPr>
          <p:cNvPr id="18" name="Rectangle 17"/>
          <p:cNvSpPr/>
          <p:nvPr/>
        </p:nvSpPr>
        <p:spPr>
          <a:xfrm>
            <a:off x="4525963" y="2143125"/>
            <a:ext cx="46037" cy="5889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4453"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104454" name="Rectangle 3"/>
          <p:cNvSpPr txBox="1">
            <a:spLocks noChangeArrowheads="1"/>
          </p:cNvSpPr>
          <p:nvPr/>
        </p:nvSpPr>
        <p:spPr bwMode="auto">
          <a:xfrm>
            <a:off x="144463" y="723900"/>
            <a:ext cx="8629650" cy="341313"/>
          </a:xfrm>
          <a:prstGeom prst="rect">
            <a:avLst/>
          </a:prstGeom>
          <a:noFill/>
          <a:ln w="9525">
            <a:noFill/>
            <a:miter lim="800000"/>
            <a:headEnd/>
            <a:tailEnd/>
          </a:ln>
        </p:spPr>
        <p:txBody>
          <a:bodyPr/>
          <a:lstStyle/>
          <a:p>
            <a:r>
              <a:rPr lang="lv-LV" sz="1600" b="1">
                <a:solidFill>
                  <a:srgbClr val="C00000"/>
                </a:solidFill>
                <a:latin typeface="Tahoma" pitchFamily="34" charset="0"/>
                <a:cs typeface="Tahoma" pitchFamily="34" charset="0"/>
              </a:rPr>
              <a:t>Struktūra</a:t>
            </a:r>
          </a:p>
        </p:txBody>
      </p:sp>
      <p:sp>
        <p:nvSpPr>
          <p:cNvPr id="10" name="Rectangle 3" descr="Plusma_zila_tumshi"/>
          <p:cNvSpPr>
            <a:spLocks noChangeArrowheads="1"/>
          </p:cNvSpPr>
          <p:nvPr/>
        </p:nvSpPr>
        <p:spPr bwMode="auto">
          <a:xfrm>
            <a:off x="285750" y="2657475"/>
            <a:ext cx="2519363" cy="787400"/>
          </a:xfrm>
          <a:prstGeom prst="rect">
            <a:avLst/>
          </a:prstGeom>
          <a:solidFill>
            <a:schemeClr val="bg1">
              <a:lumMod val="85000"/>
            </a:schemeClr>
          </a:solidFill>
          <a:ln w="9525">
            <a:noFill/>
            <a:miter lim="800000"/>
            <a:headEnd/>
            <a:tailEnd/>
          </a:ln>
        </p:spPr>
        <p:txBody>
          <a:bodyPr wrap="none" anchor="ctr"/>
          <a:lstStyle/>
          <a:p>
            <a:pPr algn="ctr" fontAlgn="auto">
              <a:spcBef>
                <a:spcPts val="0"/>
              </a:spcBef>
              <a:spcAft>
                <a:spcPts val="0"/>
              </a:spcAft>
              <a:defRPr/>
            </a:pPr>
            <a:r>
              <a:rPr lang="lv-LV" sz="1600" dirty="0">
                <a:solidFill>
                  <a:schemeClr val="tx2"/>
                </a:solidFill>
                <a:latin typeface="Tahoma" pitchFamily="34" charset="0"/>
              </a:rPr>
              <a:t>Staru terapijas</a:t>
            </a:r>
          </a:p>
          <a:p>
            <a:pPr algn="ctr" fontAlgn="auto">
              <a:spcBef>
                <a:spcPts val="0"/>
              </a:spcBef>
              <a:spcAft>
                <a:spcPts val="0"/>
              </a:spcAft>
              <a:defRPr/>
            </a:pPr>
            <a:r>
              <a:rPr lang="lv-LV" sz="1600" dirty="0">
                <a:solidFill>
                  <a:schemeClr val="tx2"/>
                </a:solidFill>
                <a:latin typeface="Tahoma" pitchFamily="34" charset="0"/>
              </a:rPr>
              <a:t>klīniskā </a:t>
            </a:r>
            <a:r>
              <a:rPr lang="lv-LV" sz="1600" dirty="0">
                <a:solidFill>
                  <a:schemeClr val="tx2"/>
                </a:solidFill>
                <a:latin typeface="Tahoma" pitchFamily="34" charset="0"/>
              </a:rPr>
              <a:t>daļa</a:t>
            </a:r>
            <a:endParaRPr lang="lv-LV" sz="1600" dirty="0">
              <a:solidFill>
                <a:schemeClr val="tx2"/>
              </a:solidFill>
              <a:latin typeface="Tahoma" pitchFamily="34" charset="0"/>
            </a:endParaRPr>
          </a:p>
        </p:txBody>
      </p:sp>
      <p:sp>
        <p:nvSpPr>
          <p:cNvPr id="11" name="Rectangle 4" descr="Plusma_zila_tumshi"/>
          <p:cNvSpPr>
            <a:spLocks noChangeArrowheads="1"/>
          </p:cNvSpPr>
          <p:nvPr/>
        </p:nvSpPr>
        <p:spPr bwMode="auto">
          <a:xfrm>
            <a:off x="6357938" y="2668588"/>
            <a:ext cx="2519362" cy="787400"/>
          </a:xfrm>
          <a:prstGeom prst="rect">
            <a:avLst/>
          </a:prstGeom>
          <a:solidFill>
            <a:schemeClr val="bg1">
              <a:lumMod val="85000"/>
            </a:schemeClr>
          </a:solidFill>
          <a:ln w="9525">
            <a:noFill/>
            <a:miter lim="800000"/>
            <a:headEnd/>
            <a:tailEnd/>
          </a:ln>
        </p:spPr>
        <p:txBody>
          <a:bodyPr wrap="none" anchor="ctr"/>
          <a:lstStyle/>
          <a:p>
            <a:pPr algn="ctr" fontAlgn="auto">
              <a:spcBef>
                <a:spcPts val="0"/>
              </a:spcBef>
              <a:spcAft>
                <a:spcPts val="0"/>
              </a:spcAft>
              <a:defRPr/>
            </a:pPr>
            <a:r>
              <a:rPr lang="lv-LV" sz="1600" dirty="0" err="1">
                <a:solidFill>
                  <a:schemeClr val="tx2"/>
                </a:solidFill>
                <a:latin typeface="Tahoma" pitchFamily="34" charset="0"/>
              </a:rPr>
              <a:t>Kodolmedicīnas</a:t>
            </a:r>
            <a:endParaRPr lang="lv-LV" sz="1600" dirty="0">
              <a:solidFill>
                <a:schemeClr val="tx2"/>
              </a:solidFill>
              <a:latin typeface="Tahoma" pitchFamily="34" charset="0"/>
            </a:endParaRPr>
          </a:p>
          <a:p>
            <a:pPr algn="ctr" fontAlgn="auto">
              <a:spcBef>
                <a:spcPts val="0"/>
              </a:spcBef>
              <a:spcAft>
                <a:spcPts val="0"/>
              </a:spcAft>
              <a:defRPr/>
            </a:pPr>
            <a:r>
              <a:rPr lang="lv-LV" sz="1600" dirty="0">
                <a:solidFill>
                  <a:schemeClr val="tx2"/>
                </a:solidFill>
                <a:latin typeface="Tahoma" pitchFamily="34" charset="0"/>
              </a:rPr>
              <a:t>klīniskā </a:t>
            </a:r>
            <a:r>
              <a:rPr lang="lv-LV" sz="1600" dirty="0">
                <a:solidFill>
                  <a:schemeClr val="tx2"/>
                </a:solidFill>
                <a:latin typeface="Tahoma" pitchFamily="34" charset="0"/>
              </a:rPr>
              <a:t>daļa</a:t>
            </a:r>
            <a:endParaRPr lang="lv-LV" sz="1600" dirty="0">
              <a:solidFill>
                <a:schemeClr val="tx2"/>
              </a:solidFill>
              <a:latin typeface="Tahoma" pitchFamily="34" charset="0"/>
            </a:endParaRPr>
          </a:p>
        </p:txBody>
      </p:sp>
      <p:sp>
        <p:nvSpPr>
          <p:cNvPr id="13" name="Rectangle 5" descr="Plusma_zila_tumshi"/>
          <p:cNvSpPr>
            <a:spLocks noChangeArrowheads="1"/>
          </p:cNvSpPr>
          <p:nvPr/>
        </p:nvSpPr>
        <p:spPr bwMode="auto">
          <a:xfrm>
            <a:off x="3041650" y="2665413"/>
            <a:ext cx="3059113" cy="788987"/>
          </a:xfrm>
          <a:prstGeom prst="rect">
            <a:avLst/>
          </a:prstGeom>
          <a:solidFill>
            <a:schemeClr val="bg1">
              <a:lumMod val="85000"/>
            </a:schemeClr>
          </a:solidFill>
          <a:ln w="9525">
            <a:noFill/>
            <a:miter lim="800000"/>
            <a:headEnd/>
            <a:tailEnd/>
          </a:ln>
        </p:spPr>
        <p:txBody>
          <a:bodyPr wrap="none" anchor="ctr"/>
          <a:lstStyle/>
          <a:p>
            <a:pPr algn="ctr" fontAlgn="auto">
              <a:spcBef>
                <a:spcPts val="0"/>
              </a:spcBef>
              <a:spcAft>
                <a:spcPts val="0"/>
              </a:spcAft>
              <a:defRPr/>
            </a:pPr>
            <a:r>
              <a:rPr lang="lv-LV" sz="1600" dirty="0">
                <a:solidFill>
                  <a:schemeClr val="tx2"/>
                </a:solidFill>
                <a:latin typeface="Tahoma" pitchFamily="34" charset="0"/>
              </a:rPr>
              <a:t>Klīniskās</a:t>
            </a:r>
          </a:p>
          <a:p>
            <a:pPr algn="ctr" fontAlgn="auto">
              <a:spcBef>
                <a:spcPts val="0"/>
              </a:spcBef>
              <a:spcAft>
                <a:spcPts val="0"/>
              </a:spcAft>
              <a:defRPr/>
            </a:pPr>
            <a:r>
              <a:rPr lang="lv-LV" sz="1600" dirty="0">
                <a:solidFill>
                  <a:schemeClr val="tx2"/>
                </a:solidFill>
                <a:latin typeface="Tahoma" pitchFamily="34" charset="0"/>
              </a:rPr>
              <a:t>medicīnas fizikas</a:t>
            </a:r>
          </a:p>
          <a:p>
            <a:pPr algn="ctr" fontAlgn="auto">
              <a:spcBef>
                <a:spcPts val="0"/>
              </a:spcBef>
              <a:spcAft>
                <a:spcPts val="0"/>
              </a:spcAft>
              <a:defRPr/>
            </a:pPr>
            <a:r>
              <a:rPr lang="lv-LV" sz="1600" dirty="0">
                <a:solidFill>
                  <a:schemeClr val="tx2"/>
                </a:solidFill>
                <a:latin typeface="Tahoma" pitchFamily="34" charset="0"/>
              </a:rPr>
              <a:t>un </a:t>
            </a:r>
            <a:r>
              <a:rPr lang="lv-LV" sz="1600" dirty="0" err="1">
                <a:solidFill>
                  <a:schemeClr val="tx2"/>
                </a:solidFill>
                <a:latin typeface="Tahoma" pitchFamily="34" charset="0"/>
              </a:rPr>
              <a:t>dozimetrijas</a:t>
            </a:r>
            <a:r>
              <a:rPr lang="lv-LV" sz="1600" dirty="0">
                <a:solidFill>
                  <a:schemeClr val="tx2"/>
                </a:solidFill>
                <a:latin typeface="Tahoma" pitchFamily="34" charset="0"/>
              </a:rPr>
              <a:t> </a:t>
            </a:r>
            <a:r>
              <a:rPr lang="lv-LV" sz="1600" dirty="0">
                <a:solidFill>
                  <a:schemeClr val="tx2"/>
                </a:solidFill>
                <a:latin typeface="Tahoma" pitchFamily="34" charset="0"/>
              </a:rPr>
              <a:t>daļa</a:t>
            </a:r>
            <a:endParaRPr lang="lv-LV" sz="1600" dirty="0">
              <a:solidFill>
                <a:schemeClr val="tx2"/>
              </a:solidFill>
              <a:latin typeface="Tahoma" pitchFamily="34" charset="0"/>
            </a:endParaRPr>
          </a:p>
        </p:txBody>
      </p:sp>
      <p:sp>
        <p:nvSpPr>
          <p:cNvPr id="104458" name="Rectangle 8" descr="Plusma_zila_tumshi"/>
          <p:cNvSpPr>
            <a:spLocks noChangeArrowheads="1"/>
          </p:cNvSpPr>
          <p:nvPr/>
        </p:nvSpPr>
        <p:spPr bwMode="auto">
          <a:xfrm>
            <a:off x="857250" y="1714500"/>
            <a:ext cx="6980238" cy="542925"/>
          </a:xfrm>
          <a:prstGeom prst="rect">
            <a:avLst/>
          </a:prstGeom>
          <a:solidFill>
            <a:schemeClr val="tx2"/>
          </a:solidFill>
          <a:ln w="9525">
            <a:noFill/>
            <a:miter lim="800000"/>
            <a:headEnd/>
            <a:tailEnd/>
          </a:ln>
        </p:spPr>
        <p:txBody>
          <a:bodyPr wrap="none" anchor="ctr"/>
          <a:lstStyle/>
          <a:p>
            <a:pPr algn="ctr"/>
            <a:endParaRPr lang="lv-LV" sz="3200" b="1" i="1">
              <a:latin typeface="Tahoma" pitchFamily="34" charset="0"/>
            </a:endParaRPr>
          </a:p>
        </p:txBody>
      </p:sp>
      <p:sp>
        <p:nvSpPr>
          <p:cNvPr id="104459" name="TextBox 16"/>
          <p:cNvSpPr txBox="1">
            <a:spLocks noChangeArrowheads="1"/>
          </p:cNvSpPr>
          <p:nvPr/>
        </p:nvSpPr>
        <p:spPr bwMode="auto">
          <a:xfrm>
            <a:off x="928688" y="1766888"/>
            <a:ext cx="6805612" cy="368300"/>
          </a:xfrm>
          <a:prstGeom prst="rect">
            <a:avLst/>
          </a:prstGeom>
          <a:noFill/>
          <a:ln w="9525">
            <a:noFill/>
            <a:miter lim="800000"/>
            <a:headEnd/>
            <a:tailEnd/>
          </a:ln>
        </p:spPr>
        <p:txBody>
          <a:bodyPr>
            <a:spAutoFit/>
          </a:bodyPr>
          <a:lstStyle/>
          <a:p>
            <a:pPr algn="ctr"/>
            <a:r>
              <a:rPr lang="lv-LV">
                <a:solidFill>
                  <a:schemeClr val="bg1"/>
                </a:solidFill>
                <a:latin typeface="Tahoma" pitchFamily="34" charset="0"/>
                <a:cs typeface="Tahoma" pitchFamily="34" charset="0"/>
              </a:rPr>
              <a:t>Terapeitiskās radioloģijas un medicīnas fizikas klīnika</a:t>
            </a:r>
          </a:p>
        </p:txBody>
      </p:sp>
      <p:sp>
        <p:nvSpPr>
          <p:cNvPr id="19" name="Rectangle 18"/>
          <p:cNvSpPr/>
          <p:nvPr/>
        </p:nvSpPr>
        <p:spPr>
          <a:xfrm>
            <a:off x="857250" y="2571750"/>
            <a:ext cx="6929438" cy="349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lv-LV"/>
          </a:p>
        </p:txBody>
      </p:sp>
      <p:grpSp>
        <p:nvGrpSpPr>
          <p:cNvPr id="104461" name="Group 21"/>
          <p:cNvGrpSpPr>
            <a:grpSpLocks/>
          </p:cNvGrpSpPr>
          <p:nvPr/>
        </p:nvGrpSpPr>
        <p:grpSpPr bwMode="auto">
          <a:xfrm>
            <a:off x="6915150" y="22225"/>
            <a:ext cx="2643188" cy="642938"/>
            <a:chOff x="6915806" y="22405"/>
            <a:chExt cx="2643206" cy="642924"/>
          </a:xfrm>
        </p:grpSpPr>
        <p:pic>
          <p:nvPicPr>
            <p:cNvPr id="104463" name="Picture 22"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24" name="TextBox 23"/>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04462" name="TextBox 2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6498"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106499" name="Rectangle 3"/>
          <p:cNvSpPr txBox="1">
            <a:spLocks noChangeArrowheads="1"/>
          </p:cNvSpPr>
          <p:nvPr/>
        </p:nvSpPr>
        <p:spPr bwMode="auto">
          <a:xfrm>
            <a:off x="144463" y="723900"/>
            <a:ext cx="8629650" cy="412750"/>
          </a:xfrm>
          <a:prstGeom prst="rect">
            <a:avLst/>
          </a:prstGeom>
          <a:noFill/>
          <a:ln w="9525">
            <a:noFill/>
            <a:miter lim="800000"/>
            <a:headEnd/>
            <a:tailEnd/>
          </a:ln>
        </p:spPr>
        <p:txBody>
          <a:bodyPr/>
          <a:lstStyle/>
          <a:p>
            <a:r>
              <a:rPr lang="lv-LV" sz="1600" b="1">
                <a:solidFill>
                  <a:srgbClr val="C00000"/>
                </a:solidFill>
                <a:latin typeface="Tahoma" pitchFamily="34" charset="0"/>
                <a:cs typeface="Tahoma" pitchFamily="34" charset="0"/>
              </a:rPr>
              <a:t>Aprīkojums</a:t>
            </a:r>
          </a:p>
        </p:txBody>
      </p:sp>
      <p:sp>
        <p:nvSpPr>
          <p:cNvPr id="106500" name="TextBox 21"/>
          <p:cNvSpPr txBox="1">
            <a:spLocks noChangeArrowheads="1"/>
          </p:cNvSpPr>
          <p:nvPr/>
        </p:nvSpPr>
        <p:spPr bwMode="auto">
          <a:xfrm>
            <a:off x="142875" y="993775"/>
            <a:ext cx="8883650" cy="2800350"/>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5 lineārie elektronu paātrinātāji;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 kontaktā staru terapijas iekārtas;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 CT simulācijas iekārtas;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Konvencionālais rentgensimulātors;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Terapeitiskās kodolmedicīnas centrs;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 SPECT gamma kameras.</a:t>
            </a:r>
          </a:p>
          <a:p>
            <a:pPr marL="265113" indent="-265113">
              <a:buClr>
                <a:srgbClr val="C00000"/>
              </a:buClr>
              <a:buFont typeface="Wingdings" pitchFamily="2" charset="2"/>
              <a:buChar cha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Vairāk par 2 500 pacientiem gadā saņem staru terapiju mūsu klīnikā.</a:t>
            </a:r>
          </a:p>
        </p:txBody>
      </p:sp>
      <p:grpSp>
        <p:nvGrpSpPr>
          <p:cNvPr id="106501" name="Group 9"/>
          <p:cNvGrpSpPr>
            <a:grpSpLocks/>
          </p:cNvGrpSpPr>
          <p:nvPr/>
        </p:nvGrpSpPr>
        <p:grpSpPr bwMode="auto">
          <a:xfrm>
            <a:off x="6915150" y="22225"/>
            <a:ext cx="2643188" cy="642938"/>
            <a:chOff x="6915806" y="22405"/>
            <a:chExt cx="2643206" cy="642924"/>
          </a:xfrm>
        </p:grpSpPr>
        <p:pic>
          <p:nvPicPr>
            <p:cNvPr id="106503"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06502"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854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108547" name="Rectangle 3"/>
          <p:cNvSpPr txBox="1">
            <a:spLocks noChangeArrowheads="1"/>
          </p:cNvSpPr>
          <p:nvPr/>
        </p:nvSpPr>
        <p:spPr bwMode="auto">
          <a:xfrm>
            <a:off x="144463" y="738188"/>
            <a:ext cx="8629650" cy="339725"/>
          </a:xfrm>
          <a:prstGeom prst="rect">
            <a:avLst/>
          </a:prstGeom>
          <a:noFill/>
          <a:ln w="9525">
            <a:noFill/>
            <a:miter lim="800000"/>
            <a:headEnd/>
            <a:tailEnd/>
          </a:ln>
        </p:spPr>
        <p:txBody>
          <a:bodyPr/>
          <a:lstStyle/>
          <a:p>
            <a:r>
              <a:rPr lang="lv-LV" sz="1600" b="1">
                <a:solidFill>
                  <a:srgbClr val="C00000"/>
                </a:solidFill>
                <a:latin typeface="Tahoma" pitchFamily="34" charset="0"/>
                <a:cs typeface="Tahoma" pitchFamily="34" charset="0"/>
              </a:rPr>
              <a:t>Staru terapijas klīniskā daļa</a:t>
            </a:r>
          </a:p>
        </p:txBody>
      </p:sp>
      <p:sp>
        <p:nvSpPr>
          <p:cNvPr id="108548" name="TextBox 21"/>
          <p:cNvSpPr txBox="1">
            <a:spLocks noChangeArrowheads="1"/>
          </p:cNvSpPr>
          <p:nvPr/>
        </p:nvSpPr>
        <p:spPr bwMode="auto">
          <a:xfrm>
            <a:off x="142875" y="979488"/>
            <a:ext cx="8883650" cy="2997200"/>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 stacionāra nodaļas;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ambulatora daļa;</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140 gultas;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16 ārsti radioloģi terapeiti;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7 rezidenti;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22 medicīnas māsas;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11 māsu palīgi;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 8 sanitāri.</a:t>
            </a:r>
          </a:p>
        </p:txBody>
      </p:sp>
      <p:grpSp>
        <p:nvGrpSpPr>
          <p:cNvPr id="108549" name="Group 9"/>
          <p:cNvGrpSpPr>
            <a:grpSpLocks/>
          </p:cNvGrpSpPr>
          <p:nvPr/>
        </p:nvGrpSpPr>
        <p:grpSpPr bwMode="auto">
          <a:xfrm>
            <a:off x="6915150" y="22225"/>
            <a:ext cx="2643188" cy="642938"/>
            <a:chOff x="6915806" y="22405"/>
            <a:chExt cx="2643206" cy="642924"/>
          </a:xfrm>
        </p:grpSpPr>
        <p:pic>
          <p:nvPicPr>
            <p:cNvPr id="108551"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08550"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059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110595" name="Rectangle 3"/>
          <p:cNvSpPr txBox="1">
            <a:spLocks noChangeArrowheads="1"/>
          </p:cNvSpPr>
          <p:nvPr/>
        </p:nvSpPr>
        <p:spPr bwMode="auto">
          <a:xfrm>
            <a:off x="144463" y="738188"/>
            <a:ext cx="8629650" cy="339725"/>
          </a:xfrm>
          <a:prstGeom prst="rect">
            <a:avLst/>
          </a:prstGeom>
          <a:noFill/>
          <a:ln w="9525">
            <a:noFill/>
            <a:miter lim="800000"/>
            <a:headEnd/>
            <a:tailEnd/>
          </a:ln>
        </p:spPr>
        <p:txBody>
          <a:bodyPr/>
          <a:lstStyle/>
          <a:p>
            <a:r>
              <a:rPr lang="lv-LV" sz="1600" b="1">
                <a:solidFill>
                  <a:srgbClr val="C00000"/>
                </a:solidFill>
                <a:latin typeface="Tahoma" pitchFamily="34" charset="0"/>
                <a:cs typeface="Tahoma" pitchFamily="34" charset="0"/>
              </a:rPr>
              <a:t>Klīniskās medicīnas fizikas un dozimetrijas daļa</a:t>
            </a:r>
          </a:p>
        </p:txBody>
      </p:sp>
      <p:sp>
        <p:nvSpPr>
          <p:cNvPr id="110596" name="TextBox 21"/>
          <p:cNvSpPr txBox="1">
            <a:spLocks noChangeArrowheads="1"/>
          </p:cNvSpPr>
          <p:nvPr/>
        </p:nvSpPr>
        <p:spPr bwMode="auto">
          <a:xfrm>
            <a:off x="142875" y="1006475"/>
            <a:ext cx="8883650" cy="2308225"/>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10 medicīnas fiziķi (maģistra grāds);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7 medicīnas fizikas tehniķi (bakalaura grāds);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27 radiologa asistenti;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1 radioķīmiķis;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5 medicīnas iekārtu inženieri;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 bloku laboratorijas tehniķi.</a:t>
            </a:r>
          </a:p>
        </p:txBody>
      </p:sp>
      <p:grpSp>
        <p:nvGrpSpPr>
          <p:cNvPr id="110597" name="Group 9"/>
          <p:cNvGrpSpPr>
            <a:grpSpLocks/>
          </p:cNvGrpSpPr>
          <p:nvPr/>
        </p:nvGrpSpPr>
        <p:grpSpPr bwMode="auto">
          <a:xfrm>
            <a:off x="6915150" y="22225"/>
            <a:ext cx="2643188" cy="642938"/>
            <a:chOff x="6915806" y="22405"/>
            <a:chExt cx="2643206" cy="642924"/>
          </a:xfrm>
        </p:grpSpPr>
        <p:pic>
          <p:nvPicPr>
            <p:cNvPr id="110599"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10598"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4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112643" name="Rectangle 3"/>
          <p:cNvSpPr txBox="1">
            <a:spLocks noChangeArrowheads="1"/>
          </p:cNvSpPr>
          <p:nvPr/>
        </p:nvSpPr>
        <p:spPr bwMode="auto">
          <a:xfrm>
            <a:off x="144463" y="738188"/>
            <a:ext cx="8629650" cy="404812"/>
          </a:xfrm>
          <a:prstGeom prst="rect">
            <a:avLst/>
          </a:prstGeom>
          <a:noFill/>
          <a:ln w="9525">
            <a:noFill/>
            <a:miter lim="800000"/>
            <a:headEnd/>
            <a:tailEnd/>
          </a:ln>
        </p:spPr>
        <p:txBody>
          <a:bodyPr/>
          <a:lstStyle/>
          <a:p>
            <a:r>
              <a:rPr lang="lv-LV" sz="1600" b="1">
                <a:solidFill>
                  <a:srgbClr val="C00000"/>
                </a:solidFill>
                <a:latin typeface="Tahoma" pitchFamily="34" charset="0"/>
                <a:cs typeface="Tahoma" pitchFamily="34" charset="0"/>
              </a:rPr>
              <a:t>Kodolmedicīnas klīniskā daļa</a:t>
            </a:r>
          </a:p>
        </p:txBody>
      </p:sp>
      <p:sp>
        <p:nvSpPr>
          <p:cNvPr id="112644" name="TextBox 21"/>
          <p:cNvSpPr txBox="1">
            <a:spLocks noChangeArrowheads="1"/>
          </p:cNvSpPr>
          <p:nvPr/>
        </p:nvSpPr>
        <p:spPr bwMode="auto">
          <a:xfrm>
            <a:off x="142875" y="993775"/>
            <a:ext cx="8883650" cy="2257425"/>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15 stacionārā gultas;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ambulatorā daļa;</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4 ārsti radioloģi;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6 radiologa asistenti;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6 medicīnas māsas;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4 māsu palīgi.</a:t>
            </a:r>
          </a:p>
        </p:txBody>
      </p:sp>
      <p:grpSp>
        <p:nvGrpSpPr>
          <p:cNvPr id="112645" name="Group 9"/>
          <p:cNvGrpSpPr>
            <a:grpSpLocks/>
          </p:cNvGrpSpPr>
          <p:nvPr/>
        </p:nvGrpSpPr>
        <p:grpSpPr bwMode="auto">
          <a:xfrm>
            <a:off x="6915150" y="22225"/>
            <a:ext cx="2643188" cy="642938"/>
            <a:chOff x="6915806" y="22405"/>
            <a:chExt cx="2643206" cy="642924"/>
          </a:xfrm>
        </p:grpSpPr>
        <p:pic>
          <p:nvPicPr>
            <p:cNvPr id="112647"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12646"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4690"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114691" name="Rectangle 3"/>
          <p:cNvSpPr txBox="1">
            <a:spLocks noChangeArrowheads="1"/>
          </p:cNvSpPr>
          <p:nvPr/>
        </p:nvSpPr>
        <p:spPr bwMode="auto">
          <a:xfrm>
            <a:off x="144463" y="723900"/>
            <a:ext cx="8629650" cy="347663"/>
          </a:xfrm>
          <a:prstGeom prst="rect">
            <a:avLst/>
          </a:prstGeom>
          <a:noFill/>
          <a:ln w="9525">
            <a:noFill/>
            <a:miter lim="800000"/>
            <a:headEnd/>
            <a:tailEnd/>
          </a:ln>
        </p:spPr>
        <p:txBody>
          <a:bodyPr/>
          <a:lstStyle/>
          <a:p>
            <a:r>
              <a:rPr lang="lv-LV" sz="1600" b="1">
                <a:solidFill>
                  <a:srgbClr val="C00000"/>
                </a:solidFill>
                <a:latin typeface="Tahoma" pitchFamily="34" charset="0"/>
                <a:cs typeface="Tahoma" pitchFamily="34" charset="0"/>
              </a:rPr>
              <a:t>Apmācība</a:t>
            </a:r>
          </a:p>
        </p:txBody>
      </p:sp>
      <p:sp>
        <p:nvSpPr>
          <p:cNvPr id="114692" name="TextBox 21"/>
          <p:cNvSpPr txBox="1">
            <a:spLocks noChangeArrowheads="1"/>
          </p:cNvSpPr>
          <p:nvPr/>
        </p:nvSpPr>
        <p:spPr bwMode="auto">
          <a:xfrm>
            <a:off x="142875" y="993775"/>
            <a:ext cx="8883650" cy="1519238"/>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Terapeitiskās radioloģijas specialitātes rezidentu apmācība;</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Onkologu - ķīmijterapeitu specialitātes rezidentu apmācība;</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Medicīnas fizikas studentu (maģistranti un bakalauri) apmācība;</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Radiologa asistentu apmācība.</a:t>
            </a:r>
          </a:p>
        </p:txBody>
      </p:sp>
      <p:grpSp>
        <p:nvGrpSpPr>
          <p:cNvPr id="114693" name="Group 9"/>
          <p:cNvGrpSpPr>
            <a:grpSpLocks/>
          </p:cNvGrpSpPr>
          <p:nvPr/>
        </p:nvGrpSpPr>
        <p:grpSpPr bwMode="auto">
          <a:xfrm>
            <a:off x="6915150" y="22225"/>
            <a:ext cx="2643188" cy="642938"/>
            <a:chOff x="6915806" y="22405"/>
            <a:chExt cx="2643206" cy="642924"/>
          </a:xfrm>
        </p:grpSpPr>
        <p:pic>
          <p:nvPicPr>
            <p:cNvPr id="114697"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14694"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
        <p:nvSpPr>
          <p:cNvPr id="114695" name="TextBox 11"/>
          <p:cNvSpPr txBox="1">
            <a:spLocks noChangeArrowheads="1"/>
          </p:cNvSpPr>
          <p:nvPr/>
        </p:nvSpPr>
        <p:spPr bwMode="auto">
          <a:xfrm>
            <a:off x="138113" y="2859088"/>
            <a:ext cx="8883650" cy="2259012"/>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Piedalīšanas Valsts pētījumu programmā;</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4 doktoranti;</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2 aizstāvēti promocijas darbi Terapeitiskās radioloģijas jomā;</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Starptautiskās publikācijas;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Ziņojumi starptautiskajās konferencēs;</a:t>
            </a: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Ziņojumi vietējās konferencēs.</a:t>
            </a:r>
          </a:p>
        </p:txBody>
      </p:sp>
      <p:sp>
        <p:nvSpPr>
          <p:cNvPr id="114696" name="Rectangle 3"/>
          <p:cNvSpPr txBox="1">
            <a:spLocks noChangeArrowheads="1"/>
          </p:cNvSpPr>
          <p:nvPr/>
        </p:nvSpPr>
        <p:spPr bwMode="auto">
          <a:xfrm>
            <a:off x="144463" y="2592388"/>
            <a:ext cx="8629650" cy="339725"/>
          </a:xfrm>
          <a:prstGeom prst="rect">
            <a:avLst/>
          </a:prstGeom>
          <a:noFill/>
          <a:ln w="9525">
            <a:noFill/>
            <a:miter lim="800000"/>
            <a:headEnd/>
            <a:tailEnd/>
          </a:ln>
        </p:spPr>
        <p:txBody>
          <a:bodyPr/>
          <a:lstStyle/>
          <a:p>
            <a:r>
              <a:rPr lang="lv-LV" sz="1600" b="1">
                <a:solidFill>
                  <a:srgbClr val="C00000"/>
                </a:solidFill>
                <a:latin typeface="Tahoma" pitchFamily="34" charset="0"/>
                <a:cs typeface="Tahoma" pitchFamily="34" charset="0"/>
              </a:rPr>
              <a:t>Pētniecība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7" descr="blue.jpg"/>
          <p:cNvPicPr>
            <a:picLocks noChangeAspect="1"/>
          </p:cNvPicPr>
          <p:nvPr/>
        </p:nvPicPr>
        <p:blipFill>
          <a:blip r:embed="rId3" cstate="print"/>
          <a:srcRect/>
          <a:stretch>
            <a:fillRect/>
          </a:stretch>
        </p:blipFill>
        <p:spPr bwMode="auto">
          <a:xfrm>
            <a:off x="0" y="642938"/>
            <a:ext cx="9144000" cy="4500562"/>
          </a:xfrm>
          <a:prstGeom prst="rect">
            <a:avLst/>
          </a:prstGeom>
          <a:noFill/>
          <a:ln w="9525">
            <a:noFill/>
            <a:miter lim="800000"/>
            <a:headEnd/>
            <a:tailEnd/>
          </a:ln>
        </p:spPr>
      </p:pic>
      <p:sp>
        <p:nvSpPr>
          <p:cNvPr id="116738" name="Title 1"/>
          <p:cNvSpPr>
            <a:spLocks noGrp="1"/>
          </p:cNvSpPr>
          <p:nvPr>
            <p:ph type="ctrTitle"/>
          </p:nvPr>
        </p:nvSpPr>
        <p:spPr>
          <a:xfrm>
            <a:off x="714375" y="1951038"/>
            <a:ext cx="7772400" cy="1103312"/>
          </a:xfrm>
        </p:spPr>
        <p:txBody>
          <a:bodyPr/>
          <a:lstStyle/>
          <a:p>
            <a:r>
              <a:rPr lang="lv-LV" sz="3200" b="1" smtClean="0">
                <a:solidFill>
                  <a:schemeClr val="bg1"/>
                </a:solidFill>
                <a:latin typeface="Tahoma" pitchFamily="34" charset="0"/>
                <a:cs typeface="Tahoma" pitchFamily="34" charset="0"/>
              </a:rPr>
              <a:t>Latvijas Onkoloģijas centrs</a:t>
            </a:r>
            <a:br>
              <a:rPr lang="lv-LV" sz="3200" b="1" smtClean="0">
                <a:solidFill>
                  <a:schemeClr val="bg1"/>
                </a:solidFill>
                <a:latin typeface="Tahoma" pitchFamily="34" charset="0"/>
                <a:cs typeface="Tahoma" pitchFamily="34" charset="0"/>
              </a:rPr>
            </a:br>
            <a:r>
              <a:rPr lang="lv-LV" sz="3200" b="1" smtClean="0">
                <a:solidFill>
                  <a:schemeClr val="bg1"/>
                </a:solidFill>
                <a:latin typeface="Tahoma" pitchFamily="34" charset="0"/>
                <a:cs typeface="Tahoma" pitchFamily="34" charset="0"/>
              </a:rPr>
              <a:t>fotogrāfijās</a:t>
            </a:r>
          </a:p>
        </p:txBody>
      </p:sp>
      <p:grpSp>
        <p:nvGrpSpPr>
          <p:cNvPr id="116739" name="Group 11"/>
          <p:cNvGrpSpPr>
            <a:grpSpLocks/>
          </p:cNvGrpSpPr>
          <p:nvPr/>
        </p:nvGrpSpPr>
        <p:grpSpPr bwMode="auto">
          <a:xfrm>
            <a:off x="6915150" y="22225"/>
            <a:ext cx="2643188" cy="642938"/>
            <a:chOff x="6915806" y="22405"/>
            <a:chExt cx="2643206" cy="642924"/>
          </a:xfrm>
        </p:grpSpPr>
        <p:pic>
          <p:nvPicPr>
            <p:cNvPr id="116741" name="Picture 6"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9" name="TextBox 8"/>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pic>
        <p:nvPicPr>
          <p:cNvPr id="116740" name="Picture 10" descr="as_logo.jpg"/>
          <p:cNvPicPr>
            <a:picLocks noChangeAspect="1"/>
          </p:cNvPicPr>
          <p:nvPr/>
        </p:nvPicPr>
        <p:blipFill>
          <a:blip r:embed="rId5" cstate="print"/>
          <a:srcRect l="4587" t="8685" r="2522" b="8685"/>
          <a:stretch>
            <a:fillRect/>
          </a:stretch>
        </p:blipFill>
        <p:spPr bwMode="auto">
          <a:xfrm>
            <a:off x="142875" y="98425"/>
            <a:ext cx="150018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878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grpSp>
        <p:nvGrpSpPr>
          <p:cNvPr id="118787" name="Group 9"/>
          <p:cNvGrpSpPr>
            <a:grpSpLocks/>
          </p:cNvGrpSpPr>
          <p:nvPr/>
        </p:nvGrpSpPr>
        <p:grpSpPr bwMode="auto">
          <a:xfrm>
            <a:off x="6915150" y="22225"/>
            <a:ext cx="2643188" cy="642938"/>
            <a:chOff x="6915806" y="22405"/>
            <a:chExt cx="2643206" cy="642924"/>
          </a:xfrm>
        </p:grpSpPr>
        <p:pic>
          <p:nvPicPr>
            <p:cNvPr id="118790"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18788"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pic>
        <p:nvPicPr>
          <p:cNvPr id="118789" name="Picture 17" descr="IMG_9530.jpg"/>
          <p:cNvPicPr>
            <a:picLocks noChangeAspect="1"/>
          </p:cNvPicPr>
          <p:nvPr/>
        </p:nvPicPr>
        <p:blipFill>
          <a:blip r:embed="rId5" cstate="print"/>
          <a:srcRect/>
          <a:stretch>
            <a:fillRect/>
          </a:stretch>
        </p:blipFill>
        <p:spPr bwMode="auto">
          <a:xfrm>
            <a:off x="1319213" y="733425"/>
            <a:ext cx="6480175"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4"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578"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24579" name="Rectangle 3"/>
          <p:cNvSpPr txBox="1">
            <a:spLocks noChangeArrowheads="1"/>
          </p:cNvSpPr>
          <p:nvPr/>
        </p:nvSpPr>
        <p:spPr bwMode="auto">
          <a:xfrm>
            <a:off x="144463" y="7635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Onkoķirurģija – galvenās nozoloģijas</a:t>
            </a:r>
          </a:p>
        </p:txBody>
      </p:sp>
      <p:sp>
        <p:nvSpPr>
          <p:cNvPr id="24580"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graphicFrame>
        <p:nvGraphicFramePr>
          <p:cNvPr id="24581" name="Object 3"/>
          <p:cNvGraphicFramePr>
            <a:graphicFrameLocks noChangeAspect="1"/>
          </p:cNvGraphicFramePr>
          <p:nvPr/>
        </p:nvGraphicFramePr>
        <p:xfrm>
          <a:off x="492125" y="1200150"/>
          <a:ext cx="8158163" cy="3675063"/>
        </p:xfrm>
        <a:graphic>
          <a:graphicData uri="http://schemas.openxmlformats.org/presentationml/2006/ole">
            <p:oleObj spid="_x0000_s24581" r:id="rId5" imgW="8157155" imgH="3676207" progId="Excel.Chart.8">
              <p:embed/>
            </p:oleObj>
          </a:graphicData>
        </a:graphic>
      </p:graphicFrame>
      <p:pic>
        <p:nvPicPr>
          <p:cNvPr id="24582" name="Picture 8" descr="elements.png"/>
          <p:cNvPicPr>
            <a:picLocks noChangeAspect="1"/>
          </p:cNvPicPr>
          <p:nvPr/>
        </p:nvPicPr>
        <p:blipFill>
          <a:blip r:embed="rId6"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083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grpSp>
        <p:nvGrpSpPr>
          <p:cNvPr id="120835" name="Group 9"/>
          <p:cNvGrpSpPr>
            <a:grpSpLocks/>
          </p:cNvGrpSpPr>
          <p:nvPr/>
        </p:nvGrpSpPr>
        <p:grpSpPr bwMode="auto">
          <a:xfrm>
            <a:off x="6915150" y="22225"/>
            <a:ext cx="2643188" cy="642938"/>
            <a:chOff x="6915806" y="22405"/>
            <a:chExt cx="2643206" cy="642924"/>
          </a:xfrm>
        </p:grpSpPr>
        <p:pic>
          <p:nvPicPr>
            <p:cNvPr id="120838"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pic>
        <p:nvPicPr>
          <p:cNvPr id="120836" name="Picture 9" descr="IMG_9578.jpg"/>
          <p:cNvPicPr>
            <a:picLocks noChangeAspect="1"/>
          </p:cNvPicPr>
          <p:nvPr/>
        </p:nvPicPr>
        <p:blipFill>
          <a:blip r:embed="rId5" cstate="print"/>
          <a:srcRect/>
          <a:stretch>
            <a:fillRect/>
          </a:stretch>
        </p:blipFill>
        <p:spPr bwMode="auto">
          <a:xfrm>
            <a:off x="1343025" y="733425"/>
            <a:ext cx="6480175" cy="4319588"/>
          </a:xfrm>
          <a:prstGeom prst="rect">
            <a:avLst/>
          </a:prstGeom>
          <a:noFill/>
          <a:ln w="9525">
            <a:noFill/>
            <a:miter lim="800000"/>
            <a:headEnd/>
            <a:tailEnd/>
          </a:ln>
        </p:spPr>
      </p:pic>
      <p:sp>
        <p:nvSpPr>
          <p:cNvPr id="120837" name="TextBox 13"/>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88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grpSp>
        <p:nvGrpSpPr>
          <p:cNvPr id="122883" name="Group 9"/>
          <p:cNvGrpSpPr>
            <a:grpSpLocks/>
          </p:cNvGrpSpPr>
          <p:nvPr/>
        </p:nvGrpSpPr>
        <p:grpSpPr bwMode="auto">
          <a:xfrm>
            <a:off x="6915150" y="22225"/>
            <a:ext cx="2643188" cy="642938"/>
            <a:chOff x="6915806" y="22405"/>
            <a:chExt cx="2643206" cy="642924"/>
          </a:xfrm>
        </p:grpSpPr>
        <p:pic>
          <p:nvPicPr>
            <p:cNvPr id="122886"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22884"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pic>
        <p:nvPicPr>
          <p:cNvPr id="122885" name="Picture 8" descr="IMG_9313.jpg"/>
          <p:cNvPicPr>
            <a:picLocks noChangeAspect="1"/>
          </p:cNvPicPr>
          <p:nvPr/>
        </p:nvPicPr>
        <p:blipFill>
          <a:blip r:embed="rId5" cstate="print"/>
          <a:srcRect/>
          <a:stretch>
            <a:fillRect/>
          </a:stretch>
        </p:blipFill>
        <p:spPr bwMode="auto">
          <a:xfrm>
            <a:off x="1323975" y="733425"/>
            <a:ext cx="6480175"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4930"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grpSp>
        <p:nvGrpSpPr>
          <p:cNvPr id="124931" name="Group 9"/>
          <p:cNvGrpSpPr>
            <a:grpSpLocks/>
          </p:cNvGrpSpPr>
          <p:nvPr/>
        </p:nvGrpSpPr>
        <p:grpSpPr bwMode="auto">
          <a:xfrm>
            <a:off x="6915150" y="22225"/>
            <a:ext cx="2643188" cy="642938"/>
            <a:chOff x="6915806" y="22405"/>
            <a:chExt cx="2643206" cy="642924"/>
          </a:xfrm>
        </p:grpSpPr>
        <p:pic>
          <p:nvPicPr>
            <p:cNvPr id="124934"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24932"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pic>
        <p:nvPicPr>
          <p:cNvPr id="124933" name="Picture 9" descr="IMG_9462.jpg"/>
          <p:cNvPicPr>
            <a:picLocks noChangeAspect="1"/>
          </p:cNvPicPr>
          <p:nvPr/>
        </p:nvPicPr>
        <p:blipFill>
          <a:blip r:embed="rId5" cstate="print"/>
          <a:srcRect/>
          <a:stretch>
            <a:fillRect/>
          </a:stretch>
        </p:blipFill>
        <p:spPr bwMode="auto">
          <a:xfrm>
            <a:off x="1333500" y="727075"/>
            <a:ext cx="6478588"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6978"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grpSp>
        <p:nvGrpSpPr>
          <p:cNvPr id="126979" name="Group 9"/>
          <p:cNvGrpSpPr>
            <a:grpSpLocks/>
          </p:cNvGrpSpPr>
          <p:nvPr/>
        </p:nvGrpSpPr>
        <p:grpSpPr bwMode="auto">
          <a:xfrm>
            <a:off x="6915150" y="22225"/>
            <a:ext cx="2643188" cy="642938"/>
            <a:chOff x="6915806" y="22405"/>
            <a:chExt cx="2643206" cy="642924"/>
          </a:xfrm>
        </p:grpSpPr>
        <p:pic>
          <p:nvPicPr>
            <p:cNvPr id="126982"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pic>
        <p:nvPicPr>
          <p:cNvPr id="126980" name="Picture 9" descr="IMG_9618.jpg"/>
          <p:cNvPicPr>
            <a:picLocks noChangeAspect="1"/>
          </p:cNvPicPr>
          <p:nvPr/>
        </p:nvPicPr>
        <p:blipFill>
          <a:blip r:embed="rId5" cstate="print"/>
          <a:srcRect/>
          <a:stretch>
            <a:fillRect/>
          </a:stretch>
        </p:blipFill>
        <p:spPr bwMode="auto">
          <a:xfrm>
            <a:off x="1317625" y="733425"/>
            <a:ext cx="6480175" cy="4319588"/>
          </a:xfrm>
          <a:prstGeom prst="rect">
            <a:avLst/>
          </a:prstGeom>
          <a:noFill/>
          <a:ln w="9525">
            <a:noFill/>
            <a:miter lim="800000"/>
            <a:headEnd/>
            <a:tailEnd/>
          </a:ln>
        </p:spPr>
      </p:pic>
      <p:sp>
        <p:nvSpPr>
          <p:cNvPr id="126981" name="TextBox 13"/>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9026"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grpSp>
        <p:nvGrpSpPr>
          <p:cNvPr id="129027" name="Group 9"/>
          <p:cNvGrpSpPr>
            <a:grpSpLocks/>
          </p:cNvGrpSpPr>
          <p:nvPr/>
        </p:nvGrpSpPr>
        <p:grpSpPr bwMode="auto">
          <a:xfrm>
            <a:off x="6915150" y="22225"/>
            <a:ext cx="2643188" cy="642938"/>
            <a:chOff x="6915806" y="22405"/>
            <a:chExt cx="2643206" cy="642924"/>
          </a:xfrm>
        </p:grpSpPr>
        <p:pic>
          <p:nvPicPr>
            <p:cNvPr id="129030"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29028"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Ķīmijterapijas un hematoloģijas klīnika</a:t>
            </a:r>
            <a:endParaRPr lang="lv-LV" sz="2000">
              <a:solidFill>
                <a:schemeClr val="bg1"/>
              </a:solidFill>
              <a:latin typeface="Tahoma" pitchFamily="34" charset="0"/>
              <a:cs typeface="Tahoma" pitchFamily="34" charset="0"/>
            </a:endParaRPr>
          </a:p>
        </p:txBody>
      </p:sp>
      <p:pic>
        <p:nvPicPr>
          <p:cNvPr id="129029" name="Picture 8" descr="IMG_9716.jpg"/>
          <p:cNvPicPr>
            <a:picLocks noChangeAspect="1"/>
          </p:cNvPicPr>
          <p:nvPr/>
        </p:nvPicPr>
        <p:blipFill>
          <a:blip r:embed="rId5" cstate="print"/>
          <a:srcRect/>
          <a:stretch>
            <a:fillRect/>
          </a:stretch>
        </p:blipFill>
        <p:spPr bwMode="auto">
          <a:xfrm>
            <a:off x="1330325" y="733425"/>
            <a:ext cx="6480175"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107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grpSp>
        <p:nvGrpSpPr>
          <p:cNvPr id="131075" name="Group 9"/>
          <p:cNvGrpSpPr>
            <a:grpSpLocks/>
          </p:cNvGrpSpPr>
          <p:nvPr/>
        </p:nvGrpSpPr>
        <p:grpSpPr bwMode="auto">
          <a:xfrm>
            <a:off x="6915150" y="22225"/>
            <a:ext cx="2643188" cy="642938"/>
            <a:chOff x="6915806" y="22405"/>
            <a:chExt cx="2643206" cy="642924"/>
          </a:xfrm>
        </p:grpSpPr>
        <p:pic>
          <p:nvPicPr>
            <p:cNvPr id="131078"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sp>
        <p:nvSpPr>
          <p:cNvPr id="131076" name="TextBox 14"/>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Ķīmijterapijas un hematoloģijas klīnika</a:t>
            </a:r>
            <a:endParaRPr lang="lv-LV" sz="2000">
              <a:solidFill>
                <a:schemeClr val="bg1"/>
              </a:solidFill>
              <a:latin typeface="Tahoma" pitchFamily="34" charset="0"/>
              <a:cs typeface="Tahoma" pitchFamily="34" charset="0"/>
            </a:endParaRPr>
          </a:p>
        </p:txBody>
      </p:sp>
      <p:pic>
        <p:nvPicPr>
          <p:cNvPr id="131077" name="Picture 9" descr="IMG_9655.jpg"/>
          <p:cNvPicPr>
            <a:picLocks noChangeAspect="1"/>
          </p:cNvPicPr>
          <p:nvPr/>
        </p:nvPicPr>
        <p:blipFill>
          <a:blip r:embed="rId5" cstate="print"/>
          <a:srcRect/>
          <a:stretch>
            <a:fillRect/>
          </a:stretch>
        </p:blipFill>
        <p:spPr bwMode="auto">
          <a:xfrm>
            <a:off x="1328738" y="733425"/>
            <a:ext cx="6480175" cy="431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2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grpSp>
        <p:nvGrpSpPr>
          <p:cNvPr id="133123" name="Group 9"/>
          <p:cNvGrpSpPr>
            <a:grpSpLocks/>
          </p:cNvGrpSpPr>
          <p:nvPr/>
        </p:nvGrpSpPr>
        <p:grpSpPr bwMode="auto">
          <a:xfrm>
            <a:off x="6915150" y="22225"/>
            <a:ext cx="2643188" cy="642938"/>
            <a:chOff x="6915806" y="22405"/>
            <a:chExt cx="2643206" cy="642924"/>
          </a:xfrm>
        </p:grpSpPr>
        <p:pic>
          <p:nvPicPr>
            <p:cNvPr id="133126" name="Picture 10"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13" name="TextBox 12"/>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pic>
        <p:nvPicPr>
          <p:cNvPr id="133124" name="Picture 8" descr="IMG_9446.jpg"/>
          <p:cNvPicPr>
            <a:picLocks noChangeAspect="1"/>
          </p:cNvPicPr>
          <p:nvPr/>
        </p:nvPicPr>
        <p:blipFill>
          <a:blip r:embed="rId5" cstate="print"/>
          <a:srcRect/>
          <a:stretch>
            <a:fillRect/>
          </a:stretch>
        </p:blipFill>
        <p:spPr bwMode="auto">
          <a:xfrm>
            <a:off x="1304925" y="733425"/>
            <a:ext cx="6480175" cy="4319588"/>
          </a:xfrm>
          <a:prstGeom prst="rect">
            <a:avLst/>
          </a:prstGeom>
          <a:noFill/>
          <a:ln w="9525">
            <a:noFill/>
            <a:miter lim="800000"/>
            <a:headEnd/>
            <a:tailEnd/>
          </a:ln>
        </p:spPr>
      </p:pic>
      <p:sp>
        <p:nvSpPr>
          <p:cNvPr id="133125" name="TextBox 11"/>
          <p:cNvSpPr txBox="1">
            <a:spLocks noChangeArrowheads="1"/>
          </p:cNvSpPr>
          <p:nvPr/>
        </p:nvSpPr>
        <p:spPr bwMode="auto">
          <a:xfrm>
            <a:off x="123825" y="136525"/>
            <a:ext cx="7162800"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Terapeitiskās radioloģijas un medicīnas fizikas klīnika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7" descr="blue.jpg"/>
          <p:cNvPicPr>
            <a:picLocks noChangeAspect="1"/>
          </p:cNvPicPr>
          <p:nvPr/>
        </p:nvPicPr>
        <p:blipFill>
          <a:blip r:embed="rId3" cstate="print"/>
          <a:srcRect/>
          <a:stretch>
            <a:fillRect/>
          </a:stretch>
        </p:blipFill>
        <p:spPr bwMode="auto">
          <a:xfrm>
            <a:off x="0" y="642938"/>
            <a:ext cx="9144000" cy="4500562"/>
          </a:xfrm>
          <a:prstGeom prst="rect">
            <a:avLst/>
          </a:prstGeom>
          <a:noFill/>
          <a:ln w="9525">
            <a:noFill/>
            <a:miter lim="800000"/>
            <a:headEnd/>
            <a:tailEnd/>
          </a:ln>
        </p:spPr>
      </p:pic>
      <p:sp>
        <p:nvSpPr>
          <p:cNvPr id="135170" name="Title 1"/>
          <p:cNvSpPr>
            <a:spLocks noGrp="1"/>
          </p:cNvSpPr>
          <p:nvPr>
            <p:ph type="ctrTitle"/>
          </p:nvPr>
        </p:nvSpPr>
        <p:spPr>
          <a:xfrm>
            <a:off x="714375" y="1951038"/>
            <a:ext cx="7772400" cy="1103312"/>
          </a:xfrm>
        </p:spPr>
        <p:txBody>
          <a:bodyPr/>
          <a:lstStyle/>
          <a:p>
            <a:r>
              <a:rPr lang="lv-LV" sz="3200" b="1" smtClean="0">
                <a:solidFill>
                  <a:schemeClr val="bg1"/>
                </a:solidFill>
                <a:latin typeface="Tahoma" pitchFamily="34" charset="0"/>
                <a:cs typeface="Tahoma" pitchFamily="34" charset="0"/>
              </a:rPr>
              <a:t>Paldies par uzmanību!</a:t>
            </a:r>
          </a:p>
        </p:txBody>
      </p:sp>
      <p:grpSp>
        <p:nvGrpSpPr>
          <p:cNvPr id="135171" name="Group 11"/>
          <p:cNvGrpSpPr>
            <a:grpSpLocks/>
          </p:cNvGrpSpPr>
          <p:nvPr/>
        </p:nvGrpSpPr>
        <p:grpSpPr bwMode="auto">
          <a:xfrm>
            <a:off x="6915150" y="22225"/>
            <a:ext cx="2643188" cy="642938"/>
            <a:chOff x="6915806" y="22405"/>
            <a:chExt cx="2643206" cy="642924"/>
          </a:xfrm>
        </p:grpSpPr>
        <p:pic>
          <p:nvPicPr>
            <p:cNvPr id="135173" name="Picture 6" descr="elements.png"/>
            <p:cNvPicPr>
              <a:picLocks noChangeAspect="1"/>
            </p:cNvPicPr>
            <p:nvPr/>
          </p:nvPicPr>
          <p:blipFill>
            <a:blip r:embed="rId4" cstate="print"/>
            <a:srcRect r="17392" b="-6535"/>
            <a:stretch>
              <a:fillRect/>
            </a:stretch>
          </p:blipFill>
          <p:spPr bwMode="auto">
            <a:xfrm>
              <a:off x="7215206" y="22405"/>
              <a:ext cx="1887228" cy="642924"/>
            </a:xfrm>
            <a:prstGeom prst="rect">
              <a:avLst/>
            </a:prstGeom>
            <a:noFill/>
            <a:ln w="9525">
              <a:noFill/>
              <a:miter lim="800000"/>
              <a:headEnd/>
              <a:tailEnd/>
            </a:ln>
          </p:spPr>
        </p:pic>
        <p:sp>
          <p:nvSpPr>
            <p:cNvPr id="9" name="TextBox 8"/>
            <p:cNvSpPr txBox="1"/>
            <p:nvPr/>
          </p:nvSpPr>
          <p:spPr>
            <a:xfrm>
              <a:off x="6915806" y="49392"/>
              <a:ext cx="2643206" cy="523864"/>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pic>
        <p:nvPicPr>
          <p:cNvPr id="135172" name="Picture 10" descr="as_logo.jpg"/>
          <p:cNvPicPr>
            <a:picLocks noChangeAspect="1"/>
          </p:cNvPicPr>
          <p:nvPr/>
        </p:nvPicPr>
        <p:blipFill>
          <a:blip r:embed="rId5" cstate="print"/>
          <a:srcRect l="4587" t="8685" r="2522" b="8685"/>
          <a:stretch>
            <a:fillRect/>
          </a:stretch>
        </p:blipFill>
        <p:spPr bwMode="auto">
          <a:xfrm>
            <a:off x="142875" y="98425"/>
            <a:ext cx="1500188"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4"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626" name="Rectangle 3"/>
          <p:cNvSpPr txBox="1">
            <a:spLocks noChangeArrowheads="1"/>
          </p:cNvSpPr>
          <p:nvPr/>
        </p:nvSpPr>
        <p:spPr bwMode="auto">
          <a:xfrm>
            <a:off x="144463" y="7635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Onkoginekoloģija – galvenās nozoloģijas</a:t>
            </a:r>
          </a:p>
        </p:txBody>
      </p:sp>
      <p:sp>
        <p:nvSpPr>
          <p:cNvPr id="26627"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graphicFrame>
        <p:nvGraphicFramePr>
          <p:cNvPr id="26628" name="Object 3"/>
          <p:cNvGraphicFramePr>
            <a:graphicFrameLocks noChangeAspect="1"/>
          </p:cNvGraphicFramePr>
          <p:nvPr/>
        </p:nvGraphicFramePr>
        <p:xfrm>
          <a:off x="142875" y="1200150"/>
          <a:ext cx="8786813" cy="3675063"/>
        </p:xfrm>
        <a:graphic>
          <a:graphicData uri="http://schemas.openxmlformats.org/presentationml/2006/ole">
            <p:oleObj spid="_x0000_s26628" r:id="rId5" imgW="8791194" imgH="3676207" progId="Excel.Chart.8">
              <p:embed/>
            </p:oleObj>
          </a:graphicData>
        </a:graphic>
      </p:graphicFrame>
      <p:pic>
        <p:nvPicPr>
          <p:cNvPr id="26629" name="Picture 8" descr="elements.png"/>
          <p:cNvPicPr>
            <a:picLocks noChangeAspect="1"/>
          </p:cNvPicPr>
          <p:nvPr/>
        </p:nvPicPr>
        <p:blipFill>
          <a:blip r:embed="rId6"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4"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4"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28675" name="Rectangle 3"/>
          <p:cNvSpPr txBox="1">
            <a:spLocks noChangeArrowheads="1"/>
          </p:cNvSpPr>
          <p:nvPr/>
        </p:nvSpPr>
        <p:spPr bwMode="auto">
          <a:xfrm>
            <a:off x="144463" y="763588"/>
            <a:ext cx="8629650" cy="333375"/>
          </a:xfrm>
          <a:prstGeom prst="rect">
            <a:avLst/>
          </a:prstGeom>
          <a:noFill/>
          <a:ln w="9525">
            <a:noFill/>
            <a:miter lim="800000"/>
            <a:headEnd/>
            <a:tailEnd/>
          </a:ln>
        </p:spPr>
        <p:txBody>
          <a:bodyPr/>
          <a:lstStyle/>
          <a:p>
            <a:pPr>
              <a:lnSpc>
                <a:spcPct val="90000"/>
              </a:lnSpc>
              <a:tabLst>
                <a:tab pos="1158875" algn="l"/>
              </a:tabLst>
            </a:pPr>
            <a:r>
              <a:rPr lang="lv-LV" sz="1600" b="1">
                <a:solidFill>
                  <a:srgbClr val="C00000"/>
                </a:solidFill>
                <a:latin typeface="Tahoma" pitchFamily="34" charset="0"/>
                <a:cs typeface="Tahoma" pitchFamily="34" charset="0"/>
              </a:rPr>
              <a:t>Onkouroloģija – galvenās nozoloģijas</a:t>
            </a:r>
          </a:p>
        </p:txBody>
      </p:sp>
      <p:sp>
        <p:nvSpPr>
          <p:cNvPr id="28676"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graphicFrame>
        <p:nvGraphicFramePr>
          <p:cNvPr id="28677" name="Object 5"/>
          <p:cNvGraphicFramePr>
            <a:graphicFrameLocks noChangeAspect="1"/>
          </p:cNvGraphicFramePr>
          <p:nvPr/>
        </p:nvGraphicFramePr>
        <p:xfrm>
          <a:off x="492125" y="1200150"/>
          <a:ext cx="8158163" cy="3622675"/>
        </p:xfrm>
        <a:graphic>
          <a:graphicData uri="http://schemas.openxmlformats.org/presentationml/2006/ole">
            <p:oleObj spid="_x0000_s28677" r:id="rId5" imgW="8157155" imgH="3621338" progId="Excel.Chart.8">
              <p:embed/>
            </p:oleObj>
          </a:graphicData>
        </a:graphic>
      </p:graphicFrame>
      <p:pic>
        <p:nvPicPr>
          <p:cNvPr id="28678" name="Picture 8" descr="elements.png"/>
          <p:cNvPicPr>
            <a:picLocks noChangeAspect="1"/>
          </p:cNvPicPr>
          <p:nvPr/>
        </p:nvPicPr>
        <p:blipFill>
          <a:blip r:embed="rId6"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2"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30723" name="Rectangle 3"/>
          <p:cNvSpPr txBox="1">
            <a:spLocks noChangeArrowheads="1"/>
          </p:cNvSpPr>
          <p:nvPr/>
        </p:nvSpPr>
        <p:spPr bwMode="auto">
          <a:xfrm>
            <a:off x="144463" y="750888"/>
            <a:ext cx="8629650" cy="333375"/>
          </a:xfrm>
          <a:prstGeom prst="rect">
            <a:avLst/>
          </a:prstGeom>
          <a:noFill/>
          <a:ln w="9525">
            <a:noFill/>
            <a:miter lim="800000"/>
            <a:headEnd/>
            <a:tailEnd/>
          </a:ln>
        </p:spPr>
        <p:txBody>
          <a:bodyPr/>
          <a:lstStyle/>
          <a:p>
            <a:pPr>
              <a:lnSpc>
                <a:spcPct val="90000"/>
              </a:lnSpc>
            </a:pPr>
            <a:r>
              <a:rPr lang="lv-LV" sz="1600" b="1">
                <a:solidFill>
                  <a:srgbClr val="C00000"/>
                </a:solidFill>
                <a:latin typeface="Tahoma" pitchFamily="34" charset="0"/>
                <a:cs typeface="Tahoma" pitchFamily="34" charset="0"/>
              </a:rPr>
              <a:t>LOR nodaļas sadarbība ar mikroķirurgiem</a:t>
            </a:r>
          </a:p>
        </p:txBody>
      </p:sp>
      <p:sp>
        <p:nvSpPr>
          <p:cNvPr id="30724" name="TextBox 14"/>
          <p:cNvSpPr txBox="1">
            <a:spLocks noChangeArrowheads="1"/>
          </p:cNvSpPr>
          <p:nvPr/>
        </p:nvSpPr>
        <p:spPr bwMode="auto">
          <a:xfrm>
            <a:off x="155575" y="974725"/>
            <a:ext cx="9001125" cy="1754188"/>
          </a:xfrm>
          <a:prstGeom prst="rect">
            <a:avLst/>
          </a:prstGeom>
          <a:noFill/>
          <a:ln w="9525">
            <a:noFill/>
            <a:miter lim="800000"/>
            <a:headEnd/>
            <a:tailEnd/>
          </a:ln>
        </p:spPr>
        <p:txBody>
          <a:bodyPr>
            <a:spAutoFit/>
          </a:bodyPr>
          <a:lstStyle/>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Pēdējos gados sadarbībā ar mikroķirurgiem tiek veiktas plašas sejas un kakla mīksto audu un kaulaudu rezekcijas un rekonstrukcijas operācijas ar brīvajiem audu lēveriem, izmantojot mikroķirurģijas tehniku;</a:t>
            </a:r>
          </a:p>
          <a:p>
            <a:pPr marL="265113" indent="-265113">
              <a:lnSpc>
                <a:spcPct val="150000"/>
              </a:lnSpc>
              <a:buClr>
                <a:srgbClr val="C00000"/>
              </a:buClr>
            </a:pPr>
            <a:endParaRPr lang="lv-LV" sz="800">
              <a:solidFill>
                <a:schemeClr val="tx2"/>
              </a:solidFill>
              <a:latin typeface="Tahoma" pitchFamily="34" charset="0"/>
              <a:cs typeface="Tahoma" pitchFamily="34" charset="0"/>
            </a:endParaRPr>
          </a:p>
          <a:p>
            <a:pPr marL="265113" indent="-265113">
              <a:lnSpc>
                <a:spcPct val="150000"/>
              </a:lnSpc>
              <a:buClr>
                <a:srgbClr val="C00000"/>
              </a:buClr>
              <a:buFont typeface="Wingdings" pitchFamily="2" charset="2"/>
              <a:buChar char="§"/>
            </a:pPr>
            <a:r>
              <a:rPr lang="lv-LV" sz="1600">
                <a:solidFill>
                  <a:schemeClr val="tx2"/>
                </a:solidFill>
                <a:latin typeface="Tahoma" pitchFamily="34" charset="0"/>
                <a:cs typeface="Tahoma" pitchFamily="34" charset="0"/>
              </a:rPr>
              <a:t>Gadā vidēji tiek veiktas 30 – 40 šāda tipa operācijas.</a:t>
            </a:r>
          </a:p>
        </p:txBody>
      </p:sp>
      <p:sp>
        <p:nvSpPr>
          <p:cNvPr id="30725"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pic>
        <p:nvPicPr>
          <p:cNvPr id="30726"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jpg"/>
          <p:cNvPicPr>
            <a:picLocks noChangeAspect="1"/>
          </p:cNvPicPr>
          <p:nvPr/>
        </p:nvPicPr>
        <p:blipFill>
          <a:blip r:embed="rId3" cstate="print"/>
          <a:stretch>
            <a:fillRect/>
          </a:stretch>
        </p:blipFill>
        <p:spPr>
          <a:xfrm>
            <a:off x="0" y="0"/>
            <a:ext cx="9144000" cy="642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0" name="TextBox 7"/>
          <p:cNvSpPr txBox="1">
            <a:spLocks noChangeArrowheads="1"/>
          </p:cNvSpPr>
          <p:nvPr/>
        </p:nvSpPr>
        <p:spPr bwMode="auto">
          <a:xfrm>
            <a:off x="285750" y="400050"/>
            <a:ext cx="8515350" cy="1200150"/>
          </a:xfrm>
          <a:prstGeom prst="rect">
            <a:avLst/>
          </a:prstGeom>
          <a:noFill/>
          <a:ln w="9525">
            <a:noFill/>
            <a:miter lim="800000"/>
            <a:headEnd/>
            <a:tailEnd/>
          </a:ln>
        </p:spPr>
        <p:txBody>
          <a:bodyPr>
            <a:spAutoFit/>
          </a:bodyPr>
          <a:lstStyle/>
          <a:p>
            <a:pPr>
              <a:lnSpc>
                <a:spcPct val="150000"/>
              </a:lnSpc>
              <a:buClr>
                <a:srgbClr val="FF0000"/>
              </a:buClr>
            </a:pPr>
            <a:r>
              <a:rPr lang="lv-LV">
                <a:latin typeface="Calibri" pitchFamily="34" charset="0"/>
              </a:rPr>
              <a:t/>
            </a:r>
            <a:br>
              <a:rPr lang="lv-LV">
                <a:latin typeface="Calibri" pitchFamily="34" charset="0"/>
              </a:rPr>
            </a:br>
            <a:endParaRPr lang="en-US">
              <a:solidFill>
                <a:schemeClr val="tx2"/>
              </a:solidFill>
              <a:latin typeface="Tahoma" pitchFamily="34" charset="0"/>
              <a:cs typeface="Tahoma" pitchFamily="34" charset="0"/>
            </a:endParaRPr>
          </a:p>
          <a:p>
            <a:r>
              <a:rPr lang="lv-LV">
                <a:latin typeface="Tahoma" pitchFamily="34" charset="0"/>
                <a:cs typeface="Tahoma" pitchFamily="34" charset="0"/>
              </a:rPr>
              <a:t> </a:t>
            </a:r>
          </a:p>
        </p:txBody>
      </p:sp>
      <p:sp>
        <p:nvSpPr>
          <p:cNvPr id="32771" name="TextBox 9"/>
          <p:cNvSpPr txBox="1">
            <a:spLocks noChangeArrowheads="1"/>
          </p:cNvSpPr>
          <p:nvPr/>
        </p:nvSpPr>
        <p:spPr bwMode="auto">
          <a:xfrm>
            <a:off x="123825" y="147638"/>
            <a:ext cx="6805613" cy="400050"/>
          </a:xfrm>
          <a:prstGeom prst="rect">
            <a:avLst/>
          </a:prstGeom>
          <a:noFill/>
          <a:ln w="9525">
            <a:noFill/>
            <a:miter lim="800000"/>
            <a:headEnd/>
            <a:tailEnd/>
          </a:ln>
        </p:spPr>
        <p:txBody>
          <a:bodyPr>
            <a:spAutoFit/>
          </a:bodyPr>
          <a:lstStyle/>
          <a:p>
            <a:r>
              <a:rPr lang="lv-LV" sz="2000" b="1">
                <a:solidFill>
                  <a:schemeClr val="bg1"/>
                </a:solidFill>
                <a:latin typeface="Tahoma" pitchFamily="34" charset="0"/>
                <a:cs typeface="Tahoma" pitchFamily="34" charset="0"/>
              </a:rPr>
              <a:t>Latvijas Onkoloģijas centrs</a:t>
            </a:r>
          </a:p>
        </p:txBody>
      </p:sp>
      <p:pic>
        <p:nvPicPr>
          <p:cNvPr id="32772" name="Picture 8" descr="elements.png"/>
          <p:cNvPicPr>
            <a:picLocks noChangeAspect="1"/>
          </p:cNvPicPr>
          <p:nvPr/>
        </p:nvPicPr>
        <p:blipFill>
          <a:blip r:embed="rId4" cstate="print"/>
          <a:srcRect r="17392" b="-6535"/>
          <a:stretch>
            <a:fillRect/>
          </a:stretch>
        </p:blipFill>
        <p:spPr bwMode="auto">
          <a:xfrm>
            <a:off x="7215188" y="22225"/>
            <a:ext cx="1887537" cy="642938"/>
          </a:xfrm>
          <a:prstGeom prst="rect">
            <a:avLst/>
          </a:prstGeom>
          <a:noFill/>
          <a:ln w="9525">
            <a:noFill/>
            <a:miter lim="800000"/>
            <a:headEnd/>
            <a:tailEnd/>
          </a:ln>
        </p:spPr>
      </p:pic>
      <p:sp>
        <p:nvSpPr>
          <p:cNvPr id="11" name="TextBox 10"/>
          <p:cNvSpPr txBox="1"/>
          <p:nvPr/>
        </p:nvSpPr>
        <p:spPr>
          <a:xfrm>
            <a:off x="6915150" y="49213"/>
            <a:ext cx="2643188" cy="523875"/>
          </a:xfrm>
          <a:prstGeom prst="rect">
            <a:avLst/>
          </a:prstGeom>
          <a:noFill/>
        </p:spPr>
        <p:txBody>
          <a:bodyPr>
            <a:spAutoFit/>
          </a:bodyPr>
          <a:lstStyle/>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Slimnīca, </a:t>
            </a:r>
          </a:p>
          <a:p>
            <a:pPr algn="ctr" fontAlgn="auto">
              <a:spcBef>
                <a:spcPts val="0"/>
              </a:spcBef>
              <a:spcAft>
                <a:spcPts val="0"/>
              </a:spcAft>
              <a:defRPr/>
            </a:pPr>
            <a:r>
              <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rPr>
              <a:t>kurā vēlas strādāt</a:t>
            </a:r>
            <a:endParaRPr lang="lv-LV" sz="1400"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nvGrpSpPr>
          <p:cNvPr id="32774" name="Group 5"/>
          <p:cNvGrpSpPr>
            <a:grpSpLocks/>
          </p:cNvGrpSpPr>
          <p:nvPr/>
        </p:nvGrpSpPr>
        <p:grpSpPr bwMode="auto">
          <a:xfrm>
            <a:off x="1500188" y="752475"/>
            <a:ext cx="3240087" cy="4287838"/>
            <a:chOff x="450" y="802"/>
            <a:chExt cx="2510" cy="3394"/>
          </a:xfrm>
        </p:grpSpPr>
        <p:pic>
          <p:nvPicPr>
            <p:cNvPr id="32777" name="Picture 2" descr="Pichkurenko 75 (6)"/>
            <p:cNvPicPr>
              <a:picLocks noChangeAspect="1" noChangeArrowheads="1"/>
            </p:cNvPicPr>
            <p:nvPr/>
          </p:nvPicPr>
          <p:blipFill>
            <a:blip r:embed="rId5" cstate="print"/>
            <a:srcRect/>
            <a:stretch>
              <a:fillRect/>
            </a:stretch>
          </p:blipFill>
          <p:spPr bwMode="auto">
            <a:xfrm>
              <a:off x="459" y="802"/>
              <a:ext cx="2501" cy="1667"/>
            </a:xfrm>
            <a:prstGeom prst="rect">
              <a:avLst/>
            </a:prstGeom>
            <a:noFill/>
            <a:ln w="9525">
              <a:noFill/>
              <a:miter lim="800000"/>
              <a:headEnd/>
              <a:tailEnd/>
            </a:ln>
          </p:spPr>
        </p:pic>
        <p:pic>
          <p:nvPicPr>
            <p:cNvPr id="32778" name="Picture 3" descr="Pichkurenko 75 (7)"/>
            <p:cNvPicPr>
              <a:picLocks noChangeAspect="1" noChangeArrowheads="1"/>
            </p:cNvPicPr>
            <p:nvPr/>
          </p:nvPicPr>
          <p:blipFill>
            <a:blip r:embed="rId6" cstate="print"/>
            <a:srcRect/>
            <a:stretch>
              <a:fillRect/>
            </a:stretch>
          </p:blipFill>
          <p:spPr bwMode="auto">
            <a:xfrm>
              <a:off x="450" y="2530"/>
              <a:ext cx="2499" cy="1666"/>
            </a:xfrm>
            <a:prstGeom prst="rect">
              <a:avLst/>
            </a:prstGeom>
            <a:noFill/>
            <a:ln w="9525">
              <a:noFill/>
              <a:miter lim="800000"/>
              <a:headEnd/>
              <a:tailEnd/>
            </a:ln>
          </p:spPr>
        </p:pic>
      </p:grpSp>
      <p:pic>
        <p:nvPicPr>
          <p:cNvPr id="32775" name="Picture 4" descr="Pichkur 8 men p op (7)"/>
          <p:cNvPicPr>
            <a:picLocks noChangeAspect="1" noChangeArrowheads="1"/>
          </p:cNvPicPr>
          <p:nvPr/>
        </p:nvPicPr>
        <p:blipFill>
          <a:blip r:embed="rId7" cstate="print"/>
          <a:srcRect/>
          <a:stretch>
            <a:fillRect/>
          </a:stretch>
        </p:blipFill>
        <p:spPr bwMode="auto">
          <a:xfrm>
            <a:off x="4786313" y="752475"/>
            <a:ext cx="2862262" cy="4294188"/>
          </a:xfrm>
          <a:prstGeom prst="rect">
            <a:avLst/>
          </a:prstGeom>
          <a:noFill/>
          <a:ln w="9525">
            <a:noFill/>
            <a:miter lim="800000"/>
            <a:headEnd/>
            <a:tailEnd/>
          </a:ln>
        </p:spPr>
      </p:pic>
      <p:sp>
        <p:nvSpPr>
          <p:cNvPr id="32776" name="Rectangle 6"/>
          <p:cNvSpPr>
            <a:spLocks noChangeArrowheads="1"/>
          </p:cNvSpPr>
          <p:nvPr/>
        </p:nvSpPr>
        <p:spPr bwMode="auto">
          <a:xfrm rot="-986538">
            <a:off x="5018088" y="2051050"/>
            <a:ext cx="1314450" cy="314325"/>
          </a:xfrm>
          <a:prstGeom prst="rect">
            <a:avLst/>
          </a:prstGeom>
          <a:solidFill>
            <a:srgbClr val="4D4D4D"/>
          </a:solidFill>
          <a:ln w="9525">
            <a:noFill/>
            <a:miter lim="800000"/>
            <a:headEnd/>
            <a:tailEnd/>
          </a:ln>
        </p:spPr>
        <p:txBody>
          <a:bodyPr wrap="none" anchor="ctr"/>
          <a:lstStyle/>
          <a:p>
            <a:endParaRPr lang="lv-LV">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2099</Words>
  <Application>Microsoft Office PowerPoint</Application>
  <PresentationFormat>On-screen Show (16:9)</PresentationFormat>
  <Paragraphs>642</Paragraphs>
  <Slides>57</Slides>
  <Notes>57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Calibri</vt:lpstr>
      <vt:lpstr>Arial</vt:lpstr>
      <vt:lpstr>Tahoma</vt:lpstr>
      <vt:lpstr>Wingdings</vt:lpstr>
      <vt:lpstr>Arial Narrow</vt:lpstr>
      <vt:lpstr>Office Theme</vt:lpstr>
      <vt:lpstr>Microsoft Excel diagramma</vt:lpstr>
      <vt:lpstr>Latvijas Onkoloģijas centrs LOC</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Ķīmijterapijas un hematoloģijas klīnika</vt:lpstr>
      <vt:lpstr>Slide 26</vt:lpstr>
      <vt:lpstr>Slide 27</vt:lpstr>
      <vt:lpstr>Slide 28</vt:lpstr>
      <vt:lpstr>Slide 29</vt:lpstr>
      <vt:lpstr>Terapeitiskā radioloģija</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Latvijas Onkoloģijas centrs fotogrāfijās</vt:lpstr>
      <vt:lpstr>Slide 49</vt:lpstr>
      <vt:lpstr>Slide 50</vt:lpstr>
      <vt:lpstr>Slide 51</vt:lpstr>
      <vt:lpstr>Slide 52</vt:lpstr>
      <vt:lpstr>Slide 53</vt:lpstr>
      <vt:lpstr>Slide 54</vt:lpstr>
      <vt:lpstr>Slide 55</vt:lpstr>
      <vt:lpstr>Slide 56</vt:lpstr>
      <vt:lpstr>Paldies par uzmanību!</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Austrumu sli</dc:title>
  <dc:creator>AndrisK</dc:creator>
  <cp:lastModifiedBy>nbelskis</cp:lastModifiedBy>
  <cp:revision>201</cp:revision>
  <dcterms:created xsi:type="dcterms:W3CDTF">2011-03-07T10:36:10Z</dcterms:created>
  <dcterms:modified xsi:type="dcterms:W3CDTF">2011-03-31T12:57:47Z</dcterms:modified>
</cp:coreProperties>
</file>