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4" r:id="rId3"/>
    <p:sldId id="274" r:id="rId4"/>
    <p:sldId id="285" r:id="rId5"/>
    <p:sldId id="325" r:id="rId6"/>
    <p:sldId id="287" r:id="rId7"/>
    <p:sldId id="288" r:id="rId8"/>
    <p:sldId id="289" r:id="rId9"/>
    <p:sldId id="259" r:id="rId10"/>
    <p:sldId id="290" r:id="rId11"/>
    <p:sldId id="291" r:id="rId12"/>
    <p:sldId id="292" r:id="rId13"/>
    <p:sldId id="314" r:id="rId14"/>
    <p:sldId id="326" r:id="rId15"/>
    <p:sldId id="317" r:id="rId16"/>
    <p:sldId id="295" r:id="rId17"/>
    <p:sldId id="319" r:id="rId18"/>
    <p:sldId id="320" r:id="rId19"/>
    <p:sldId id="327" r:id="rId20"/>
    <p:sldId id="302" r:id="rId21"/>
    <p:sldId id="328" r:id="rId22"/>
    <p:sldId id="329" r:id="rId23"/>
    <p:sldId id="304" r:id="rId24"/>
    <p:sldId id="330" r:id="rId25"/>
    <p:sldId id="305" r:id="rId26"/>
    <p:sldId id="321" r:id="rId27"/>
    <p:sldId id="322" r:id="rId28"/>
    <p:sldId id="323" r:id="rId29"/>
    <p:sldId id="324" r:id="rId30"/>
    <p:sldId id="331" r:id="rId31"/>
    <p:sldId id="332" r:id="rId32"/>
    <p:sldId id="333" r:id="rId33"/>
    <p:sldId id="334" r:id="rId34"/>
    <p:sldId id="335" r:id="rId35"/>
    <p:sldId id="337" r:id="rId36"/>
    <p:sldId id="338" r:id="rId37"/>
    <p:sldId id="339" r:id="rId38"/>
    <p:sldId id="340" r:id="rId39"/>
    <p:sldId id="336" r:id="rId40"/>
  </p:sldIdLst>
  <p:sldSz cx="9144000" cy="5143500" type="screen16x9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8.1548868576871436E-3"/>
                  <c:y val="-2.067168994157895E-2"/>
                </c:manualLayout>
              </c:layout>
              <c:showVal val="1"/>
            </c:dLbl>
            <c:dLbl>
              <c:idx val="1"/>
              <c:layout>
                <c:manualLayout>
                  <c:x val="8.1548868576871297E-3"/>
                  <c:y val="-2.0671689941578881E-2"/>
                </c:manualLayout>
              </c:layout>
              <c:showVal val="1"/>
            </c:dLbl>
            <c:dLbl>
              <c:idx val="2"/>
              <c:layout>
                <c:manualLayout>
                  <c:x val="1.4678796343836739E-2"/>
                  <c:y val="-4.1343379883157757E-3"/>
                </c:manualLayout>
              </c:layout>
              <c:showVal val="1"/>
            </c:dLbl>
            <c:dLbl>
              <c:idx val="3"/>
              <c:layout>
                <c:manualLayout>
                  <c:x val="1.4678796343836739E-2"/>
                  <c:y val="-3.3074703906526212E-2"/>
                </c:manualLayout>
              </c:layout>
              <c:showVal val="1"/>
            </c:dLbl>
            <c:dLbl>
              <c:idx val="4"/>
              <c:layout>
                <c:manualLayout>
                  <c:x val="4.8929321146122494E-3"/>
                  <c:y val="-2.4806027929894656E-2"/>
                </c:manualLayout>
              </c:layout>
              <c:showVal val="1"/>
            </c:dLbl>
            <c:dLbl>
              <c:idx val="5"/>
              <c:layout>
                <c:manualLayout>
                  <c:x val="4.8929321146122494E-3"/>
                  <c:y val="-2.8940365918210465E-2"/>
                </c:manualLayout>
              </c:layout>
              <c:showVal val="1"/>
            </c:dLbl>
            <c:dLbl>
              <c:idx val="6"/>
              <c:layout>
                <c:manualLayout>
                  <c:x val="4.8929321146122494E-3"/>
                  <c:y val="-2.480602792989465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lv-LV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15</c:v>
                </c:pt>
                <c:pt idx="3">
                  <c:v>26</c:v>
                </c:pt>
                <c:pt idx="4">
                  <c:v>34</c:v>
                </c:pt>
                <c:pt idx="5">
                  <c:v>24</c:v>
                </c:pt>
                <c:pt idx="6">
                  <c:v>38</c:v>
                </c:pt>
              </c:numCache>
            </c:numRef>
          </c:val>
        </c:ser>
        <c:dLbls>
          <c:showVal val="1"/>
        </c:dLbls>
        <c:shape val="box"/>
        <c:axId val="99508608"/>
        <c:axId val="99510144"/>
        <c:axId val="0"/>
      </c:bar3DChart>
      <c:catAx>
        <c:axId val="995086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pPr>
            <a:endParaRPr lang="lv-LV"/>
          </a:p>
        </c:txPr>
        <c:crossAx val="99510144"/>
        <c:crosses val="autoZero"/>
        <c:auto val="1"/>
        <c:lblAlgn val="ctr"/>
        <c:lblOffset val="100"/>
      </c:catAx>
      <c:valAx>
        <c:axId val="99510144"/>
        <c:scaling>
          <c:orientation val="minMax"/>
        </c:scaling>
        <c:delete val="1"/>
        <c:axPos val="l"/>
        <c:numFmt formatCode="General" sourceLinked="1"/>
        <c:tickLblPos val="none"/>
        <c:crossAx val="995086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lv-LV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11"/>
  <c:chart>
    <c:autoTitleDeleted val="1"/>
    <c:plotArea>
      <c:layout>
        <c:manualLayout>
          <c:layoutTarget val="inner"/>
          <c:xMode val="edge"/>
          <c:yMode val="edge"/>
          <c:x val="0.31301230737542779"/>
          <c:y val="0.28965890391357302"/>
          <c:w val="0.39424720936836338"/>
          <c:h val="0.613273436795231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2.3909890623409726E-2"/>
                  <c:y val="-5.9925117662246383E-2"/>
                </c:manualLayout>
              </c:layout>
              <c:tx>
                <c:rich>
                  <a:bodyPr/>
                  <a:lstStyle/>
                  <a:p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A</a:t>
                    </a:r>
                    <a:r>
                      <a:rPr lang="en-US" sz="1400" dirty="0" err="1" smtClean="0">
                        <a:solidFill>
                          <a:schemeClr val="tx2"/>
                        </a:solidFill>
                      </a:rPr>
                      <a:t>nesteziologi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un </a:t>
                    </a:r>
                    <a:r>
                      <a:rPr lang="en-US" sz="1400" dirty="0" err="1" smtClean="0">
                        <a:solidFill>
                          <a:schemeClr val="tx2"/>
                        </a:solidFill>
                      </a:rPr>
                      <a:t>reanimatologi</a:t>
                    </a:r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: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en-US" sz="1400" b="1" dirty="0">
                        <a:solidFill>
                          <a:schemeClr val="tx2"/>
                        </a:solidFill>
                      </a:rPr>
                      <a:t>25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1"/>
              <c:layout>
                <c:manualLayout>
                  <c:x val="5.7483662156595505E-2"/>
                  <c:y val="-2.7160498147577847E-2"/>
                </c:manualLayout>
              </c:layout>
              <c:tx>
                <c:rich>
                  <a:bodyPr/>
                  <a:lstStyle/>
                  <a:p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G</a:t>
                    </a:r>
                    <a:r>
                      <a:rPr lang="en-US" sz="1400" dirty="0" err="1" smtClean="0">
                        <a:solidFill>
                          <a:schemeClr val="tx2"/>
                        </a:solidFill>
                      </a:rPr>
                      <a:t>astroenterologi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, </a:t>
                    </a:r>
                    <a:r>
                      <a:rPr lang="en-US" sz="1400" dirty="0" err="1">
                        <a:solidFill>
                          <a:schemeClr val="tx2"/>
                        </a:solidFill>
                      </a:rPr>
                      <a:t>onkoginekologi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 un </a:t>
                    </a:r>
                    <a:r>
                      <a:rPr lang="en-US" sz="1400" dirty="0" err="1" smtClean="0">
                        <a:solidFill>
                          <a:schemeClr val="tx2"/>
                        </a:solidFill>
                      </a:rPr>
                      <a:t>reimatologi</a:t>
                    </a:r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: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en-US" sz="1400" b="1" dirty="0" smtClean="0">
                        <a:solidFill>
                          <a:schemeClr val="tx2"/>
                        </a:solidFill>
                      </a:rPr>
                      <a:t>1</a:t>
                    </a:r>
                    <a:r>
                      <a:rPr lang="lv-LV" sz="1400" b="1" dirty="0" smtClean="0">
                        <a:solidFill>
                          <a:schemeClr val="tx2"/>
                        </a:solidFill>
                      </a:rPr>
                      <a:t>         </a:t>
                    </a:r>
                    <a:endParaRPr lang="en-US" sz="1400" b="1" dirty="0">
                      <a:solidFill>
                        <a:schemeClr val="tx2"/>
                      </a:solidFill>
                    </a:endParaRPr>
                  </a:p>
                </c:rich>
              </c:tx>
              <c:dLblPos val="outEnd"/>
              <c:showVal val="1"/>
              <c:showCatName val="1"/>
            </c:dLbl>
            <c:dLbl>
              <c:idx val="2"/>
              <c:layout>
                <c:manualLayout>
                  <c:x val="5.1505350826401196E-2"/>
                  <c:y val="2.4691185207996991E-3"/>
                </c:manualLayout>
              </c:layout>
              <c:tx>
                <c:rich>
                  <a:bodyPr/>
                  <a:lstStyle/>
                  <a:p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R</a:t>
                    </a:r>
                    <a:r>
                      <a:rPr lang="en-US" sz="1400" dirty="0" err="1" smtClean="0">
                        <a:solidFill>
                          <a:schemeClr val="tx2"/>
                        </a:solidFill>
                      </a:rPr>
                      <a:t>adiologi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en-US" sz="1400" dirty="0" err="1" smtClean="0">
                        <a:solidFill>
                          <a:schemeClr val="tx2"/>
                        </a:solidFill>
                      </a:rPr>
                      <a:t>diagnosti</a:t>
                    </a:r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: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en-US" sz="1400" b="1" dirty="0">
                        <a:solidFill>
                          <a:schemeClr val="tx2"/>
                        </a:solidFill>
                      </a:rPr>
                      <a:t>22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3"/>
              <c:layout>
                <c:manualLayout>
                  <c:x val="8.30731464941954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H</a:t>
                    </a:r>
                    <a:r>
                      <a:rPr lang="it-IT" sz="1400" dirty="0" smtClean="0">
                        <a:solidFill>
                          <a:schemeClr val="tx2"/>
                        </a:solidFill>
                      </a:rPr>
                      <a:t>ematologi</a:t>
                    </a:r>
                    <a:r>
                      <a:rPr lang="it-IT" sz="1400" dirty="0">
                        <a:solidFill>
                          <a:schemeClr val="tx2"/>
                        </a:solidFill>
                      </a:rPr>
                      <a:t>, oftalmologi, traumatologi </a:t>
                    </a:r>
                    <a:r>
                      <a:rPr lang="it-IT" sz="1400" dirty="0" smtClean="0">
                        <a:solidFill>
                          <a:schemeClr val="tx2"/>
                        </a:solidFill>
                      </a:rPr>
                      <a:t>ortopēdi</a:t>
                    </a:r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:</a:t>
                    </a:r>
                    <a:r>
                      <a:rPr lang="it-IT" sz="140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it-IT" sz="1400" b="1" dirty="0">
                        <a:solidFill>
                          <a:schemeClr val="tx2"/>
                        </a:solidFill>
                      </a:rPr>
                      <a:t>2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4"/>
              <c:layout>
                <c:manualLayout>
                  <c:x val="-3.1004657385225232E-3"/>
                  <c:y val="4.4977618509912304E-2"/>
                </c:manualLayout>
              </c:layout>
              <c:tx>
                <c:rich>
                  <a:bodyPr/>
                  <a:lstStyle/>
                  <a:p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Ķirurgi: </a:t>
                    </a:r>
                    <a:r>
                      <a:rPr lang="lv-LV" sz="1400" b="1" dirty="0">
                        <a:solidFill>
                          <a:schemeClr val="tx2"/>
                        </a:solidFill>
                      </a:rPr>
                      <a:t>18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5"/>
              <c:layout>
                <c:manualLayout>
                  <c:x val="-5.1505350826401196E-2"/>
                  <c:y val="4.444413337439457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 smtClean="0">
                        <a:solidFill>
                          <a:schemeClr val="tx2"/>
                        </a:solidFill>
                      </a:rPr>
                      <a:t>Patologi</a:t>
                    </a:r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: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en-US" sz="1400" b="1" dirty="0">
                        <a:solidFill>
                          <a:schemeClr val="tx2"/>
                        </a:solidFill>
                      </a:rPr>
                      <a:t>3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6"/>
              <c:layout>
                <c:manualLayout>
                  <c:x val="-7.9343227628532673E-2"/>
                  <c:y val="1.954103169492745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 smtClean="0">
                        <a:solidFill>
                          <a:schemeClr val="tx2"/>
                        </a:solidFill>
                      </a:rPr>
                      <a:t>Internisti</a:t>
                    </a:r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: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en-US" sz="1400" b="1" dirty="0">
                        <a:solidFill>
                          <a:schemeClr val="tx2"/>
                        </a:solidFill>
                      </a:rPr>
                      <a:t>15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7"/>
              <c:layout>
                <c:manualLayout>
                  <c:x val="-3.2343188643024448E-2"/>
                  <c:y val="-1.2112290066600101E-4"/>
                </c:manualLayout>
              </c:layout>
              <c:tx>
                <c:rich>
                  <a:bodyPr/>
                  <a:lstStyle/>
                  <a:p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E</a:t>
                    </a:r>
                    <a:r>
                      <a:rPr lang="en-US" sz="1400" dirty="0" err="1" smtClean="0">
                        <a:solidFill>
                          <a:schemeClr val="tx2"/>
                        </a:solidFill>
                      </a:rPr>
                      <a:t>ndokrinologi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un </a:t>
                    </a:r>
                    <a:r>
                      <a:rPr lang="en-US" sz="1400" dirty="0" err="1" smtClean="0">
                        <a:solidFill>
                          <a:schemeClr val="tx2"/>
                        </a:solidFill>
                      </a:rPr>
                      <a:t>urologi</a:t>
                    </a:r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: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en-US" sz="1400" b="1" dirty="0">
                        <a:solidFill>
                          <a:schemeClr val="tx2"/>
                        </a:solidFill>
                      </a:rPr>
                      <a:t>4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8"/>
              <c:layout>
                <c:manualLayout>
                  <c:x val="-4.4859499106865583E-2"/>
                  <c:y val="-4.9382370415994034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 smtClean="0">
                        <a:solidFill>
                          <a:schemeClr val="tx2"/>
                        </a:solidFill>
                      </a:rPr>
                      <a:t>Neirologi</a:t>
                    </a:r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: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en-US" sz="1400" b="1" dirty="0">
                        <a:solidFill>
                          <a:schemeClr val="tx2"/>
                        </a:solidFill>
                      </a:rPr>
                      <a:t>13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9"/>
              <c:layout>
                <c:manualLayout>
                  <c:x val="-0.15390780916918984"/>
                  <c:y val="-4.9382370415994017E-3"/>
                </c:manualLayout>
              </c:layout>
              <c:tx>
                <c:rich>
                  <a:bodyPr/>
                  <a:lstStyle/>
                  <a:p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G</a:t>
                    </a:r>
                    <a:r>
                      <a:rPr lang="it-IT" sz="1400" dirty="0" smtClean="0">
                        <a:solidFill>
                          <a:schemeClr val="tx2"/>
                        </a:solidFill>
                      </a:rPr>
                      <a:t>inekologi </a:t>
                    </a:r>
                    <a:r>
                      <a:rPr lang="it-IT" sz="1400" dirty="0">
                        <a:solidFill>
                          <a:schemeClr val="tx2"/>
                        </a:solidFill>
                      </a:rPr>
                      <a:t>un dzemdību speciālisti un radiologi </a:t>
                    </a:r>
                    <a:r>
                      <a:rPr lang="it-IT" sz="1400" dirty="0" smtClean="0">
                        <a:solidFill>
                          <a:schemeClr val="tx2"/>
                        </a:solidFill>
                      </a:rPr>
                      <a:t>terapeiti</a:t>
                    </a:r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:</a:t>
                    </a:r>
                    <a:r>
                      <a:rPr lang="it-IT" sz="140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it-IT" sz="1400" b="1" dirty="0">
                        <a:solidFill>
                          <a:schemeClr val="tx2"/>
                        </a:solidFill>
                      </a:rPr>
                      <a:t>6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10"/>
              <c:layout>
                <c:manualLayout>
                  <c:x val="-2.0011733451184451E-2"/>
                  <c:y val="-0.12263288653305172"/>
                </c:manualLayout>
              </c:layout>
              <c:tx>
                <c:rich>
                  <a:bodyPr/>
                  <a:lstStyle/>
                  <a:p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Onkologi ķīmijterapeiti: </a:t>
                    </a:r>
                    <a:r>
                      <a:rPr lang="lv-LV" sz="1400" b="1" dirty="0">
                        <a:solidFill>
                          <a:schemeClr val="tx2"/>
                        </a:solidFill>
                      </a:rPr>
                      <a:t>10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11"/>
              <c:layout>
                <c:manualLayout>
                  <c:x val="5.3510686589370214E-2"/>
                  <c:y val="-9.3856833120250671E-2"/>
                </c:manualLayout>
              </c:layout>
              <c:tx>
                <c:rich>
                  <a:bodyPr/>
                  <a:lstStyle/>
                  <a:p>
                    <a:r>
                      <a:rPr lang="lv-LV" sz="1400" dirty="0" smtClean="0">
                        <a:solidFill>
                          <a:schemeClr val="tx2"/>
                        </a:solidFill>
                      </a:rPr>
                      <a:t>Neiroķirurgi: </a:t>
                    </a:r>
                    <a:r>
                      <a:rPr lang="lv-LV" sz="1400" b="1" dirty="0">
                        <a:solidFill>
                          <a:schemeClr val="tx2"/>
                        </a:solidFill>
                      </a:rPr>
                      <a:t>7</a:t>
                    </a:r>
                  </a:p>
                </c:rich>
              </c:tx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lv-LV"/>
              </a:p>
            </c:txPr>
            <c:dLblPos val="outEnd"/>
            <c:showVal val="1"/>
            <c:showCatName val="1"/>
            <c:showLeaderLines val="1"/>
            <c:leaderLines>
              <c:spPr>
                <a:ln>
                  <a:solidFill>
                    <a:srgbClr val="4F81BD">
                      <a:alpha val="50000"/>
                    </a:srgbClr>
                  </a:solidFill>
                </a:ln>
              </c:spPr>
            </c:leaderLines>
          </c:dLbls>
          <c:cat>
            <c:strRef>
              <c:f>Sheet1!$A$2:$A$13</c:f>
              <c:strCache>
                <c:ptCount val="12"/>
                <c:pt idx="0">
                  <c:v>anesteziologi un reanimatologi</c:v>
                </c:pt>
                <c:pt idx="1">
                  <c:v>gastroenterologi, onkoginekologi un reimatologi</c:v>
                </c:pt>
                <c:pt idx="2">
                  <c:v>radiologi diagnosti</c:v>
                </c:pt>
                <c:pt idx="3">
                  <c:v>hematologi, oftalmologi, traumatologi ortopēdi</c:v>
                </c:pt>
                <c:pt idx="4">
                  <c:v>ķirurgi</c:v>
                </c:pt>
                <c:pt idx="5">
                  <c:v>patologi</c:v>
                </c:pt>
                <c:pt idx="6">
                  <c:v>internisti</c:v>
                </c:pt>
                <c:pt idx="7">
                  <c:v>endokrinologi un urologi</c:v>
                </c:pt>
                <c:pt idx="8">
                  <c:v>neirologi</c:v>
                </c:pt>
                <c:pt idx="9">
                  <c:v>ginekologi un dzemdību speciālisti un radiologi terapeiti</c:v>
                </c:pt>
                <c:pt idx="10">
                  <c:v>onkologi ķīmijterapeiti</c:v>
                </c:pt>
                <c:pt idx="11">
                  <c:v>neiroķirurgi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25</c:v>
                </c:pt>
                <c:pt idx="1">
                  <c:v>1</c:v>
                </c:pt>
                <c:pt idx="2">
                  <c:v>22</c:v>
                </c:pt>
                <c:pt idx="3">
                  <c:v>2</c:v>
                </c:pt>
                <c:pt idx="4">
                  <c:v>18</c:v>
                </c:pt>
                <c:pt idx="5">
                  <c:v>3</c:v>
                </c:pt>
                <c:pt idx="6">
                  <c:v>15</c:v>
                </c:pt>
                <c:pt idx="7">
                  <c:v>4</c:v>
                </c:pt>
                <c:pt idx="8">
                  <c:v>13</c:v>
                </c:pt>
                <c:pt idx="9">
                  <c:v>6</c:v>
                </c:pt>
                <c:pt idx="10">
                  <c:v>10</c:v>
                </c:pt>
                <c:pt idx="11">
                  <c:v>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lv-LV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6572388715875984E-2"/>
          <c:y val="0.10283323622808666"/>
          <c:w val="0.70975946429308889"/>
          <c:h val="0.7187383544646880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Klīnika "Biķernieki"</c:v>
                </c:pt>
              </c:strCache>
            </c:strRef>
          </c:tx>
          <c:dLbls>
            <c:dLbl>
              <c:idx val="0"/>
              <c:layout>
                <c:manualLayout>
                  <c:x val="3.0131615847047211E-2"/>
                  <c:y val="-4.0624999999999988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lv-LV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Vairākos (2) centros</c:v>
                </c:pt>
              </c:strCache>
            </c:strRef>
          </c:tx>
          <c:dLbls>
            <c:dLbl>
              <c:idx val="0"/>
              <c:layout>
                <c:manualLayout>
                  <c:x val="1.9585550300580724E-2"/>
                  <c:y val="-4.374999999999999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lv-LV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Klīnika "Linezers"</c:v>
                </c:pt>
              </c:strCache>
            </c:strRef>
          </c:tx>
          <c:dLbls>
            <c:dLbl>
              <c:idx val="0"/>
              <c:layout>
                <c:manualLayout>
                  <c:x val="1.80789695082283E-2"/>
                  <c:y val="-0.05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lv-LV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LOC</c:v>
                </c:pt>
              </c:strCache>
            </c:strRef>
          </c:tx>
          <c:dLbls>
            <c:dLbl>
              <c:idx val="0"/>
              <c:layout>
                <c:manualLayout>
                  <c:x val="1.5065807923523586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lv-LV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Klīnika "Gaiļezers"</c:v>
                </c:pt>
              </c:strCache>
            </c:strRef>
          </c:tx>
          <c:dLbls>
            <c:dLbl>
              <c:idx val="0"/>
              <c:layout>
                <c:manualLayout>
                  <c:x val="2.1092131092933022E-2"/>
                  <c:y val="-4.3697224551329419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lv-LV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dLbls>
          <c:showVal val="1"/>
        </c:dLbls>
        <c:shape val="box"/>
        <c:axId val="99440896"/>
        <c:axId val="99450880"/>
        <c:axId val="0"/>
      </c:bar3DChart>
      <c:catAx>
        <c:axId val="99440896"/>
        <c:scaling>
          <c:orientation val="minMax"/>
        </c:scaling>
        <c:axPos val="b"/>
        <c:numFmt formatCode="General" sourceLinked="1"/>
        <c:majorTickMark val="none"/>
        <c:tickLblPos val="nextTo"/>
        <c:crossAx val="99450880"/>
        <c:crosses val="autoZero"/>
        <c:auto val="1"/>
        <c:lblAlgn val="ctr"/>
        <c:lblOffset val="100"/>
      </c:catAx>
      <c:valAx>
        <c:axId val="99450880"/>
        <c:scaling>
          <c:orientation val="minMax"/>
        </c:scaling>
        <c:delete val="1"/>
        <c:axPos val="l"/>
        <c:numFmt formatCode="General" sourceLinked="1"/>
        <c:tickLblPos val="none"/>
        <c:crossAx val="99440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79295499095818"/>
          <c:y val="0.15497692352275474"/>
          <c:w val="0.24805627352104812"/>
          <c:h val="0.58733981447305461"/>
        </c:manualLayout>
      </c:layout>
      <c:txPr>
        <a:bodyPr/>
        <a:lstStyle/>
        <a:p>
          <a:pPr>
            <a:defRPr sz="1600">
              <a:solidFill>
                <a:schemeClr val="tx2"/>
              </a:solidFill>
              <a:latin typeface="Tahoma" pitchFamily="34" charset="0"/>
              <a:cs typeface="Tahoma" pitchFamily="34" charset="0"/>
            </a:defRPr>
          </a:pPr>
          <a:endParaRPr lang="lv-LV"/>
        </a:p>
      </c:txPr>
    </c:legend>
    <c:plotVisOnly val="1"/>
  </c:chart>
  <c:txPr>
    <a:bodyPr/>
    <a:lstStyle/>
    <a:p>
      <a:pPr>
        <a:defRPr sz="1800"/>
      </a:pPr>
      <a:endParaRPr lang="lv-LV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Patoloģijas centrs</c:v>
                </c:pt>
              </c:strCache>
            </c:strRef>
          </c:tx>
          <c:dLbls>
            <c:dLbl>
              <c:idx val="0"/>
              <c:layout>
                <c:manualLayout>
                  <c:x val="4.0774434288435531E-2"/>
                  <c:y val="-4.740707559935421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lv-LV"/>
                </a:p>
              </c:txPr>
              <c:showVal val="1"/>
            </c:dLbl>
            <c:showVal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Klīnika "Biķernieki"</c:v>
                </c:pt>
              </c:strCache>
            </c:strRef>
          </c:tx>
          <c:dLbls>
            <c:dLbl>
              <c:idx val="0"/>
              <c:layout>
                <c:manualLayout>
                  <c:x val="2.2833683201523906E-2"/>
                  <c:y val="-4.740707559935421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lv-LV"/>
                </a:p>
              </c:txPr>
              <c:showVal val="1"/>
            </c:dLbl>
            <c:showVal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Klīnika "Linezers"</c:v>
                </c:pt>
              </c:strCache>
            </c:strRef>
          </c:tx>
          <c:dLbls>
            <c:dLbl>
              <c:idx val="0"/>
              <c:layout>
                <c:manualLayout>
                  <c:x val="2.446466057306124E-2"/>
                  <c:y val="-4.740707559935421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lv-LV"/>
                </a:p>
              </c:txPr>
              <c:showVal val="1"/>
            </c:dLbl>
            <c:showVal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LOC</c:v>
                </c:pt>
              </c:strCache>
            </c:strRef>
          </c:tx>
          <c:dLbls>
            <c:dLbl>
              <c:idx val="0"/>
              <c:layout>
                <c:manualLayout>
                  <c:x val="1.6309773715374103E-2"/>
                  <c:y val="-5.333296004927367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lv-LV"/>
                </a:p>
              </c:txPr>
              <c:showVal val="1"/>
            </c:dLbl>
            <c:showVal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Klīnika "Gaiļezers"</c:v>
                </c:pt>
              </c:strCache>
            </c:strRef>
          </c:tx>
          <c:dLbls>
            <c:dLbl>
              <c:idx val="0"/>
              <c:layout>
                <c:manualLayout>
                  <c:x val="2.446466057306124E-2"/>
                  <c:y val="-4.740707559935421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lv-LV"/>
                </a:p>
              </c:txPr>
              <c:showVal val="1"/>
            </c:dLbl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dLbls>
          <c:showVal val="1"/>
        </c:dLbls>
        <c:shape val="box"/>
        <c:axId val="99034624"/>
        <c:axId val="99036160"/>
        <c:axId val="0"/>
      </c:bar3DChart>
      <c:catAx>
        <c:axId val="99034624"/>
        <c:scaling>
          <c:orientation val="minMax"/>
        </c:scaling>
        <c:delete val="1"/>
        <c:axPos val="b"/>
        <c:majorTickMark val="none"/>
        <c:tickLblPos val="none"/>
        <c:crossAx val="99036160"/>
        <c:crosses val="autoZero"/>
        <c:auto val="1"/>
        <c:lblAlgn val="ctr"/>
        <c:lblOffset val="100"/>
      </c:catAx>
      <c:valAx>
        <c:axId val="99036160"/>
        <c:scaling>
          <c:orientation val="minMax"/>
        </c:scaling>
        <c:delete val="1"/>
        <c:axPos val="l"/>
        <c:numFmt formatCode="General" sourceLinked="1"/>
        <c:tickLblPos val="none"/>
        <c:crossAx val="99034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3658146115551"/>
          <c:y val="0.2501154847560122"/>
          <c:w val="0.29369343430153394"/>
          <c:h val="0.50569491493789565"/>
        </c:manualLayout>
      </c:layout>
      <c:txPr>
        <a:bodyPr/>
        <a:lstStyle/>
        <a:p>
          <a:pPr>
            <a:defRPr sz="1600">
              <a:solidFill>
                <a:schemeClr val="tx2"/>
              </a:solidFill>
              <a:latin typeface="Tahoma" pitchFamily="34" charset="0"/>
              <a:cs typeface="Tahoma" pitchFamily="34" charset="0"/>
            </a:defRPr>
          </a:pPr>
          <a:endParaRPr lang="lv-LV"/>
        </a:p>
      </c:txPr>
    </c:legend>
    <c:plotVisOnly val="1"/>
  </c:chart>
  <c:txPr>
    <a:bodyPr/>
    <a:lstStyle/>
    <a:p>
      <a:pPr>
        <a:defRPr sz="1800"/>
      </a:pPr>
      <a:endParaRPr lang="lv-LV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AAA59-2B8C-4263-81DD-1525BE02445D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88A95-8F56-49BD-8D4D-858022E52110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</a:t>
            </a:fld>
            <a:endParaRPr lang="lv-L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10</a:t>
            </a:fld>
            <a:endParaRPr lang="lv-LV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11</a:t>
            </a:fld>
            <a:endParaRPr lang="lv-LV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12</a:t>
            </a:fld>
            <a:endParaRPr lang="lv-LV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13</a:t>
            </a:fld>
            <a:endParaRPr lang="lv-LV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14</a:t>
            </a:fld>
            <a:endParaRPr lang="lv-LV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15</a:t>
            </a:fld>
            <a:endParaRPr lang="lv-LV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16</a:t>
            </a:fld>
            <a:endParaRPr lang="lv-LV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17</a:t>
            </a:fld>
            <a:endParaRPr lang="lv-LV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18</a:t>
            </a:fld>
            <a:endParaRPr lang="lv-LV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19</a:t>
            </a:fld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</a:t>
            </a:fld>
            <a:endParaRPr lang="lv-LV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20</a:t>
            </a:fld>
            <a:endParaRPr lang="lv-LV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21</a:t>
            </a:fld>
            <a:endParaRPr lang="lv-LV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22</a:t>
            </a:fld>
            <a:endParaRPr lang="lv-LV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23</a:t>
            </a:fld>
            <a:endParaRPr lang="lv-LV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24</a:t>
            </a:fld>
            <a:endParaRPr lang="lv-LV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25</a:t>
            </a:fld>
            <a:endParaRPr lang="lv-LV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26</a:t>
            </a:fld>
            <a:endParaRPr lang="lv-LV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27</a:t>
            </a:fld>
            <a:endParaRPr lang="lv-LV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28</a:t>
            </a:fld>
            <a:endParaRPr lang="lv-LV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29</a:t>
            </a:fld>
            <a:endParaRPr 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3</a:t>
            </a:fld>
            <a:endParaRPr lang="lv-LV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30</a:t>
            </a:fld>
            <a:endParaRPr lang="lv-LV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31</a:t>
            </a:fld>
            <a:endParaRPr lang="lv-LV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32</a:t>
            </a:fld>
            <a:endParaRPr lang="lv-LV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33</a:t>
            </a:fld>
            <a:endParaRPr lang="lv-LV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34</a:t>
            </a:fld>
            <a:endParaRPr lang="lv-LV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35</a:t>
            </a:fld>
            <a:endParaRPr lang="lv-LV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36</a:t>
            </a:fld>
            <a:endParaRPr lang="lv-LV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37</a:t>
            </a:fld>
            <a:endParaRPr lang="lv-LV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38</a:t>
            </a:fld>
            <a:endParaRPr lang="lv-LV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39</a:t>
            </a:fld>
            <a:endParaRPr 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4</a:t>
            </a:fld>
            <a:endParaRPr lang="lv-L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5</a:t>
            </a:fld>
            <a:endParaRPr lang="lv-L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6</a:t>
            </a:fld>
            <a:endParaRPr lang="lv-L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7</a:t>
            </a:fld>
            <a:endParaRPr lang="lv-L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8</a:t>
            </a:fld>
            <a:endParaRPr lang="lv-LV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9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4"/>
            <a:ext cx="9144000" cy="45005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951438"/>
            <a:ext cx="7772400" cy="1102519"/>
          </a:xfrm>
        </p:spPr>
        <p:txBody>
          <a:bodyPr>
            <a:normAutofit fontScale="90000"/>
          </a:bodyPr>
          <a:lstStyle/>
          <a:p>
            <a:pPr lvl="0"/>
            <a:r>
              <a:rPr lang="lv-LV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Medicīniskās izglītības,</a:t>
            </a:r>
            <a:br>
              <a:rPr lang="lv-LV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lv-LV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zinātnes un pētnieciskais darbs Austrumu slimnīcā.</a:t>
            </a:r>
            <a:endParaRPr lang="lv-LV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as_logo.jpg"/>
          <p:cNvPicPr>
            <a:picLocks noChangeAspect="1"/>
          </p:cNvPicPr>
          <p:nvPr/>
        </p:nvPicPr>
        <p:blipFill>
          <a:blip r:embed="rId5" cstate="print"/>
          <a:srcRect l="4587" t="8686" r="2523" b="8686"/>
          <a:stretch>
            <a:fillRect/>
          </a:stretch>
        </p:blipFill>
        <p:spPr>
          <a:xfrm>
            <a:off x="142844" y="98716"/>
            <a:ext cx="1500198" cy="433391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41988" y="747473"/>
            <a:ext cx="8286808" cy="351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RAKUS izglītības “odziņas”</a:t>
            </a:r>
          </a:p>
          <a:p>
            <a:pPr>
              <a:lnSpc>
                <a:spcPct val="90000"/>
              </a:lnSpc>
            </a:pPr>
            <a:endParaRPr lang="lv-LV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Iespēja piedalīties ļoti plaša profila klīnisko gadījumu apspriedēs un teorētiski izglītojošos pasākumos;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Baltijā vismodernāk aprīkotā </a:t>
            </a:r>
            <a:r>
              <a:rPr lang="lv-LV" altLang="ko-KR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Terapeitiskās radioloģijas un medicīniskās fizikas klīnika;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altLang="ko-KR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Vienīgie apdegumu, geriatrijas, plastiskās ķirurģijas, hematoloģijas un citi centri, kā arī toksikoloģijas un sepses klīnika valstī;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altLang="ko-KR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Visplašākā profila un ietilpības onkoloģisko slimnieku aprūpes centrs ;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altLang="ko-KR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Vismodernākā neatliekamās medicīniskās palīdzības klīnika valstī;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altLang="ko-KR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Visvairāk iespēju piestrādāt, visatsaucīgākie kolēģi un administrācija.</a:t>
            </a:r>
            <a:endParaRPr lang="lv-LV" sz="16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4"/>
            <a:ext cx="9144000" cy="45005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951438"/>
            <a:ext cx="7772400" cy="1102519"/>
          </a:xfrm>
        </p:spPr>
        <p:txBody>
          <a:bodyPr>
            <a:normAutofit/>
          </a:bodyPr>
          <a:lstStyle/>
          <a:p>
            <a:pPr lvl="0"/>
            <a:r>
              <a:rPr lang="lv-LV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daļa un pētnieciskais darbs</a:t>
            </a:r>
            <a:endParaRPr lang="lv-LV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as_logo.jpg"/>
          <p:cNvPicPr>
            <a:picLocks noChangeAspect="1"/>
          </p:cNvPicPr>
          <p:nvPr/>
        </p:nvPicPr>
        <p:blipFill>
          <a:blip r:embed="rId5" cstate="print"/>
          <a:srcRect l="4587" t="8686" r="2523" b="8686"/>
          <a:stretch>
            <a:fillRect/>
          </a:stretch>
        </p:blipFill>
        <p:spPr>
          <a:xfrm>
            <a:off x="142844" y="98716"/>
            <a:ext cx="1500198" cy="43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8647" y="740008"/>
            <a:ext cx="89297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1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Nodrošina zinātniski pētnieciskās darbības īstenošanu un uzraudzību AS atbilstoši normatīvo aktu prasībām;</a:t>
            </a:r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442913" lvl="1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Nodrošina līdzdalību projektu vadībā un veicina AS iesaisti zinātniski pētnieciskajos starptautiskās sadarbības projektos;</a:t>
            </a:r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442913" lvl="1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Organizē starptautisko sadarbību ar Eiropas Savienības un citu valstu akadēmiskajām un atbilstoša profila medicīnas iestādēm, pētniecības institūtiem, augstskolām, pētnieku grupām un atsevišķiem speciālistiem;</a:t>
            </a:r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442913" lvl="1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Vada AS notiekošo klīnisko pētījumu un pētnieku reģistru;</a:t>
            </a:r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442913" lvl="1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Organizē un uzrauga Klīnisko pētījumu dokumentācijas uzglabāšanu AS pētījumu arhīvā;</a:t>
            </a:r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442913" lvl="1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Vada AS notiekošo akadēmisko pētījumu uzskaiti un reģistru;</a:t>
            </a:r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442913" lvl="1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Zinātnes daļa piedalās AS Zinātniskās padomes darba organizēšanā.</a:t>
            </a:r>
            <a:endParaRPr lang="lv-LV" sz="16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643835" y="4179105"/>
            <a:ext cx="45719" cy="267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Rectangle 34"/>
          <p:cNvSpPr/>
          <p:nvPr/>
        </p:nvSpPr>
        <p:spPr>
          <a:xfrm>
            <a:off x="1428729" y="4179105"/>
            <a:ext cx="45719" cy="267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3" name="Rectangle 32"/>
          <p:cNvSpPr/>
          <p:nvPr/>
        </p:nvSpPr>
        <p:spPr>
          <a:xfrm>
            <a:off x="4500562" y="3792995"/>
            <a:ext cx="357190" cy="34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Rectangle 31"/>
          <p:cNvSpPr/>
          <p:nvPr/>
        </p:nvSpPr>
        <p:spPr>
          <a:xfrm>
            <a:off x="4500562" y="3161114"/>
            <a:ext cx="357190" cy="34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Rectangle 30"/>
          <p:cNvSpPr/>
          <p:nvPr/>
        </p:nvSpPr>
        <p:spPr>
          <a:xfrm>
            <a:off x="4500562" y="2518172"/>
            <a:ext cx="357190" cy="34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0" name="Rectangle 29"/>
          <p:cNvSpPr/>
          <p:nvPr/>
        </p:nvSpPr>
        <p:spPr>
          <a:xfrm>
            <a:off x="4130926" y="3473251"/>
            <a:ext cx="357190" cy="34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Rectangle 28"/>
          <p:cNvSpPr/>
          <p:nvPr/>
        </p:nvSpPr>
        <p:spPr>
          <a:xfrm>
            <a:off x="4116178" y="2841370"/>
            <a:ext cx="357190" cy="34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Rectangle 27"/>
          <p:cNvSpPr/>
          <p:nvPr/>
        </p:nvSpPr>
        <p:spPr>
          <a:xfrm>
            <a:off x="4454844" y="1393023"/>
            <a:ext cx="45719" cy="31611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94" y="746369"/>
            <a:ext cx="18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Struktūra</a:t>
            </a:r>
            <a:endParaRPr lang="lv-LV" sz="1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488" y="932759"/>
            <a:ext cx="32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latin typeface="Tahoma" pitchFamily="34" charset="0"/>
                <a:cs typeface="Tahoma" pitchFamily="34" charset="0"/>
              </a:rPr>
              <a:t>Zinātnes direktors</a:t>
            </a:r>
            <a:endParaRPr lang="lv-LV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488" y="1553758"/>
            <a:ext cx="32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Zinātnes  daļas vadītājs</a:t>
            </a:r>
            <a:endParaRPr lang="lv-LV" sz="16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5856" y="2562416"/>
            <a:ext cx="32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Zinātniskais sekretārs</a:t>
            </a:r>
            <a:endParaRPr lang="lv-LV" sz="14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5856" y="3214692"/>
            <a:ext cx="324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Akadēmisko pētījumu koordinators</a:t>
            </a:r>
            <a:endParaRPr lang="lv-LV" sz="14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6314" y="2155945"/>
            <a:ext cx="3240000" cy="603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Klīniski pētniecisko protokolu un vadlīniju konsultants ķirurģijā</a:t>
            </a:r>
            <a:endParaRPr lang="lv-LV" sz="14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86314" y="2798887"/>
            <a:ext cx="3240000" cy="61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Klīniski pētniecisko protokolu un vadlīniju konsultants neiroloģijā un neiroķirurģijā</a:t>
            </a:r>
            <a:endParaRPr lang="lv-LV" sz="14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6314" y="3453552"/>
            <a:ext cx="3240000" cy="643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Zinātniskā darba koordinators</a:t>
            </a:r>
            <a:endParaRPr lang="lv-LV" sz="14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5070" y="4335626"/>
            <a:ext cx="25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Zinātniskā darba asistents</a:t>
            </a:r>
            <a:endParaRPr lang="lv-LV" sz="14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49714" y="4335626"/>
            <a:ext cx="25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Zinātniskā darba asistents</a:t>
            </a:r>
            <a:endParaRPr lang="lv-LV" sz="14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64358" y="4335626"/>
            <a:ext cx="2520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Zinātniskā darba asistents</a:t>
            </a:r>
            <a:endParaRPr lang="lv-LV" sz="14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8728" y="4179106"/>
            <a:ext cx="6215106" cy="34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6" name="Picture 25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27" name="TextBox 26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5720" y="1108371"/>
          <a:ext cx="857256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484"/>
                <a:gridCol w="2124174"/>
                <a:gridCol w="2275902"/>
              </a:tblGrid>
              <a:tr h="27813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latin typeface="Tahoma" pitchFamily="34" charset="0"/>
                          <a:cs typeface="Tahoma" pitchFamily="34" charset="0"/>
                        </a:rPr>
                        <a:t>Grāds</a:t>
                      </a:r>
                      <a:endParaRPr lang="lv-LV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ahoma" pitchFamily="34" charset="0"/>
                          <a:cs typeface="Tahoma" pitchFamily="34" charset="0"/>
                        </a:rPr>
                        <a:t>Skaits </a:t>
                      </a:r>
                      <a:endParaRPr lang="lv-LV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ahoma" pitchFamily="34" charset="0"/>
                          <a:cs typeface="Tahoma" pitchFamily="34" charset="0"/>
                        </a:rPr>
                        <a:t>PLE</a:t>
                      </a:r>
                      <a:endParaRPr lang="lv-LV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>
                    <a:solidFill>
                      <a:schemeClr val="tx2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Dr.chem.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Dr.phys.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0.1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Dr.habil.med.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2.75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Dr.med.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58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45.3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KOPĀ:</a:t>
                      </a:r>
                      <a:endParaRPr lang="lv-LV" sz="1400" b="1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64</a:t>
                      </a:r>
                      <a:endParaRPr lang="lv-LV" sz="1400" b="1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49.2</a:t>
                      </a:r>
                      <a:endParaRPr lang="lv-LV" sz="1400" b="1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2" y="745045"/>
            <a:ext cx="52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Doktori A-slimnīcā</a:t>
            </a:r>
            <a:endParaRPr lang="lv-LV" sz="1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37" y="3042896"/>
            <a:ext cx="52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Akadēmiskais personāls</a:t>
            </a:r>
            <a:endParaRPr lang="lv-LV" sz="1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85720" y="3408351"/>
          <a:ext cx="8572560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484"/>
                <a:gridCol w="2124174"/>
                <a:gridCol w="2275902"/>
              </a:tblGrid>
              <a:tr h="27813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latin typeface="Tahoma" pitchFamily="34" charset="0"/>
                          <a:cs typeface="Tahoma" pitchFamily="34" charset="0"/>
                        </a:rPr>
                        <a:t>Amats</a:t>
                      </a:r>
                      <a:endParaRPr lang="lv-LV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ahoma" pitchFamily="34" charset="0"/>
                          <a:cs typeface="Tahoma" pitchFamily="34" charset="0"/>
                        </a:rPr>
                        <a:t>Skaits </a:t>
                      </a:r>
                      <a:endParaRPr lang="lv-LV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ahoma" pitchFamily="34" charset="0"/>
                          <a:cs typeface="Tahoma" pitchFamily="34" charset="0"/>
                        </a:rPr>
                        <a:t>PLE</a:t>
                      </a:r>
                      <a:endParaRPr lang="lv-LV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>
                    <a:solidFill>
                      <a:schemeClr val="tx2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Asoc. profesors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Docents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8.83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Profesors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14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8.5</a:t>
                      </a:r>
                      <a:endParaRPr lang="lv-LV" sz="1400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KOPĀ:</a:t>
                      </a:r>
                      <a:endParaRPr lang="lv-LV" sz="1400" b="1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31</a:t>
                      </a:r>
                      <a:endParaRPr lang="lv-LV" sz="1400" b="1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cs typeface="Tahoma" pitchFamily="34" charset="0"/>
                        </a:rPr>
                        <a:t>20.3</a:t>
                      </a:r>
                      <a:endParaRPr lang="lv-LV" sz="1400" b="1" dirty="0">
                        <a:solidFill>
                          <a:schemeClr val="tx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14" name="Picture 13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423" y="722260"/>
            <a:ext cx="87845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Doktoranti</a:t>
            </a:r>
          </a:p>
          <a:p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354013" indent="-3540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Skaits kopā: 13</a:t>
            </a:r>
          </a:p>
          <a:p>
            <a:pPr marL="354013" indent="-3540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tabLst>
                <a:tab pos="1617663" algn="l"/>
              </a:tabLst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No jauna doktorantūru sākuši: 2</a:t>
            </a:r>
          </a:p>
          <a:p>
            <a:pPr marL="354013" indent="-3540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tabLst>
                <a:tab pos="1617663" algn="l"/>
              </a:tabLst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Doktora grādu ieguvuši: 1 </a:t>
            </a:r>
          </a:p>
          <a:p>
            <a:pPr marL="354013" indent="-3540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Onkoloģijā, radioloģijā, ginekoloģijā, neiroloģijā, gastroenteroloģijā, ķirurģijā, hematoloģijā, endokrinoloģijā, kardioloģijā, infektoloģijā, pediatrijā, medicīnas fizikā.</a:t>
            </a:r>
          </a:p>
          <a:p>
            <a:pPr marL="354013" indent="-354013">
              <a:lnSpc>
                <a:spcPct val="150000"/>
              </a:lnSpc>
              <a:buClr>
                <a:srgbClr val="C00000"/>
              </a:buClr>
            </a:pPr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Publikācijas</a:t>
            </a:r>
          </a:p>
          <a:p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PubMed publikāciju skaits:</a:t>
            </a:r>
          </a:p>
          <a:p>
            <a:pPr marL="265113" lvl="1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30 publikācijas (2009. gadā – 15)</a:t>
            </a:r>
          </a:p>
          <a:p>
            <a:pPr marL="265113" lvl="1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15 publikācijas, kurās slimnīcas darbinieks ir 1., 2. vai pēdējais autors</a:t>
            </a:r>
            <a:endParaRPr lang="en-US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354013" indent="-3540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lv-LV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3492" y="130496"/>
            <a:ext cx="702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938" y="735308"/>
            <a:ext cx="87937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Konferences un apmācība</a:t>
            </a:r>
          </a:p>
          <a:p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Slimnīcas ikgadējā zinātniskā konference;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Pasaules Digestīvās veselības diena;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Nīderlandes ERASMUS Universitātes viesprofesora P. Riegman lekcijas (biobanka);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LU doktorantūras skolas pasākumi.</a:t>
            </a:r>
            <a:endParaRPr lang="en-US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3492" y="130496"/>
            <a:ext cx="702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un pētnieciskais darbs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736" y="735308"/>
            <a:ext cx="6500842" cy="324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Akadēmiskie pētījumi</a:t>
            </a:r>
          </a:p>
          <a:p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Reģistrēti kopā: 21</a:t>
            </a:r>
          </a:p>
          <a:p>
            <a:pPr marL="53022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LOC: 9</a:t>
            </a:r>
          </a:p>
          <a:p>
            <a:pPr marL="53022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klīnika «Gaiļezers»: 6</a:t>
            </a:r>
          </a:p>
          <a:p>
            <a:pPr marL="53022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visi stacionāri: 6</a:t>
            </a:r>
          </a:p>
          <a:p>
            <a:pPr lvl="1"/>
            <a:endParaRPr lang="lv-LV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tabLst>
                <a:tab pos="1077913" algn="l"/>
              </a:tabLst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No jauna uzsākti: 16</a:t>
            </a:r>
          </a:p>
          <a:p>
            <a:endParaRPr lang="lv-LV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Vēl joprojām visi pētījumi netiek reģistrēti</a:t>
            </a:r>
          </a:p>
        </p:txBody>
      </p:sp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30265" y="733984"/>
            <a:ext cx="80724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Klīniskie pētījumi (zāļu izpēte, novērošana)</a:t>
            </a:r>
          </a:p>
          <a:p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Kopā notiek: 75 (+4%; 72-2009. gadā)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Iesniegti dokumenti atļaujai: 34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Noslēgti līgumi: 27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428596" y="2411014"/>
          <a:ext cx="8429684" cy="245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3492" y="130496"/>
            <a:ext cx="702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un pētnieciskais darbs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5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un pētnieciskais darbs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265" y="733983"/>
            <a:ext cx="807249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Klīniskie pētījumi (zāļu izpēte, novērošana)</a:t>
            </a:r>
          </a:p>
          <a:p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39 atbildīgie pētnieki</a:t>
            </a:r>
          </a:p>
          <a:p>
            <a:pPr lvl="1"/>
            <a:endParaRPr lang="lv-LV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428596" y="1607337"/>
          <a:ext cx="7786742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5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4"/>
            <a:ext cx="9144000" cy="45005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951438"/>
            <a:ext cx="7772400" cy="1102519"/>
          </a:xfrm>
        </p:spPr>
        <p:txBody>
          <a:bodyPr>
            <a:normAutofit/>
          </a:bodyPr>
          <a:lstStyle/>
          <a:p>
            <a:pPr lvl="0"/>
            <a:r>
              <a:rPr lang="lv-LV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daļa</a:t>
            </a:r>
            <a:endParaRPr lang="lv-LV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as_logo.jpg"/>
          <p:cNvPicPr>
            <a:picLocks noChangeAspect="1"/>
          </p:cNvPicPr>
          <p:nvPr/>
        </p:nvPicPr>
        <p:blipFill>
          <a:blip r:embed="rId5" cstate="print"/>
          <a:srcRect l="4587" t="8686" r="2523" b="8686"/>
          <a:stretch>
            <a:fillRect/>
          </a:stretch>
        </p:blipFill>
        <p:spPr>
          <a:xfrm>
            <a:off x="142844" y="98716"/>
            <a:ext cx="1500198" cy="43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07675" y="1058832"/>
            <a:ext cx="900115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Līdzdalība Slimnīcas IT stratēģijas izstrādē;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Ētikas komitejas izveide (Aslimnīcas fonds);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Iesniegts IZM pieteikums līdzdalībai VNPC izveidei sabiedrības veselībā un klīniskajā medicīnā;</a:t>
            </a:r>
          </a:p>
          <a:p>
            <a:pPr marL="530225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apstiprināta iespēja iesaistīties VNPC izveidē sadarbības partnera statusā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7. Ietvara sekretariātā (Brisele) iegūts apstiprinājums slimnīcas kvalifikācijai bezpeļņas uzņēmuma statusam programmas ietvaros;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Pirmo reizi ar Slimnīcu oficiāla partnera statusā iesniegts projekts 7. Ietvara programmai.</a:t>
            </a:r>
          </a:p>
          <a:p>
            <a:endParaRPr lang="lv-LV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endParaRPr lang="lv-LV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un pētnieciskais darbs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265" y="722261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Būtiskākais 2010. gadā</a:t>
            </a:r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07675" y="1070554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Līdzdalība VPP ietvaros;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IZM projekts </a:t>
            </a:r>
            <a:r>
              <a:rPr lang="lv-LV" sz="1600" i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“Vienota nacionālas nozīmes Latvijas akadēmiskā pamattīkla zinātniskās darbības nodrošināšanas izveide”;</a:t>
            </a:r>
            <a:endParaRPr lang="lv-LV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Iniciatīvas valsts organizēta skrīninga kvalitātes uzraudzības funkcijas realizēšanai;</a:t>
            </a:r>
          </a:p>
          <a:p>
            <a:pPr marL="531813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sagatavots un 2011. gadā iesniegts pārrobežu sadarbības projekts ar Somijas, Zviedrijas, Igaunijas vadošajām institūcijām</a:t>
            </a:r>
          </a:p>
          <a:p>
            <a:endParaRPr lang="lv-LV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un pētnieciskais darbs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265" y="733984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Būtiskākais 2010. gadā</a:t>
            </a:r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34971" y="1047108"/>
            <a:ext cx="88583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Līgums ar RSU Pārmantotā Vēža institūtu;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Darbs pie biobankas (sektora) dokumentu noformēšanas;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Sadarbība LU ESF projekta “Agrīnas audzēju diagnostikas un novēršanas </a:t>
            </a:r>
          </a:p>
          <a:p>
            <a:pPr marL="273050">
              <a:lnSpc>
                <a:spcPct val="150000"/>
              </a:lnSpc>
              <a:buClr>
                <a:srgbClr val="C00000"/>
              </a:buClr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starpdisciplināra izpētes grupa” ietvaros;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Kopā ar LU pieteikts projekts un saņemts atbalsts ERAF 2.1.1.1. aktivitātes projektam (autoimūnas slimības un GE);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Papildus finansējumu ieguvuši 2 BMC projekti ar slimnīcas iesaisti.</a:t>
            </a:r>
            <a:endParaRPr lang="en-US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endParaRPr lang="lv-LV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un pētnieciskais darbs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265" y="722261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Būtiskākais 2010. gadā</a:t>
            </a:r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42019" y="1067499"/>
            <a:ext cx="8429684" cy="262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EAFO</a:t>
            </a: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– Eurasian Oncology Program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ESDO</a:t>
            </a: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– European Society for Digestive Oncology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IDCA</a:t>
            </a: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– International Digestive Cancer Alliance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European Screening Network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NordICC</a:t>
            </a: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– North European Initiative for Cololorectal Cancer Screening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SHI</a:t>
            </a: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– Stomach Health Initiative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EAGE</a:t>
            </a: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– European Society for Gastroenterology and Endoscopy</a:t>
            </a:r>
            <a:endParaRPr lang="en-US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265" y="722261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Līdzdalība starptautiskās organizācijās</a:t>
            </a:r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un pētnieciskais darbs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41367" y="1066103"/>
            <a:ext cx="8967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Akadēmisko pētījumu aktivizēšana (t.sk. Eiropas fondu atbalstītu projektu ietvaros);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Līdzdalība VNPC;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IT stratēģijā paredzēto aktivitāšu realizēšana;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Klīnisko pētījumu reģistra pilnveidošana un pētījumu realizācijas kontroles sistēmas izveide;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Pētījumu nolikuma aktualizācija;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Pētījumu dokumentācijas arhīva iekārtošana (sadarbībā ar lietvedības departamentu).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265" y="722261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Aktualitātes 2011. gadam</a:t>
            </a:r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un pētnieciskais darbs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53090" y="1054380"/>
            <a:ext cx="89674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Ārstēšanas izmaksu-efektivitātes analīze onkoloģijā (LU ESF projekts);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Biobankas struktūras izveide;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Biobankas IT platforma </a:t>
            </a: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lv-LV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Valsts organizētā skrīninga kvalitātes kontrole (potenciāla slimnīcas vadošā loma);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Ieguldījumu shēmas (atbalsta mehānisms Slimnīcas zinātniekiem) izstrāde zinātnei.</a:t>
            </a:r>
          </a:p>
          <a:p>
            <a:endParaRPr lang="lv-LV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988" y="722261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Aktualitātes 2011. gadam</a:t>
            </a:r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un pētnieciskais darbs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79113" y="1051406"/>
            <a:ext cx="85725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Zinātnes daļā tiek iekļauts audu paraugu vākšanas sektors;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Šis sektors likumdošanā paredzētajā kārtībā tiek reģistrēts VZA;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Sektors atļauj uzkrāt materiālu arī klīniskiem mērķiem (piem., Oftalmoloģijas klīnika);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Vienlaikus tiek meklētas līdzekļu piesaistes iespējas / sadarbības partneris mūsdienīgas biobankas izveidei;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Pēc tādas izveides (vairāki gadi) tiek pieteiktas attiecīgās izmaiņas reģistrācijā;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Komplekss risinājums ar Valsts Hematoloģijas centru.</a:t>
            </a:r>
          </a:p>
          <a:p>
            <a:endParaRPr lang="lv-LV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265" y="733984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Piedāvātais biobankas administratīvais risinājums</a:t>
            </a:r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un pētnieciskais darbs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19398" y="1021415"/>
            <a:ext cx="857256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Slimnīca var startēt kombinētā projektā sadarbības partnera statusā;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Kombinētajā projektā 50% atbalsts aprīkojumam, kas tiek izmantots gan zinātniskajam darbam, gan arī pamatdarbībai;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Aparatūras un telpu pārbūves izmaksas attiecināmas;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Potenciālās jomas:</a:t>
            </a:r>
          </a:p>
          <a:p>
            <a:pPr marL="531813" lvl="1" indent="-2397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ciklotrons  / PET</a:t>
            </a:r>
          </a:p>
          <a:p>
            <a:pPr marL="531813" lvl="1" indent="-2397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biobanka</a:t>
            </a:r>
          </a:p>
          <a:p>
            <a:pPr marL="531813" lvl="1" indent="-2397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molekulārbioloģijas laboratorija</a:t>
            </a:r>
          </a:p>
          <a:p>
            <a:pPr marL="531813" lvl="1" indent="-2397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laboratorija (specifisks aprīkojums)</a:t>
            </a:r>
          </a:p>
          <a:p>
            <a:pPr marL="531813" lvl="1" indent="-2397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speciālā, t.sk. funkcionālā diagnostika gastroenteroloģijā</a:t>
            </a:r>
          </a:p>
          <a:p>
            <a:pPr marL="531813" lvl="1" indent="-2397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endotēlija laboratorija</a:t>
            </a:r>
          </a:p>
          <a:p>
            <a:pPr marL="531813" lvl="1" indent="-2397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u.c.</a:t>
            </a:r>
          </a:p>
          <a:p>
            <a:endParaRPr lang="lv-LV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988" y="722261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VPNC</a:t>
            </a:r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un pētnieciskais darbs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130265" y="733984"/>
            <a:ext cx="8978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Darbinieku motivācija darbībai starptautiskos konsorcijos</a:t>
            </a:r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618" y="1073101"/>
            <a:ext cx="920972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Līdzšinējā komandējumu sistēma ierobežo attīstību un novitātes;</a:t>
            </a:r>
          </a:p>
          <a:p>
            <a:pPr marL="273050" indent="-273050">
              <a:buClr>
                <a:srgbClr val="C00000"/>
              </a:buClr>
              <a:buFont typeface="Wingdings" pitchFamily="2" charset="2"/>
              <a:buChar char="§"/>
            </a:pPr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Priekšlikums saglabāt darba algu komandējumu laikā:</a:t>
            </a:r>
          </a:p>
          <a:p>
            <a:pPr marL="531813" lvl="1" indent="-2524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ja speciālists dodas komandējumā kā uzaicināts lektors;</a:t>
            </a:r>
          </a:p>
          <a:p>
            <a:pPr marL="531813" lvl="1" indent="-2524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ja piedalās starptautiskā darba grupā kā oficiāls loceklis (padomes, valdes, projekta loceklis);</a:t>
            </a:r>
          </a:p>
          <a:p>
            <a:pPr marL="531813" lvl="1" indent="-2524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(iespējams) ja ir pieņemts iesniegtais ziņojums (mutisks, stenda) vai, ja uzaicināts vadīt sēdi.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lv-LV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un pētnieciskais darbs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82311" y="1002314"/>
            <a:ext cx="85725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Telpu jautājums:</a:t>
            </a:r>
          </a:p>
          <a:p>
            <a:pPr marL="571500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šobrīd pilnībā neatbilstošas saldētavu telpas («Linezers», LOC);</a:t>
            </a:r>
          </a:p>
          <a:p>
            <a:pPr marL="571500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Zinātnes daļas telpa;</a:t>
            </a:r>
          </a:p>
          <a:p>
            <a:pPr marL="571500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datorklase &amp; pētniecības atbalsta telpa;</a:t>
            </a:r>
          </a:p>
          <a:p>
            <a:pPr marL="571500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biobankas funkcijām paredzētās telpas.</a:t>
            </a:r>
          </a:p>
          <a:p>
            <a:pPr marL="571500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Personāla jautājums (IT stratēģijas projekts):</a:t>
            </a:r>
          </a:p>
          <a:p>
            <a:pPr marL="557213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Biostatistiķis;</a:t>
            </a:r>
          </a:p>
          <a:p>
            <a:pPr marL="557213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specializēto programmu galvenais lietotājs;</a:t>
            </a:r>
          </a:p>
          <a:p>
            <a:pPr marL="557213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skrīninga funkcijas pilnvarojuma gadījumā – skrīninga speciālists.</a:t>
            </a:r>
            <a:endParaRPr lang="en-US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endParaRPr lang="lv-LV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265" y="722261"/>
            <a:ext cx="8978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Risināmie jautājumi</a:t>
            </a:r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Zinātnes un pētnieciskais darbs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40" y="669201"/>
            <a:ext cx="85158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Dibināta 2005. gada rudenī ar sākotnēji 2 darbiniekiem, kuru funkcijās ietilpa tikai rezidentu un māsu profesionālās tālākās izglītības pārraudzība.</a:t>
            </a:r>
          </a:p>
          <a:p>
            <a:pPr>
              <a:buClr>
                <a:srgbClr val="FF0000"/>
              </a:buClr>
            </a:pPr>
            <a:endParaRPr lang="lv-LV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Darbinieki</a:t>
            </a:r>
          </a:p>
          <a:p>
            <a:pPr>
              <a:lnSpc>
                <a:spcPct val="150000"/>
              </a:lnSpc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2010. gadā daļā strādā pavisam 8 darbinieki:</a:t>
            </a:r>
          </a:p>
          <a:p>
            <a:pPr marL="354013" lvl="1" indent="-3540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Daļas vadītāja:</a:t>
            </a: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</a:t>
            </a:r>
          </a:p>
          <a:p>
            <a:pPr marL="354013" lvl="1" indent="-3540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Ārstu pirms un pēcdiploma izglītības nodaļa : 1</a:t>
            </a:r>
          </a:p>
          <a:p>
            <a:pPr marL="354013" lvl="1" indent="-3540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Aprūpes personāla izglītības nodaļa: 3</a:t>
            </a:r>
          </a:p>
          <a:p>
            <a:pPr marL="354013" lvl="1" indent="-3540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Bibliotēka: 1</a:t>
            </a:r>
          </a:p>
          <a:p>
            <a:pPr marL="354013" lvl="1" indent="-3540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Tehniskie darbinieki: 2</a:t>
            </a:r>
            <a:endParaRPr lang="lv-LV" sz="16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lv-LV" dirty="0">
                <a:latin typeface="Tahoma" pitchFamily="34" charset="0"/>
                <a:cs typeface="Tahoma" pitchFamily="34" charset="0"/>
              </a:rPr>
              <a:t> </a:t>
            </a:r>
          </a:p>
        </p:txBody>
      </p:sp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4"/>
            <a:ext cx="9144000" cy="45005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1438"/>
            <a:ext cx="9144000" cy="1102519"/>
          </a:xfrm>
        </p:spPr>
        <p:txBody>
          <a:bodyPr>
            <a:normAutofit/>
          </a:bodyPr>
          <a:lstStyle/>
          <a:p>
            <a:pPr lvl="0"/>
            <a:r>
              <a:rPr lang="lv-LV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un Zinātnes nodaļa fotogrāfijās</a:t>
            </a:r>
            <a:endParaRPr lang="lv-LV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as_logo.jpg"/>
          <p:cNvPicPr>
            <a:picLocks noChangeAspect="1"/>
          </p:cNvPicPr>
          <p:nvPr/>
        </p:nvPicPr>
        <p:blipFill>
          <a:blip r:embed="rId5" cstate="print"/>
          <a:srcRect l="4587" t="8686" r="2523" b="8686"/>
          <a:stretch>
            <a:fillRect/>
          </a:stretch>
        </p:blipFill>
        <p:spPr>
          <a:xfrm>
            <a:off x="142844" y="98716"/>
            <a:ext cx="1500198" cy="43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un zinātnes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DVC01033"/>
          <p:cNvPicPr>
            <a:picLocks noChangeAspect="1" noChangeArrowheads="1"/>
          </p:cNvPicPr>
          <p:nvPr/>
        </p:nvPicPr>
        <p:blipFill>
          <a:blip r:embed="rId5" cstate="print"/>
          <a:srcRect l="2277"/>
          <a:stretch>
            <a:fillRect/>
          </a:stretch>
        </p:blipFill>
        <p:spPr bwMode="auto">
          <a:xfrm>
            <a:off x="95952" y="728634"/>
            <a:ext cx="562933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94852" y="4572014"/>
            <a:ext cx="5630400" cy="428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Prof. K.Miki (Japānas pepsinogēnu izpētes asociācijas vadītājs) un asoc.prof. M.Leja UEGW kongresa laikā 2007.gadā</a:t>
            </a:r>
            <a:endParaRPr lang="lv-LV" sz="1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729150"/>
            <a:ext cx="324038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857884" y="4572014"/>
            <a:ext cx="3239224" cy="428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Nobela prēmijas laureāts B.Maršals Rīgā 2008. gadā, dāvinot savu grāmatu</a:t>
            </a:r>
            <a:endParaRPr lang="en-US" sz="1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un zinātnes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3665" y="729716"/>
            <a:ext cx="576199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652954" y="4572014"/>
            <a:ext cx="5767753" cy="428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Nobela prēmijas laureāts B.Maršals kopā ar doktorantiem A.Sudrabu un A.Sīviņu pie stenda ziņojuma</a:t>
            </a:r>
            <a:endParaRPr lang="en-US" sz="1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un zinātnes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11" descr="174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1021" y="736708"/>
            <a:ext cx="6480000" cy="432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24708" y="4572014"/>
            <a:ext cx="6471138" cy="428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5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Akadēmiķis J. Stradiņš apsveic profesoru A. Lejnieku ar LZA korespondētājlocekļa nosaukuma saņemšanu.</a:t>
            </a:r>
            <a:endParaRPr lang="en-US" sz="105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un zinātnes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IMG_91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2744" y="729716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un zinātnes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IMG_9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1021" y="737808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un zinātnes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IMG_0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3221" y="729716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un zinātnes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IMG_98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717993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23492" y="130496"/>
            <a:ext cx="77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un zinātnes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IMG_99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8198" y="724985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4"/>
            <a:ext cx="9144000" cy="45005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951438"/>
            <a:ext cx="7772400" cy="1102519"/>
          </a:xfrm>
        </p:spPr>
        <p:txBody>
          <a:bodyPr>
            <a:normAutofit/>
          </a:bodyPr>
          <a:lstStyle/>
          <a:p>
            <a:pPr lvl="0"/>
            <a:r>
              <a:rPr lang="lv-LV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Paldies par uzmanību!</a:t>
            </a:r>
            <a:endParaRPr lang="lv-LV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as_logo.jpg"/>
          <p:cNvPicPr>
            <a:picLocks noChangeAspect="1"/>
          </p:cNvPicPr>
          <p:nvPr/>
        </p:nvPicPr>
        <p:blipFill>
          <a:blip r:embed="rId5" cstate="print"/>
          <a:srcRect l="4587" t="8686" r="2523" b="8686"/>
          <a:stretch>
            <a:fillRect/>
          </a:stretch>
        </p:blipFill>
        <p:spPr>
          <a:xfrm>
            <a:off x="142844" y="98716"/>
            <a:ext cx="1500198" cy="43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8096" y="663319"/>
            <a:ext cx="8801622" cy="4446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Līdzdiploma izglītība</a:t>
            </a:r>
            <a:endParaRPr kumimoji="0" lang="lv-LV" sz="1600" b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265113" marR="0" lvl="0" indent="-265113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lv-LV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Rīgas Stradiņa universitātes</a:t>
            </a:r>
            <a:r>
              <a:rPr kumimoji="0" lang="lv-LV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Medicīnas, Farmācijas, Pediatrijas, Rehabilitācijas un fizioterapijas, Sabiedrības veselības un Starptautiskās studiju nodaļas studenti</a:t>
            </a:r>
          </a:p>
          <a:p>
            <a:pPr marL="265113" marR="0" lvl="0" indent="-265113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lv-LV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Latvijas Universitātes</a:t>
            </a:r>
            <a:r>
              <a:rPr kumimoji="0" lang="lv-LV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Medicīnas fakultātes studenti</a:t>
            </a:r>
          </a:p>
          <a:p>
            <a:pPr marL="265113" marR="0" lvl="0" indent="-265113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lv-LV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Medicīnas koledžu</a:t>
            </a:r>
            <a:r>
              <a:rPr kumimoji="0" lang="lv-LV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studenti:</a:t>
            </a:r>
          </a:p>
          <a:p>
            <a:pPr marL="530225" marR="0" lvl="1" indent="-265113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lv-LV" sz="14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LU Rīgas medicīnas koledžas</a:t>
            </a:r>
          </a:p>
          <a:p>
            <a:pPr marL="530225" marR="0" lvl="1" indent="-265113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lv-LV" sz="14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LU Aģentūras Paula Stradiņa medicīnas koledžas</a:t>
            </a:r>
          </a:p>
          <a:p>
            <a:pPr marL="530225" marR="0" lvl="1" indent="-265113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lv-LV" sz="14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Rīgas 1. Medicīnas koledžas</a:t>
            </a:r>
          </a:p>
          <a:p>
            <a:pPr marL="530225" marR="0" lvl="1" indent="-265113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lv-LV" sz="14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RSU Sarkanā Krusta medicīnas koledžas</a:t>
            </a:r>
          </a:p>
          <a:p>
            <a:pPr marL="265113" marR="0" lvl="0" indent="-265113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lv-LV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Vasaras prakse</a:t>
            </a:r>
          </a:p>
          <a:p>
            <a:pPr marL="530225" marR="0" lvl="1" indent="-265113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lv-LV" sz="14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RSU</a:t>
            </a:r>
          </a:p>
          <a:p>
            <a:pPr marL="530225" marR="0" lvl="1" indent="-265113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lv-LV" sz="14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Alsviķu arodvidusskola</a:t>
            </a:r>
          </a:p>
          <a:p>
            <a:pPr marL="265113" marR="0" lvl="0" indent="-265113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lv-LV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Starptautiskās sadarbības partneri</a:t>
            </a:r>
            <a:r>
              <a:rPr kumimoji="0" lang="lv-LV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(ERASMUS, HOPE)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lv-LV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0127" y="727568"/>
            <a:ext cx="8629650" cy="145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Pēcdiploma izglītība</a:t>
            </a:r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142 rezidenti - vidējais vecums 29 gadi (25 – 49)</a:t>
            </a:r>
          </a:p>
          <a:p>
            <a:pPr marL="29527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127 RSU</a:t>
            </a:r>
          </a:p>
          <a:p>
            <a:pPr marL="29527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15 LU, t.sk. 2 maksas rezidenti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428596" y="2625328"/>
          <a:ext cx="7786742" cy="230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365" y="2396501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Sadalījums pa mācību sākšanas gadiem</a:t>
            </a:r>
            <a:endParaRPr lang="lv-LV" sz="1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12" descr="elements.png"/>
          <p:cNvPicPr>
            <a:picLocks noChangeAspect="1"/>
          </p:cNvPicPr>
          <p:nvPr/>
        </p:nvPicPr>
        <p:blipFill>
          <a:blip r:embed="rId5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4" name="TextBox 13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571472" y="1017974"/>
          <a:ext cx="800105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0398" y="755703"/>
            <a:ext cx="8629650" cy="33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Pēcdiploma izglītība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240" y="1048106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Sadalījums pa specialitātēm</a:t>
            </a:r>
            <a:endParaRPr lang="lv-LV" sz="16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5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1850" y="747030"/>
            <a:ext cx="8629650" cy="4480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lv-LV" sz="17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Teorētiskā izglītība</a:t>
            </a:r>
          </a:p>
          <a:p>
            <a:endParaRPr lang="lv-LV" sz="10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7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Rezidentiem</a:t>
            </a:r>
          </a:p>
          <a:p>
            <a:pPr marL="530225" lvl="1" indent="-265113"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7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7 semināri kopumā pa 28 akadēmiskām stundām 2010./2011. gada rudens semestrī</a:t>
            </a:r>
          </a:p>
          <a:p>
            <a:pPr lvl="1"/>
            <a:endParaRPr lang="lv-LV" sz="17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7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Ārstiem</a:t>
            </a:r>
          </a:p>
          <a:p>
            <a:pPr marL="53022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7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41 teorētiskās tālākizglītības pasākumi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</a:pPr>
            <a:r>
              <a:rPr lang="lv-LV" sz="17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Rīta konferences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</a:pPr>
            <a:r>
              <a:rPr lang="lv-LV" sz="17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Tematiskas konferences</a:t>
            </a:r>
          </a:p>
          <a:p>
            <a:pPr marL="53022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7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5 semināri “Transfuzioloģijas pamati ārstiem”</a:t>
            </a:r>
          </a:p>
          <a:p>
            <a:pPr lvl="1"/>
            <a:endParaRPr lang="lv-LV" sz="17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7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Aprūpes personālam</a:t>
            </a:r>
          </a:p>
          <a:p>
            <a:pPr marL="53022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7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31 teorētiskās tālākizglītības pasākumi</a:t>
            </a:r>
          </a:p>
          <a:p>
            <a:pPr marL="530225" lvl="2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7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1 902 klausītāji</a:t>
            </a:r>
            <a:endParaRPr lang="lv-LV" sz="17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2844" y="735970"/>
            <a:ext cx="8629650" cy="3618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Kvalifikācijas celšana</a:t>
            </a:r>
          </a:p>
          <a:p>
            <a:endParaRPr lang="lv-LV" sz="8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32 ārsti</a:t>
            </a:r>
          </a:p>
          <a:p>
            <a:pPr marL="53022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Ķirurgi</a:t>
            </a:r>
          </a:p>
          <a:p>
            <a:pPr marL="53022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Onkologi</a:t>
            </a:r>
          </a:p>
          <a:p>
            <a:pPr marL="53022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Traumatologi</a:t>
            </a:r>
          </a:p>
          <a:p>
            <a:pPr marL="53022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Radiologi terapeiti</a:t>
            </a:r>
          </a:p>
          <a:p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 medicīnas fiziķi</a:t>
            </a:r>
          </a:p>
          <a:p>
            <a:pPr marL="265113" indent="-265113">
              <a:buClr>
                <a:srgbClr val="C00000"/>
              </a:buClr>
            </a:pPr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10 radiologu asistenti</a:t>
            </a:r>
            <a:endParaRPr lang="lv-LV" sz="16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40542" y="739060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Starptautiskā sadarbība</a:t>
            </a:r>
          </a:p>
          <a:p>
            <a:pPr>
              <a:buClr>
                <a:srgbClr val="C00000"/>
              </a:buClr>
            </a:pPr>
            <a:endParaRPr lang="lv-LV" sz="8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ERASMUS</a:t>
            </a:r>
          </a:p>
          <a:p>
            <a:pPr marL="53022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Medicīnas koledžu apmaiņas studenti no Portugāles un Lietuvas</a:t>
            </a:r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HOPE programma</a:t>
            </a:r>
          </a:p>
          <a:p>
            <a:pPr marL="53022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Vieskolēģi no Austrijas un Grieķijas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ESF programmu realizācija </a:t>
            </a: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sadarbībā ar LĀB</a:t>
            </a:r>
            <a:endParaRPr lang="lv-LV" sz="1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53022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“Veselības aprūpes un veicināšanas procesā iesaistīto institūciju personāla un pacientu komunikācijas prasmju pilnveidošana</a:t>
            </a: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Amerikas un Austrijas fonds</a:t>
            </a:r>
          </a:p>
          <a:p>
            <a:pPr marL="530225" lvl="1" indent="-265113">
              <a:lnSpc>
                <a:spcPct val="150000"/>
              </a:lnSpc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Pieredzes apmaiņas braucieni un semināri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Izglītības daļa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1740</Words>
  <Application>Microsoft Office PowerPoint</Application>
  <PresentationFormat>On-screen Show (16:9)</PresentationFormat>
  <Paragraphs>427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Medicīniskās izglītības,  zinātnes un pētnieciskais darbs Austrumu slimnīcā.</vt:lpstr>
      <vt:lpstr>Izglītības daļa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Zinātnes daļa un pētnieciskais darbs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Izglītības un Zinātnes nodaļa fotogrāfijās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Paldies par uzmanību!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Austrumu sli</dc:title>
  <dc:creator>AndrisK</dc:creator>
  <cp:lastModifiedBy>nbelskis</cp:lastModifiedBy>
  <cp:revision>170</cp:revision>
  <dcterms:created xsi:type="dcterms:W3CDTF">2011-03-07T10:36:10Z</dcterms:created>
  <dcterms:modified xsi:type="dcterms:W3CDTF">2011-03-31T09:05:55Z</dcterms:modified>
</cp:coreProperties>
</file>