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09" r:id="rId3"/>
    <p:sldId id="292" r:id="rId4"/>
    <p:sldId id="294" r:id="rId5"/>
    <p:sldId id="295" r:id="rId6"/>
    <p:sldId id="296" r:id="rId7"/>
    <p:sldId id="297" r:id="rId8"/>
    <p:sldId id="310" r:id="rId9"/>
    <p:sldId id="298" r:id="rId10"/>
    <p:sldId id="299" r:id="rId11"/>
    <p:sldId id="300" r:id="rId12"/>
    <p:sldId id="313" r:id="rId13"/>
    <p:sldId id="302" r:id="rId14"/>
    <p:sldId id="308" r:id="rId15"/>
    <p:sldId id="314" r:id="rId16"/>
    <p:sldId id="312" r:id="rId17"/>
    <p:sldId id="304" r:id="rId18"/>
    <p:sldId id="307" r:id="rId19"/>
    <p:sldId id="288" r:id="rId20"/>
    <p:sldId id="315" r:id="rId21"/>
    <p:sldId id="316" r:id="rId22"/>
    <p:sldId id="311" r:id="rId23"/>
    <p:sldId id="318" r:id="rId24"/>
    <p:sldId id="319" r:id="rId25"/>
    <p:sldId id="341" r:id="rId26"/>
    <p:sldId id="320" r:id="rId27"/>
    <p:sldId id="321" r:id="rId28"/>
    <p:sldId id="322" r:id="rId29"/>
    <p:sldId id="323" r:id="rId30"/>
    <p:sldId id="351" r:id="rId31"/>
    <p:sldId id="342" r:id="rId32"/>
    <p:sldId id="357" r:id="rId33"/>
    <p:sldId id="343" r:id="rId34"/>
    <p:sldId id="344" r:id="rId35"/>
    <p:sldId id="347" r:id="rId36"/>
    <p:sldId id="346" r:id="rId37"/>
    <p:sldId id="325" r:id="rId38"/>
    <p:sldId id="348" r:id="rId39"/>
    <p:sldId id="349" r:id="rId40"/>
    <p:sldId id="326" r:id="rId41"/>
    <p:sldId id="327" r:id="rId42"/>
    <p:sldId id="352" r:id="rId43"/>
    <p:sldId id="328" r:id="rId44"/>
    <p:sldId id="340" r:id="rId45"/>
    <p:sldId id="350" r:id="rId46"/>
    <p:sldId id="330" r:id="rId47"/>
    <p:sldId id="331" r:id="rId48"/>
    <p:sldId id="345" r:id="rId49"/>
    <p:sldId id="336" r:id="rId50"/>
    <p:sldId id="334" r:id="rId51"/>
    <p:sldId id="353" r:id="rId52"/>
    <p:sldId id="354" r:id="rId53"/>
    <p:sldId id="333" r:id="rId54"/>
    <p:sldId id="335" r:id="rId55"/>
    <p:sldId id="356" r:id="rId56"/>
    <p:sldId id="337" r:id="rId57"/>
    <p:sldId id="338" r:id="rId58"/>
    <p:sldId id="355" r:id="rId59"/>
    <p:sldId id="339" r:id="rId60"/>
  </p:sldIdLst>
  <p:sldSz cx="9144000" cy="5143500" type="screen16x9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13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84" autoAdjust="0"/>
  </p:normalViewPr>
  <p:slideViewPr>
    <p:cSldViewPr>
      <p:cViewPr varScale="1">
        <p:scale>
          <a:sx n="107" d="100"/>
          <a:sy n="107" d="100"/>
        </p:scale>
        <p:origin x="-84" y="-6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chart>
    <c:autoTitleDeleted val="1"/>
    <c:view3D>
      <c:rAngAx val="1"/>
    </c:view3D>
    <c:sideWall>
      <c:spPr>
        <a:solidFill>
          <a:schemeClr val="bg1">
            <a:lumMod val="95000"/>
          </a:schemeClr>
        </a:solidFill>
      </c:spPr>
    </c:sideWall>
    <c:backWall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1.4571847007998219E-2"/>
                  <c:y val="-3.2274189314295459E-2"/>
                </c:manualLayout>
              </c:layout>
              <c:showVal val="1"/>
            </c:dLbl>
            <c:dLbl>
              <c:idx val="1"/>
              <c:layout>
                <c:manualLayout>
                  <c:x val="1.4571847007998219E-2"/>
                  <c:y val="-2.9046770382865961E-2"/>
                </c:manualLayout>
              </c:layout>
              <c:showVal val="1"/>
            </c:dLbl>
            <c:dLbl>
              <c:idx val="2"/>
              <c:layout>
                <c:manualLayout>
                  <c:x val="1.8943401110397724E-2"/>
                  <c:y val="-2.9046770382865961E-2"/>
                </c:manualLayout>
              </c:layout>
              <c:showVal val="1"/>
            </c:dLbl>
            <c:dLbl>
              <c:idx val="3"/>
              <c:layout>
                <c:manualLayout>
                  <c:x val="-5.8287388031992892E-3"/>
                  <c:y val="-2.2591932520006831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9567</c:v>
                </c:pt>
                <c:pt idx="1">
                  <c:v>15728</c:v>
                </c:pt>
                <c:pt idx="2">
                  <c:v>8606</c:v>
                </c:pt>
                <c:pt idx="3">
                  <c:v>13820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1.3114662307198398E-2"/>
                  <c:y val="-4.8411283971443307E-2"/>
                </c:manualLayout>
              </c:layout>
              <c:showVal val="1"/>
            </c:dLbl>
            <c:dLbl>
              <c:idx val="1"/>
              <c:layout>
                <c:manualLayout>
                  <c:x val="1.8943401110397724E-2"/>
                  <c:y val="-4.5183865040013704E-2"/>
                </c:manualLayout>
              </c:layout>
              <c:showVal val="1"/>
            </c:dLbl>
            <c:dLbl>
              <c:idx val="2"/>
              <c:layout>
                <c:manualLayout>
                  <c:x val="1.6029031708798061E-2"/>
                  <c:y val="-2.5819351451436396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2.5819351451436396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7412</c:v>
                </c:pt>
                <c:pt idx="1">
                  <c:v>12373</c:v>
                </c:pt>
                <c:pt idx="2">
                  <c:v>6503</c:v>
                </c:pt>
                <c:pt idx="3">
                  <c:v>34531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EF4135"/>
            </a:solidFill>
          </c:spPr>
          <c:dLbls>
            <c:dLbl>
              <c:idx val="0"/>
              <c:layout>
                <c:manualLayout>
                  <c:x val="1.7486216409597875E-2"/>
                  <c:y val="-3.5501608245725041E-2"/>
                </c:manualLayout>
              </c:layout>
              <c:showVal val="1"/>
            </c:dLbl>
            <c:dLbl>
              <c:idx val="1"/>
              <c:layout>
                <c:manualLayout>
                  <c:x val="1.7486216409597924E-2"/>
                  <c:y val="-2.9046770382865961E-2"/>
                </c:manualLayout>
              </c:layout>
              <c:showVal val="1"/>
            </c:dLbl>
            <c:dLbl>
              <c:idx val="2"/>
              <c:layout>
                <c:manualLayout>
                  <c:x val="1.3114662307198398E-2"/>
                  <c:y val="-3.5501608245725041E-2"/>
                </c:manualLayout>
              </c:layout>
              <c:showVal val="1"/>
            </c:dLbl>
            <c:dLbl>
              <c:idx val="3"/>
              <c:layout>
                <c:manualLayout>
                  <c:x val="1.1657477606398599E-2"/>
                  <c:y val="-3.2274189314295459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5823</c:v>
                </c:pt>
                <c:pt idx="1">
                  <c:v>11073</c:v>
                </c:pt>
                <c:pt idx="2">
                  <c:v>4719</c:v>
                </c:pt>
                <c:pt idx="3">
                  <c:v>38755</c:v>
                </c:pt>
              </c:numCache>
            </c:numRef>
          </c:val>
        </c:ser>
        <c:dLbls>
          <c:showVal val="1"/>
        </c:dLbls>
        <c:gapWidth val="75"/>
        <c:shape val="box"/>
        <c:axId val="98740480"/>
        <c:axId val="114176000"/>
        <c:axId val="0"/>
      </c:bar3DChart>
      <c:catAx>
        <c:axId val="9874048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lang="lv-LV" sz="1200" b="1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114176000"/>
        <c:crosses val="autoZero"/>
        <c:auto val="1"/>
        <c:lblAlgn val="ctr"/>
        <c:lblOffset val="100"/>
      </c:catAx>
      <c:valAx>
        <c:axId val="1141760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lv-LV" sz="12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9874048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lang="lv-LV" sz="1400" b="0">
              <a:solidFill>
                <a:schemeClr val="tx2"/>
              </a:solidFill>
              <a:latin typeface="Tahoma" pitchFamily="34" charset="0"/>
              <a:cs typeface="Tahoma" pitchFamily="34" charset="0"/>
            </a:defRPr>
          </a:pPr>
          <a:endParaRPr lang="lv-LV"/>
        </a:p>
      </c:txPr>
    </c:legend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style val="3"/>
  <c:chart>
    <c:autoTitleDeleted val="1"/>
    <c:view3D>
      <c:rotX val="0"/>
      <c:rotY val="0"/>
      <c:perspective val="80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dLbls>
            <c:dLbl>
              <c:idx val="1"/>
              <c:layout>
                <c:manualLayout>
                  <c:x val="1.5458828999789997E-3"/>
                  <c:y val="-4.6569494100237085E-2"/>
                </c:manualLayout>
              </c:layout>
              <c:showVal val="1"/>
            </c:dLbl>
            <c:dLbl>
              <c:idx val="2"/>
              <c:layout>
                <c:manualLayout>
                  <c:x val="-2.1642360599705219E-2"/>
                  <c:y val="-3.326392435731217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Sheet1!$A$2:$A$4</c:f>
              <c:strCache>
                <c:ptCount val="3"/>
                <c:pt idx="0">
                  <c:v>Distances staru terapija</c:v>
                </c:pt>
                <c:pt idx="1">
                  <c:v>Brahiterapija</c:v>
                </c:pt>
                <c:pt idx="2">
                  <c:v>Tuvfokusa rentgenterapija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172310</c:v>
                </c:pt>
                <c:pt idx="1">
                  <c:v>974</c:v>
                </c:pt>
                <c:pt idx="2">
                  <c:v>8572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1"/>
              <c:layout>
                <c:manualLayout>
                  <c:x val="-1.5458828999789431E-3"/>
                  <c:y val="-4.6569494100237085E-2"/>
                </c:manualLayout>
              </c:layout>
              <c:showVal val="1"/>
            </c:dLbl>
            <c:dLbl>
              <c:idx val="2"/>
              <c:layout>
                <c:manualLayout>
                  <c:x val="-2.6280009299642013E-2"/>
                  <c:y val="-4.324310166450576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Sheet1!$A$2:$A$4</c:f>
              <c:strCache>
                <c:ptCount val="3"/>
                <c:pt idx="0">
                  <c:v>Distances staru terapija</c:v>
                </c:pt>
                <c:pt idx="1">
                  <c:v>Brahiterapija</c:v>
                </c:pt>
                <c:pt idx="2">
                  <c:v>Tuvfokusa rentgenterapija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193487</c:v>
                </c:pt>
                <c:pt idx="1">
                  <c:v>929</c:v>
                </c:pt>
                <c:pt idx="2">
                  <c:v>9994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dLbls>
            <c:dLbl>
              <c:idx val="1"/>
              <c:layout>
                <c:manualLayout>
                  <c:x val="0"/>
                  <c:y val="-4.6569494100237085E-2"/>
                </c:manualLayout>
              </c:layout>
              <c:showVal val="1"/>
            </c:dLbl>
            <c:dLbl>
              <c:idx val="2"/>
              <c:layout>
                <c:manualLayout>
                  <c:x val="-2.3188243499684142E-2"/>
                  <c:y val="-4.324310166450576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Sheet1!$A$2:$A$4</c:f>
              <c:strCache>
                <c:ptCount val="3"/>
                <c:pt idx="0">
                  <c:v>Distances staru terapija</c:v>
                </c:pt>
                <c:pt idx="1">
                  <c:v>Brahiterapija</c:v>
                </c:pt>
                <c:pt idx="2">
                  <c:v>Tuvfokusa rentgenterapija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227874</c:v>
                </c:pt>
                <c:pt idx="1">
                  <c:v>985</c:v>
                </c:pt>
                <c:pt idx="2">
                  <c:v>9994</c:v>
                </c:pt>
              </c:numCache>
            </c:numRef>
          </c:val>
        </c:ser>
        <c:dLbls>
          <c:showVal val="1"/>
        </c:dLbls>
        <c:gapWidth val="75"/>
        <c:shape val="box"/>
        <c:axId val="83238272"/>
        <c:axId val="83268736"/>
        <c:axId val="0"/>
      </c:bar3DChart>
      <c:catAx>
        <c:axId val="832382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83268736"/>
        <c:crosses val="autoZero"/>
        <c:auto val="1"/>
        <c:lblAlgn val="ctr"/>
        <c:lblOffset val="100"/>
      </c:catAx>
      <c:valAx>
        <c:axId val="83268736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2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8323827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>
              <a:solidFill>
                <a:schemeClr val="tx2"/>
              </a:solidFill>
              <a:latin typeface="Tahoma" pitchFamily="34" charset="0"/>
              <a:cs typeface="Tahoma" pitchFamily="34" charset="0"/>
            </a:defRPr>
          </a:pPr>
          <a:endParaRPr lang="lv-LV"/>
        </a:p>
      </c:txPr>
    </c:legend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style val="3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3570208732447334"/>
          <c:y val="0.15937499999999999"/>
          <c:w val="0.69423565501118611"/>
          <c:h val="0.6656250000000012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0.10603294482775338"/>
                  <c:y val="-6.3334096208035984E-2"/>
                </c:manualLayout>
              </c:layout>
              <c:tx>
                <c:rich>
                  <a:bodyPr/>
                  <a:lstStyle/>
                  <a:p>
                    <a:r>
                      <a:rPr lang="pt-BR" sz="1400" dirty="0"/>
                      <a:t>Ārsti (no tiem pamatdarbā 449); </a:t>
                    </a:r>
                    <a:r>
                      <a:rPr lang="pt-BR" sz="1400" b="1" dirty="0"/>
                      <a:t>749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9.1575441453493098E-2"/>
                  <c:y val="-3.1615196464075797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Ārsti stažieri; </a:t>
                    </a:r>
                    <a:r>
                      <a:rPr lang="en-US" sz="1400" b="1" dirty="0" err="1"/>
                      <a:t>3</a:t>
                    </a:r>
                    <a:endParaRPr lang="en-US" sz="1400" b="1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7.0193087453632674E-2"/>
                  <c:y val="5.945471330031701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Rezidenti</a:t>
                    </a:r>
                    <a:r>
                      <a:rPr lang="en-US" sz="1400" dirty="0"/>
                      <a:t>; </a:t>
                    </a:r>
                    <a:r>
                      <a:rPr lang="en-US" sz="1400" b="1" dirty="0"/>
                      <a:t>142</a:t>
                    </a:r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9.0205504638093667E-2"/>
                  <c:y val="5.069027323751192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Vidējais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medicīnas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personāls</a:t>
                    </a:r>
                    <a:r>
                      <a:rPr lang="en-US" sz="1400" dirty="0"/>
                      <a:t>; </a:t>
                    </a:r>
                    <a:r>
                      <a:rPr lang="en-US" sz="1400" b="1" dirty="0"/>
                      <a:t>1267</a:t>
                    </a:r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4.5092988901935617E-2"/>
                  <c:y val="0.12573818897637809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Jaunākais medicīnas personāls; </a:t>
                    </a:r>
                    <a:r>
                      <a:rPr lang="en-US" sz="1400" b="1" dirty="0" err="1"/>
                      <a:t>474</a:t>
                    </a:r>
                    <a:endParaRPr lang="en-US" sz="1400" b="1" dirty="0"/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-8.4308635965934853E-2"/>
                  <c:y val="3.4122293307086597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Pārējais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personāls</a:t>
                    </a:r>
                    <a:r>
                      <a:rPr lang="en-US" sz="1400" dirty="0"/>
                      <a:t>; </a:t>
                    </a:r>
                    <a:r>
                      <a:rPr lang="en-US" sz="1400" b="1" dirty="0"/>
                      <a:t>1150</a:t>
                    </a: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rgbClr val="4F81BD">
                      <a:alpha val="50000"/>
                    </a:srgbClr>
                  </a:solidFill>
                </a:ln>
              </c:spPr>
            </c:leaderLines>
          </c:dLbls>
          <c:cat>
            <c:strRef>
              <c:f>Sheet1!$A$2:$A$7</c:f>
              <c:strCache>
                <c:ptCount val="6"/>
                <c:pt idx="0">
                  <c:v>Ārsti (no tiem pamatdarbā 449)</c:v>
                </c:pt>
                <c:pt idx="1">
                  <c:v>Ārsti stažieri</c:v>
                </c:pt>
                <c:pt idx="2">
                  <c:v>Rezidenti</c:v>
                </c:pt>
                <c:pt idx="3">
                  <c:v>Vidējais medicīnas personāls</c:v>
                </c:pt>
                <c:pt idx="4">
                  <c:v>Jaunākais medicīnas personāls</c:v>
                </c:pt>
                <c:pt idx="5">
                  <c:v>Pārējais personāls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749</c:v>
                </c:pt>
                <c:pt idx="1">
                  <c:v>3</c:v>
                </c:pt>
                <c:pt idx="2">
                  <c:v>142</c:v>
                </c:pt>
                <c:pt idx="3">
                  <c:v>1267</c:v>
                </c:pt>
                <c:pt idx="4">
                  <c:v>474</c:v>
                </c:pt>
                <c:pt idx="5">
                  <c:v>1150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style val="3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0312102081121639"/>
          <c:y val="0.26875000000000004"/>
          <c:w val="0.66749827633188452"/>
          <c:h val="0.6437500000000008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8181775217473874E-3"/>
                  <c:y val="-6.2074803149606346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Augstākā</a:t>
                    </a:r>
                    <a:r>
                      <a:rPr lang="en-US" dirty="0"/>
                      <a:t> </a:t>
                    </a:r>
                    <a:r>
                      <a:rPr lang="en-US" dirty="0" err="1" smtClean="0"/>
                      <a:t>izglītība</a:t>
                    </a:r>
                    <a:r>
                      <a:rPr lang="en-US" dirty="0" smtClean="0"/>
                      <a:t>; </a:t>
                    </a:r>
                    <a:r>
                      <a:rPr lang="en-US" b="1" dirty="0"/>
                      <a:t>1291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0.16110595140571876"/>
                  <c:y val="-3.1252460629921271E-3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Vidējā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speciālā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izglītība</a:t>
                    </a:r>
                    <a:r>
                      <a:rPr lang="en-US" dirty="0"/>
                      <a:t> ; </a:t>
                    </a:r>
                    <a:r>
                      <a:rPr lang="en-US" b="1" dirty="0"/>
                      <a:t>1241</a:t>
                    </a: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4.6879789373562367E-2"/>
                  <c:y val="4.7861712598425239E-3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Vidējā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izglītība</a:t>
                    </a:r>
                    <a:r>
                      <a:rPr lang="en-US" dirty="0"/>
                      <a:t> ; </a:t>
                    </a:r>
                    <a:r>
                      <a:rPr lang="en-US" b="1" dirty="0"/>
                      <a:t>620</a:t>
                    </a:r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9.3011305588465723E-2"/>
                  <c:y val="-3.4207677165354403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Pamatizglītība</a:t>
                    </a:r>
                    <a:r>
                      <a:rPr lang="en-US" dirty="0" smtClean="0"/>
                      <a:t>; </a:t>
                    </a:r>
                    <a:r>
                      <a:rPr lang="en-US" b="1" dirty="0"/>
                      <a:t>408</a:t>
                    </a: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rgbClr val="4F81BD">
                      <a:alpha val="50000"/>
                    </a:srgbClr>
                  </a:solidFill>
                </a:ln>
              </c:spPr>
            </c:leaderLines>
          </c:dLbls>
          <c:cat>
            <c:strRef>
              <c:f>Sheet1!$A$2:$A$5</c:f>
              <c:strCache>
                <c:ptCount val="4"/>
                <c:pt idx="0">
                  <c:v>Augstākā izglītība </c:v>
                </c:pt>
                <c:pt idx="1">
                  <c:v>Vidējā speciālā izglītība </c:v>
                </c:pt>
                <c:pt idx="2">
                  <c:v>Vidējā izglītība </c:v>
                </c:pt>
                <c:pt idx="3">
                  <c:v>Pamatizglītība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1291</c:v>
                </c:pt>
                <c:pt idx="1">
                  <c:v>1241</c:v>
                </c:pt>
                <c:pt idx="2">
                  <c:v>620</c:v>
                </c:pt>
                <c:pt idx="3">
                  <c:v>408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chart>
    <c:view3D>
      <c:rotX val="0"/>
      <c:rotY val="0"/>
      <c:perspective val="130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Sheet1!$A$2:$A$19</c:f>
              <c:strCache>
                <c:ptCount val="18"/>
                <c:pt idx="0">
                  <c:v>Anestezioloģija un reanimatoloģija</c:v>
                </c:pt>
                <c:pt idx="1">
                  <c:v>Diagnostiskā radioloģija</c:v>
                </c:pt>
                <c:pt idx="2">
                  <c:v>Ķirurģija</c:v>
                </c:pt>
                <c:pt idx="3">
                  <c:v>Internā medicīna</c:v>
                </c:pt>
                <c:pt idx="4">
                  <c:v>Neiroloģija</c:v>
                </c:pt>
                <c:pt idx="5">
                  <c:v>Onkoloģija ķīmijterapija</c:v>
                </c:pt>
                <c:pt idx="6">
                  <c:v>Neiroķirurģija</c:v>
                </c:pt>
                <c:pt idx="7">
                  <c:v>Ginekoloģija un dzemdniecība</c:v>
                </c:pt>
                <c:pt idx="8">
                  <c:v>Terapeitiskā radioloģija</c:v>
                </c:pt>
                <c:pt idx="9">
                  <c:v>Endokrinoloģija</c:v>
                </c:pt>
                <c:pt idx="10">
                  <c:v>Uroloģija</c:v>
                </c:pt>
                <c:pt idx="11">
                  <c:v>Patoloģija</c:v>
                </c:pt>
                <c:pt idx="12">
                  <c:v>Hematoloģija</c:v>
                </c:pt>
                <c:pt idx="13">
                  <c:v>Oftalmoloģija (maksas)</c:v>
                </c:pt>
                <c:pt idx="14">
                  <c:v>Traumatoloģija un ortopēdija</c:v>
                </c:pt>
                <c:pt idx="15">
                  <c:v>Gastroenteroloģija</c:v>
                </c:pt>
                <c:pt idx="16">
                  <c:v>Onkoginekoloģija</c:v>
                </c:pt>
                <c:pt idx="17">
                  <c:v>Reimatoloģija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25</c:v>
                </c:pt>
                <c:pt idx="1">
                  <c:v>22</c:v>
                </c:pt>
                <c:pt idx="2">
                  <c:v>18</c:v>
                </c:pt>
                <c:pt idx="3">
                  <c:v>15</c:v>
                </c:pt>
                <c:pt idx="4">
                  <c:v>13</c:v>
                </c:pt>
                <c:pt idx="5">
                  <c:v>10</c:v>
                </c:pt>
                <c:pt idx="6">
                  <c:v>7</c:v>
                </c:pt>
                <c:pt idx="7">
                  <c:v>6</c:v>
                </c:pt>
                <c:pt idx="8">
                  <c:v>6</c:v>
                </c:pt>
                <c:pt idx="9">
                  <c:v>4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strRef>
              <c:f>Sheet1!$A$2:$A$19</c:f>
              <c:strCache>
                <c:ptCount val="18"/>
                <c:pt idx="0">
                  <c:v>Anestezioloģija un reanimatoloģija</c:v>
                </c:pt>
                <c:pt idx="1">
                  <c:v>Diagnostiskā radioloģija</c:v>
                </c:pt>
                <c:pt idx="2">
                  <c:v>Ķirurģija</c:v>
                </c:pt>
                <c:pt idx="3">
                  <c:v>Internā medicīna</c:v>
                </c:pt>
                <c:pt idx="4">
                  <c:v>Neiroloģija</c:v>
                </c:pt>
                <c:pt idx="5">
                  <c:v>Onkoloģija ķīmijterapija</c:v>
                </c:pt>
                <c:pt idx="6">
                  <c:v>Neiroķirurģija</c:v>
                </c:pt>
                <c:pt idx="7">
                  <c:v>Ginekoloģija un dzemdniecība</c:v>
                </c:pt>
                <c:pt idx="8">
                  <c:v>Terapeitiskā radioloģija</c:v>
                </c:pt>
                <c:pt idx="9">
                  <c:v>Endokrinoloģija</c:v>
                </c:pt>
                <c:pt idx="10">
                  <c:v>Uroloģija</c:v>
                </c:pt>
                <c:pt idx="11">
                  <c:v>Patoloģija</c:v>
                </c:pt>
                <c:pt idx="12">
                  <c:v>Hematoloģija</c:v>
                </c:pt>
                <c:pt idx="13">
                  <c:v>Oftalmoloģija (maksas)</c:v>
                </c:pt>
                <c:pt idx="14">
                  <c:v>Traumatoloģija un ortopēdija</c:v>
                </c:pt>
                <c:pt idx="15">
                  <c:v>Gastroenteroloģija</c:v>
                </c:pt>
                <c:pt idx="16">
                  <c:v>Onkoginekoloģija</c:v>
                </c:pt>
                <c:pt idx="17">
                  <c:v>Reimatoloģija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cat>
            <c:strRef>
              <c:f>Sheet1!$A$2:$A$19</c:f>
              <c:strCache>
                <c:ptCount val="18"/>
                <c:pt idx="0">
                  <c:v>Anestezioloģija un reanimatoloģija</c:v>
                </c:pt>
                <c:pt idx="1">
                  <c:v>Diagnostiskā radioloģija</c:v>
                </c:pt>
                <c:pt idx="2">
                  <c:v>Ķirurģija</c:v>
                </c:pt>
                <c:pt idx="3">
                  <c:v>Internā medicīna</c:v>
                </c:pt>
                <c:pt idx="4">
                  <c:v>Neiroloģija</c:v>
                </c:pt>
                <c:pt idx="5">
                  <c:v>Onkoloģija ķīmijterapija</c:v>
                </c:pt>
                <c:pt idx="6">
                  <c:v>Neiroķirurģija</c:v>
                </c:pt>
                <c:pt idx="7">
                  <c:v>Ginekoloģija un dzemdniecība</c:v>
                </c:pt>
                <c:pt idx="8">
                  <c:v>Terapeitiskā radioloģija</c:v>
                </c:pt>
                <c:pt idx="9">
                  <c:v>Endokrinoloģija</c:v>
                </c:pt>
                <c:pt idx="10">
                  <c:v>Uroloģija</c:v>
                </c:pt>
                <c:pt idx="11">
                  <c:v>Patoloģija</c:v>
                </c:pt>
                <c:pt idx="12">
                  <c:v>Hematoloģija</c:v>
                </c:pt>
                <c:pt idx="13">
                  <c:v>Oftalmoloģija (maksas)</c:v>
                </c:pt>
                <c:pt idx="14">
                  <c:v>Traumatoloģija un ortopēdija</c:v>
                </c:pt>
                <c:pt idx="15">
                  <c:v>Gastroenteroloģija</c:v>
                </c:pt>
                <c:pt idx="16">
                  <c:v>Onkoginekoloģija</c:v>
                </c:pt>
                <c:pt idx="17">
                  <c:v>Reimatoloģija</c:v>
                </c:pt>
              </c:strCache>
            </c:strRef>
          </c:cat>
          <c:val>
            <c:numRef>
              <c:f>Sheet1!$D$2:$D$19</c:f>
              <c:numCache>
                <c:formatCode>General</c:formatCode>
                <c:ptCount val="18"/>
              </c:numCache>
            </c:numRef>
          </c:val>
        </c:ser>
        <c:dLbls>
          <c:showVal val="1"/>
        </c:dLbls>
        <c:gapWidth val="75"/>
        <c:shape val="box"/>
        <c:axId val="101438208"/>
        <c:axId val="101439744"/>
        <c:axId val="0"/>
      </c:bar3DChart>
      <c:catAx>
        <c:axId val="10143820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lang="en-US" sz="10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101439744"/>
        <c:crosses val="autoZero"/>
        <c:auto val="1"/>
        <c:lblAlgn val="ctr"/>
        <c:lblOffset val="100"/>
      </c:catAx>
      <c:valAx>
        <c:axId val="10143974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en-US" sz="1000"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1014382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style val="3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8464414363970624"/>
          <c:y val="0.33125000000000027"/>
          <c:w val="0.61090686952973361"/>
          <c:h val="0.5874999999999995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2010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5.1443209496346504E-3"/>
                  <c:y val="5.4300935039370127E-2"/>
                </c:manualLayout>
              </c:layout>
              <c:tx>
                <c:rich>
                  <a:bodyPr/>
                  <a:lstStyle/>
                  <a:p>
                    <a:r>
                      <a:rPr lang="lv-LV" sz="1200" dirty="0"/>
                      <a:t>Stacionārais darbs saskaņā ar noslēgtajiem līgumiem ar VNC; </a:t>
                    </a:r>
                    <a:endParaRPr lang="lv-LV" sz="1200" dirty="0" smtClean="0"/>
                  </a:p>
                  <a:p>
                    <a:r>
                      <a:rPr lang="lv-LV" sz="1200" b="1" dirty="0" smtClean="0"/>
                      <a:t>LVL</a:t>
                    </a:r>
                    <a:r>
                      <a:rPr lang="lv-LV" sz="1200" dirty="0" smtClean="0"/>
                      <a:t> </a:t>
                    </a:r>
                    <a:r>
                      <a:rPr lang="lv-LV" sz="1200" b="1" dirty="0" smtClean="0"/>
                      <a:t>29458764</a:t>
                    </a:r>
                    <a:endParaRPr lang="lv-LV" sz="1200" b="1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2.9675499500732581E-2"/>
                  <c:y val="9.3243602362204733E-2"/>
                </c:manualLayout>
              </c:layout>
              <c:tx>
                <c:rich>
                  <a:bodyPr/>
                  <a:lstStyle/>
                  <a:p>
                    <a:r>
                      <a:rPr lang="pt-BR" sz="1200" dirty="0"/>
                      <a:t>Ambulatorais darbs saskaņā ar noslēgtajiem līgumiem ar VNC; </a:t>
                    </a:r>
                    <a:endParaRPr lang="lv-LV" sz="1200" dirty="0" smtClean="0"/>
                  </a:p>
                  <a:p>
                    <a:r>
                      <a:rPr lang="lv-LV" sz="1200" b="1" dirty="0" smtClean="0"/>
                      <a:t>LVL </a:t>
                    </a:r>
                    <a:r>
                      <a:rPr lang="pt-BR" sz="1200" b="1" dirty="0" smtClean="0"/>
                      <a:t>7881204</a:t>
                    </a:r>
                    <a:endParaRPr lang="pt-BR" sz="1200" b="1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5.5005553719501117E-2"/>
                  <c:y val="5.4841535433070868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err="1"/>
                      <a:t>Maksas med. pakalpojumi</a:t>
                    </a:r>
                    <a:r>
                      <a:rPr lang="en-US" sz="1200" dirty="0"/>
                      <a:t>; </a:t>
                    </a:r>
                    <a:r>
                      <a:rPr lang="lv-LV" sz="1200" b="1" dirty="0" smtClean="0"/>
                      <a:t>LVL</a:t>
                    </a:r>
                    <a:r>
                      <a:rPr lang="lv-LV" sz="1200" dirty="0" smtClean="0"/>
                      <a:t> </a:t>
                    </a:r>
                    <a:r>
                      <a:rPr lang="en-US" sz="1200" b="1" dirty="0" smtClean="0"/>
                      <a:t>2475756</a:t>
                    </a:r>
                    <a:endParaRPr lang="en-US" sz="1200" b="1" dirty="0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-0.1209475241841499"/>
                  <c:y val="-1.27310531496063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err="1"/>
                      <a:t>Pacientu</a:t>
                    </a:r>
                    <a:r>
                      <a:rPr lang="en-US" sz="1200" dirty="0"/>
                      <a:t> </a:t>
                    </a:r>
                    <a:r>
                      <a:rPr lang="en-US" sz="1200" dirty="0" err="1"/>
                      <a:t>iemaksa</a:t>
                    </a:r>
                    <a:r>
                      <a:rPr lang="en-US" sz="1200" dirty="0"/>
                      <a:t> </a:t>
                    </a:r>
                    <a:r>
                      <a:rPr lang="en-US" sz="1200" dirty="0" smtClean="0"/>
                      <a:t>+ </a:t>
                    </a:r>
                    <a:r>
                      <a:rPr lang="en-US" sz="1200" dirty="0" err="1"/>
                      <a:t>līdzmaks</a:t>
                    </a:r>
                    <a:r>
                      <a:rPr lang="en-US" sz="1200" dirty="0"/>
                      <a:t>. par </a:t>
                    </a:r>
                    <a:r>
                      <a:rPr lang="en-US" sz="1200" dirty="0" err="1"/>
                      <a:t>operāc</a:t>
                    </a:r>
                    <a:r>
                      <a:rPr lang="en-US" sz="1200" dirty="0" smtClean="0"/>
                      <a:t>.; </a:t>
                    </a:r>
                    <a:endParaRPr lang="lv-LV" sz="1200" dirty="0" smtClean="0"/>
                  </a:p>
                  <a:p>
                    <a:r>
                      <a:rPr lang="lv-LV" sz="1200" b="1" dirty="0" smtClean="0"/>
                      <a:t>LVL </a:t>
                    </a:r>
                    <a:r>
                      <a:rPr lang="en-US" sz="1200" b="1" dirty="0" smtClean="0"/>
                      <a:t>5724832</a:t>
                    </a:r>
                    <a:endParaRPr lang="en-US" sz="1200" b="1" dirty="0"/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0.11271118422196995"/>
                  <c:y val="-0.10118061023622058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err="1"/>
                      <a:t>Rezidentu</a:t>
                    </a:r>
                    <a:r>
                      <a:rPr lang="en-US" sz="1200" dirty="0"/>
                      <a:t> </a:t>
                    </a:r>
                    <a:r>
                      <a:rPr lang="en-US" sz="1200" dirty="0" err="1"/>
                      <a:t>apmācība</a:t>
                    </a:r>
                    <a:r>
                      <a:rPr lang="en-US" sz="1200" dirty="0"/>
                      <a:t>; </a:t>
                    </a:r>
                    <a:endParaRPr lang="lv-LV" sz="1200" dirty="0" smtClean="0"/>
                  </a:p>
                  <a:p>
                    <a:r>
                      <a:rPr lang="lv-LV" sz="1200" b="1" dirty="0" smtClean="0"/>
                      <a:t>LVL</a:t>
                    </a:r>
                    <a:r>
                      <a:rPr lang="lv-LV" sz="1200" dirty="0" smtClean="0"/>
                      <a:t> </a:t>
                    </a:r>
                    <a:r>
                      <a:rPr lang="en-US" sz="1200" b="1" dirty="0" smtClean="0"/>
                      <a:t>676977</a:t>
                    </a:r>
                    <a:endParaRPr lang="en-US" sz="1200" b="1" dirty="0"/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2.8104554049990908E-2"/>
                  <c:y val="-0.166533956692913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err="1"/>
                      <a:t>Saimnieciskā</a:t>
                    </a:r>
                    <a:r>
                      <a:rPr lang="en-US" sz="1200" dirty="0"/>
                      <a:t> </a:t>
                    </a:r>
                    <a:r>
                      <a:rPr lang="en-US" sz="1200" dirty="0" err="1"/>
                      <a:t>darbība</a:t>
                    </a:r>
                    <a:r>
                      <a:rPr lang="en-US" sz="1200" dirty="0" smtClean="0"/>
                      <a:t>;</a:t>
                    </a:r>
                    <a:endParaRPr lang="lv-LV" sz="1200" dirty="0" smtClean="0"/>
                  </a:p>
                  <a:p>
                    <a:r>
                      <a:rPr lang="en-US" sz="1200" dirty="0" smtClean="0"/>
                      <a:t> </a:t>
                    </a:r>
                    <a:r>
                      <a:rPr lang="lv-LV" sz="1200" b="1" dirty="0" smtClean="0"/>
                      <a:t>LVL</a:t>
                    </a:r>
                    <a:r>
                      <a:rPr lang="lv-LV" sz="1200" dirty="0" smtClean="0"/>
                      <a:t> </a:t>
                    </a:r>
                    <a:r>
                      <a:rPr lang="en-US" sz="1200" b="1" dirty="0" smtClean="0"/>
                      <a:t>617466</a:t>
                    </a:r>
                    <a:endParaRPr lang="en-US" sz="1200" b="1" dirty="0"/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0.16676092666356873"/>
                  <c:y val="-0.19480856299212598"/>
                </c:manualLayout>
              </c:layout>
              <c:tx>
                <c:rich>
                  <a:bodyPr/>
                  <a:lstStyle/>
                  <a:p>
                    <a:r>
                      <a:rPr lang="lv-LV" sz="1200" dirty="0"/>
                      <a:t>Citi ieņēmumi; </a:t>
                    </a:r>
                    <a:endParaRPr lang="lv-LV" sz="1200" dirty="0" smtClean="0"/>
                  </a:p>
                  <a:p>
                    <a:r>
                      <a:rPr lang="lv-LV" sz="1200" b="1" dirty="0" smtClean="0"/>
                      <a:t>LVL</a:t>
                    </a:r>
                    <a:r>
                      <a:rPr lang="lv-LV" sz="1200" dirty="0" smtClean="0"/>
                      <a:t> </a:t>
                    </a:r>
                    <a:r>
                      <a:rPr lang="lv-LV" sz="1200" b="1" dirty="0" smtClean="0"/>
                      <a:t>1441685</a:t>
                    </a:r>
                    <a:endParaRPr lang="lv-LV" sz="1200" b="1" dirty="0"/>
                  </a:p>
                </c:rich>
              </c:tx>
              <c:showVal val="1"/>
              <c:showCatName val="1"/>
            </c:dLbl>
            <c:dLbl>
              <c:idx val="7"/>
              <c:layout>
                <c:manualLayout>
                  <c:x val="0.295825516297123"/>
                  <c:y val="-0.1066791338582677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err="1"/>
                      <a:t>Investīcijas</a:t>
                    </a:r>
                    <a:r>
                      <a:rPr lang="en-US" sz="1200" dirty="0"/>
                      <a:t> (</a:t>
                    </a:r>
                    <a:r>
                      <a:rPr lang="en-US" sz="1200" dirty="0" err="1"/>
                      <a:t>projekti</a:t>
                    </a:r>
                    <a:r>
                      <a:rPr lang="en-US" sz="1200" dirty="0"/>
                      <a:t>); </a:t>
                    </a:r>
                    <a:endParaRPr lang="lv-LV" sz="1200" dirty="0" smtClean="0"/>
                  </a:p>
                  <a:p>
                    <a:r>
                      <a:rPr lang="lv-LV" sz="1200" b="1" dirty="0" smtClean="0"/>
                      <a:t>LVL </a:t>
                    </a:r>
                    <a:r>
                      <a:rPr lang="en-US" sz="1200" b="1" dirty="0" smtClean="0"/>
                      <a:t>530085</a:t>
                    </a:r>
                    <a:endParaRPr lang="en-US" sz="1200" b="1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200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rgbClr val="4F81BD">
                      <a:alpha val="50000"/>
                    </a:srgbClr>
                  </a:solidFill>
                </a:ln>
              </c:spPr>
            </c:leaderLines>
          </c:dLbls>
          <c:cat>
            <c:strRef>
              <c:f>Sheet1!$A$2:$A$9</c:f>
              <c:strCache>
                <c:ptCount val="8"/>
                <c:pt idx="0">
                  <c:v>Stacionārais darbs saskaņā ar noslēgtajiem līgumiem ar VNC</c:v>
                </c:pt>
                <c:pt idx="1">
                  <c:v>Ambulatorais darbs saskaņā ar noslēgtajiem līgumiem ar VNC</c:v>
                </c:pt>
                <c:pt idx="2">
                  <c:v>Maksas med. pakalpojumi</c:v>
                </c:pt>
                <c:pt idx="3">
                  <c:v>Pacientu iemaksa (+ līdzmaks. par operāc.)</c:v>
                </c:pt>
                <c:pt idx="4">
                  <c:v>Rezidentu apmācība</c:v>
                </c:pt>
                <c:pt idx="5">
                  <c:v>Saimnieciskā darbība</c:v>
                </c:pt>
                <c:pt idx="6">
                  <c:v>Citi ieņēmumi</c:v>
                </c:pt>
                <c:pt idx="7">
                  <c:v>Investīcijas (projekti)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29458764</c:v>
                </c:pt>
                <c:pt idx="1">
                  <c:v>7881204</c:v>
                </c:pt>
                <c:pt idx="2">
                  <c:v>2475756</c:v>
                </c:pt>
                <c:pt idx="3">
                  <c:v>5724832</c:v>
                </c:pt>
                <c:pt idx="4">
                  <c:v>676977</c:v>
                </c:pt>
                <c:pt idx="5">
                  <c:v>617466</c:v>
                </c:pt>
                <c:pt idx="6">
                  <c:v>1441685</c:v>
                </c:pt>
                <c:pt idx="7">
                  <c:v>530085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style val="3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3240595574717552E-2"/>
          <c:y val="0.2043556279655015"/>
          <c:w val="0.69870493761490204"/>
          <c:h val="0.6671650622933931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2010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4.0459909291973462E-2"/>
                  <c:y val="-3.4274743446608399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Atalgojums</a:t>
                    </a:r>
                    <a:r>
                      <a:rPr lang="en-US" dirty="0"/>
                      <a:t>; </a:t>
                    </a:r>
                    <a:endParaRPr lang="lv-LV" dirty="0" smtClean="0"/>
                  </a:p>
                  <a:p>
                    <a:r>
                      <a:rPr lang="lv-LV" b="1" dirty="0" smtClean="0"/>
                      <a:t>LVL </a:t>
                    </a:r>
                    <a:r>
                      <a:rPr lang="en-US" b="1" dirty="0" smtClean="0"/>
                      <a:t>17655829</a:t>
                    </a:r>
                    <a:endParaRPr lang="en-US" b="1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8.4730057299103198E-2"/>
                  <c:y val="-5.3393445595303103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Valsts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sociālās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apdrošināšanas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obligātās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iemaksas</a:t>
                    </a:r>
                    <a:r>
                      <a:rPr lang="en-US" dirty="0"/>
                      <a:t>; </a:t>
                    </a:r>
                    <a:endParaRPr lang="lv-LV" dirty="0" smtClean="0"/>
                  </a:p>
                  <a:p>
                    <a:r>
                      <a:rPr lang="lv-LV" b="1" dirty="0" smtClean="0"/>
                      <a:t>LVL </a:t>
                    </a:r>
                    <a:r>
                      <a:rPr lang="en-US" b="1" dirty="0" smtClean="0"/>
                      <a:t>4073204</a:t>
                    </a:r>
                    <a:endParaRPr lang="en-US" b="1" dirty="0"/>
                  </a:p>
                </c:rich>
              </c:tx>
              <c:showVal val="1"/>
              <c:showCatName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err="1"/>
                      <a:t>Komunālie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maksājumi</a:t>
                    </a:r>
                    <a:r>
                      <a:rPr lang="en-US" dirty="0"/>
                      <a:t>; </a:t>
                    </a:r>
                    <a:r>
                      <a:rPr lang="lv-LV" b="1" dirty="0" smtClean="0"/>
                      <a:t>LVL </a:t>
                    </a:r>
                    <a:r>
                      <a:rPr lang="en-US" b="1" dirty="0" smtClean="0"/>
                      <a:t>1941097</a:t>
                    </a:r>
                    <a:endParaRPr lang="en-US" b="1" dirty="0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-2.1408540739289082E-2"/>
                  <c:y val="1.7308164873706584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Medikamenti</a:t>
                    </a:r>
                    <a:r>
                      <a:rPr lang="en-US" dirty="0"/>
                      <a:t>, </a:t>
                    </a:r>
                    <a:r>
                      <a:rPr lang="en-US" dirty="0" smtClean="0"/>
                      <a:t>med</a:t>
                    </a:r>
                    <a:r>
                      <a:rPr lang="lv-LV" dirty="0" smtClean="0"/>
                      <a:t>icīnas </a:t>
                    </a:r>
                    <a:r>
                      <a:rPr lang="en-US" dirty="0" err="1" smtClean="0"/>
                      <a:t>preces</a:t>
                    </a:r>
                    <a:r>
                      <a:rPr lang="en-US" dirty="0"/>
                      <a:t>; </a:t>
                    </a:r>
                    <a:endParaRPr lang="lv-LV" dirty="0" smtClean="0"/>
                  </a:p>
                  <a:p>
                    <a:r>
                      <a:rPr lang="lv-LV" b="1" dirty="0" smtClean="0"/>
                      <a:t>LVL </a:t>
                    </a:r>
                    <a:r>
                      <a:rPr lang="en-US" b="1" dirty="0" smtClean="0"/>
                      <a:t>11681074</a:t>
                    </a:r>
                    <a:endParaRPr lang="en-US" b="1" dirty="0"/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2.6602321826852209E-3"/>
                  <c:y val="1.9684462576947833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Ēdināšanas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izdevumi</a:t>
                    </a:r>
                    <a:r>
                      <a:rPr lang="en-US" dirty="0"/>
                      <a:t>; </a:t>
                    </a:r>
                    <a:endParaRPr lang="lv-LV" dirty="0" smtClean="0"/>
                  </a:p>
                  <a:p>
                    <a:r>
                      <a:rPr lang="lv-LV" b="1" dirty="0" smtClean="0"/>
                      <a:t>LVL </a:t>
                    </a:r>
                    <a:r>
                      <a:rPr lang="en-US" b="1" dirty="0" smtClean="0"/>
                      <a:t>843215</a:t>
                    </a:r>
                    <a:endParaRPr lang="en-US" b="1" dirty="0"/>
                  </a:p>
                </c:rich>
              </c:tx>
              <c:showVal val="1"/>
              <c:showCatName val="1"/>
            </c:dLbl>
            <c:dLbl>
              <c:idx val="5"/>
              <c:layout>
                <c:manualLayout>
                  <c:x val="-2.9005804567130488E-2"/>
                  <c:y val="-7.9929376058203244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Saimniecības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izdevumi</a:t>
                    </a:r>
                    <a:r>
                      <a:rPr lang="en-US"/>
                      <a:t>; </a:t>
                    </a:r>
                    <a:endParaRPr lang="lv-LV" smtClean="0"/>
                  </a:p>
                  <a:p>
                    <a:r>
                      <a:rPr lang="lv-LV" b="1" smtClean="0"/>
                      <a:t>LVL </a:t>
                    </a:r>
                    <a:r>
                      <a:rPr lang="en-US" b="1" smtClean="0"/>
                      <a:t>6718676</a:t>
                    </a:r>
                    <a:endParaRPr lang="en-US" b="1"/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0.13270948234833024"/>
                  <c:y val="-4.197770935084056E-2"/>
                </c:manualLayout>
              </c:layout>
              <c:tx>
                <c:rich>
                  <a:bodyPr/>
                  <a:lstStyle/>
                  <a:p>
                    <a:r>
                      <a:rPr lang="lv-LV" dirty="0"/>
                      <a:t>Pamatlīdzekļu nolietojums; </a:t>
                    </a:r>
                    <a:endParaRPr lang="lv-LV" dirty="0" smtClean="0"/>
                  </a:p>
                  <a:p>
                    <a:r>
                      <a:rPr lang="lv-LV" b="1" dirty="0" smtClean="0"/>
                      <a:t>LVL 4570595</a:t>
                    </a:r>
                    <a:endParaRPr lang="lv-LV" b="1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200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rgbClr val="4F81BD">
                      <a:alpha val="50000"/>
                    </a:srgbClr>
                  </a:solidFill>
                </a:ln>
              </c:spPr>
            </c:leaderLines>
          </c:dLbls>
          <c:cat>
            <c:strRef>
              <c:f>Sheet1!$A$2:$A$8</c:f>
              <c:strCache>
                <c:ptCount val="7"/>
                <c:pt idx="0">
                  <c:v>Atalgojums</c:v>
                </c:pt>
                <c:pt idx="1">
                  <c:v>Valsts sociālās apdrošināšanas obligātās iemaksas</c:v>
                </c:pt>
                <c:pt idx="2">
                  <c:v>Komunālie maksājumi</c:v>
                </c:pt>
                <c:pt idx="3">
                  <c:v>Medikamenti, med.preces</c:v>
                </c:pt>
                <c:pt idx="4">
                  <c:v>Ēdināšanas izdevumi</c:v>
                </c:pt>
                <c:pt idx="5">
                  <c:v>Saimniecības izdevumi</c:v>
                </c:pt>
                <c:pt idx="6">
                  <c:v>Pamatlīdzekļu nolietojums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17655829</c:v>
                </c:pt>
                <c:pt idx="1">
                  <c:v>4073204</c:v>
                </c:pt>
                <c:pt idx="2">
                  <c:v>1941097</c:v>
                </c:pt>
                <c:pt idx="3">
                  <c:v>11681074</c:v>
                </c:pt>
                <c:pt idx="4">
                  <c:v>843215</c:v>
                </c:pt>
                <c:pt idx="5">
                  <c:v>6718676</c:v>
                </c:pt>
                <c:pt idx="6">
                  <c:v>4570595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style val="3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explosion val="7"/>
          </c:dPt>
          <c:dPt>
            <c:idx val="1"/>
            <c:explosion val="23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EF4135"/>
              </a:solidFill>
            </c:spPr>
          </c:dPt>
          <c:dLbls>
            <c:dLbl>
              <c:idx val="0"/>
              <c:layout>
                <c:manualLayout>
                  <c:x val="-8.7391397668841034E-2"/>
                  <c:y val="6.903969816272972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rPr>
                      <a:t>47721</a:t>
                    </a:r>
                    <a:endParaRPr 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ahoma" pitchFamily="34" charset="0"/>
                      <a:cs typeface="Tahoma" pitchFamily="34" charset="0"/>
                    </a:endParaRPr>
                  </a:p>
                </c:rich>
              </c:tx>
              <c:showPercent val="1"/>
            </c:dLbl>
            <c:dLbl>
              <c:idx val="1"/>
              <c:layout>
                <c:manualLayout>
                  <c:x val="-8.0976777732006053E-2"/>
                  <c:y val="-0.2789832677165354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rPr>
                      <a:t>60819</a:t>
                    </a:r>
                    <a:endParaRPr 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ahoma" pitchFamily="34" charset="0"/>
                      <a:cs typeface="Tahoma" pitchFamily="34" charset="0"/>
                    </a:endParaRPr>
                  </a:p>
                </c:rich>
              </c:tx>
              <c:showPercent val="1"/>
            </c:dLbl>
            <c:dLbl>
              <c:idx val="2"/>
              <c:layout>
                <c:manualLayout>
                  <c:x val="0.12566274585088102"/>
                  <c:y val="4.220636482939642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rPr>
                      <a:t>60370</a:t>
                    </a:r>
                    <a:endParaRPr 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ahoma" pitchFamily="34" charset="0"/>
                      <a:cs typeface="Tahoma" pitchFamily="34" charset="0"/>
                    </a:endParaRPr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lang="lv-LV" sz="12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Percent val="1"/>
            <c:showLeaderLines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Sheet1!$B$2:$B$4</c:f>
              <c:numCache>
                <c:formatCode>#,##0</c:formatCode>
                <c:ptCount val="3"/>
                <c:pt idx="0">
                  <c:v>47721</c:v>
                </c:pt>
                <c:pt idx="1">
                  <c:v>60819</c:v>
                </c:pt>
                <c:pt idx="2" formatCode="General">
                  <c:v>60370</c:v>
                </c:pt>
              </c:numCache>
            </c:numRef>
          </c:val>
        </c:ser>
        <c:dLbls>
          <c:showPercent val="1"/>
        </c:dLbls>
      </c:pie3DChart>
    </c:plotArea>
    <c:legend>
      <c:legendPos val="b"/>
      <c:layout/>
      <c:txPr>
        <a:bodyPr/>
        <a:lstStyle/>
        <a:p>
          <a:pPr>
            <a:defRPr lang="lv-LV" sz="1400">
              <a:solidFill>
                <a:schemeClr val="tx2"/>
              </a:solidFill>
              <a:latin typeface="Tahoma" pitchFamily="34" charset="0"/>
              <a:cs typeface="Tahoma" pitchFamily="34" charset="0"/>
            </a:defRPr>
          </a:pPr>
          <a:endParaRPr lang="lv-LV"/>
        </a:p>
      </c:txPr>
    </c:legend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chart>
    <c:autoTitleDeleted val="1"/>
    <c:view3D>
      <c:rAngAx val="1"/>
    </c:view3D>
    <c:sideWall>
      <c:spPr>
        <a:solidFill>
          <a:schemeClr val="bg1">
            <a:lumMod val="95000"/>
          </a:schemeClr>
        </a:solidFill>
      </c:spPr>
    </c:sideWall>
    <c:backWall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1.4571847007998219E-2"/>
                  <c:y val="-6.7775797560020473E-2"/>
                </c:manualLayout>
              </c:layout>
              <c:showVal val="1"/>
            </c:dLbl>
            <c:dLbl>
              <c:idx val="1"/>
              <c:layout>
                <c:manualLayout>
                  <c:x val="7.2859235039991208E-3"/>
                  <c:y val="-5.486612183430245E-2"/>
                </c:manualLayout>
              </c:layout>
              <c:showVal val="1"/>
            </c:dLbl>
            <c:dLbl>
              <c:idx val="2"/>
              <c:layout>
                <c:manualLayout>
                  <c:x val="1.3114662307198398E-2"/>
                  <c:y val="-3.2274189314295515E-2"/>
                </c:manualLayout>
              </c:layout>
              <c:showVal val="1"/>
            </c:dLbl>
            <c:dLbl>
              <c:idx val="3"/>
              <c:layout>
                <c:manualLayout>
                  <c:x val="-2.9143694015996446E-3"/>
                  <c:y val="-1.9364513588577305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12504</c:v>
                </c:pt>
                <c:pt idx="1">
                  <c:v>87849</c:v>
                </c:pt>
                <c:pt idx="2">
                  <c:v>24981</c:v>
                </c:pt>
                <c:pt idx="3">
                  <c:v>84037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1.4571847007998223E-3"/>
                  <c:y val="-3.8729027177154582E-2"/>
                </c:manualLayout>
              </c:layout>
              <c:showVal val="1"/>
            </c:dLbl>
            <c:dLbl>
              <c:idx val="1"/>
              <c:layout>
                <c:manualLayout>
                  <c:x val="1.1657477606398651E-2"/>
                  <c:y val="-6.1320959697161372E-2"/>
                </c:manualLayout>
              </c:layout>
              <c:showVal val="1"/>
            </c:dLbl>
            <c:dLbl>
              <c:idx val="2"/>
              <c:layout>
                <c:manualLayout>
                  <c:x val="2.1857770511997388E-2"/>
                  <c:y val="-6.4548378628590905E-2"/>
                </c:manualLayout>
              </c:layout>
              <c:showVal val="1"/>
            </c:dLbl>
            <c:dLbl>
              <c:idx val="3"/>
              <c:layout>
                <c:manualLayout>
                  <c:x val="1.3114662307198398E-2"/>
                  <c:y val="-2.9046770382865954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11026</c:v>
                </c:pt>
                <c:pt idx="1">
                  <c:v>83220</c:v>
                </c:pt>
                <c:pt idx="2">
                  <c:v>13286</c:v>
                </c:pt>
                <c:pt idx="3">
                  <c:v>105711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EF4135"/>
            </a:solidFill>
          </c:spPr>
          <c:dLbls>
            <c:dLbl>
              <c:idx val="0"/>
              <c:layout>
                <c:manualLayout>
                  <c:x val="1.8943401110397721E-2"/>
                  <c:y val="-3.8729027177154582E-2"/>
                </c:manualLayout>
              </c:layout>
              <c:showVal val="1"/>
            </c:dLbl>
            <c:dLbl>
              <c:idx val="1"/>
              <c:layout>
                <c:manualLayout>
                  <c:x val="1.6029031708798124E-2"/>
                  <c:y val="-3.2274189314295459E-2"/>
                </c:manualLayout>
              </c:layout>
              <c:showVal val="1"/>
            </c:dLbl>
            <c:dLbl>
              <c:idx val="2"/>
              <c:layout>
                <c:manualLayout>
                  <c:x val="1.8943401110397721E-2"/>
                  <c:y val="-8.7140311148597729E-2"/>
                </c:manualLayout>
              </c:layout>
              <c:showVal val="1"/>
            </c:dLbl>
            <c:dLbl>
              <c:idx val="3"/>
              <c:layout>
                <c:manualLayout>
                  <c:x val="2.1857770511997388E-2"/>
                  <c:y val="-2.5819351451436382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20360</c:v>
                </c:pt>
                <c:pt idx="1">
                  <c:v>82060</c:v>
                </c:pt>
                <c:pt idx="2">
                  <c:v>19497</c:v>
                </c:pt>
                <c:pt idx="3">
                  <c:v>39391</c:v>
                </c:pt>
              </c:numCache>
            </c:numRef>
          </c:val>
        </c:ser>
        <c:dLbls>
          <c:showVal val="1"/>
        </c:dLbls>
        <c:gapWidth val="75"/>
        <c:shape val="box"/>
        <c:axId val="127320064"/>
        <c:axId val="127321600"/>
        <c:axId val="0"/>
      </c:bar3DChart>
      <c:catAx>
        <c:axId val="1273200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lang="lv-LV" sz="1200" b="1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127321600"/>
        <c:crosses val="autoZero"/>
        <c:auto val="1"/>
        <c:lblAlgn val="ctr"/>
        <c:lblOffset val="100"/>
      </c:catAx>
      <c:valAx>
        <c:axId val="1273216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lv-LV" sz="12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1273200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7845048715864693"/>
          <c:y val="0.92665347406235221"/>
          <c:w val="0.24018454154215579"/>
          <c:h val="7.3346525937647886E-2"/>
        </c:manualLayout>
      </c:layout>
      <c:txPr>
        <a:bodyPr/>
        <a:lstStyle/>
        <a:p>
          <a:pPr>
            <a:defRPr lang="lv-LV" sz="1400">
              <a:solidFill>
                <a:schemeClr val="tx2"/>
              </a:solidFill>
              <a:latin typeface="Tahoma" pitchFamily="34" charset="0"/>
              <a:cs typeface="Tahoma" pitchFamily="34" charset="0"/>
            </a:defRPr>
          </a:pPr>
          <a:endParaRPr lang="lv-LV"/>
        </a:p>
      </c:txPr>
    </c:legend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style val="3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4510311305574334E-2"/>
          <c:y val="0.10085236220472441"/>
          <c:w val="0.83775181676018762"/>
          <c:h val="0.6786033464566929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explosion val="4"/>
          </c:dPt>
          <c:dPt>
            <c:idx val="1"/>
            <c:explosion val="18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explosion val="4"/>
            <c:spPr>
              <a:solidFill>
                <a:srgbClr val="EF4135"/>
              </a:solidFill>
            </c:spPr>
          </c:dPt>
          <c:dLbls>
            <c:dLbl>
              <c:idx val="0"/>
              <c:layout>
                <c:manualLayout>
                  <c:x val="-0.12463968089545513"/>
                  <c:y val="7.1123031496063027E-2"/>
                </c:manualLayout>
              </c:layout>
              <c:tx>
                <c:rich>
                  <a:bodyPr/>
                  <a:lstStyle/>
                  <a:p>
                    <a:pPr>
                      <a:defRPr lang="lv-LV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lv-LV" sz="12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rPr>
                      <a:t>259625</a:t>
                    </a:r>
                    <a:endParaRPr 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ahoma" pitchFamily="34" charset="0"/>
                      <a:cs typeface="Tahoma" pitchFamily="34" charset="0"/>
                    </a:endParaRPr>
                  </a:p>
                </c:rich>
              </c:tx>
              <c:spPr/>
              <c:showPercent val="1"/>
            </c:dLbl>
            <c:dLbl>
              <c:idx val="1"/>
              <c:layout>
                <c:manualLayout>
                  <c:x val="9.0027316394236237E-2"/>
                  <c:y val="-0.29460826771653542"/>
                </c:manualLayout>
              </c:layout>
              <c:tx>
                <c:rich>
                  <a:bodyPr/>
                  <a:lstStyle/>
                  <a:p>
                    <a:pPr>
                      <a:defRPr lang="lv-LV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lv-LV" sz="12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rPr>
                      <a:t>213243</a:t>
                    </a:r>
                    <a:endParaRPr 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ahoma" pitchFamily="34" charset="0"/>
                      <a:cs typeface="Tahoma" pitchFamily="34" charset="0"/>
                    </a:endParaRPr>
                  </a:p>
                </c:rich>
              </c:tx>
              <c:spPr/>
              <c:showPercent val="1"/>
            </c:dLbl>
            <c:dLbl>
              <c:idx val="2"/>
              <c:layout>
                <c:manualLayout>
                  <c:x val="0.12396963600804693"/>
                  <c:y val="9.2206364829396328E-2"/>
                </c:manualLayout>
              </c:layout>
              <c:tx>
                <c:rich>
                  <a:bodyPr/>
                  <a:lstStyle/>
                  <a:p>
                    <a:pPr>
                      <a:defRPr lang="lv-LV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lv-LV" sz="12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rPr>
                      <a:t>211438</a:t>
                    </a:r>
                  </a:p>
                </c:rich>
              </c:tx>
              <c:spPr/>
              <c:showPercent val="1"/>
            </c:dLbl>
            <c:txPr>
              <a:bodyPr/>
              <a:lstStyle/>
              <a:p>
                <a:pPr>
                  <a:defRPr lang="lv-LV" sz="1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Percent val="1"/>
            <c:showLeaderLines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Sheet1!$B$2:$B$4</c:f>
              <c:numCache>
                <c:formatCode>#,##0</c:formatCode>
                <c:ptCount val="3"/>
                <c:pt idx="0">
                  <c:v>259625</c:v>
                </c:pt>
                <c:pt idx="1">
                  <c:v>213243</c:v>
                </c:pt>
                <c:pt idx="2">
                  <c:v>211438</c:v>
                </c:pt>
              </c:numCache>
            </c:numRef>
          </c:val>
        </c:ser>
        <c:dLbls>
          <c:showPercent val="1"/>
        </c:dLbls>
      </c:pie3DChart>
    </c:plotArea>
    <c:legend>
      <c:legendPos val="b"/>
      <c:layout/>
      <c:txPr>
        <a:bodyPr/>
        <a:lstStyle/>
        <a:p>
          <a:pPr>
            <a:defRPr lang="lv-LV" sz="1400">
              <a:solidFill>
                <a:schemeClr val="tx2"/>
              </a:solidFill>
              <a:latin typeface="Tahoma" pitchFamily="34" charset="0"/>
              <a:cs typeface="Tahoma" pitchFamily="34" charset="0"/>
            </a:defRPr>
          </a:pPr>
          <a:endParaRPr lang="lv-LV"/>
        </a:p>
      </c:txPr>
    </c:legend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chart>
    <c:autoTitleDeleted val="1"/>
    <c:view3D>
      <c:rAngAx val="1"/>
    </c:view3D>
    <c:sideWall>
      <c:spPr>
        <a:solidFill>
          <a:schemeClr val="bg1">
            <a:lumMod val="95000"/>
          </a:schemeClr>
        </a:solidFill>
      </c:spPr>
    </c:sideWall>
    <c:backWall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tx2"/>
            </a:solidFill>
          </c:spPr>
          <c:dLbls>
            <c:dLbl>
              <c:idx val="0"/>
              <c:layout>
                <c:manualLayout>
                  <c:x val="3.0600878716796325E-2"/>
                  <c:y val="-5.1638702902872716E-2"/>
                </c:manualLayout>
              </c:layout>
              <c:showVal val="1"/>
            </c:dLbl>
            <c:dLbl>
              <c:idx val="1"/>
              <c:layout>
                <c:manualLayout>
                  <c:x val="3.2058063417596191E-2"/>
                  <c:y val="-5.486612183430245E-2"/>
                </c:manualLayout>
              </c:layout>
              <c:showVal val="1"/>
            </c:dLbl>
            <c:dLbl>
              <c:idx val="2"/>
              <c:layout>
                <c:manualLayout>
                  <c:x val="3.4972432819195751E-2"/>
                  <c:y val="-4.5183865040013704E-2"/>
                </c:manualLayout>
              </c:layout>
              <c:showVal val="1"/>
            </c:dLbl>
            <c:dLbl>
              <c:idx val="3"/>
              <c:layout>
                <c:manualLayout>
                  <c:x val="2.7686509315196742E-2"/>
                  <c:y val="-5.8093540765731831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1719</c:v>
                </c:pt>
                <c:pt idx="1">
                  <c:v>5273</c:v>
                </c:pt>
                <c:pt idx="2">
                  <c:v>1351</c:v>
                </c:pt>
                <c:pt idx="3">
                  <c:v>13471</c:v>
                </c:pt>
              </c:numCache>
            </c:numRef>
          </c:val>
        </c:ser>
        <c:dLbls>
          <c:showVal val="1"/>
        </c:dLbls>
        <c:gapWidth val="75"/>
        <c:shape val="box"/>
        <c:axId val="162190848"/>
        <c:axId val="162246656"/>
        <c:axId val="0"/>
      </c:bar3DChart>
      <c:catAx>
        <c:axId val="16219084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lang="lv-LV" sz="1200" b="1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162246656"/>
        <c:crosses val="autoZero"/>
        <c:auto val="1"/>
        <c:lblAlgn val="ctr"/>
        <c:lblOffset val="100"/>
      </c:catAx>
      <c:valAx>
        <c:axId val="162246656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lv-LV" sz="12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1621908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chart>
    <c:autoTitleDeleted val="1"/>
    <c:view3D>
      <c:rAngAx val="1"/>
    </c:view3D>
    <c:sideWall>
      <c:spPr>
        <a:solidFill>
          <a:schemeClr val="bg1">
            <a:lumMod val="95000"/>
          </a:schemeClr>
        </a:solidFill>
      </c:spPr>
    </c:sideWall>
    <c:backWall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1.7486216409597868E-2"/>
                  <c:y val="-1.6137094657147733E-2"/>
                </c:manualLayout>
              </c:layout>
              <c:showVal val="1"/>
            </c:dLbl>
            <c:dLbl>
              <c:idx val="1"/>
              <c:layout>
                <c:manualLayout>
                  <c:x val="1.6029031708798061E-2"/>
                  <c:y val="-3.5501608245725041E-2"/>
                </c:manualLayout>
              </c:layout>
              <c:showVal val="1"/>
            </c:dLbl>
            <c:dLbl>
              <c:idx val="2"/>
              <c:layout>
                <c:manualLayout>
                  <c:x val="1.4571847007998219E-2"/>
                  <c:y val="-2.2591932520006883E-2"/>
                </c:manualLayout>
              </c:layout>
              <c:showVal val="1"/>
            </c:dLbl>
            <c:dLbl>
              <c:idx val="3"/>
              <c:layout>
                <c:manualLayout>
                  <c:x val="-1.4571847007998223E-3"/>
                  <c:y val="-2.9046770382865954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3498</c:v>
                </c:pt>
                <c:pt idx="1">
                  <c:v>8175</c:v>
                </c:pt>
                <c:pt idx="2">
                  <c:v>4368</c:v>
                </c:pt>
                <c:pt idx="3">
                  <c:v>4255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1.4571847007998219E-2"/>
                  <c:y val="-3.2274189314295459E-2"/>
                </c:manualLayout>
              </c:layout>
              <c:showVal val="1"/>
            </c:dLbl>
            <c:dLbl>
              <c:idx val="1"/>
              <c:layout>
                <c:manualLayout>
                  <c:x val="1.3114662307198452E-2"/>
                  <c:y val="-6.1320959697161372E-2"/>
                </c:manualLayout>
              </c:layout>
              <c:showVal val="1"/>
            </c:dLbl>
            <c:dLbl>
              <c:idx val="2"/>
              <c:layout>
                <c:manualLayout>
                  <c:x val="2.0400585811197511E-2"/>
                  <c:y val="-3.2274189314295459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2.2591932520006883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2839</c:v>
                </c:pt>
                <c:pt idx="1">
                  <c:v>7381</c:v>
                </c:pt>
                <c:pt idx="2">
                  <c:v>3211</c:v>
                </c:pt>
                <c:pt idx="3">
                  <c:v>11764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EF4135"/>
            </a:solidFill>
          </c:spPr>
          <c:dLbls>
            <c:dLbl>
              <c:idx val="0"/>
              <c:layout>
                <c:manualLayout>
                  <c:x val="1.4571847007998219E-2"/>
                  <c:y val="-3.2274189314295459E-2"/>
                </c:manualLayout>
              </c:layout>
              <c:showVal val="1"/>
            </c:dLbl>
            <c:dLbl>
              <c:idx val="1"/>
              <c:layout>
                <c:manualLayout>
                  <c:x val="8.7431082047989342E-3"/>
                  <c:y val="-2.2591932520006852E-2"/>
                </c:manualLayout>
              </c:layout>
              <c:showVal val="1"/>
            </c:dLbl>
            <c:dLbl>
              <c:idx val="2"/>
              <c:layout>
                <c:manualLayout>
                  <c:x val="1.6029031708798061E-2"/>
                  <c:y val="-2.9046770382865954E-2"/>
                </c:manualLayout>
              </c:layout>
              <c:showVal val="1"/>
            </c:dLbl>
            <c:dLbl>
              <c:idx val="3"/>
              <c:layout>
                <c:manualLayout>
                  <c:x val="1.1657477606398705E-2"/>
                  <c:y val="-3.2274189314295459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1630</c:v>
                </c:pt>
                <c:pt idx="1">
                  <c:v>7430</c:v>
                </c:pt>
                <c:pt idx="2">
                  <c:v>1229</c:v>
                </c:pt>
                <c:pt idx="3">
                  <c:v>11943</c:v>
                </c:pt>
              </c:numCache>
            </c:numRef>
          </c:val>
        </c:ser>
        <c:dLbls>
          <c:showVal val="1"/>
        </c:dLbls>
        <c:gapWidth val="75"/>
        <c:shape val="box"/>
        <c:axId val="176777472"/>
        <c:axId val="82313216"/>
        <c:axId val="0"/>
      </c:bar3DChart>
      <c:catAx>
        <c:axId val="1767774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lang="lv-LV" sz="1200" b="1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82313216"/>
        <c:crosses val="autoZero"/>
        <c:auto val="1"/>
        <c:lblAlgn val="ctr"/>
        <c:lblOffset val="100"/>
      </c:catAx>
      <c:valAx>
        <c:axId val="82313216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en-US" sz="12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17677747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lang="lv-LV" sz="1400">
              <a:solidFill>
                <a:schemeClr val="tx2"/>
              </a:solidFill>
              <a:latin typeface="Tahoma" pitchFamily="34" charset="0"/>
              <a:cs typeface="Tahoma" pitchFamily="34" charset="0"/>
            </a:defRPr>
          </a:pPr>
          <a:endParaRPr lang="lv-LV"/>
        </a:p>
      </c:txPr>
    </c:legend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style val="3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explosion val="10"/>
          </c:dPt>
          <c:dPt>
            <c:idx val="1"/>
            <c:explosion val="34"/>
          </c:dPt>
          <c:dPt>
            <c:idx val="2"/>
            <c:explosion val="11"/>
            <c:spPr>
              <a:solidFill>
                <a:srgbClr val="EF4135"/>
              </a:solidFill>
            </c:spPr>
          </c:dPt>
          <c:dLbls>
            <c:dLbl>
              <c:idx val="0"/>
              <c:layout>
                <c:manualLayout>
                  <c:x val="-8.4005044667437356E-2"/>
                  <c:y val="7.7477907521261713E-2"/>
                </c:manualLayout>
              </c:layout>
              <c:tx>
                <c:rich>
                  <a:bodyPr/>
                  <a:lstStyle/>
                  <a:p>
                    <a:pPr>
                      <a:defRPr lang="lv-LV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lv-LV" sz="12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rPr>
                      <a:t>20296</a:t>
                    </a:r>
                    <a:endParaRPr 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ahoma" pitchFamily="34" charset="0"/>
                      <a:cs typeface="Tahoma" pitchFamily="34" charset="0"/>
                    </a:endParaRPr>
                  </a:p>
                </c:rich>
              </c:tx>
              <c:spPr/>
              <c:showPercent val="1"/>
            </c:dLbl>
            <c:dLbl>
              <c:idx val="1"/>
              <c:layout>
                <c:manualLayout>
                  <c:x val="-4.0342008188252405E-2"/>
                  <c:y val="-0.23531624344778643"/>
                </c:manualLayout>
              </c:layout>
              <c:tx>
                <c:rich>
                  <a:bodyPr/>
                  <a:lstStyle/>
                  <a:p>
                    <a:pPr>
                      <a:defRPr lang="lv-LV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lv-LV" sz="12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rPr>
                      <a:t>25195</a:t>
                    </a:r>
                    <a:endParaRPr lang="en-US" sz="12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ahoma" pitchFamily="34" charset="0"/>
                      <a:cs typeface="Tahoma" pitchFamily="34" charset="0"/>
                    </a:endParaRPr>
                  </a:p>
                </c:rich>
              </c:tx>
              <c:spPr/>
              <c:showPercent val="1"/>
            </c:dLbl>
            <c:dLbl>
              <c:idx val="2"/>
              <c:layout>
                <c:manualLayout>
                  <c:x val="9.5186768679867598E-2"/>
                  <c:y val="6.8195592078430192E-2"/>
                </c:manualLayout>
              </c:layout>
              <c:tx>
                <c:rich>
                  <a:bodyPr/>
                  <a:lstStyle/>
                  <a:p>
                    <a:pPr>
                      <a:defRPr lang="lv-LV" sz="12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defRPr>
                    </a:pPr>
                    <a:r>
                      <a:rPr lang="lv-LV" sz="12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ahoma" pitchFamily="34" charset="0"/>
                        <a:cs typeface="Tahoma" pitchFamily="34" charset="0"/>
                      </a:rPr>
                      <a:t>22232</a:t>
                    </a:r>
                  </a:p>
                </c:rich>
              </c:tx>
              <c:spPr/>
              <c:showPercent val="1"/>
            </c:dLbl>
            <c:txPr>
              <a:bodyPr/>
              <a:lstStyle/>
              <a:p>
                <a:pPr>
                  <a:defRPr lang="lv-LV" sz="14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Percent val="1"/>
            <c:showLeaderLines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</c:numCache>
            </c:numRef>
          </c:cat>
          <c:val>
            <c:numRef>
              <c:f>Sheet1!$B$2:$B$4</c:f>
              <c:numCache>
                <c:formatCode>#,##0</c:formatCode>
                <c:ptCount val="3"/>
                <c:pt idx="0">
                  <c:v>20296</c:v>
                </c:pt>
                <c:pt idx="1">
                  <c:v>25195</c:v>
                </c:pt>
                <c:pt idx="2">
                  <c:v>22232</c:v>
                </c:pt>
              </c:numCache>
            </c:numRef>
          </c:val>
        </c:ser>
        <c:dLbls>
          <c:showPercent val="1"/>
        </c:dLbls>
      </c:pie3DChart>
    </c:plotArea>
    <c:legend>
      <c:legendPos val="b"/>
      <c:layout/>
      <c:txPr>
        <a:bodyPr/>
        <a:lstStyle/>
        <a:p>
          <a:pPr>
            <a:defRPr lang="lv-LV" sz="1600">
              <a:solidFill>
                <a:schemeClr val="tx2"/>
              </a:solidFill>
              <a:latin typeface="Tahoma" pitchFamily="34" charset="0"/>
              <a:cs typeface="Tahoma" pitchFamily="34" charset="0"/>
            </a:defRPr>
          </a:pPr>
          <a:endParaRPr lang="lv-LV"/>
        </a:p>
      </c:txPr>
    </c:legend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style val="3"/>
  <c:chart>
    <c:autoTitleDeleted val="1"/>
    <c:view3D>
      <c:rAngAx val="1"/>
    </c:view3D>
    <c:plotArea>
      <c:layout/>
      <c:pie3DChart>
        <c:varyColors val="1"/>
        <c:ser>
          <c:idx val="0"/>
          <c:order val="0"/>
          <c:tx>
            <c:strRef>
              <c:f>Sheet1!$D$1</c:f>
              <c:strCache>
                <c:ptCount val="1"/>
                <c:pt idx="0">
                  <c:v>2010</c:v>
                </c:pt>
              </c:strCache>
            </c:strRef>
          </c:tx>
          <c:explosion val="86"/>
          <c:dPt>
            <c:idx val="3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0.23072270853689941"/>
                  <c:y val="-5.472711410552345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Klīnika</a:t>
                    </a:r>
                    <a:r>
                      <a:rPr lang="en-US" dirty="0"/>
                      <a:t> "</a:t>
                    </a:r>
                    <a:r>
                      <a:rPr lang="en-US" dirty="0" err="1"/>
                      <a:t>Linezers</a:t>
                    </a:r>
                    <a:r>
                      <a:rPr lang="en-US" dirty="0"/>
                      <a:t>"; </a:t>
                    </a:r>
                    <a:endParaRPr lang="lv-LV" dirty="0" smtClean="0"/>
                  </a:p>
                  <a:p>
                    <a:r>
                      <a:rPr lang="en-US" b="1" dirty="0" smtClean="0"/>
                      <a:t>928</a:t>
                    </a:r>
                    <a:endParaRPr lang="en-US" b="1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2.7745026181134275E-3"/>
                  <c:y val="-9.6514311315813714E-2"/>
                </c:manualLayout>
              </c:layout>
              <c:tx>
                <c:rich>
                  <a:bodyPr/>
                  <a:lstStyle/>
                  <a:p>
                    <a:r>
                      <a:rPr lang="lv-LV" dirty="0"/>
                      <a:t>Klīnika „Latvijas Onkoloģijas centrs”; </a:t>
                    </a:r>
                    <a:r>
                      <a:rPr lang="lv-LV" b="1" dirty="0"/>
                      <a:t>802</a:t>
                    </a: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5.7835431296839386E-2"/>
                  <c:y val="3.0739005238329665E-2"/>
                </c:manualLayout>
              </c:layout>
              <c:tx>
                <c:rich>
                  <a:bodyPr/>
                  <a:lstStyle/>
                  <a:p>
                    <a:r>
                      <a:rPr lang="lv-LV" dirty="0"/>
                      <a:t>Klīnika "Biķernieki"; </a:t>
                    </a:r>
                    <a:endParaRPr lang="lv-LV" dirty="0" smtClean="0"/>
                  </a:p>
                  <a:p>
                    <a:r>
                      <a:rPr lang="lv-LV" b="1" dirty="0" smtClean="0"/>
                      <a:t>585</a:t>
                    </a:r>
                    <a:endParaRPr lang="lv-LV" b="1" dirty="0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-0.12176751685171007"/>
                  <c:y val="4.9667181952476748E-2"/>
                </c:manualLayout>
              </c:layout>
              <c:tx>
                <c:rich>
                  <a:bodyPr/>
                  <a:lstStyle/>
                  <a:p>
                    <a:r>
                      <a:rPr lang="lv-LV" dirty="0"/>
                      <a:t>Klīnika "Gaiļezers"; </a:t>
                    </a:r>
                    <a:r>
                      <a:rPr lang="lv-LV" b="1" dirty="0"/>
                      <a:t>18824</a:t>
                    </a: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200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  <c:showCatName val="1"/>
            <c:showLeaderLines val="1"/>
            <c:leaderLines>
              <c:spPr>
                <a:ln>
                  <a:solidFill>
                    <a:srgbClr val="4F81BD">
                      <a:alpha val="50000"/>
                    </a:srgbClr>
                  </a:solidFill>
                </a:ln>
              </c:spPr>
            </c:leaderLines>
          </c:dLbls>
          <c:cat>
            <c:strRef>
              <c:f>Sheet1!$A$2:$A$5</c:f>
              <c:strCache>
                <c:ptCount val="4"/>
                <c:pt idx="0">
                  <c:v>Klīnika "Linezers"</c:v>
                </c:pt>
                <c:pt idx="1">
                  <c:v>Klīnika „Latvijas Onkoloģijas centrs”</c:v>
                </c:pt>
                <c:pt idx="2">
                  <c:v>Klīnika "Biķernieki"</c:v>
                </c:pt>
                <c:pt idx="3">
                  <c:v>Klīnika "Gaiļezers"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928</c:v>
                </c:pt>
                <c:pt idx="1">
                  <c:v>802</c:v>
                </c:pt>
                <c:pt idx="2">
                  <c:v>585</c:v>
                </c:pt>
                <c:pt idx="3">
                  <c:v>18824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lv-LV"/>
  <c:chart>
    <c:autoTitleDeleted val="1"/>
    <c:view3D>
      <c:rAngAx val="1"/>
    </c:view3D>
    <c:sideWall>
      <c:spPr>
        <a:solidFill>
          <a:schemeClr val="bg1">
            <a:lumMod val="95000"/>
          </a:schemeClr>
        </a:solidFill>
      </c:spPr>
    </c:sideWall>
    <c:backWall>
      <c:spPr>
        <a:solidFill>
          <a:schemeClr val="bg1">
            <a:lumMod val="95000"/>
          </a:schemeClr>
        </a:solidFill>
      </c:spPr>
    </c:backWall>
    <c:plotArea>
      <c:layout>
        <c:manualLayout>
          <c:layoutTarget val="inner"/>
          <c:xMode val="edge"/>
          <c:yMode val="edge"/>
          <c:x val="7.8533573928258993E-2"/>
          <c:y val="4.5029781402248503E-2"/>
          <c:w val="0.91452198162729648"/>
          <c:h val="0.7912559161683802"/>
        </c:manualLayout>
      </c:layout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3.0600878716796325E-2"/>
                  <c:y val="-5.8850344616265052E-2"/>
                </c:manualLayout>
              </c:layout>
              <c:showVal val="1"/>
            </c:dLbl>
            <c:dLbl>
              <c:idx val="1"/>
              <c:layout>
                <c:manualLayout>
                  <c:x val="2.6229324614396806E-2"/>
                  <c:y val="-5.5172198077748494E-2"/>
                </c:manualLayout>
              </c:layout>
              <c:showVal val="1"/>
            </c:dLbl>
            <c:dLbl>
              <c:idx val="2"/>
              <c:layout>
                <c:manualLayout>
                  <c:x val="2.6229324614396806E-2"/>
                  <c:y val="-5.8850344616264955E-2"/>
                </c:manualLayout>
              </c:layout>
              <c:showVal val="1"/>
            </c:dLbl>
            <c:dLbl>
              <c:idx val="3"/>
              <c:layout>
                <c:manualLayout>
                  <c:x val="2.6229324614396806E-2"/>
                  <c:y val="-6.9884784231814864E-2"/>
                </c:manualLayout>
              </c:layout>
              <c:showVal val="1"/>
            </c:dLbl>
            <c:dLbl>
              <c:idx val="4"/>
              <c:layout>
                <c:manualLayout>
                  <c:x val="2.6229324614396806E-2"/>
                  <c:y val="-6.6206637693298181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200" b="1">
                    <a:solidFill>
                      <a:schemeClr val="tx2"/>
                    </a:solidFill>
                    <a:latin typeface="Tahoma" pitchFamily="34" charset="0"/>
                    <a:cs typeface="Tahoma" pitchFamily="34" charset="0"/>
                  </a:defRPr>
                </a:pPr>
                <a:endParaRPr lang="lv-LV"/>
              </a:p>
            </c:txPr>
            <c:showVal val="1"/>
          </c:dLbls>
          <c:cat>
            <c:strRef>
              <c:f>Sheet1!$A$2:$A$6</c:f>
              <c:strCache>
                <c:ptCount val="5"/>
                <c:pt idx="0">
                  <c:v>Skaitļotājtomogrāfija</c:v>
                </c:pt>
                <c:pt idx="1">
                  <c:v>Magnētiskā rezonanse</c:v>
                </c:pt>
                <c:pt idx="2">
                  <c:v>Angiogrāfija </c:v>
                </c:pt>
                <c:pt idx="3">
                  <c:v>Ultraskaņas izmeklējumi</c:v>
                </c:pt>
                <c:pt idx="4">
                  <c:v>Rentgenoloģiskie izmeklējumi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55771</c:v>
                </c:pt>
                <c:pt idx="1">
                  <c:v>10953</c:v>
                </c:pt>
                <c:pt idx="2">
                  <c:v>5532</c:v>
                </c:pt>
                <c:pt idx="3">
                  <c:v>112736</c:v>
                </c:pt>
                <c:pt idx="4">
                  <c:v>99904</c:v>
                </c:pt>
              </c:numCache>
            </c:numRef>
          </c:val>
        </c:ser>
        <c:dLbls>
          <c:showVal val="1"/>
        </c:dLbls>
        <c:gapWidth val="75"/>
        <c:shape val="box"/>
        <c:axId val="84027648"/>
        <c:axId val="84598784"/>
        <c:axId val="0"/>
      </c:bar3DChart>
      <c:catAx>
        <c:axId val="8402764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lang="lv-LV" sz="1000" b="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84598784"/>
        <c:crosses val="autoZero"/>
        <c:auto val="1"/>
        <c:lblAlgn val="ctr"/>
        <c:lblOffset val="100"/>
      </c:catAx>
      <c:valAx>
        <c:axId val="8459878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lv-LV" sz="1200">
                <a:solidFill>
                  <a:schemeClr val="tx2"/>
                </a:solidFill>
                <a:latin typeface="Tahoma" pitchFamily="34" charset="0"/>
                <a:cs typeface="Tahoma" pitchFamily="34" charset="0"/>
              </a:defRPr>
            </a:pPr>
            <a:endParaRPr lang="lv-LV"/>
          </a:p>
        </c:txPr>
        <c:crossAx val="840276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lv-LV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AAA59-2B8C-4263-81DD-1525BE02445D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88A95-8F56-49BD-8D4D-858022E52110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</a:t>
            </a:fld>
            <a:endParaRPr lang="lv-LV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10</a:t>
            </a:fld>
            <a:endParaRPr 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11</a:t>
            </a:fld>
            <a:endParaRPr lang="lv-LV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12</a:t>
            </a:fld>
            <a:endParaRPr lang="lv-LV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13</a:t>
            </a:fld>
            <a:endParaRPr lang="lv-LV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14</a:t>
            </a:fld>
            <a:endParaRPr lang="lv-LV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15</a:t>
            </a:fld>
            <a:endParaRPr lang="lv-LV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16</a:t>
            </a:fld>
            <a:endParaRPr lang="lv-LV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17</a:t>
            </a:fld>
            <a:endParaRPr lang="lv-LV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18</a:t>
            </a:fld>
            <a:endParaRPr lang="lv-LV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19</a:t>
            </a:fld>
            <a:endParaRPr 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</a:t>
            </a:fld>
            <a:endParaRPr lang="lv-LV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20</a:t>
            </a:fld>
            <a:endParaRPr lang="lv-LV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21</a:t>
            </a:fld>
            <a:endParaRPr lang="lv-LV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22</a:t>
            </a:fld>
            <a:endParaRPr lang="lv-LV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23</a:t>
            </a:fld>
            <a:endParaRPr lang="lv-LV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24</a:t>
            </a:fld>
            <a:endParaRPr lang="lv-LV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25</a:t>
            </a:fld>
            <a:endParaRPr lang="lv-LV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26</a:t>
            </a:fld>
            <a:endParaRPr lang="lv-LV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27</a:t>
            </a:fld>
            <a:endParaRPr lang="lv-LV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28</a:t>
            </a:fld>
            <a:endParaRPr lang="lv-LV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29</a:t>
            </a:fld>
            <a:endParaRPr lang="lv-L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</a:t>
            </a:fld>
            <a:endParaRPr lang="lv-LV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30</a:t>
            </a:fld>
            <a:endParaRPr lang="lv-LV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31</a:t>
            </a:fld>
            <a:endParaRPr lang="lv-LV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32</a:t>
            </a:fld>
            <a:endParaRPr lang="lv-LV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33</a:t>
            </a:fld>
            <a:endParaRPr lang="lv-LV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34</a:t>
            </a:fld>
            <a:endParaRPr lang="lv-LV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35</a:t>
            </a:fld>
            <a:endParaRPr lang="lv-LV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36</a:t>
            </a:fld>
            <a:endParaRPr lang="lv-LV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37</a:t>
            </a:fld>
            <a:endParaRPr lang="lv-LV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38</a:t>
            </a:fld>
            <a:endParaRPr lang="lv-LV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39</a:t>
            </a:fld>
            <a:endParaRPr lang="lv-LV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</a:t>
            </a:fld>
            <a:endParaRPr lang="lv-LV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40</a:t>
            </a:fld>
            <a:endParaRPr lang="lv-LV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41</a:t>
            </a:fld>
            <a:endParaRPr lang="lv-LV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42</a:t>
            </a:fld>
            <a:endParaRPr lang="lv-LV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43</a:t>
            </a:fld>
            <a:endParaRPr lang="lv-LV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smtClean="0"/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CE674C-3FAF-48E9-B0E5-9CD91B0FF8C6}" type="slidenum">
              <a:rPr lang="lv-LV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lv-LV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smtClean="0"/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CE674C-3FAF-48E9-B0E5-9CD91B0FF8C6}" type="slidenum">
              <a:rPr lang="lv-LV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lv-LV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46</a:t>
            </a:fld>
            <a:endParaRPr lang="lv-LV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47</a:t>
            </a:fld>
            <a:endParaRPr lang="lv-LV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48</a:t>
            </a:fld>
            <a:endParaRPr lang="lv-LV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49</a:t>
            </a:fld>
            <a:endParaRPr lang="lv-LV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</a:t>
            </a:fld>
            <a:endParaRPr lang="lv-LV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50</a:t>
            </a:fld>
            <a:endParaRPr lang="lv-LV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51</a:t>
            </a:fld>
            <a:endParaRPr lang="lv-LV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52</a:t>
            </a:fld>
            <a:endParaRPr lang="lv-LV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53</a:t>
            </a:fld>
            <a:endParaRPr lang="lv-LV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54</a:t>
            </a:fld>
            <a:endParaRPr lang="lv-LV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55</a:t>
            </a:fld>
            <a:endParaRPr lang="lv-LV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56</a:t>
            </a:fld>
            <a:endParaRPr lang="lv-LV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57</a:t>
            </a:fld>
            <a:endParaRPr lang="lv-LV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58</a:t>
            </a:fld>
            <a:endParaRPr lang="lv-LV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59</a:t>
            </a:fld>
            <a:endParaRPr 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6</a:t>
            </a:fld>
            <a:endParaRPr 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7</a:t>
            </a:fld>
            <a:endParaRPr 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8</a:t>
            </a:fld>
            <a:endParaRPr 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9</a:t>
            </a:fld>
            <a:endParaRPr 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766A-8298-4B53-A828-474A4EDF7EC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4A1C6-2BA5-453C-815E-BBD9A46A85D9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4"/>
            <a:ext cx="9144000" cy="45005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951438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" name="Picture 13" descr="as_logo.jpg"/>
          <p:cNvPicPr>
            <a:picLocks noChangeAspect="1"/>
          </p:cNvPicPr>
          <p:nvPr/>
        </p:nvPicPr>
        <p:blipFill>
          <a:blip r:embed="rId5" cstate="print"/>
          <a:srcRect l="4587" t="8686" r="2523" b="8686"/>
          <a:stretch>
            <a:fillRect/>
          </a:stretch>
        </p:blipFill>
        <p:spPr>
          <a:xfrm>
            <a:off x="142844" y="98716"/>
            <a:ext cx="1500198" cy="4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Veikto operāciju skaits stacionārā kopā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857224" y="1047750"/>
          <a:ext cx="7500990" cy="330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Ambulatori veikto operāciju skaits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214282" y="1047750"/>
          <a:ext cx="8715436" cy="393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Chart 9"/>
          <p:cNvGraphicFramePr/>
          <p:nvPr/>
        </p:nvGraphicFramePr>
        <p:xfrm>
          <a:off x="0" y="1047751"/>
          <a:ext cx="9144000" cy="3452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0034" y="4429138"/>
            <a:ext cx="714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" b="1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Angiogrāfija:</a:t>
            </a:r>
          </a:p>
          <a:p>
            <a:r>
              <a:rPr lang="lv-LV" sz="1000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Diagnostiskie izmeklējumi – 3612</a:t>
            </a:r>
          </a:p>
          <a:p>
            <a:r>
              <a:rPr lang="lv-LV" sz="1000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Terapeitiskās endovaskulārās manipulācijas - 1920</a:t>
            </a:r>
            <a:endParaRPr lang="en-US" sz="1000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Izmeklējumu skaits 2010. gadā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Chart 7"/>
          <p:cNvGraphicFramePr/>
          <p:nvPr/>
        </p:nvGraphicFramePr>
        <p:xfrm>
          <a:off x="285720" y="1071552"/>
          <a:ext cx="8215370" cy="381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Staru terapijas procedūru skaits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4"/>
            <a:ext cx="9144000" cy="45005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951438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Personāls</a:t>
            </a:r>
            <a:endParaRPr lang="lv-LV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as_logo.jpg"/>
          <p:cNvPicPr>
            <a:picLocks noChangeAspect="1"/>
          </p:cNvPicPr>
          <p:nvPr/>
        </p:nvPicPr>
        <p:blipFill>
          <a:blip r:embed="rId5" cstate="print"/>
          <a:srcRect l="4587" t="8686" r="2523" b="8686"/>
          <a:stretch>
            <a:fillRect/>
          </a:stretch>
        </p:blipFill>
        <p:spPr>
          <a:xfrm>
            <a:off x="142844" y="98716"/>
            <a:ext cx="1500198" cy="4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Kopējais Austrumu slimnīcas darbinieku skaits 2010. gadā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214282" y="1214428"/>
          <a:ext cx="8501122" cy="3635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4852" y="1012937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Kopā: 3640 darbinieki</a:t>
            </a:r>
            <a:endParaRPr lang="lv-LV" sz="1600" b="1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Darbinieku sadalījums pēc izglītības līmeņa</a:t>
            </a:r>
          </a:p>
        </p:txBody>
      </p:sp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2" name="Chart 11"/>
          <p:cNvGraphicFramePr/>
          <p:nvPr/>
        </p:nvGraphicFramePr>
        <p:xfrm>
          <a:off x="285720" y="785800"/>
          <a:ext cx="821537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Rezidentu sadalījums kopumā pa 18 specialitātēm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2695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Chart 16"/>
          <p:cNvGraphicFramePr/>
          <p:nvPr/>
        </p:nvGraphicFramePr>
        <p:xfrm>
          <a:off x="285720" y="1214428"/>
          <a:ext cx="8501122" cy="392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Picture 13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5" name="TextBox 14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4"/>
            <a:ext cx="9144000" cy="45005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951438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Finansējums</a:t>
            </a:r>
            <a:endParaRPr lang="lv-LV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as_logo.jpg"/>
          <p:cNvPicPr>
            <a:picLocks noChangeAspect="1"/>
          </p:cNvPicPr>
          <p:nvPr/>
        </p:nvPicPr>
        <p:blipFill>
          <a:blip r:embed="rId5" cstate="print"/>
          <a:srcRect l="4587" t="8686" r="2523" b="8686"/>
          <a:stretch>
            <a:fillRect/>
          </a:stretch>
        </p:blipFill>
        <p:spPr>
          <a:xfrm>
            <a:off x="142844" y="98716"/>
            <a:ext cx="1500198" cy="4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7863" y="1142990"/>
          <a:ext cx="9007522" cy="162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3396"/>
                <a:gridCol w="2584126"/>
              </a:tblGrid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i="0" dirty="0" smtClean="0">
                          <a:latin typeface="Tahoma" pitchFamily="34" charset="0"/>
                          <a:ea typeface="Times New Roman"/>
                          <a:cs typeface="Tahoma" pitchFamily="34" charset="0"/>
                        </a:rPr>
                        <a:t>RAKUS izmantotie finanšu instrumenti 2010. gadā</a:t>
                      </a:r>
                      <a:endParaRPr lang="lv-LV" sz="1400" b="1" i="0" dirty="0" smtClean="0"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T="34290" marB="3429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latin typeface="Tahoma" pitchFamily="34" charset="0"/>
                          <a:ea typeface="Times New Roman"/>
                          <a:cs typeface="Tahoma" pitchFamily="34" charset="0"/>
                        </a:rPr>
                        <a:t>Summa LVL                                             (</a:t>
                      </a:r>
                      <a:r>
                        <a:rPr lang="en-US" sz="1400" b="1" i="0" dirty="0" err="1" smtClean="0">
                          <a:latin typeface="Tahoma" pitchFamily="34" charset="0"/>
                          <a:ea typeface="Times New Roman"/>
                          <a:cs typeface="Tahoma" pitchFamily="34" charset="0"/>
                        </a:rPr>
                        <a:t>ar</a:t>
                      </a:r>
                      <a:r>
                        <a:rPr lang="en-US" sz="1400" b="1" i="0" dirty="0" smtClean="0">
                          <a:latin typeface="Tahoma" pitchFamily="34" charset="0"/>
                          <a:ea typeface="Times New Roman"/>
                          <a:cs typeface="Tahoma" pitchFamily="34" charset="0"/>
                        </a:rPr>
                        <a:t> PVN)</a:t>
                      </a:r>
                      <a:endParaRPr lang="lv-LV" sz="1400" b="1" i="0" dirty="0" smtClean="0">
                        <a:latin typeface="Tahoma" pitchFamily="34" charset="0"/>
                        <a:ea typeface="Times New Roman"/>
                        <a:cs typeface="Tahoma" pitchFamily="34" charset="0"/>
                      </a:endParaRPr>
                    </a:p>
                  </a:txBody>
                  <a:tcPr marT="34290" marB="34290" anchor="ctr">
                    <a:solidFill>
                      <a:schemeClr val="tx2"/>
                    </a:solidFill>
                  </a:tcPr>
                </a:tc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dirty="0" smtClean="0">
                          <a:solidFill>
                            <a:schemeClr val="tx2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Valsts galvotais aizdevums (VGA)</a:t>
                      </a:r>
                      <a:endParaRPr lang="lv-LV" sz="1400" dirty="0" smtClean="0">
                        <a:solidFill>
                          <a:schemeClr val="tx2"/>
                        </a:solidFill>
                        <a:latin typeface="RimFutura"/>
                        <a:ea typeface="Times New Roman"/>
                        <a:cs typeface="Times New Roman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R="107950" algn="ctr">
                        <a:spcAft>
                          <a:spcPts val="0"/>
                        </a:spcAft>
                      </a:pPr>
                      <a:r>
                        <a:rPr lang="lv-LV" sz="1400" dirty="0">
                          <a:solidFill>
                            <a:schemeClr val="tx2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6 213 697,03</a:t>
                      </a:r>
                      <a:endParaRPr lang="lv-LV" sz="1400" dirty="0">
                        <a:solidFill>
                          <a:schemeClr val="tx2"/>
                        </a:solidFill>
                        <a:latin typeface="RimFutur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dirty="0" smtClean="0">
                          <a:solidFill>
                            <a:schemeClr val="tx2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Norvēģijas finanšu instruments</a:t>
                      </a:r>
                      <a:endParaRPr lang="lv-LV" sz="1400" dirty="0" smtClean="0">
                        <a:solidFill>
                          <a:schemeClr val="tx2"/>
                        </a:solidFill>
                        <a:latin typeface="RimFutura"/>
                        <a:ea typeface="Times New Roman"/>
                        <a:cs typeface="Times New Roman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R="107950" algn="ctr">
                        <a:spcAft>
                          <a:spcPts val="0"/>
                        </a:spcAft>
                      </a:pPr>
                      <a:r>
                        <a:rPr lang="lv-LV" sz="1400" dirty="0">
                          <a:solidFill>
                            <a:schemeClr val="tx2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421 759,51</a:t>
                      </a:r>
                      <a:endParaRPr lang="lv-LV" sz="1400" dirty="0">
                        <a:solidFill>
                          <a:schemeClr val="tx2"/>
                        </a:solidFill>
                        <a:latin typeface="RimFutur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400" dirty="0" smtClean="0">
                        <a:solidFill>
                          <a:schemeClr val="tx2"/>
                        </a:solidFill>
                        <a:latin typeface="RimFutura"/>
                        <a:ea typeface="Times New Roman"/>
                        <a:cs typeface="Times New Roman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R="107950" algn="ctr">
                        <a:spcAft>
                          <a:spcPts val="0"/>
                        </a:spcAft>
                      </a:pPr>
                      <a:endParaRPr lang="lv-LV" sz="1400" dirty="0">
                        <a:solidFill>
                          <a:schemeClr val="tx2"/>
                        </a:solidFill>
                        <a:latin typeface="RimFutur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400" b="1" cap="all" dirty="0" smtClean="0">
                          <a:solidFill>
                            <a:schemeClr val="tx2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Kopā:</a:t>
                      </a:r>
                      <a:endParaRPr lang="lv-LV" sz="1400" dirty="0" smtClean="0">
                        <a:solidFill>
                          <a:schemeClr val="tx2"/>
                        </a:solidFill>
                        <a:latin typeface="RimFutura"/>
                        <a:ea typeface="Times New Roman"/>
                        <a:cs typeface="Times New Roman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R="10795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lv-LV" sz="1400" b="1" dirty="0">
                          <a:solidFill>
                            <a:schemeClr val="tx2"/>
                          </a:solidFill>
                          <a:latin typeface="Tahoma"/>
                          <a:ea typeface="Times New Roman"/>
                          <a:cs typeface="Times New Roman"/>
                        </a:rPr>
                        <a:t>6 635 456,54</a:t>
                      </a:r>
                      <a:endParaRPr lang="lv-LV" sz="1400" dirty="0">
                        <a:solidFill>
                          <a:schemeClr val="tx2"/>
                        </a:solidFill>
                        <a:latin typeface="RimFutur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Apgūtais finansējums 2010. gadā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4"/>
            <a:ext cx="9144000" cy="45005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951438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Pacienti</a:t>
            </a:r>
            <a:endParaRPr lang="lv-LV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as_logo.jpg"/>
          <p:cNvPicPr>
            <a:picLocks noChangeAspect="1"/>
          </p:cNvPicPr>
          <p:nvPr/>
        </p:nvPicPr>
        <p:blipFill>
          <a:blip r:embed="rId5" cstate="print"/>
          <a:srcRect l="4587" t="8686" r="2523" b="8686"/>
          <a:stretch>
            <a:fillRect/>
          </a:stretch>
        </p:blipFill>
        <p:spPr>
          <a:xfrm>
            <a:off x="142844" y="98716"/>
            <a:ext cx="1500198" cy="4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Ieņēmumu struktūra 2010. gadā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2695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8" name="TextBox 17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2" name="Chart 11"/>
          <p:cNvGraphicFramePr/>
          <p:nvPr/>
        </p:nvGraphicFramePr>
        <p:xfrm>
          <a:off x="214282" y="785800"/>
          <a:ext cx="857256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Izdevumu struktūra 2010. gadā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2695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8" name="TextBox 17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2" name="Chart 11"/>
          <p:cNvGraphicFramePr/>
          <p:nvPr/>
        </p:nvGraphicFramePr>
        <p:xfrm>
          <a:off x="571440" y="1000114"/>
          <a:ext cx="8572560" cy="3849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4"/>
            <a:ext cx="9144000" cy="45005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951438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fotogrāfijās</a:t>
            </a:r>
            <a:endParaRPr lang="lv-LV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as_logo.jpg"/>
          <p:cNvPicPr>
            <a:picLocks noChangeAspect="1"/>
          </p:cNvPicPr>
          <p:nvPr/>
        </p:nvPicPr>
        <p:blipFill>
          <a:blip r:embed="rId5" cstate="print"/>
          <a:srcRect l="4587" t="8686" r="2523" b="8686"/>
          <a:stretch>
            <a:fillRect/>
          </a:stretch>
        </p:blipFill>
        <p:spPr>
          <a:xfrm>
            <a:off x="142844" y="98716"/>
            <a:ext cx="1500198" cy="4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Aslimnica_GAILU PRIEKS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60284"/>
            <a:ext cx="9144000" cy="36032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0402" y="724812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IMG_9024.jpg"/>
          <p:cNvPicPr>
            <a:picLocks noChangeAspect="1"/>
          </p:cNvPicPr>
          <p:nvPr/>
        </p:nvPicPr>
        <p:blipFill>
          <a:blip r:embed="rId5" cstate="print"/>
          <a:srcRect l="1529" t="2279" r="3703"/>
          <a:stretch>
            <a:fillRect/>
          </a:stretch>
        </p:blipFill>
        <p:spPr>
          <a:xfrm>
            <a:off x="1418275" y="729716"/>
            <a:ext cx="6284174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3556" y="727964"/>
            <a:ext cx="6480000" cy="432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0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6796" y="728010"/>
            <a:ext cx="6480000" cy="43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84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3598" y="741612"/>
            <a:ext cx="6480000" cy="43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85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2698" y="741658"/>
            <a:ext cx="6480000" cy="432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Chart 7"/>
          <p:cNvGraphicFramePr/>
          <p:nvPr/>
        </p:nvGraphicFramePr>
        <p:xfrm>
          <a:off x="214282" y="1047750"/>
          <a:ext cx="8715436" cy="393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Stacionāri ārstēto pacientu skaits (dalījums pa klīnikām)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 descr="IMG_85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2267" y="736708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Toksikoloģijas un sepses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IMG_88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8675" y="741439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Toksikoloģijas un sepses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 descr="IMG_87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1021" y="729716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Toksikoloģijas un sepses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IMG_88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9298" y="736708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Toksikoloģijas un sepses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IMG_8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1021" y="736708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399912"/>
            <a:ext cx="851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lv-LV" dirty="0" smtClean="0"/>
              <a:t/>
            </a:r>
            <a:br>
              <a:rPr lang="lv-LV" dirty="0" smtClean="0"/>
            </a:br>
            <a:endParaRPr lang="en-US" dirty="0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dirty="0">
                <a:latin typeface="Tahoma" pitchFamily="34" charset="0"/>
                <a:cs typeface="Tahoma" pitchFamily="34" charset="0"/>
              </a:rPr>
              <a:t> 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6915806" y="22405"/>
            <a:ext cx="2643206" cy="642924"/>
            <a:chOff x="6915806" y="22405"/>
            <a:chExt cx="2643206" cy="642924"/>
          </a:xfrm>
        </p:grpSpPr>
        <p:pic>
          <p:nvPicPr>
            <p:cNvPr id="11" name="Picture 10" descr="elements.png"/>
            <p:cNvPicPr>
              <a:picLocks noChangeAspect="1"/>
            </p:cNvPicPr>
            <p:nvPr/>
          </p:nvPicPr>
          <p:blipFill>
            <a:blip r:embed="rId4" cstate="print"/>
            <a:srcRect r="17392" b="-6536"/>
            <a:stretch>
              <a:fillRect/>
            </a:stretch>
          </p:blipFill>
          <p:spPr>
            <a:xfrm>
              <a:off x="7215206" y="22405"/>
              <a:ext cx="1887228" cy="642924"/>
            </a:xfrm>
            <a:prstGeom prst="rect">
              <a:avLst/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6915806" y="49960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Slimnīca, </a:t>
              </a:r>
            </a:p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kurā vēlas strādāt</a:t>
              </a:r>
              <a:endPara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3492" y="135798"/>
            <a:ext cx="716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Latvijas Onkoloģijas centrs</a:t>
            </a:r>
          </a:p>
        </p:txBody>
      </p:sp>
      <p:pic>
        <p:nvPicPr>
          <p:cNvPr id="18" name="Picture 17" descr="IMG_95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8653" y="733347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399912"/>
            <a:ext cx="851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lv-LV" dirty="0" smtClean="0"/>
              <a:t/>
            </a:r>
            <a:br>
              <a:rPr lang="lv-LV" dirty="0" smtClean="0"/>
            </a:br>
            <a:endParaRPr lang="en-US" dirty="0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dirty="0">
                <a:latin typeface="Tahoma" pitchFamily="34" charset="0"/>
                <a:cs typeface="Tahoma" pitchFamily="34" charset="0"/>
              </a:rPr>
              <a:t> 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6915806" y="22405"/>
            <a:ext cx="2643206" cy="642924"/>
            <a:chOff x="6915806" y="22405"/>
            <a:chExt cx="2643206" cy="642924"/>
          </a:xfrm>
        </p:grpSpPr>
        <p:pic>
          <p:nvPicPr>
            <p:cNvPr id="11" name="Picture 10" descr="elements.png"/>
            <p:cNvPicPr>
              <a:picLocks noChangeAspect="1"/>
            </p:cNvPicPr>
            <p:nvPr/>
          </p:nvPicPr>
          <p:blipFill>
            <a:blip r:embed="rId4" cstate="print"/>
            <a:srcRect r="17392" b="-6536"/>
            <a:stretch>
              <a:fillRect/>
            </a:stretch>
          </p:blipFill>
          <p:spPr>
            <a:xfrm>
              <a:off x="7215206" y="22405"/>
              <a:ext cx="1887228" cy="642924"/>
            </a:xfrm>
            <a:prstGeom prst="rect">
              <a:avLst/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6915806" y="49960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Slimnīca, </a:t>
              </a:r>
            </a:p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kurā vēlas strādāt</a:t>
              </a:r>
              <a:endPara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0" name="Picture 9" descr="IMG_95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3204" y="733347"/>
            <a:ext cx="6480000" cy="43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492" y="135798"/>
            <a:ext cx="716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Latvijas Onkoloģijas centrs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3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6346" y="738460"/>
            <a:ext cx="6480000" cy="4320000"/>
          </a:xfrm>
          <a:prstGeom prst="rect">
            <a:avLst/>
          </a:prstGeom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LOC Staru terapijas klīniskā daļa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399912"/>
            <a:ext cx="851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lv-LV" dirty="0" smtClean="0"/>
              <a:t/>
            </a:r>
            <a:br>
              <a:rPr lang="lv-LV" dirty="0" smtClean="0"/>
            </a:br>
            <a:endParaRPr lang="en-US" dirty="0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dirty="0">
                <a:latin typeface="Tahoma" pitchFamily="34" charset="0"/>
                <a:cs typeface="Tahoma" pitchFamily="34" charset="0"/>
              </a:rPr>
              <a:t> 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6915806" y="22405"/>
            <a:ext cx="2643206" cy="642924"/>
            <a:chOff x="6915806" y="22405"/>
            <a:chExt cx="2643206" cy="642924"/>
          </a:xfrm>
        </p:grpSpPr>
        <p:pic>
          <p:nvPicPr>
            <p:cNvPr id="11" name="Picture 10" descr="elements.png"/>
            <p:cNvPicPr>
              <a:picLocks noChangeAspect="1"/>
            </p:cNvPicPr>
            <p:nvPr/>
          </p:nvPicPr>
          <p:blipFill>
            <a:blip r:embed="rId4" cstate="print"/>
            <a:srcRect r="17392" b="-6536"/>
            <a:stretch>
              <a:fillRect/>
            </a:stretch>
          </p:blipFill>
          <p:spPr>
            <a:xfrm>
              <a:off x="7215206" y="22405"/>
              <a:ext cx="1887228" cy="642924"/>
            </a:xfrm>
            <a:prstGeom prst="rect">
              <a:avLst/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6915806" y="49960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Slimnīca, </a:t>
              </a:r>
            </a:p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kurā vēlas strādāt</a:t>
              </a:r>
              <a:endPara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0" name="Picture 9" descr="IMG_96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7446" y="733347"/>
            <a:ext cx="6480000" cy="43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492" y="135798"/>
            <a:ext cx="716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Latvijas Onkoloģijas centrs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399912"/>
            <a:ext cx="851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lv-LV" dirty="0" smtClean="0"/>
              <a:t/>
            </a:r>
            <a:br>
              <a:rPr lang="lv-LV" dirty="0" smtClean="0"/>
            </a:br>
            <a:endParaRPr lang="en-US" dirty="0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dirty="0">
                <a:latin typeface="Tahoma" pitchFamily="34" charset="0"/>
                <a:cs typeface="Tahoma" pitchFamily="34" charset="0"/>
              </a:rPr>
              <a:t> 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6915806" y="22405"/>
            <a:ext cx="2643206" cy="642924"/>
            <a:chOff x="6915806" y="22405"/>
            <a:chExt cx="2643206" cy="642924"/>
          </a:xfrm>
        </p:grpSpPr>
        <p:pic>
          <p:nvPicPr>
            <p:cNvPr id="11" name="Picture 10" descr="elements.png"/>
            <p:cNvPicPr>
              <a:picLocks noChangeAspect="1"/>
            </p:cNvPicPr>
            <p:nvPr/>
          </p:nvPicPr>
          <p:blipFill>
            <a:blip r:embed="rId4" cstate="print"/>
            <a:srcRect r="17392" b="-6536"/>
            <a:stretch>
              <a:fillRect/>
            </a:stretch>
          </p:blipFill>
          <p:spPr>
            <a:xfrm>
              <a:off x="7215206" y="22405"/>
              <a:ext cx="1887228" cy="642924"/>
            </a:xfrm>
            <a:prstGeom prst="rect">
              <a:avLst/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6915806" y="49960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Slimnīca, </a:t>
              </a:r>
            </a:p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kurā vēlas strādāt</a:t>
              </a:r>
              <a:endPara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9" name="Picture 8" descr="IMG_94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4567" y="733347"/>
            <a:ext cx="6480000" cy="432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492" y="135798"/>
            <a:ext cx="716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Terapeitiskās radioloģijas un medicīnas fizikas klīnika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Chart 8"/>
          <p:cNvGraphicFramePr/>
          <p:nvPr/>
        </p:nvGraphicFramePr>
        <p:xfrm>
          <a:off x="428596" y="1285866"/>
          <a:ext cx="750099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Stacionāri ārstēto pacientu skaits kopā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94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6796" y="728010"/>
            <a:ext cx="6480000" cy="4320000"/>
          </a:xfrm>
          <a:prstGeom prst="rect">
            <a:avLst/>
          </a:prstGeom>
        </p:spPr>
      </p:pic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146073" y="129227"/>
            <a:ext cx="6805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LOC Diagnostiskās radioloģijas nodaļa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88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6796" y="728010"/>
            <a:ext cx="6480000" cy="4320000"/>
          </a:xfrm>
          <a:prstGeom prst="rect">
            <a:avLst/>
          </a:prstGeom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“Gaiļezers” Diagnostiskās radioloģijas centrs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“Gaiļezers” Diagnostiskās radioloģijas centrs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89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1021" y="714362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6" name="TextBox 15"/>
          <p:cNvSpPr txBox="1"/>
          <p:nvPr/>
        </p:nvSpPr>
        <p:spPr>
          <a:xfrm>
            <a:off x="123492" y="130496"/>
            <a:ext cx="6805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Invazīvā radioloģija</a:t>
            </a:r>
            <a:endParaRPr lang="lv-LV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89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6346" y="738460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3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4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5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6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Invazīvā kardioloģija</a:t>
            </a:r>
            <a:endParaRPr lang="lv-LV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4697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8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9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700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pic>
        <p:nvPicPr>
          <p:cNvPr id="114701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5"/>
          <a:stretch>
            <a:fillRect/>
          </a:stretch>
        </p:blipFill>
        <p:spPr bwMode="auto">
          <a:xfrm>
            <a:off x="7215188" y="22225"/>
            <a:ext cx="18875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15150" y="49213"/>
            <a:ext cx="26431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</a:p>
        </p:txBody>
      </p:sp>
      <p:pic>
        <p:nvPicPr>
          <p:cNvPr id="114703" name="Picture 17" descr="IMG_90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863" y="725488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3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4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5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6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Invazīvā kardioloģija</a:t>
            </a:r>
            <a:endParaRPr lang="lv-LV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4697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8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9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700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pic>
        <p:nvPicPr>
          <p:cNvPr id="114701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5"/>
          <a:stretch>
            <a:fillRect/>
          </a:stretch>
        </p:blipFill>
        <p:spPr bwMode="auto">
          <a:xfrm>
            <a:off x="7215188" y="22225"/>
            <a:ext cx="18875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15150" y="49213"/>
            <a:ext cx="26431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</a:p>
        </p:txBody>
      </p:sp>
      <p:pic>
        <p:nvPicPr>
          <p:cNvPr id="17" name="Picture 16" descr="IMG_9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4467" y="729716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6" name="TextBox 15"/>
          <p:cNvSpPr txBox="1"/>
          <p:nvPr/>
        </p:nvSpPr>
        <p:spPr>
          <a:xfrm>
            <a:off x="123492" y="130496"/>
            <a:ext cx="6805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Izglītība un zinātne</a:t>
            </a:r>
            <a:endParaRPr lang="lv-LV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1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9500" y="724784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2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3148" y="724812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50128" y="0"/>
            <a:ext cx="6805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Internās medicīnas galvenais speciālists </a:t>
            </a:r>
            <a:endParaRPr lang="lv-LV" sz="2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prof</a:t>
            </a:r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 Aivars Lejnieks  ar  rezidentēm 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866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23492" y="130496"/>
            <a:ext cx="773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Mikrobioloģijas laboratorijā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IMG_98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717993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00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3598" y="727964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09184" y="109184"/>
            <a:ext cx="8072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Laboratorijas medicīnas centra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Citoloģijas </a:t>
            </a:r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laboratorija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0" name="Chart 9"/>
          <p:cNvGraphicFramePr/>
          <p:nvPr/>
        </p:nvGraphicFramePr>
        <p:xfrm>
          <a:off x="285720" y="1000114"/>
          <a:ext cx="8715436" cy="393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Ambulatori konsultēto pacientu skaits (dalījums pa klīnikām)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9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9950" y="727964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Laboratorijas medicīnas centrs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9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9921" y="736708"/>
            <a:ext cx="6480000" cy="4320000"/>
          </a:xfrm>
          <a:prstGeom prst="rect">
            <a:avLst/>
          </a:prstGeom>
        </p:spPr>
      </p:pic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Laboratorijas medicīnas centrs </a:t>
            </a:r>
            <a:endParaRPr lang="lv-LV" sz="20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Endoskopiju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nodaļā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9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2121" y="724985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00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6796" y="731208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“Biķernieki” Gerontoloģijas centrs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97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88640" y="738460"/>
            <a:ext cx="6480000" cy="4320000"/>
          </a:xfrm>
          <a:prstGeom prst="rect">
            <a:avLst/>
          </a:prstGeom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36480" y="-13648"/>
            <a:ext cx="742952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“Gaiļezers” galvenā māsa Regīna Barone </a:t>
            </a:r>
            <a:endParaRPr lang="lv-LV" sz="2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ar </a:t>
            </a:r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virsmāsām rīta apspriedē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36480" y="103582"/>
            <a:ext cx="7429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Virsmāsas un māsas apspriedē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4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9533" y="741439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6" name="TextBox 15"/>
          <p:cNvSpPr txBox="1"/>
          <p:nvPr/>
        </p:nvSpPr>
        <p:spPr>
          <a:xfrm>
            <a:off x="123492" y="130496"/>
            <a:ext cx="6805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Ķīmijterapijas un hematoloģijas klīnika</a:t>
            </a:r>
            <a:endParaRPr lang="lv-LV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7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9994" y="711164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0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9950" y="731208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“Biķernieki” Latvijas bērnu dzirdes centrs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KMC helikoptera nosēšanās laukums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00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5567" y="729716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4"/>
            <a:ext cx="9144000" cy="45005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12174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Paldies par uzmanību!</a:t>
            </a:r>
            <a:endParaRPr lang="lv-LV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as_logo.jpg"/>
          <p:cNvPicPr>
            <a:picLocks noChangeAspect="1"/>
          </p:cNvPicPr>
          <p:nvPr/>
        </p:nvPicPr>
        <p:blipFill>
          <a:blip r:embed="rId5" cstate="print"/>
          <a:srcRect l="4587" t="8686" r="2523" b="8686"/>
          <a:stretch>
            <a:fillRect/>
          </a:stretch>
        </p:blipFill>
        <p:spPr>
          <a:xfrm>
            <a:off x="142844" y="98716"/>
            <a:ext cx="1500198" cy="4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Chart 8"/>
          <p:cNvGraphicFramePr/>
          <p:nvPr/>
        </p:nvGraphicFramePr>
        <p:xfrm>
          <a:off x="857224" y="1047750"/>
          <a:ext cx="750099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Ambulatori konsultēto pacientu skaits kopā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8" name="Chart 7"/>
          <p:cNvGraphicFramePr/>
          <p:nvPr/>
        </p:nvGraphicFramePr>
        <p:xfrm>
          <a:off x="0" y="1500180"/>
          <a:ext cx="9144000" cy="348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Dienas stacionāros ārstēto pacientu skaits 2010.gadā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29" y="977768"/>
            <a:ext cx="4000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Kopā: 21 814</a:t>
            </a:r>
            <a:endParaRPr lang="lv-LV" sz="1600" b="1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4"/>
            <a:ext cx="9144000" cy="45005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951438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Operācijas, izmeklējumi, procedūras</a:t>
            </a:r>
            <a:endParaRPr lang="lv-LV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as_logo.jpg"/>
          <p:cNvPicPr>
            <a:picLocks noChangeAspect="1"/>
          </p:cNvPicPr>
          <p:nvPr/>
        </p:nvPicPr>
        <p:blipFill>
          <a:blip r:embed="rId5" cstate="print"/>
          <a:srcRect l="4587" t="8686" r="2523" b="8686"/>
          <a:stretch>
            <a:fillRect/>
          </a:stretch>
        </p:blipFill>
        <p:spPr>
          <a:xfrm>
            <a:off x="142844" y="98716"/>
            <a:ext cx="1500198" cy="4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1550" y="705837"/>
            <a:ext cx="8929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Veikto operāciju skaits stacionārā</a:t>
            </a:r>
            <a:endParaRPr lang="lv-LV" sz="1600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214282" y="1047750"/>
          <a:ext cx="8715436" cy="393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 descr="elements.png"/>
          <p:cNvPicPr>
            <a:picLocks noChangeAspect="1"/>
          </p:cNvPicPr>
          <p:nvPr/>
        </p:nvPicPr>
        <p:blipFill>
          <a:blip r:embed="rId5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skaitļos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</TotalTime>
  <Words>973</Words>
  <Application>Microsoft Office PowerPoint</Application>
  <PresentationFormat>On-screen Show (16:9)</PresentationFormat>
  <Paragraphs>379</Paragraphs>
  <Slides>59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Rīgas Austrumu slimnīca skaitļos</vt:lpstr>
      <vt:lpstr>Pacienti</vt:lpstr>
      <vt:lpstr>Slide 3</vt:lpstr>
      <vt:lpstr>Slide 4</vt:lpstr>
      <vt:lpstr>Slide 5</vt:lpstr>
      <vt:lpstr>Slide 6</vt:lpstr>
      <vt:lpstr>Slide 7</vt:lpstr>
      <vt:lpstr>Operācijas, izmeklējumi, procedūras</vt:lpstr>
      <vt:lpstr>Slide 9</vt:lpstr>
      <vt:lpstr>Slide 10</vt:lpstr>
      <vt:lpstr>Slide 11</vt:lpstr>
      <vt:lpstr>Slide 12</vt:lpstr>
      <vt:lpstr>Slide 13</vt:lpstr>
      <vt:lpstr>Personāls</vt:lpstr>
      <vt:lpstr>Slide 15</vt:lpstr>
      <vt:lpstr>Slide 16</vt:lpstr>
      <vt:lpstr>Slide 17</vt:lpstr>
      <vt:lpstr>Finansējums</vt:lpstr>
      <vt:lpstr>Slide 19</vt:lpstr>
      <vt:lpstr>Slide 20</vt:lpstr>
      <vt:lpstr>Slide 21</vt:lpstr>
      <vt:lpstr>Rīgas Austrumu slimnīca fotogrāfijās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Paldies par uzmanību!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Austrumu sli</dc:title>
  <dc:creator>AndrisK</dc:creator>
  <cp:lastModifiedBy>nbelskis</cp:lastModifiedBy>
  <cp:revision>220</cp:revision>
  <dcterms:created xsi:type="dcterms:W3CDTF">2011-03-07T10:36:10Z</dcterms:created>
  <dcterms:modified xsi:type="dcterms:W3CDTF">2011-03-31T12:37:21Z</dcterms:modified>
</cp:coreProperties>
</file>