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4" r:id="rId2"/>
    <p:sldMasterId id="2147483676" r:id="rId3"/>
  </p:sldMasterIdLst>
  <p:notesMasterIdLst>
    <p:notesMasterId r:id="rId30"/>
  </p:notesMasterIdLst>
  <p:sldIdLst>
    <p:sldId id="268" r:id="rId4"/>
    <p:sldId id="318" r:id="rId5"/>
    <p:sldId id="333" r:id="rId6"/>
    <p:sldId id="332" r:id="rId7"/>
    <p:sldId id="327" r:id="rId8"/>
    <p:sldId id="320" r:id="rId9"/>
    <p:sldId id="328" r:id="rId10"/>
    <p:sldId id="330" r:id="rId11"/>
    <p:sldId id="325" r:id="rId12"/>
    <p:sldId id="331" r:id="rId13"/>
    <p:sldId id="321" r:id="rId14"/>
    <p:sldId id="322" r:id="rId15"/>
    <p:sldId id="323" r:id="rId16"/>
    <p:sldId id="341" r:id="rId17"/>
    <p:sldId id="342" r:id="rId18"/>
    <p:sldId id="343" r:id="rId19"/>
    <p:sldId id="340" r:id="rId20"/>
    <p:sldId id="344" r:id="rId21"/>
    <p:sldId id="339" r:id="rId22"/>
    <p:sldId id="338" r:id="rId23"/>
    <p:sldId id="334" r:id="rId24"/>
    <p:sldId id="335" r:id="rId25"/>
    <p:sldId id="336" r:id="rId26"/>
    <p:sldId id="337" r:id="rId27"/>
    <p:sldId id="345" r:id="rId28"/>
    <p:sldId id="259" r:id="rId29"/>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D83"/>
    <a:srgbClr val="003F72"/>
    <a:srgbClr val="174171"/>
    <a:srgbClr val="EF4135"/>
    <a:srgbClr val="003E73"/>
    <a:srgbClr val="FF4747"/>
    <a:srgbClr val="28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7744" autoAdjust="0"/>
  </p:normalViewPr>
  <p:slideViewPr>
    <p:cSldViewPr>
      <p:cViewPr>
        <p:scale>
          <a:sx n="70" d="100"/>
          <a:sy n="70" d="100"/>
        </p:scale>
        <p:origin x="-1386"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lv-LV"/>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lv-LV"/>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v-LV" noProof="0" smtClean="0"/>
              <a:t>Click to edit Master text styles</a:t>
            </a:r>
          </a:p>
          <a:p>
            <a:pPr lvl="1"/>
            <a:r>
              <a:rPr lang="lv-LV" noProof="0" smtClean="0"/>
              <a:t>Second level</a:t>
            </a:r>
          </a:p>
          <a:p>
            <a:pPr lvl="2"/>
            <a:r>
              <a:rPr lang="lv-LV" noProof="0" smtClean="0"/>
              <a:t>Third level</a:t>
            </a:r>
          </a:p>
          <a:p>
            <a:pPr lvl="3"/>
            <a:r>
              <a:rPr lang="lv-LV" noProof="0" smtClean="0"/>
              <a:t>Fourth level</a:t>
            </a:r>
          </a:p>
          <a:p>
            <a:pPr lvl="4"/>
            <a:r>
              <a:rPr lang="lv-LV"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lv-LV"/>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B07BC44-A9DF-474F-9684-623A343D8A23}" type="slidenum">
              <a:rPr lang="lv-LV"/>
              <a:pPr>
                <a:defRPr/>
              </a:pPr>
              <a:t>‹#›</a:t>
            </a:fld>
            <a:endParaRPr lang="lv-LV"/>
          </a:p>
        </p:txBody>
      </p:sp>
    </p:spTree>
    <p:extLst>
      <p:ext uri="{BB962C8B-B14F-4D97-AF65-F5344CB8AC3E}">
        <p14:creationId xmlns:p14="http://schemas.microsoft.com/office/powerpoint/2010/main" val="2329598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http://www.un.org/esa/population/publications/WPA2009/WPA2009_WorkingPaper.pdf</a:t>
            </a:r>
          </a:p>
          <a:p>
            <a:r>
              <a:rPr lang="lv-LV" dirty="0" smtClean="0"/>
              <a:t>Kopš 1950, gados vecāku cilvēku īpatsvars ir pieaudzis nepārtraukti,  no 8 procentiem 1950</a:t>
            </a:r>
            <a:r>
              <a:rPr lang="lv-LV" baseline="0" dirty="0" smtClean="0"/>
              <a:t> līdz </a:t>
            </a:r>
            <a:r>
              <a:rPr lang="lv-LV" dirty="0" smtClean="0"/>
              <a:t>11 procentiem 2009.gadā, un</a:t>
            </a:r>
          </a:p>
          <a:p>
            <a:r>
              <a:rPr lang="lv-LV" dirty="0" smtClean="0"/>
              <a:t>ir izkalkulēts,ka 2050.g. tas sasniegtu 22 procentus.</a:t>
            </a:r>
          </a:p>
          <a:p>
            <a:r>
              <a:rPr lang="lv-LV" dirty="0" smtClean="0"/>
              <a:t>Kamēr medicīnisko sasniegumu rezultātā vecuma mirstība turpina samazināties, bet</a:t>
            </a:r>
            <a:r>
              <a:rPr lang="lv-LV" baseline="0" dirty="0" smtClean="0"/>
              <a:t> </a:t>
            </a:r>
            <a:r>
              <a:rPr lang="lv-LV" dirty="0" smtClean="0"/>
              <a:t>dzimstība joprojām ir zema, gados vecāku cilvēku īpatsvars</a:t>
            </a:r>
            <a:r>
              <a:rPr lang="lv-LV" baseline="0" dirty="0" smtClean="0"/>
              <a:t> </a:t>
            </a:r>
            <a:r>
              <a:rPr lang="lv-LV" dirty="0" smtClean="0"/>
              <a:t>turpinās pieaugt.</a:t>
            </a:r>
            <a:endParaRPr lang="lv-LV" dirty="0"/>
          </a:p>
        </p:txBody>
      </p:sp>
      <p:sp>
        <p:nvSpPr>
          <p:cNvPr id="4" name="Slide Number Placeholder 3"/>
          <p:cNvSpPr>
            <a:spLocks noGrp="1"/>
          </p:cNvSpPr>
          <p:nvPr>
            <p:ph type="sldNum" sz="quarter" idx="10"/>
          </p:nvPr>
        </p:nvSpPr>
        <p:spPr/>
        <p:txBody>
          <a:bodyPr/>
          <a:lstStyle/>
          <a:p>
            <a:fld id="{0D46EB31-2F61-472C-9C71-67B85E03F355}" type="slidenum">
              <a:rPr lang="lv-LV" smtClean="0"/>
              <a:t>2</a:t>
            </a:fld>
            <a:endParaRPr lang="lv-LV"/>
          </a:p>
        </p:txBody>
      </p:sp>
    </p:spTree>
    <p:extLst>
      <p:ext uri="{BB962C8B-B14F-4D97-AF65-F5344CB8AC3E}">
        <p14:creationId xmlns:p14="http://schemas.microsoft.com/office/powerpoint/2010/main" val="353722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lv-LV"/>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 4 Odds ratios for score 0-1 on modified Rankin scale at three months adjusted for age and baseline National Institutes of Health stroke severity scale in patients who received thrombolytic therapy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lv-LV"/>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 6 Odds ratios for mortality at three months adjusted for age and baseline National Institutes of Health stroke severity scale in patients who received thrombolytic therapy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lv-LV" dirty="0" smtClean="0">
                <a:effectLst/>
              </a:rPr>
              <a:t>Insulta prevalence(Izplatība) 60 -79 gadu vecuma grupā skar 6,2% vīriešu un 6,9% sieviešu</a:t>
            </a:r>
          </a:p>
          <a:p>
            <a:pPr marL="0" marR="0" lvl="1" indent="0" algn="l" defTabSz="914400" rtl="0" eaLnBrk="1" fontAlgn="auto" latinLnBrk="0" hangingPunct="1">
              <a:lnSpc>
                <a:spcPct val="100000"/>
              </a:lnSpc>
              <a:spcBef>
                <a:spcPts val="0"/>
              </a:spcBef>
              <a:spcAft>
                <a:spcPts val="0"/>
              </a:spcAft>
              <a:buClrTx/>
              <a:buSzTx/>
              <a:buFontTx/>
              <a:buNone/>
              <a:tabLst/>
              <a:defRPr/>
            </a:pPr>
            <a:r>
              <a:rPr lang="lv-LV" dirty="0" smtClean="0">
                <a:effectLst/>
              </a:rPr>
              <a:t>Saslimstība</a:t>
            </a:r>
            <a:r>
              <a:rPr lang="lv-LV" baseline="0" dirty="0" smtClean="0">
                <a:effectLst/>
              </a:rPr>
              <a:t> praktiski dubultojas vecuma grupā  ≥80  gadiem</a:t>
            </a:r>
            <a:endParaRPr lang="lv-LV" dirty="0" smtClean="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lv-LV" dirty="0" smtClean="0">
                <a:effectLst/>
              </a:rPr>
              <a:t>Insults neproporcionāli skar vecāka gadagājuma cilvēkus</a:t>
            </a:r>
          </a:p>
          <a:p>
            <a:pPr marL="0" marR="0" lvl="1" indent="0" algn="l" defTabSz="914400" rtl="0" eaLnBrk="1" fontAlgn="auto" latinLnBrk="0" hangingPunct="1">
              <a:lnSpc>
                <a:spcPct val="100000"/>
              </a:lnSpc>
              <a:spcBef>
                <a:spcPts val="0"/>
              </a:spcBef>
              <a:spcAft>
                <a:spcPts val="0"/>
              </a:spcAft>
              <a:buClrTx/>
              <a:buSzTx/>
              <a:buFontTx/>
              <a:buNone/>
              <a:tabLst/>
              <a:defRPr/>
            </a:pPr>
            <a:r>
              <a:rPr lang="lv-LV" dirty="0" smtClean="0">
                <a:effectLst/>
              </a:rPr>
              <a:t>Nav pārsteidzoši, bet arteriāla hipertensija, kā galvenais insulta riska faktors arī ir ļoti izplatīta šajā populācijā vecumā no 65-74 g., sastop 69,6% no visām sievietēm un 64,7% no visiem vīriešiem.</a:t>
            </a:r>
          </a:p>
          <a:p>
            <a:pPr marL="0" marR="0" lvl="1" indent="0" algn="l" defTabSz="914400" rtl="0" eaLnBrk="1" fontAlgn="auto" latinLnBrk="0" hangingPunct="1">
              <a:lnSpc>
                <a:spcPct val="100000"/>
              </a:lnSpc>
              <a:spcBef>
                <a:spcPts val="0"/>
              </a:spcBef>
              <a:spcAft>
                <a:spcPts val="0"/>
              </a:spcAft>
              <a:buClrTx/>
              <a:buSzTx/>
              <a:buFontTx/>
              <a:buNone/>
              <a:tabLst/>
              <a:defRPr/>
            </a:pPr>
            <a:endParaRPr lang="lv-LV" dirty="0" smtClean="0">
              <a:effectLst/>
            </a:endParaRPr>
          </a:p>
        </p:txBody>
      </p:sp>
      <p:sp>
        <p:nvSpPr>
          <p:cNvPr id="4" name="Slide Number Placeholder 3"/>
          <p:cNvSpPr>
            <a:spLocks noGrp="1"/>
          </p:cNvSpPr>
          <p:nvPr>
            <p:ph type="sldNum" sz="quarter" idx="10"/>
          </p:nvPr>
        </p:nvSpPr>
        <p:spPr/>
        <p:txBody>
          <a:bodyPr/>
          <a:lstStyle/>
          <a:p>
            <a:fld id="{0D46EB31-2F61-472C-9C71-67B85E03F355}" type="slidenum">
              <a:rPr lang="lv-LV" smtClean="0"/>
              <a:t>3</a:t>
            </a:fld>
            <a:endParaRPr lang="lv-LV"/>
          </a:p>
        </p:txBody>
      </p:sp>
    </p:spTree>
    <p:extLst>
      <p:ext uri="{BB962C8B-B14F-4D97-AF65-F5344CB8AC3E}">
        <p14:creationId xmlns:p14="http://schemas.microsoft.com/office/powerpoint/2010/main" val="287038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lv-LV" smtClean="0">
                <a:latin typeface="Arial" pitchFamily="34" charset="0"/>
              </a:rPr>
              <a:t>Izsakot mirstību absolūtos skaitļos, izrādās, ka 2004.gadā miruši 6.8 tūkstoši pacienti ar CVS, 6.1 tūkstotis pacientu ar dažādiem audzējiem un 10.1 tūkstotis pacietnu ar KSS.</a:t>
            </a:r>
            <a:endParaRPr lang="ru-RU"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D6D704D-B3DC-4E4A-A904-0F0466950C73}" type="slidenum">
              <a:rPr lang="en-US" sz="1200">
                <a:latin typeface="Tahoma" pitchFamily="34" charset="0"/>
              </a:rPr>
              <a:pPr algn="r"/>
              <a:t>8</a:t>
            </a:fld>
            <a:endParaRPr lang="en-US" sz="1200">
              <a:latin typeface="Tahoma" pitchFamily="34" charset="0"/>
            </a:endParaRPr>
          </a:p>
        </p:txBody>
      </p:sp>
      <p:sp>
        <p:nvSpPr>
          <p:cNvPr id="50179" name="Rectangle 2"/>
          <p:cNvSpPr>
            <a:spLocks noGrp="1" noRot="1" noChangeAspect="1" noChangeArrowheads="1" noTextEdit="1"/>
          </p:cNvSpPr>
          <p:nvPr>
            <p:ph type="sldImg"/>
          </p:nvPr>
        </p:nvSpPr>
        <p:spPr>
          <a:xfrm>
            <a:off x="1004888" y="517525"/>
            <a:ext cx="4843462" cy="3633788"/>
          </a:xfrm>
          <a:ln/>
        </p:spPr>
      </p:sp>
      <p:sp>
        <p:nvSpPr>
          <p:cNvPr id="50180" name="Rectangle 3"/>
          <p:cNvSpPr>
            <a:spLocks noGrp="1" noChangeArrowheads="1"/>
          </p:cNvSpPr>
          <p:nvPr>
            <p:ph type="body" idx="1"/>
          </p:nvPr>
        </p:nvSpPr>
        <p:spPr>
          <a:xfrm>
            <a:off x="925513" y="4268788"/>
            <a:ext cx="4772025" cy="3960812"/>
          </a:xfrm>
          <a:noFill/>
          <a:ln/>
        </p:spPr>
        <p:txBody>
          <a:bodyPr lIns="91428" tIns="45714" rIns="91428" bIns="45714"/>
          <a:lstStyle/>
          <a:p>
            <a:pPr eaLnBrk="1" hangingPunct="1">
              <a:spcAft>
                <a:spcPct val="20000"/>
              </a:spcAft>
            </a:pPr>
            <a:r>
              <a:rPr lang="en-US" smtClean="0">
                <a:latin typeface="Arial" pitchFamily="34" charset="0"/>
              </a:rPr>
              <a:t>According to the World Health Organization, stroke kills about 3 million women and 2.5 million men every year.  In developed countries, stroke is the third most common cause of death, exceeded only by coronary heart disease (CHD) and cancer.  Even in parts of the world where advanced technology and facilities are available, 60% of individuals who suffer a stroke die or become disabled.</a:t>
            </a:r>
            <a:r>
              <a:rPr lang="en-US" baseline="30000" smtClean="0">
                <a:latin typeface="Arial" pitchFamily="34" charset="0"/>
              </a:rPr>
              <a:t>2</a:t>
            </a:r>
            <a:endParaRPr lang="en-US" smtClean="0">
              <a:latin typeface="Arial" pitchFamily="34" charset="0"/>
            </a:endParaRPr>
          </a:p>
        </p:txBody>
      </p:sp>
      <p:sp>
        <p:nvSpPr>
          <p:cNvPr id="50181" name="Text Box 4"/>
          <p:cNvSpPr txBox="1">
            <a:spLocks noChangeArrowheads="1"/>
          </p:cNvSpPr>
          <p:nvPr/>
        </p:nvSpPr>
        <p:spPr bwMode="auto">
          <a:xfrm>
            <a:off x="1060450" y="7091363"/>
            <a:ext cx="4830763" cy="884237"/>
          </a:xfrm>
          <a:prstGeom prst="rect">
            <a:avLst/>
          </a:prstGeom>
          <a:noFill/>
          <a:ln w="9525">
            <a:noFill/>
            <a:miter lim="800000"/>
            <a:headEnd/>
            <a:tailEnd/>
          </a:ln>
        </p:spPr>
        <p:txBody>
          <a:bodyPr anchor="ctr">
            <a:spAutoFit/>
          </a:bodyPr>
          <a:lstStyle/>
          <a:p>
            <a:pPr marL="119063" indent="-119063"/>
            <a:r>
              <a:rPr lang="en-US" sz="1000" b="1">
                <a:latin typeface="Times"/>
              </a:rPr>
              <a:t>Reference</a:t>
            </a:r>
            <a:endParaRPr lang="en-US" sz="1300" b="1">
              <a:latin typeface="Times"/>
            </a:endParaRPr>
          </a:p>
          <a:p>
            <a:pPr marL="119063" indent="-119063">
              <a:lnSpc>
                <a:spcPct val="95000"/>
              </a:lnSpc>
              <a:spcBef>
                <a:spcPct val="100000"/>
              </a:spcBef>
            </a:pPr>
            <a:r>
              <a:rPr lang="en-US" sz="1000" b="1">
                <a:latin typeface="Times"/>
              </a:rPr>
              <a:t>2.</a:t>
            </a:r>
            <a:r>
              <a:rPr lang="en-US" sz="1000">
                <a:latin typeface="Times"/>
              </a:rPr>
              <a:t> World  Health Organization. Global Burden of Stroke. 2005. Available at: www.cvd_atlas_16_death_from_stroke.pdf.</a:t>
            </a:r>
            <a:endParaRPr lang="en-US" sz="1300" b="1">
              <a:latin typeface="Times"/>
            </a:endParaRPr>
          </a:p>
          <a:p>
            <a:pPr marL="119063" indent="-119063"/>
            <a:endParaRPr lang="en-US" sz="1300" b="1">
              <a:latin typeface="Times"/>
            </a:endParaRPr>
          </a:p>
        </p:txBody>
      </p:sp>
      <p:sp>
        <p:nvSpPr>
          <p:cNvPr id="50182" name="Line 5"/>
          <p:cNvSpPr>
            <a:spLocks noChangeShapeType="1"/>
          </p:cNvSpPr>
          <p:nvPr/>
        </p:nvSpPr>
        <p:spPr bwMode="auto">
          <a:xfrm>
            <a:off x="1139825" y="7329488"/>
            <a:ext cx="4711700" cy="0"/>
          </a:xfrm>
          <a:prstGeom prst="line">
            <a:avLst/>
          </a:prstGeom>
          <a:noFill/>
          <a:ln w="9525">
            <a:solidFill>
              <a:schemeClr val="tx1"/>
            </a:solidFill>
            <a:round/>
            <a:headEnd/>
            <a:tailEnd/>
          </a:ln>
        </p:spPr>
        <p:txBody>
          <a:bodyPr wrap="none" anchor="ctr"/>
          <a:lstStyle/>
          <a:p>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lv-LV" dirty="0" smtClean="0">
                <a:latin typeface="Arial" pitchFamily="34" charset="0"/>
              </a:rPr>
              <a:t>Saslimšanas slogs tiek izteikts ar statistisku rādītāju, kas raksturo zaudētos dzīves gadus sakarā ar pāragru mirstību un dzīves gadus, kas pavadīti bez pilnas veselības (</a:t>
            </a:r>
            <a:r>
              <a:rPr lang="lv-LV" dirty="0" err="1" smtClean="0">
                <a:latin typeface="Arial" pitchFamily="34" charset="0"/>
              </a:rPr>
              <a:t>in</a:t>
            </a:r>
            <a:r>
              <a:rPr lang="lv-LV" dirty="0" smtClean="0">
                <a:latin typeface="Arial" pitchFamily="34" charset="0"/>
              </a:rPr>
              <a:t> </a:t>
            </a:r>
            <a:r>
              <a:rPr lang="lv-LV" dirty="0" err="1" smtClean="0">
                <a:latin typeface="Arial" pitchFamily="34" charset="0"/>
              </a:rPr>
              <a:t>state</a:t>
            </a:r>
            <a:r>
              <a:rPr lang="lv-LV" dirty="0" smtClean="0">
                <a:latin typeface="Arial" pitchFamily="34" charset="0"/>
              </a:rPr>
              <a:t> less </a:t>
            </a:r>
            <a:r>
              <a:rPr lang="lv-LV" dirty="0" err="1" smtClean="0">
                <a:latin typeface="Arial" pitchFamily="34" charset="0"/>
              </a:rPr>
              <a:t>than</a:t>
            </a:r>
            <a:r>
              <a:rPr lang="lv-LV" dirty="0" smtClean="0">
                <a:latin typeface="Arial" pitchFamily="34" charset="0"/>
              </a:rPr>
              <a:t> </a:t>
            </a:r>
            <a:r>
              <a:rPr lang="lv-LV" dirty="0" err="1" smtClean="0">
                <a:latin typeface="Arial" pitchFamily="34" charset="0"/>
              </a:rPr>
              <a:t>full</a:t>
            </a:r>
            <a:r>
              <a:rPr lang="lv-LV" dirty="0" smtClean="0">
                <a:latin typeface="Arial" pitchFamily="34" charset="0"/>
              </a:rPr>
              <a:t> </a:t>
            </a:r>
            <a:r>
              <a:rPr lang="lv-LV" dirty="0" err="1" smtClean="0">
                <a:latin typeface="Arial" pitchFamily="34" charset="0"/>
              </a:rPr>
              <a:t>health</a:t>
            </a:r>
            <a:r>
              <a:rPr lang="lv-LV" dirty="0" smtClean="0">
                <a:latin typeface="Arial" pitchFamily="34" charset="0"/>
              </a:rPr>
              <a:t>) (</a:t>
            </a:r>
            <a:r>
              <a:rPr lang="lv-LV" dirty="0" err="1" smtClean="0">
                <a:latin typeface="Arial" pitchFamily="34" charset="0"/>
              </a:rPr>
              <a:t>Disability</a:t>
            </a:r>
            <a:r>
              <a:rPr lang="lv-LV" dirty="0" smtClean="0">
                <a:latin typeface="Arial" pitchFamily="34" charset="0"/>
              </a:rPr>
              <a:t> </a:t>
            </a:r>
            <a:r>
              <a:rPr lang="lv-LV" dirty="0" err="1" smtClean="0">
                <a:latin typeface="Arial" pitchFamily="34" charset="0"/>
              </a:rPr>
              <a:t>Adjusted</a:t>
            </a:r>
            <a:r>
              <a:rPr lang="lv-LV" dirty="0" smtClean="0">
                <a:latin typeface="Arial" pitchFamily="34" charset="0"/>
              </a:rPr>
              <a:t> </a:t>
            </a:r>
            <a:r>
              <a:rPr lang="lv-LV" dirty="0" err="1" smtClean="0">
                <a:latin typeface="Arial" pitchFamily="34" charset="0"/>
              </a:rPr>
              <a:t>Life</a:t>
            </a:r>
            <a:r>
              <a:rPr lang="lv-LV" dirty="0" smtClean="0">
                <a:latin typeface="Arial" pitchFamily="34" charset="0"/>
              </a:rPr>
              <a:t> </a:t>
            </a:r>
            <a:r>
              <a:rPr lang="lv-LV" dirty="0" err="1" smtClean="0">
                <a:latin typeface="Arial" pitchFamily="34" charset="0"/>
              </a:rPr>
              <a:t>Year</a:t>
            </a:r>
            <a:r>
              <a:rPr lang="lv-LV" dirty="0" smtClean="0">
                <a:latin typeface="Arial" pitchFamily="34" charset="0"/>
              </a:rPr>
              <a:t>, DALY)</a:t>
            </a:r>
          </a:p>
          <a:p>
            <a:r>
              <a:rPr lang="lv-LV" dirty="0" smtClean="0">
                <a:latin typeface="Arial" pitchFamily="34" charset="0"/>
              </a:rPr>
              <a:t>Latvijā no </a:t>
            </a:r>
            <a:r>
              <a:rPr lang="lv-LV" dirty="0" err="1" smtClean="0">
                <a:latin typeface="Arial" pitchFamily="34" charset="0"/>
              </a:rPr>
              <a:t>cerebrovaskulārām</a:t>
            </a:r>
            <a:r>
              <a:rPr lang="lv-LV" dirty="0" smtClean="0">
                <a:latin typeface="Arial" pitchFamily="34" charset="0"/>
              </a:rPr>
              <a:t> slimībām ik gadus mirst 6.8 tūkstoši iedzīvotāju, Lietuvā – 5.3 tūkstoši, Igaunijā 2.5 tūkstoši</a:t>
            </a:r>
            <a:endParaRPr lang="ru-RU"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B6C4E08C-BF71-45D4-8950-68B2B8344DCC}" type="slidenum">
              <a:rPr lang="en-US" sz="1200">
                <a:latin typeface="Tahoma" pitchFamily="34" charset="0"/>
              </a:rPr>
              <a:pPr algn="r"/>
              <a:t>12</a:t>
            </a:fld>
            <a:endParaRPr lang="en-US" sz="1200">
              <a:latin typeface="Tahoma" pitchFamily="34" charset="0"/>
            </a:endParaRPr>
          </a:p>
        </p:txBody>
      </p:sp>
      <p:sp>
        <p:nvSpPr>
          <p:cNvPr id="49155" name="Rectangle 2"/>
          <p:cNvSpPr>
            <a:spLocks noGrp="1" noRot="1" noChangeAspect="1" noChangeArrowheads="1" noTextEdit="1"/>
          </p:cNvSpPr>
          <p:nvPr>
            <p:ph type="sldImg"/>
          </p:nvPr>
        </p:nvSpPr>
        <p:spPr>
          <a:xfrm>
            <a:off x="1019175" y="517525"/>
            <a:ext cx="4827588" cy="3621088"/>
          </a:xfrm>
          <a:ln/>
        </p:spPr>
      </p:sp>
      <p:sp>
        <p:nvSpPr>
          <p:cNvPr id="49156" name="Rectangle 3"/>
          <p:cNvSpPr>
            <a:spLocks noGrp="1" noChangeArrowheads="1"/>
          </p:cNvSpPr>
          <p:nvPr>
            <p:ph type="body" idx="1"/>
          </p:nvPr>
        </p:nvSpPr>
        <p:spPr>
          <a:xfrm>
            <a:off x="925513" y="4268788"/>
            <a:ext cx="4772025" cy="2419350"/>
          </a:xfrm>
          <a:noFill/>
          <a:ln/>
        </p:spPr>
        <p:txBody>
          <a:bodyPr lIns="88688" tIns="44344" rIns="88688" bIns="44344"/>
          <a:lstStyle/>
          <a:p>
            <a:pPr defTabSz="1012825" eaLnBrk="1" hangingPunct="1">
              <a:spcBef>
                <a:spcPct val="0"/>
              </a:spcBef>
              <a:spcAft>
                <a:spcPct val="20000"/>
              </a:spcAft>
            </a:pPr>
            <a:r>
              <a:rPr lang="lv-LV" dirty="0" smtClean="0">
                <a:latin typeface="Arial" pitchFamily="34" charset="0"/>
              </a:rPr>
              <a:t> </a:t>
            </a:r>
            <a:endParaRPr lang="en-US" dirty="0" smtClean="0">
              <a:latin typeface="Arial" pitchFamily="34" charset="0"/>
              <a:cs typeface="Arial" pitchFamily="34" charset="0"/>
            </a:endParaRPr>
          </a:p>
          <a:p>
            <a:pPr defTabSz="1012825" eaLnBrk="1" hangingPunct="1">
              <a:spcBef>
                <a:spcPct val="0"/>
              </a:spcBef>
              <a:spcAft>
                <a:spcPct val="20000"/>
              </a:spcAft>
            </a:pPr>
            <a:r>
              <a:rPr lang="lv-LV" sz="1000" b="1" dirty="0" smtClean="0"/>
              <a:t>Hroniskas slimības, kuras ir galvenās nespējas cēlonis pasaulē</a:t>
            </a:r>
            <a:endParaRPr lang="en-US" sz="1000" dirty="0" smtClean="0">
              <a:latin typeface="Arial" pitchFamily="34" charset="0"/>
            </a:endParaRPr>
          </a:p>
          <a:p>
            <a:pPr defTabSz="1012825" eaLnBrk="1" hangingPunct="1">
              <a:spcBef>
                <a:spcPct val="0"/>
              </a:spcBef>
              <a:spcAft>
                <a:spcPct val="20000"/>
              </a:spcAft>
            </a:pPr>
            <a:endParaRPr lang="en-US" sz="1000" dirty="0" smtClean="0">
              <a:latin typeface="Arial" pitchFamily="34" charset="0"/>
            </a:endParaRPr>
          </a:p>
          <a:p>
            <a:pPr defTabSz="1012825" eaLnBrk="1" hangingPunct="1"/>
            <a:endParaRPr lang="en-US" sz="1000" dirty="0" smtClean="0">
              <a:latin typeface="Arial" pitchFamily="34" charset="0"/>
            </a:endParaRPr>
          </a:p>
          <a:p>
            <a:pPr defTabSz="1012825" eaLnBrk="1" hangingPunct="1"/>
            <a:endParaRPr lang="en-US" dirty="0" smtClean="0">
              <a:latin typeface="Arial" pitchFamily="34" charset="0"/>
            </a:endParaRPr>
          </a:p>
        </p:txBody>
      </p:sp>
      <p:sp>
        <p:nvSpPr>
          <p:cNvPr id="49157" name="Text Box 4"/>
          <p:cNvSpPr txBox="1">
            <a:spLocks noChangeArrowheads="1"/>
          </p:cNvSpPr>
          <p:nvPr/>
        </p:nvSpPr>
        <p:spPr bwMode="auto">
          <a:xfrm>
            <a:off x="946150" y="7097713"/>
            <a:ext cx="4791075" cy="854075"/>
          </a:xfrm>
          <a:prstGeom prst="rect">
            <a:avLst/>
          </a:prstGeom>
          <a:noFill/>
          <a:ln w="9525">
            <a:noFill/>
            <a:miter lim="800000"/>
            <a:headEnd/>
            <a:tailEnd/>
          </a:ln>
        </p:spPr>
        <p:txBody>
          <a:bodyPr anchor="ctr">
            <a:spAutoFit/>
          </a:bodyPr>
          <a:lstStyle/>
          <a:p>
            <a:pPr marL="228600" indent="-228600"/>
            <a:r>
              <a:rPr lang="en-US" sz="1000" b="1">
                <a:latin typeface="Times"/>
              </a:rPr>
              <a:t>Reference</a:t>
            </a:r>
          </a:p>
          <a:p>
            <a:pPr marL="228600" indent="-228600">
              <a:spcBef>
                <a:spcPct val="100000"/>
              </a:spcBef>
              <a:buFont typeface="Times"/>
              <a:buNone/>
            </a:pPr>
            <a:r>
              <a:rPr lang="en-US" sz="1000" b="1">
                <a:latin typeface="Times"/>
              </a:rPr>
              <a:t>12.</a:t>
            </a:r>
            <a:r>
              <a:rPr lang="en-US" sz="1000">
                <a:latin typeface="Times"/>
              </a:rPr>
              <a:t>	Centers for Disease Control and Prevention. National Health and Nutrition Examination Survey (NHANES III), 1988–1994. Washington, DC: US Dept of Health and Human Services.</a:t>
            </a:r>
          </a:p>
        </p:txBody>
      </p:sp>
      <p:sp>
        <p:nvSpPr>
          <p:cNvPr id="49158" name="Line 5"/>
          <p:cNvSpPr>
            <a:spLocks noChangeShapeType="1"/>
          </p:cNvSpPr>
          <p:nvPr/>
        </p:nvSpPr>
        <p:spPr bwMode="auto">
          <a:xfrm>
            <a:off x="1025525" y="7332663"/>
            <a:ext cx="4711700" cy="0"/>
          </a:xfrm>
          <a:prstGeom prst="line">
            <a:avLst/>
          </a:prstGeom>
          <a:noFill/>
          <a:ln w="9525">
            <a:solidFill>
              <a:schemeClr val="tx1"/>
            </a:solidFill>
            <a:round/>
            <a:headEnd/>
            <a:tailEnd/>
          </a:ln>
        </p:spPr>
        <p:txBody>
          <a:bodyPr wrap="none" anchor="ctr"/>
          <a:lstStyle/>
          <a:p>
            <a:endParaRPr 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8525FFA-63A6-4CD9-87C9-EF0FA10BFBAF}" type="slidenum">
              <a:rPr lang="en-US" sz="1200">
                <a:ea typeface="ＭＳ Ｐゴシック" pitchFamily="34" charset="-128"/>
              </a:rPr>
              <a:pPr algn="r" eaLnBrk="0" hangingPunct="0"/>
              <a:t>17</a:t>
            </a:fld>
            <a:endParaRPr lang="en-US" sz="1200">
              <a:ea typeface="ＭＳ Ｐゴシック" pitchFamily="34" charset="-128"/>
            </a:endParaRPr>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lv-LV"/>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 2 Scores on modified Rankin scale (from 0=no symptoms from stroke to 6=death) at three months between patients who underwent thrombolysis with alteplase and controls, indicating shift towards improved outcomes with thrombolysis. Numbers within coloured cells are percentages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lv-LV"/>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 3 Shift towards better outcomes on modified Rankin scale at three months adjusted for age and baseline severity (defined by National Institutes of Health stroke scale). Number of patients shown for age groups do not add up to 29 228 because numbers of patients ages &lt;21 (n=38) and &gt;100 (n=2) were too low to allow any comparison. All patients aged &lt;21 were from SITS and underwent thrombolysis; 15 patients reached a 90 day modified Rankin score of 0, 10 patients attained a score of 1, eight patients reached a score of 2, one patient achieved a score of 3, and two a score of 4; two died. Two patients aged 101 did not undergo thrombolysis in VISTA neuroprotection trials; they achieved modified Rankin score of 0 and 4 at 90 days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hh">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userDrawn="1"/>
        </p:nvSpPr>
        <p:spPr bwMode="auto">
          <a:xfrm>
            <a:off x="3132138" y="5970588"/>
            <a:ext cx="287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lv-LV" altLang="lv-LV" sz="1600">
                <a:solidFill>
                  <a:srgbClr val="1A4D83"/>
                </a:solidFill>
                <a:latin typeface="CentSchbook TL" pitchFamily="18" charset="0"/>
              </a:rPr>
              <a:t>2013. gada 3. oktobrī</a:t>
            </a:r>
          </a:p>
        </p:txBody>
      </p:sp>
      <p:sp>
        <p:nvSpPr>
          <p:cNvPr id="6" name="Title 1"/>
          <p:cNvSpPr>
            <a:spLocks noGrp="1"/>
          </p:cNvSpPr>
          <p:nvPr>
            <p:ph type="ctrTitle"/>
          </p:nvPr>
        </p:nvSpPr>
        <p:spPr>
          <a:xfrm>
            <a:off x="971600" y="2492896"/>
            <a:ext cx="7200800" cy="2123658"/>
          </a:xfrm>
          <a:prstGeom prst="rect">
            <a:avLst/>
          </a:prstGeom>
        </p:spPr>
        <p:txBody>
          <a:bodyPr anchor="ctr"/>
          <a:lstStyle>
            <a:lvl1pPr>
              <a:defRPr b="1"/>
            </a:lvl1pPr>
          </a:lstStyle>
          <a:p>
            <a:r>
              <a:rPr lang="en-US" dirty="0" smtClean="0"/>
              <a:t>Click to edit Master title style</a:t>
            </a:r>
            <a:endParaRPr lang="lv-LV" dirty="0"/>
          </a:p>
        </p:txBody>
      </p:sp>
      <p:sp>
        <p:nvSpPr>
          <p:cNvPr id="11" name="Subtitle 2"/>
          <p:cNvSpPr>
            <a:spLocks noGrp="1"/>
          </p:cNvSpPr>
          <p:nvPr>
            <p:ph type="subTitle" idx="1"/>
          </p:nvPr>
        </p:nvSpPr>
        <p:spPr>
          <a:xfrm>
            <a:off x="971600" y="5013176"/>
            <a:ext cx="7200800" cy="432048"/>
          </a:xfrm>
          <a:prstGeom prst="rect">
            <a:avLst/>
          </a:prstGeom>
        </p:spPr>
        <p:txBody>
          <a:bodyPr anchor="ctr"/>
          <a:lstStyle>
            <a:lvl1pPr marL="0" indent="0" algn="ctr">
              <a:buNone/>
              <a:defRPr sz="2800" b="1" i="1">
                <a:solidFill>
                  <a:srgbClr val="1A4D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lv-LV" dirty="0"/>
          </a:p>
        </p:txBody>
      </p:sp>
    </p:spTree>
    <p:extLst>
      <p:ext uri="{BB962C8B-B14F-4D97-AF65-F5344CB8AC3E}">
        <p14:creationId xmlns:p14="http://schemas.microsoft.com/office/powerpoint/2010/main" val="345671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1A4D83"/>
                </a:solidFill>
              </a:defRPr>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1A4D8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1A4D8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611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Vertical Text Placeholder 2"/>
          <p:cNvSpPr>
            <a:spLocks noGrp="1"/>
          </p:cNvSpPr>
          <p:nvPr>
            <p:ph type="body" orient="vert" idx="1"/>
          </p:nvPr>
        </p:nvSpPr>
        <p:spPr>
          <a:xfrm>
            <a:off x="251520" y="1124744"/>
            <a:ext cx="8640960" cy="5040560"/>
          </a:xfrm>
          <a:prstGeom prst="rect">
            <a:avLst/>
          </a:prstGeom>
        </p:spPr>
        <p:txBody>
          <a:bodyPr vert="eaVert"/>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118288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rgbClr val="1A4D83"/>
                </a:solidFill>
              </a:defRPr>
            </a:lvl1pPr>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143361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28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A4D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lv-LV" dirty="0"/>
          </a:p>
        </p:txBody>
      </p:sp>
    </p:spTree>
    <p:extLst>
      <p:ext uri="{BB962C8B-B14F-4D97-AF65-F5344CB8AC3E}">
        <p14:creationId xmlns:p14="http://schemas.microsoft.com/office/powerpoint/2010/main" val="2526501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p>
            <a:r>
              <a:rPr lang="en-US" dirty="0" smtClean="0"/>
              <a:t>Click to edit Master title style</a:t>
            </a:r>
            <a:endParaRPr lang="lv-LV" dirty="0"/>
          </a:p>
        </p:txBody>
      </p:sp>
      <p:sp>
        <p:nvSpPr>
          <p:cNvPr id="10" name="Text Placeholder 9"/>
          <p:cNvSpPr>
            <a:spLocks noGrp="1"/>
          </p:cNvSpPr>
          <p:nvPr>
            <p:ph type="body" sz="quarter" idx="10"/>
          </p:nvPr>
        </p:nvSpPr>
        <p:spPr>
          <a:xfrm>
            <a:off x="250825" y="1268413"/>
            <a:ext cx="8642350" cy="4897437"/>
          </a:xfrm>
          <a:prstGeom prst="rect">
            <a:avLst/>
          </a:prstGeo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42891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Content Placeholder 2"/>
          <p:cNvSpPr>
            <a:spLocks noGrp="1"/>
          </p:cNvSpPr>
          <p:nvPr>
            <p:ph idx="1"/>
          </p:nvPr>
        </p:nvSpPr>
        <p:spPr>
          <a:xfrm>
            <a:off x="251520" y="1124744"/>
            <a:ext cx="8640960" cy="5040560"/>
          </a:xfrm>
          <a:prstGeom prst="rect">
            <a:avLst/>
          </a:prstGeom>
        </p:spPr>
        <p:txBody>
          <a:bodyPr/>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1DB629C-B819-4092-A84A-A1CD19B6613C}" type="datetimeFigureOut">
              <a:rPr lang="lv-LV"/>
              <a:pPr>
                <a:defRPr/>
              </a:pPr>
              <a:t>2013.10.03.</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238BF5F-2FB2-43C4-9BB2-EE7AACCD1FA3}" type="slidenum">
              <a:rPr lang="lv-LV"/>
              <a:pPr>
                <a:defRPr/>
              </a:pPr>
              <a:t>‹#›</a:t>
            </a:fld>
            <a:endParaRPr lang="lv-LV"/>
          </a:p>
        </p:txBody>
      </p:sp>
    </p:spTree>
    <p:extLst>
      <p:ext uri="{BB962C8B-B14F-4D97-AF65-F5344CB8AC3E}">
        <p14:creationId xmlns:p14="http://schemas.microsoft.com/office/powerpoint/2010/main" val="340059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300" b="1" cap="all">
                <a:solidFill>
                  <a:srgbClr val="1A4D83"/>
                </a:solidFill>
              </a:defRPr>
            </a:lvl1pPr>
          </a:lstStyle>
          <a:p>
            <a:r>
              <a:rPr lang="en-US" dirty="0" smtClean="0"/>
              <a:t>Click to edit Master title style</a:t>
            </a:r>
            <a:endParaRPr lang="lv-LV"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1A4D8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9216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A4D83"/>
                </a:solidFill>
              </a:defRPr>
            </a:lvl1pPr>
            <a:lvl2pPr>
              <a:defRPr sz="2400">
                <a:solidFill>
                  <a:srgbClr val="1A4D83"/>
                </a:solidFill>
              </a:defRPr>
            </a:lvl2pPr>
            <a:lvl3pPr>
              <a:defRPr sz="2000">
                <a:solidFill>
                  <a:srgbClr val="1A4D83"/>
                </a:solidFill>
              </a:defRPr>
            </a:lvl3pPr>
            <a:lvl4pPr>
              <a:defRPr sz="1800">
                <a:solidFill>
                  <a:srgbClr val="1A4D83"/>
                </a:solidFill>
              </a:defRPr>
            </a:lvl4pPr>
            <a:lvl5pPr>
              <a:defRPr sz="1800">
                <a:solidFill>
                  <a:srgbClr val="1A4D8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A4D83"/>
                </a:solidFill>
              </a:defRPr>
            </a:lvl1pPr>
            <a:lvl2pPr>
              <a:defRPr sz="2400">
                <a:solidFill>
                  <a:srgbClr val="1A4D83"/>
                </a:solidFill>
              </a:defRPr>
            </a:lvl2pPr>
            <a:lvl3pPr>
              <a:defRPr sz="2000">
                <a:solidFill>
                  <a:srgbClr val="1A4D83"/>
                </a:solidFill>
              </a:defRPr>
            </a:lvl3pPr>
            <a:lvl4pPr>
              <a:defRPr sz="1800">
                <a:solidFill>
                  <a:srgbClr val="1A4D83"/>
                </a:solidFill>
              </a:defRPr>
            </a:lvl4pPr>
            <a:lvl5pPr>
              <a:defRPr sz="1800">
                <a:solidFill>
                  <a:srgbClr val="1A4D8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125221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1A4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1A4D83"/>
                </a:solidFill>
              </a:defRPr>
            </a:lvl1pPr>
            <a:lvl2pPr>
              <a:defRPr sz="2000">
                <a:solidFill>
                  <a:srgbClr val="1A4D83"/>
                </a:solidFill>
              </a:defRPr>
            </a:lvl2pPr>
            <a:lvl3pPr>
              <a:defRPr sz="1800">
                <a:solidFill>
                  <a:srgbClr val="1A4D83"/>
                </a:solidFill>
              </a:defRPr>
            </a:lvl3pPr>
            <a:lvl4pPr>
              <a:defRPr sz="1600">
                <a:solidFill>
                  <a:srgbClr val="1A4D83"/>
                </a:solidFill>
              </a:defRPr>
            </a:lvl4pPr>
            <a:lvl5pPr>
              <a:defRPr sz="1600">
                <a:solidFill>
                  <a:srgbClr val="1A4D8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1A4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1A4D83"/>
                </a:solidFill>
              </a:defRPr>
            </a:lvl1pPr>
            <a:lvl2pPr>
              <a:defRPr sz="2000">
                <a:solidFill>
                  <a:srgbClr val="1A4D83"/>
                </a:solidFill>
              </a:defRPr>
            </a:lvl2pPr>
            <a:lvl3pPr>
              <a:defRPr sz="1800">
                <a:solidFill>
                  <a:srgbClr val="1A4D83"/>
                </a:solidFill>
              </a:defRPr>
            </a:lvl3pPr>
            <a:lvl4pPr>
              <a:defRPr sz="1600">
                <a:solidFill>
                  <a:srgbClr val="1A4D83"/>
                </a:solidFill>
              </a:defRPr>
            </a:lvl4pPr>
            <a:lvl5pPr>
              <a:defRPr sz="1600">
                <a:solidFill>
                  <a:srgbClr val="1A4D8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221856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73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1A4D83"/>
                </a:solidFill>
              </a:defRPr>
            </a:lvl1pPr>
          </a:lstStyle>
          <a:p>
            <a:r>
              <a:rPr lang="en-US" dirty="0" smtClean="0"/>
              <a:t>Click to edit Master title style</a:t>
            </a:r>
            <a:endParaRPr lang="lv-LV"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rgbClr val="1A4D83"/>
                </a:solidFill>
              </a:defRPr>
            </a:lvl1pPr>
            <a:lvl2pPr>
              <a:defRPr sz="2800">
                <a:solidFill>
                  <a:srgbClr val="1A4D83"/>
                </a:solidFill>
              </a:defRPr>
            </a:lvl2pPr>
            <a:lvl3pPr>
              <a:defRPr sz="2400">
                <a:solidFill>
                  <a:srgbClr val="1A4D83"/>
                </a:solidFill>
              </a:defRPr>
            </a:lvl3pPr>
            <a:lvl4pPr>
              <a:defRPr sz="2000">
                <a:solidFill>
                  <a:srgbClr val="1A4D83"/>
                </a:solidFill>
              </a:defRPr>
            </a:lvl4pPr>
            <a:lvl5pPr>
              <a:defRPr sz="2000">
                <a:solidFill>
                  <a:srgbClr val="1A4D83"/>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9730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Schbook TL" pitchFamily="18" charset="0"/>
        </a:defRPr>
      </a:lvl2pPr>
      <a:lvl3pPr algn="ctr" rtl="0" eaLnBrk="0" fontAlgn="base" hangingPunct="0">
        <a:spcBef>
          <a:spcPct val="0"/>
        </a:spcBef>
        <a:spcAft>
          <a:spcPct val="0"/>
        </a:spcAft>
        <a:defRPr sz="4400">
          <a:solidFill>
            <a:schemeClr val="tx1"/>
          </a:solidFill>
          <a:latin typeface="CentSchbook TL" pitchFamily="18" charset="0"/>
        </a:defRPr>
      </a:lvl3pPr>
      <a:lvl4pPr algn="ctr" rtl="0" eaLnBrk="0" fontAlgn="base" hangingPunct="0">
        <a:spcBef>
          <a:spcPct val="0"/>
        </a:spcBef>
        <a:spcAft>
          <a:spcPct val="0"/>
        </a:spcAft>
        <a:defRPr sz="4400">
          <a:solidFill>
            <a:schemeClr val="tx1"/>
          </a:solidFill>
          <a:latin typeface="CentSchbook TL" pitchFamily="18" charset="0"/>
        </a:defRPr>
      </a:lvl4pPr>
      <a:lvl5pPr algn="ctr" rtl="0" eaLnBrk="0" fontAlgn="base" hangingPunct="0">
        <a:spcBef>
          <a:spcPct val="0"/>
        </a:spcBef>
        <a:spcAft>
          <a:spcPct val="0"/>
        </a:spcAft>
        <a:defRPr sz="4400">
          <a:solidFill>
            <a:schemeClr val="tx1"/>
          </a:solidFill>
          <a:latin typeface="CentSchbook TL"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35"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0" fontAlgn="base" hangingPunct="0">
        <a:spcBef>
          <a:spcPct val="0"/>
        </a:spcBef>
        <a:spcAft>
          <a:spcPct val="0"/>
        </a:spcAft>
        <a:defRPr sz="3300" b="1" kern="1200">
          <a:solidFill>
            <a:srgbClr val="174171"/>
          </a:solidFill>
          <a:latin typeface="+mj-lt"/>
          <a:ea typeface="+mj-ea"/>
          <a:cs typeface="+mj-cs"/>
        </a:defRPr>
      </a:lvl1pPr>
      <a:lvl2pPr algn="ctr" rtl="0" eaLnBrk="0" fontAlgn="base" hangingPunct="0">
        <a:spcBef>
          <a:spcPct val="0"/>
        </a:spcBef>
        <a:spcAft>
          <a:spcPct val="0"/>
        </a:spcAft>
        <a:defRPr sz="3300" b="1">
          <a:solidFill>
            <a:srgbClr val="174171"/>
          </a:solidFill>
          <a:latin typeface="CentSchbook TL" pitchFamily="18" charset="0"/>
        </a:defRPr>
      </a:lvl2pPr>
      <a:lvl3pPr algn="ctr" rtl="0" eaLnBrk="0" fontAlgn="base" hangingPunct="0">
        <a:spcBef>
          <a:spcPct val="0"/>
        </a:spcBef>
        <a:spcAft>
          <a:spcPct val="0"/>
        </a:spcAft>
        <a:defRPr sz="3300" b="1">
          <a:solidFill>
            <a:srgbClr val="174171"/>
          </a:solidFill>
          <a:latin typeface="CentSchbook TL" pitchFamily="18" charset="0"/>
        </a:defRPr>
      </a:lvl3pPr>
      <a:lvl4pPr algn="ctr" rtl="0" eaLnBrk="0" fontAlgn="base" hangingPunct="0">
        <a:spcBef>
          <a:spcPct val="0"/>
        </a:spcBef>
        <a:spcAft>
          <a:spcPct val="0"/>
        </a:spcAft>
        <a:defRPr sz="3300" b="1">
          <a:solidFill>
            <a:srgbClr val="174171"/>
          </a:solidFill>
          <a:latin typeface="CentSchbook TL" pitchFamily="18" charset="0"/>
        </a:defRPr>
      </a:lvl4pPr>
      <a:lvl5pPr algn="ctr" rtl="0" eaLnBrk="0" fontAlgn="base" hangingPunct="0">
        <a:spcBef>
          <a:spcPct val="0"/>
        </a:spcBef>
        <a:spcAft>
          <a:spcPct val="0"/>
        </a:spcAft>
        <a:defRPr sz="3300" b="1">
          <a:solidFill>
            <a:srgbClr val="174171"/>
          </a:solidFill>
          <a:latin typeface="CentSchbook TL" pitchFamily="18" charset="0"/>
        </a:defRPr>
      </a:lvl5pPr>
      <a:lvl6pPr marL="457200" algn="ctr" rtl="0" fontAlgn="base">
        <a:spcBef>
          <a:spcPct val="0"/>
        </a:spcBef>
        <a:spcAft>
          <a:spcPct val="0"/>
        </a:spcAft>
        <a:defRPr sz="3300" b="1">
          <a:solidFill>
            <a:srgbClr val="174171"/>
          </a:solidFill>
          <a:latin typeface="Century Gothic" pitchFamily="34" charset="0"/>
        </a:defRPr>
      </a:lvl6pPr>
      <a:lvl7pPr marL="914400" algn="ctr" rtl="0" fontAlgn="base">
        <a:spcBef>
          <a:spcPct val="0"/>
        </a:spcBef>
        <a:spcAft>
          <a:spcPct val="0"/>
        </a:spcAft>
        <a:defRPr sz="3300" b="1">
          <a:solidFill>
            <a:srgbClr val="174171"/>
          </a:solidFill>
          <a:latin typeface="Century Gothic" pitchFamily="34" charset="0"/>
        </a:defRPr>
      </a:lvl7pPr>
      <a:lvl8pPr marL="1371600" algn="ctr" rtl="0" fontAlgn="base">
        <a:spcBef>
          <a:spcPct val="0"/>
        </a:spcBef>
        <a:spcAft>
          <a:spcPct val="0"/>
        </a:spcAft>
        <a:defRPr sz="3300" b="1">
          <a:solidFill>
            <a:srgbClr val="174171"/>
          </a:solidFill>
          <a:latin typeface="Century Gothic" pitchFamily="34" charset="0"/>
        </a:defRPr>
      </a:lvl8pPr>
      <a:lvl9pPr marL="1828800" algn="ctr" rtl="0" fontAlgn="base">
        <a:spcBef>
          <a:spcPct val="0"/>
        </a:spcBef>
        <a:spcAft>
          <a:spcPct val="0"/>
        </a:spcAft>
        <a:defRPr sz="3300" b="1">
          <a:solidFill>
            <a:srgbClr val="17417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rgbClr val="003F7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3F7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3F7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3F7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3F7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Excel_97-2003_Worksheet3.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hyperlink" Target="http://www.spkc.gov.lv/veselibas-aprupes-statistika/"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Excel_97-2003_Worksheet2.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pkc.gov.lv/veselibas-aprupes-statistika/"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971600" y="2204864"/>
            <a:ext cx="72009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lv-LV" altLang="lv-LV" dirty="0" smtClean="0"/>
              <a:t>Novecošana un insults.</a:t>
            </a:r>
          </a:p>
        </p:txBody>
      </p:sp>
      <p:sp>
        <p:nvSpPr>
          <p:cNvPr id="19459" name="Subtitle 2"/>
          <p:cNvSpPr>
            <a:spLocks noGrp="1"/>
          </p:cNvSpPr>
          <p:nvPr>
            <p:ph type="subTitle" idx="1"/>
          </p:nvPr>
        </p:nvSpPr>
        <p:spPr bwMode="auto">
          <a:xfrm>
            <a:off x="971550" y="5013325"/>
            <a:ext cx="720090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lv-LV" altLang="lv-LV" dirty="0" smtClean="0"/>
              <a:t>Dr. Ilga Ķikule</a:t>
            </a:r>
          </a:p>
          <a:p>
            <a:r>
              <a:rPr lang="lv-LV" altLang="lv-LV" dirty="0" smtClean="0"/>
              <a:t>Neiroloģijas un neiroķirurģijas klīnika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250825" y="0"/>
          <a:ext cx="8642350" cy="6858000"/>
        </p:xfrm>
        <a:graphic>
          <a:graphicData uri="http://schemas.openxmlformats.org/presentationml/2006/ole">
            <mc:AlternateContent xmlns:mc="http://schemas.openxmlformats.org/markup-compatibility/2006">
              <mc:Choice xmlns:v="urn:schemas-microsoft-com:vml" Requires="v">
                <p:oleObj spid="_x0000_s5136" name="Chart" r:id="rId4" imgW="8839200" imgH="7438944" progId="Excel.Chart.8">
                  <p:embed/>
                </p:oleObj>
              </mc:Choice>
              <mc:Fallback>
                <p:oleObj name="Chart" r:id="rId4" imgW="8839200" imgH="743894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0"/>
                        <a:ext cx="86423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5"/>
          <p:cNvSpPr>
            <a:spLocks noChangeArrowheads="1"/>
          </p:cNvSpPr>
          <p:nvPr/>
        </p:nvSpPr>
        <p:spPr bwMode="auto">
          <a:xfrm>
            <a:off x="5688013" y="1341438"/>
            <a:ext cx="3455987" cy="457200"/>
          </a:xfrm>
          <a:prstGeom prst="rect">
            <a:avLst/>
          </a:prstGeom>
          <a:noFill/>
          <a:ln w="12700">
            <a:noFill/>
            <a:miter lim="800000"/>
            <a:headEnd type="none" w="sm" len="sm"/>
            <a:tailEnd type="none" w="sm" len="sm"/>
          </a:ln>
        </p:spPr>
        <p:txBody>
          <a:bodyPr>
            <a:spAutoFit/>
          </a:bodyPr>
          <a:lstStyle/>
          <a:p>
            <a:r>
              <a:rPr lang="lv-LV" sz="1200"/>
              <a:t>Adaptēts pēc WHO Health statistics, 2009</a:t>
            </a:r>
          </a:p>
          <a:p>
            <a:r>
              <a:rPr lang="lv-LV" sz="1200"/>
              <a:t>www.who.int/whosis/whostat/2009/en/index.html</a:t>
            </a:r>
            <a:endParaRPr lang="ru-RU" sz="1200"/>
          </a:p>
        </p:txBody>
      </p:sp>
    </p:spTree>
    <p:extLst>
      <p:ext uri="{BB962C8B-B14F-4D97-AF65-F5344CB8AC3E}">
        <p14:creationId xmlns:p14="http://schemas.microsoft.com/office/powerpoint/2010/main" val="3766621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38138"/>
          </a:xfrm>
        </p:spPr>
        <p:txBody>
          <a:bodyPr/>
          <a:lstStyle/>
          <a:p>
            <a:endParaRPr lang="lv-LV" sz="6600" dirty="0">
              <a:solidFill>
                <a:srgbClr val="FF0000"/>
              </a:solidFill>
            </a:endParaRPr>
          </a:p>
        </p:txBody>
      </p:sp>
      <p:sp>
        <p:nvSpPr>
          <p:cNvPr id="3" name="Text Placeholder 2"/>
          <p:cNvSpPr>
            <a:spLocks noGrp="1"/>
          </p:cNvSpPr>
          <p:nvPr>
            <p:ph type="body" sz="quarter" idx="10"/>
          </p:nvPr>
        </p:nvSpPr>
        <p:spPr>
          <a:xfrm>
            <a:off x="251520" y="1196752"/>
            <a:ext cx="8642350" cy="4897437"/>
          </a:xfrm>
        </p:spPr>
        <p:txBody>
          <a:bodyPr/>
          <a:lstStyle/>
          <a:p>
            <a:pPr algn="ctr"/>
            <a:endParaRPr lang="lv-LV" sz="5400" dirty="0" smtClean="0"/>
          </a:p>
          <a:p>
            <a:pPr algn="ctr"/>
            <a:r>
              <a:rPr lang="lv-LV" sz="5400" dirty="0" smtClean="0"/>
              <a:t>Insults ir galvenais invaliditātes iemesls pasaulē</a:t>
            </a:r>
            <a:endParaRPr lang="lv-LV" sz="5400" dirty="0"/>
          </a:p>
        </p:txBody>
      </p:sp>
    </p:spTree>
    <p:extLst>
      <p:ext uri="{BB962C8B-B14F-4D97-AF65-F5344CB8AC3E}">
        <p14:creationId xmlns:p14="http://schemas.microsoft.com/office/powerpoint/2010/main" val="2007755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19124" y="116632"/>
            <a:ext cx="8273355" cy="1152128"/>
          </a:xfrm>
        </p:spPr>
        <p:txBody>
          <a:bodyPr anchor="ctr">
            <a:normAutofit fontScale="90000"/>
          </a:bodyPr>
          <a:lstStyle/>
          <a:p>
            <a:pPr eaLnBrk="1" hangingPunct="1"/>
            <a:r>
              <a:rPr lang="lv-LV" sz="3800" b="1" dirty="0" smtClean="0"/>
              <a:t>Hroniskas slimības-galvenie invaliditātes iemesli pasaulē</a:t>
            </a:r>
            <a:endParaRPr lang="en-US" sz="3800" b="1" dirty="0" smtClean="0"/>
          </a:p>
        </p:txBody>
      </p:sp>
      <p:sp>
        <p:nvSpPr>
          <p:cNvPr id="8195" name="Text Box 3"/>
          <p:cNvSpPr txBox="1">
            <a:spLocks noChangeArrowheads="1"/>
          </p:cNvSpPr>
          <p:nvPr/>
        </p:nvSpPr>
        <p:spPr bwMode="auto">
          <a:xfrm>
            <a:off x="3024188" y="5418138"/>
            <a:ext cx="4006850" cy="581025"/>
          </a:xfrm>
          <a:prstGeom prst="rect">
            <a:avLst/>
          </a:prstGeom>
          <a:noFill/>
          <a:ln w="14351">
            <a:noFill/>
            <a:miter lim="800000"/>
            <a:headEnd/>
            <a:tailEnd/>
          </a:ln>
        </p:spPr>
        <p:txBody>
          <a:bodyPr>
            <a:spAutoFit/>
          </a:bodyPr>
          <a:lstStyle/>
          <a:p>
            <a:pPr algn="ctr" eaLnBrk="0" hangingPunct="0">
              <a:spcBef>
                <a:spcPct val="50000"/>
              </a:spcBef>
            </a:pPr>
            <a:r>
              <a:rPr lang="en-US" sz="1600" b="1" dirty="0"/>
              <a:t>P</a:t>
            </a:r>
            <a:r>
              <a:rPr lang="lv-LV" sz="1600" b="1" dirty="0"/>
              <a:t>acienti, kam nepieciešama palīdzība ikdienas aktivitātēs</a:t>
            </a:r>
            <a:r>
              <a:rPr lang="en-US" sz="1600" b="1" dirty="0"/>
              <a:t>(%)</a:t>
            </a:r>
          </a:p>
        </p:txBody>
      </p:sp>
      <p:sp>
        <p:nvSpPr>
          <p:cNvPr id="8196" name="Text Box 4"/>
          <p:cNvSpPr txBox="1">
            <a:spLocks noChangeArrowheads="1"/>
          </p:cNvSpPr>
          <p:nvPr/>
        </p:nvSpPr>
        <p:spPr bwMode="auto">
          <a:xfrm>
            <a:off x="5462588" y="3654425"/>
            <a:ext cx="838200" cy="290513"/>
          </a:xfrm>
          <a:prstGeom prst="rect">
            <a:avLst/>
          </a:prstGeom>
          <a:noFill/>
          <a:ln w="14351">
            <a:noFill/>
            <a:miter lim="800000"/>
            <a:headEnd/>
            <a:tailEnd/>
          </a:ln>
        </p:spPr>
        <p:txBody>
          <a:bodyPr>
            <a:spAutoFit/>
          </a:bodyPr>
          <a:lstStyle/>
          <a:p>
            <a:pPr algn="ctr" eaLnBrk="0" hangingPunct="0">
              <a:spcBef>
                <a:spcPct val="50000"/>
              </a:spcBef>
            </a:pPr>
            <a:r>
              <a:rPr lang="lv-LV" sz="1300"/>
              <a:t>Vecums</a:t>
            </a:r>
            <a:endParaRPr lang="en-US" sz="1300"/>
          </a:p>
        </p:txBody>
      </p:sp>
      <p:sp>
        <p:nvSpPr>
          <p:cNvPr id="8197" name="Text Box 5"/>
          <p:cNvSpPr txBox="1">
            <a:spLocks noChangeArrowheads="1"/>
          </p:cNvSpPr>
          <p:nvPr/>
        </p:nvSpPr>
        <p:spPr bwMode="auto">
          <a:xfrm>
            <a:off x="5784850" y="4062413"/>
            <a:ext cx="1527175" cy="630237"/>
          </a:xfrm>
          <a:prstGeom prst="rect">
            <a:avLst/>
          </a:prstGeom>
          <a:noFill/>
          <a:ln w="14351">
            <a:noFill/>
            <a:miter lim="800000"/>
            <a:headEnd/>
            <a:tailEnd/>
          </a:ln>
        </p:spPr>
        <p:txBody>
          <a:bodyPr>
            <a:spAutoFit/>
          </a:bodyPr>
          <a:lstStyle/>
          <a:p>
            <a:pPr eaLnBrk="0" hangingPunct="0">
              <a:lnSpc>
                <a:spcPct val="110000"/>
              </a:lnSpc>
              <a:spcBef>
                <a:spcPct val="50000"/>
              </a:spcBef>
            </a:pPr>
            <a:r>
              <a:rPr lang="en-US" sz="1300"/>
              <a:t>≥75 </a:t>
            </a:r>
            <a:r>
              <a:rPr lang="lv-LV" sz="1300"/>
              <a:t>gadi</a:t>
            </a:r>
            <a:endParaRPr lang="en-US" sz="1300"/>
          </a:p>
          <a:p>
            <a:pPr eaLnBrk="0" hangingPunct="0">
              <a:lnSpc>
                <a:spcPct val="110000"/>
              </a:lnSpc>
              <a:spcBef>
                <a:spcPct val="50000"/>
              </a:spcBef>
            </a:pPr>
            <a:r>
              <a:rPr lang="en-US" sz="1300"/>
              <a:t>65–74 </a:t>
            </a:r>
            <a:r>
              <a:rPr lang="lv-LV" sz="1300"/>
              <a:t>gadi</a:t>
            </a:r>
            <a:endParaRPr lang="en-US" sz="1300"/>
          </a:p>
        </p:txBody>
      </p:sp>
      <p:sp>
        <p:nvSpPr>
          <p:cNvPr id="8198" name="Rectangle 6"/>
          <p:cNvSpPr>
            <a:spLocks noChangeArrowheads="1"/>
          </p:cNvSpPr>
          <p:nvPr/>
        </p:nvSpPr>
        <p:spPr bwMode="auto">
          <a:xfrm>
            <a:off x="5614988" y="4116388"/>
            <a:ext cx="190500" cy="190500"/>
          </a:xfrm>
          <a:prstGeom prst="rect">
            <a:avLst/>
          </a:prstGeom>
          <a:solidFill>
            <a:schemeClr val="tx2"/>
          </a:solidFill>
          <a:ln w="14351">
            <a:noFill/>
            <a:miter lim="800000"/>
            <a:headEnd/>
            <a:tailEnd/>
          </a:ln>
        </p:spPr>
        <p:txBody>
          <a:bodyPr wrap="none" anchor="ctr"/>
          <a:lstStyle/>
          <a:p>
            <a:endParaRPr lang="lv-LV"/>
          </a:p>
        </p:txBody>
      </p:sp>
      <p:sp>
        <p:nvSpPr>
          <p:cNvPr id="8199" name="Rectangle 7"/>
          <p:cNvSpPr>
            <a:spLocks noChangeArrowheads="1"/>
          </p:cNvSpPr>
          <p:nvPr/>
        </p:nvSpPr>
        <p:spPr bwMode="auto">
          <a:xfrm>
            <a:off x="5614988" y="4457700"/>
            <a:ext cx="190500" cy="190500"/>
          </a:xfrm>
          <a:prstGeom prst="rect">
            <a:avLst/>
          </a:prstGeom>
          <a:solidFill>
            <a:srgbClr val="FF4C73"/>
          </a:solidFill>
          <a:ln w="14351">
            <a:noFill/>
            <a:miter lim="800000"/>
            <a:headEnd/>
            <a:tailEnd/>
          </a:ln>
        </p:spPr>
        <p:txBody>
          <a:bodyPr wrap="none" anchor="ctr"/>
          <a:lstStyle/>
          <a:p>
            <a:endParaRPr lang="lv-LV"/>
          </a:p>
        </p:txBody>
      </p:sp>
      <p:sp>
        <p:nvSpPr>
          <p:cNvPr id="8200" name="Text Box 8"/>
          <p:cNvSpPr txBox="1">
            <a:spLocks noChangeArrowheads="1"/>
          </p:cNvSpPr>
          <p:nvPr/>
        </p:nvSpPr>
        <p:spPr bwMode="auto">
          <a:xfrm rot="-5400000">
            <a:off x="-416719" y="3047207"/>
            <a:ext cx="2452687" cy="336550"/>
          </a:xfrm>
          <a:prstGeom prst="rect">
            <a:avLst/>
          </a:prstGeom>
          <a:noFill/>
          <a:ln w="14351">
            <a:noFill/>
            <a:miter lim="800000"/>
            <a:headEnd/>
            <a:tailEnd/>
          </a:ln>
        </p:spPr>
        <p:txBody>
          <a:bodyPr>
            <a:spAutoFit/>
          </a:bodyPr>
          <a:lstStyle/>
          <a:p>
            <a:pPr algn="ctr" eaLnBrk="0" hangingPunct="0">
              <a:spcBef>
                <a:spcPct val="50000"/>
              </a:spcBef>
            </a:pPr>
            <a:r>
              <a:rPr lang="lv-LV" sz="1600" b="1"/>
              <a:t>Hroniskās slimības</a:t>
            </a:r>
            <a:endParaRPr lang="en-US" sz="1600" b="1"/>
          </a:p>
        </p:txBody>
      </p:sp>
      <p:sp>
        <p:nvSpPr>
          <p:cNvPr id="8201" name="Text Box 9"/>
          <p:cNvSpPr txBox="1">
            <a:spLocks noChangeArrowheads="1"/>
          </p:cNvSpPr>
          <p:nvPr/>
        </p:nvSpPr>
        <p:spPr bwMode="auto">
          <a:xfrm>
            <a:off x="1016000" y="1874838"/>
            <a:ext cx="1316038" cy="3486150"/>
          </a:xfrm>
          <a:prstGeom prst="rect">
            <a:avLst/>
          </a:prstGeom>
          <a:noFill/>
          <a:ln w="14351">
            <a:noFill/>
            <a:miter lim="800000"/>
            <a:headEnd/>
            <a:tailEnd/>
          </a:ln>
        </p:spPr>
        <p:txBody>
          <a:bodyPr>
            <a:spAutoFit/>
          </a:bodyPr>
          <a:lstStyle/>
          <a:p>
            <a:pPr algn="r" eaLnBrk="0" hangingPunct="0">
              <a:spcBef>
                <a:spcPct val="90000"/>
              </a:spcBef>
            </a:pPr>
            <a:r>
              <a:rPr lang="lv-LV" sz="1400"/>
              <a:t>Insults</a:t>
            </a:r>
            <a:endParaRPr lang="en-US" sz="1400"/>
          </a:p>
          <a:p>
            <a:pPr algn="r" eaLnBrk="0" hangingPunct="0">
              <a:spcBef>
                <a:spcPct val="90000"/>
              </a:spcBef>
            </a:pPr>
            <a:r>
              <a:rPr lang="lv-LV" sz="1200"/>
              <a:t>Sirds mazspēja</a:t>
            </a:r>
            <a:endParaRPr lang="en-US" sz="1200"/>
          </a:p>
          <a:p>
            <a:pPr algn="r" eaLnBrk="0" hangingPunct="0">
              <a:spcBef>
                <a:spcPct val="90000"/>
              </a:spcBef>
            </a:pPr>
            <a:r>
              <a:rPr lang="lv-LV" sz="1400"/>
              <a:t>Diabēts</a:t>
            </a:r>
            <a:endParaRPr lang="en-US" sz="1400"/>
          </a:p>
          <a:p>
            <a:pPr algn="r" eaLnBrk="0" hangingPunct="0">
              <a:spcBef>
                <a:spcPct val="90000"/>
              </a:spcBef>
            </a:pPr>
            <a:r>
              <a:rPr lang="en-US" sz="1400"/>
              <a:t>Artr</a:t>
            </a:r>
            <a:r>
              <a:rPr lang="lv-LV" sz="1400"/>
              <a:t>ī</a:t>
            </a:r>
            <a:r>
              <a:rPr lang="en-US" sz="1400"/>
              <a:t>ts</a:t>
            </a:r>
          </a:p>
          <a:p>
            <a:pPr algn="r" eaLnBrk="0" hangingPunct="0">
              <a:spcBef>
                <a:spcPct val="90000"/>
              </a:spcBef>
            </a:pPr>
            <a:r>
              <a:rPr lang="lv-LV" sz="1400"/>
              <a:t>KSS</a:t>
            </a:r>
            <a:endParaRPr lang="en-US" sz="1400"/>
          </a:p>
          <a:p>
            <a:pPr algn="r" eaLnBrk="0" hangingPunct="0">
              <a:spcBef>
                <a:spcPct val="90000"/>
              </a:spcBef>
            </a:pPr>
            <a:r>
              <a:rPr lang="en-US" sz="1400"/>
              <a:t>Osteoporo</a:t>
            </a:r>
            <a:r>
              <a:rPr lang="lv-LV" sz="1400"/>
              <a:t>ze</a:t>
            </a:r>
            <a:endParaRPr lang="en-US" sz="1400"/>
          </a:p>
          <a:p>
            <a:pPr algn="r" eaLnBrk="0" hangingPunct="0">
              <a:spcBef>
                <a:spcPct val="90000"/>
              </a:spcBef>
            </a:pPr>
            <a:r>
              <a:rPr lang="lv-LV" sz="1400"/>
              <a:t>HOPS</a:t>
            </a:r>
            <a:endParaRPr lang="en-US" sz="1400"/>
          </a:p>
          <a:p>
            <a:pPr algn="r" eaLnBrk="0" hangingPunct="0">
              <a:spcBef>
                <a:spcPct val="90000"/>
              </a:spcBef>
            </a:pPr>
            <a:r>
              <a:rPr lang="lv-LV" sz="1400"/>
              <a:t>Audzēji</a:t>
            </a:r>
            <a:endParaRPr lang="en-US" sz="1400"/>
          </a:p>
          <a:p>
            <a:pPr algn="r" eaLnBrk="0" hangingPunct="0">
              <a:spcBef>
                <a:spcPct val="90000"/>
              </a:spcBef>
            </a:pPr>
            <a:endParaRPr lang="en-US" sz="1400"/>
          </a:p>
        </p:txBody>
      </p:sp>
      <p:sp>
        <p:nvSpPr>
          <p:cNvPr id="8202" name="Line 10"/>
          <p:cNvSpPr>
            <a:spLocks noChangeShapeType="1"/>
          </p:cNvSpPr>
          <p:nvPr/>
        </p:nvSpPr>
        <p:spPr bwMode="auto">
          <a:xfrm>
            <a:off x="2370138" y="5097463"/>
            <a:ext cx="5089525" cy="0"/>
          </a:xfrm>
          <a:prstGeom prst="line">
            <a:avLst/>
          </a:prstGeom>
          <a:noFill/>
          <a:ln w="12700">
            <a:solidFill>
              <a:schemeClr val="tx1"/>
            </a:solidFill>
            <a:round/>
            <a:headEnd/>
            <a:tailEnd/>
          </a:ln>
        </p:spPr>
        <p:txBody>
          <a:bodyPr wrap="none" anchor="ctr"/>
          <a:lstStyle/>
          <a:p>
            <a:endParaRPr lang="lv-LV"/>
          </a:p>
        </p:txBody>
      </p:sp>
      <p:sp>
        <p:nvSpPr>
          <p:cNvPr id="8203" name="Line 11"/>
          <p:cNvSpPr>
            <a:spLocks noChangeShapeType="1"/>
          </p:cNvSpPr>
          <p:nvPr/>
        </p:nvSpPr>
        <p:spPr bwMode="auto">
          <a:xfrm>
            <a:off x="2370138" y="5095875"/>
            <a:ext cx="0" cy="82550"/>
          </a:xfrm>
          <a:prstGeom prst="line">
            <a:avLst/>
          </a:prstGeom>
          <a:noFill/>
          <a:ln w="14351">
            <a:solidFill>
              <a:schemeClr val="tx1"/>
            </a:solidFill>
            <a:round/>
            <a:headEnd/>
            <a:tailEnd/>
          </a:ln>
        </p:spPr>
        <p:txBody>
          <a:bodyPr wrap="none" anchor="ctr"/>
          <a:lstStyle/>
          <a:p>
            <a:endParaRPr lang="lv-LV"/>
          </a:p>
        </p:txBody>
      </p:sp>
      <p:sp>
        <p:nvSpPr>
          <p:cNvPr id="8204" name="Text Box 12"/>
          <p:cNvSpPr txBox="1">
            <a:spLocks noChangeArrowheads="1"/>
          </p:cNvSpPr>
          <p:nvPr/>
        </p:nvSpPr>
        <p:spPr bwMode="auto">
          <a:xfrm>
            <a:off x="2262188" y="5203825"/>
            <a:ext cx="215900" cy="274638"/>
          </a:xfrm>
          <a:prstGeom prst="rect">
            <a:avLst/>
          </a:prstGeom>
          <a:noFill/>
          <a:ln w="14351">
            <a:noFill/>
            <a:miter lim="800000"/>
            <a:headEnd/>
            <a:tailEnd/>
          </a:ln>
        </p:spPr>
        <p:txBody>
          <a:bodyPr>
            <a:spAutoFit/>
          </a:bodyPr>
          <a:lstStyle/>
          <a:p>
            <a:pPr algn="ctr" eaLnBrk="0" hangingPunct="0">
              <a:spcBef>
                <a:spcPct val="50000"/>
              </a:spcBef>
            </a:pPr>
            <a:r>
              <a:rPr lang="en-US" sz="1200"/>
              <a:t>0</a:t>
            </a:r>
          </a:p>
        </p:txBody>
      </p:sp>
      <p:sp>
        <p:nvSpPr>
          <p:cNvPr id="8205" name="Line 13"/>
          <p:cNvSpPr>
            <a:spLocks noChangeShapeType="1"/>
          </p:cNvSpPr>
          <p:nvPr/>
        </p:nvSpPr>
        <p:spPr bwMode="auto">
          <a:xfrm>
            <a:off x="4065588" y="5095875"/>
            <a:ext cx="0" cy="82550"/>
          </a:xfrm>
          <a:prstGeom prst="line">
            <a:avLst/>
          </a:prstGeom>
          <a:noFill/>
          <a:ln w="14351">
            <a:solidFill>
              <a:schemeClr val="tx1"/>
            </a:solidFill>
            <a:round/>
            <a:headEnd/>
            <a:tailEnd/>
          </a:ln>
        </p:spPr>
        <p:txBody>
          <a:bodyPr wrap="none" anchor="ctr"/>
          <a:lstStyle/>
          <a:p>
            <a:endParaRPr lang="lv-LV"/>
          </a:p>
        </p:txBody>
      </p:sp>
      <p:sp>
        <p:nvSpPr>
          <p:cNvPr id="8206" name="Text Box 14"/>
          <p:cNvSpPr txBox="1">
            <a:spLocks noChangeArrowheads="1"/>
          </p:cNvSpPr>
          <p:nvPr/>
        </p:nvSpPr>
        <p:spPr bwMode="auto">
          <a:xfrm>
            <a:off x="3856038" y="5203825"/>
            <a:ext cx="412750" cy="274638"/>
          </a:xfrm>
          <a:prstGeom prst="rect">
            <a:avLst/>
          </a:prstGeom>
          <a:noFill/>
          <a:ln w="14351">
            <a:noFill/>
            <a:miter lim="800000"/>
            <a:headEnd/>
            <a:tailEnd/>
          </a:ln>
        </p:spPr>
        <p:txBody>
          <a:bodyPr>
            <a:spAutoFit/>
          </a:bodyPr>
          <a:lstStyle/>
          <a:p>
            <a:pPr algn="ctr" eaLnBrk="0" hangingPunct="0">
              <a:spcBef>
                <a:spcPct val="50000"/>
              </a:spcBef>
            </a:pPr>
            <a:r>
              <a:rPr lang="en-US" sz="1200"/>
              <a:t>10</a:t>
            </a:r>
          </a:p>
        </p:txBody>
      </p:sp>
      <p:sp>
        <p:nvSpPr>
          <p:cNvPr id="8207" name="Line 15"/>
          <p:cNvSpPr>
            <a:spLocks noChangeShapeType="1"/>
          </p:cNvSpPr>
          <p:nvPr/>
        </p:nvSpPr>
        <p:spPr bwMode="auto">
          <a:xfrm>
            <a:off x="5748338" y="5095875"/>
            <a:ext cx="0" cy="82550"/>
          </a:xfrm>
          <a:prstGeom prst="line">
            <a:avLst/>
          </a:prstGeom>
          <a:noFill/>
          <a:ln w="14351">
            <a:solidFill>
              <a:schemeClr val="tx1"/>
            </a:solidFill>
            <a:round/>
            <a:headEnd/>
            <a:tailEnd/>
          </a:ln>
        </p:spPr>
        <p:txBody>
          <a:bodyPr wrap="none" anchor="ctr"/>
          <a:lstStyle/>
          <a:p>
            <a:endParaRPr lang="lv-LV"/>
          </a:p>
        </p:txBody>
      </p:sp>
      <p:sp>
        <p:nvSpPr>
          <p:cNvPr id="8208" name="Text Box 16"/>
          <p:cNvSpPr txBox="1">
            <a:spLocks noChangeArrowheads="1"/>
          </p:cNvSpPr>
          <p:nvPr/>
        </p:nvSpPr>
        <p:spPr bwMode="auto">
          <a:xfrm>
            <a:off x="5532438" y="5203825"/>
            <a:ext cx="412750" cy="274638"/>
          </a:xfrm>
          <a:prstGeom prst="rect">
            <a:avLst/>
          </a:prstGeom>
          <a:noFill/>
          <a:ln w="14351">
            <a:noFill/>
            <a:miter lim="800000"/>
            <a:headEnd/>
            <a:tailEnd/>
          </a:ln>
        </p:spPr>
        <p:txBody>
          <a:bodyPr>
            <a:spAutoFit/>
          </a:bodyPr>
          <a:lstStyle/>
          <a:p>
            <a:pPr algn="ctr" eaLnBrk="0" hangingPunct="0">
              <a:spcBef>
                <a:spcPct val="50000"/>
              </a:spcBef>
            </a:pPr>
            <a:r>
              <a:rPr lang="en-US" sz="1200"/>
              <a:t>20</a:t>
            </a:r>
          </a:p>
        </p:txBody>
      </p:sp>
      <p:sp>
        <p:nvSpPr>
          <p:cNvPr id="8209" name="Line 17"/>
          <p:cNvSpPr>
            <a:spLocks noChangeShapeType="1"/>
          </p:cNvSpPr>
          <p:nvPr/>
        </p:nvSpPr>
        <p:spPr bwMode="auto">
          <a:xfrm>
            <a:off x="7456488" y="5095875"/>
            <a:ext cx="0" cy="82550"/>
          </a:xfrm>
          <a:prstGeom prst="line">
            <a:avLst/>
          </a:prstGeom>
          <a:noFill/>
          <a:ln w="14351">
            <a:solidFill>
              <a:schemeClr val="tx1"/>
            </a:solidFill>
            <a:round/>
            <a:headEnd/>
            <a:tailEnd/>
          </a:ln>
        </p:spPr>
        <p:txBody>
          <a:bodyPr wrap="none" anchor="ctr"/>
          <a:lstStyle/>
          <a:p>
            <a:endParaRPr lang="lv-LV"/>
          </a:p>
        </p:txBody>
      </p:sp>
      <p:sp>
        <p:nvSpPr>
          <p:cNvPr id="8210" name="Text Box 18"/>
          <p:cNvSpPr txBox="1">
            <a:spLocks noChangeArrowheads="1"/>
          </p:cNvSpPr>
          <p:nvPr/>
        </p:nvSpPr>
        <p:spPr bwMode="auto">
          <a:xfrm>
            <a:off x="7265988" y="5203825"/>
            <a:ext cx="361950" cy="274638"/>
          </a:xfrm>
          <a:prstGeom prst="rect">
            <a:avLst/>
          </a:prstGeom>
          <a:noFill/>
          <a:ln w="14351">
            <a:noFill/>
            <a:miter lim="800000"/>
            <a:headEnd/>
            <a:tailEnd/>
          </a:ln>
        </p:spPr>
        <p:txBody>
          <a:bodyPr>
            <a:spAutoFit/>
          </a:bodyPr>
          <a:lstStyle/>
          <a:p>
            <a:pPr algn="ctr" eaLnBrk="0" hangingPunct="0">
              <a:spcBef>
                <a:spcPct val="50000"/>
              </a:spcBef>
            </a:pPr>
            <a:r>
              <a:rPr lang="en-US" sz="1200"/>
              <a:t>30</a:t>
            </a:r>
          </a:p>
        </p:txBody>
      </p:sp>
      <p:sp>
        <p:nvSpPr>
          <p:cNvPr id="8211" name="Rectangle 19"/>
          <p:cNvSpPr>
            <a:spLocks noChangeArrowheads="1"/>
          </p:cNvSpPr>
          <p:nvPr/>
        </p:nvSpPr>
        <p:spPr bwMode="auto">
          <a:xfrm>
            <a:off x="2371725" y="1870075"/>
            <a:ext cx="5073650" cy="158750"/>
          </a:xfrm>
          <a:prstGeom prst="rect">
            <a:avLst/>
          </a:prstGeom>
          <a:solidFill>
            <a:schemeClr val="tx2"/>
          </a:solidFill>
          <a:ln w="14351">
            <a:noFill/>
            <a:miter lim="800000"/>
            <a:headEnd/>
            <a:tailEnd/>
          </a:ln>
        </p:spPr>
        <p:txBody>
          <a:bodyPr wrap="none" anchor="ctr"/>
          <a:lstStyle/>
          <a:p>
            <a:endParaRPr lang="lv-LV"/>
          </a:p>
        </p:txBody>
      </p:sp>
      <p:sp>
        <p:nvSpPr>
          <p:cNvPr id="8212" name="Rectangle 20"/>
          <p:cNvSpPr>
            <a:spLocks noChangeArrowheads="1"/>
          </p:cNvSpPr>
          <p:nvPr/>
        </p:nvSpPr>
        <p:spPr bwMode="auto">
          <a:xfrm>
            <a:off x="2371725" y="2054225"/>
            <a:ext cx="3162300" cy="158750"/>
          </a:xfrm>
          <a:prstGeom prst="rect">
            <a:avLst/>
          </a:prstGeom>
          <a:solidFill>
            <a:srgbClr val="FF4C73"/>
          </a:solidFill>
          <a:ln w="14351">
            <a:noFill/>
            <a:miter lim="800000"/>
            <a:headEnd/>
            <a:tailEnd/>
          </a:ln>
        </p:spPr>
        <p:txBody>
          <a:bodyPr wrap="none" anchor="ctr"/>
          <a:lstStyle/>
          <a:p>
            <a:endParaRPr lang="lv-LV"/>
          </a:p>
        </p:txBody>
      </p:sp>
      <p:sp>
        <p:nvSpPr>
          <p:cNvPr id="8213" name="Line 21"/>
          <p:cNvSpPr>
            <a:spLocks noChangeShapeType="1"/>
          </p:cNvSpPr>
          <p:nvPr/>
        </p:nvSpPr>
        <p:spPr bwMode="auto">
          <a:xfrm>
            <a:off x="2371725" y="1824038"/>
            <a:ext cx="0" cy="3284537"/>
          </a:xfrm>
          <a:prstGeom prst="line">
            <a:avLst/>
          </a:prstGeom>
          <a:noFill/>
          <a:ln w="12700">
            <a:solidFill>
              <a:schemeClr val="tx1"/>
            </a:solidFill>
            <a:round/>
            <a:headEnd/>
            <a:tailEnd/>
          </a:ln>
        </p:spPr>
        <p:txBody>
          <a:bodyPr wrap="none" anchor="ctr"/>
          <a:lstStyle/>
          <a:p>
            <a:endParaRPr lang="lv-LV"/>
          </a:p>
        </p:txBody>
      </p:sp>
      <p:sp>
        <p:nvSpPr>
          <p:cNvPr id="8214" name="Rectangle 22"/>
          <p:cNvSpPr>
            <a:spLocks noChangeArrowheads="1"/>
          </p:cNvSpPr>
          <p:nvPr/>
        </p:nvSpPr>
        <p:spPr bwMode="auto">
          <a:xfrm>
            <a:off x="2371725" y="2270125"/>
            <a:ext cx="3835400" cy="158750"/>
          </a:xfrm>
          <a:prstGeom prst="rect">
            <a:avLst/>
          </a:prstGeom>
          <a:solidFill>
            <a:schemeClr val="tx2"/>
          </a:solidFill>
          <a:ln w="14351">
            <a:noFill/>
            <a:miter lim="800000"/>
            <a:headEnd/>
            <a:tailEnd/>
          </a:ln>
        </p:spPr>
        <p:txBody>
          <a:bodyPr wrap="none" anchor="ctr"/>
          <a:lstStyle/>
          <a:p>
            <a:endParaRPr lang="lv-LV"/>
          </a:p>
        </p:txBody>
      </p:sp>
      <p:sp>
        <p:nvSpPr>
          <p:cNvPr id="8215" name="Rectangle 23"/>
          <p:cNvSpPr>
            <a:spLocks noChangeArrowheads="1"/>
          </p:cNvSpPr>
          <p:nvPr/>
        </p:nvSpPr>
        <p:spPr bwMode="auto">
          <a:xfrm>
            <a:off x="2371725" y="2447925"/>
            <a:ext cx="2624138" cy="158750"/>
          </a:xfrm>
          <a:prstGeom prst="rect">
            <a:avLst/>
          </a:prstGeom>
          <a:solidFill>
            <a:srgbClr val="FF4C73"/>
          </a:solidFill>
          <a:ln w="14351">
            <a:noFill/>
            <a:miter lim="800000"/>
            <a:headEnd/>
            <a:tailEnd/>
          </a:ln>
        </p:spPr>
        <p:txBody>
          <a:bodyPr wrap="none" anchor="ctr"/>
          <a:lstStyle/>
          <a:p>
            <a:endParaRPr lang="lv-LV"/>
          </a:p>
        </p:txBody>
      </p:sp>
      <p:sp>
        <p:nvSpPr>
          <p:cNvPr id="8216" name="Rectangle 24"/>
          <p:cNvSpPr>
            <a:spLocks noChangeArrowheads="1"/>
          </p:cNvSpPr>
          <p:nvPr/>
        </p:nvSpPr>
        <p:spPr bwMode="auto">
          <a:xfrm>
            <a:off x="2371725" y="2676525"/>
            <a:ext cx="2952750" cy="158750"/>
          </a:xfrm>
          <a:prstGeom prst="rect">
            <a:avLst/>
          </a:prstGeom>
          <a:solidFill>
            <a:schemeClr val="tx2"/>
          </a:solidFill>
          <a:ln w="14351">
            <a:noFill/>
            <a:miter lim="800000"/>
            <a:headEnd/>
            <a:tailEnd/>
          </a:ln>
        </p:spPr>
        <p:txBody>
          <a:bodyPr wrap="none" anchor="ctr"/>
          <a:lstStyle/>
          <a:p>
            <a:endParaRPr lang="lv-LV"/>
          </a:p>
        </p:txBody>
      </p:sp>
      <p:sp>
        <p:nvSpPr>
          <p:cNvPr id="8217" name="Rectangle 25"/>
          <p:cNvSpPr>
            <a:spLocks noChangeArrowheads="1"/>
          </p:cNvSpPr>
          <p:nvPr/>
        </p:nvSpPr>
        <p:spPr bwMode="auto">
          <a:xfrm>
            <a:off x="2371725" y="2854325"/>
            <a:ext cx="2109788" cy="158750"/>
          </a:xfrm>
          <a:prstGeom prst="rect">
            <a:avLst/>
          </a:prstGeom>
          <a:solidFill>
            <a:srgbClr val="FF4C73"/>
          </a:solidFill>
          <a:ln w="14351">
            <a:noFill/>
            <a:miter lim="800000"/>
            <a:headEnd/>
            <a:tailEnd/>
          </a:ln>
        </p:spPr>
        <p:txBody>
          <a:bodyPr wrap="none" anchor="ctr"/>
          <a:lstStyle/>
          <a:p>
            <a:endParaRPr lang="lv-LV"/>
          </a:p>
        </p:txBody>
      </p:sp>
      <p:sp>
        <p:nvSpPr>
          <p:cNvPr id="8218" name="Rectangle 26"/>
          <p:cNvSpPr>
            <a:spLocks noChangeArrowheads="1"/>
          </p:cNvSpPr>
          <p:nvPr/>
        </p:nvSpPr>
        <p:spPr bwMode="auto">
          <a:xfrm>
            <a:off x="2371725" y="3082925"/>
            <a:ext cx="2705100" cy="158750"/>
          </a:xfrm>
          <a:prstGeom prst="rect">
            <a:avLst/>
          </a:prstGeom>
          <a:solidFill>
            <a:schemeClr val="tx2"/>
          </a:solidFill>
          <a:ln w="14351">
            <a:noFill/>
            <a:miter lim="800000"/>
            <a:headEnd/>
            <a:tailEnd/>
          </a:ln>
        </p:spPr>
        <p:txBody>
          <a:bodyPr wrap="none" anchor="ctr"/>
          <a:lstStyle/>
          <a:p>
            <a:endParaRPr lang="lv-LV"/>
          </a:p>
        </p:txBody>
      </p:sp>
      <p:sp>
        <p:nvSpPr>
          <p:cNvPr id="8219" name="Rectangle 27"/>
          <p:cNvSpPr>
            <a:spLocks noChangeArrowheads="1"/>
          </p:cNvSpPr>
          <p:nvPr/>
        </p:nvSpPr>
        <p:spPr bwMode="auto">
          <a:xfrm>
            <a:off x="2371725" y="3260725"/>
            <a:ext cx="1163638" cy="158750"/>
          </a:xfrm>
          <a:prstGeom prst="rect">
            <a:avLst/>
          </a:prstGeom>
          <a:solidFill>
            <a:srgbClr val="FF4C73"/>
          </a:solidFill>
          <a:ln w="14351">
            <a:noFill/>
            <a:miter lim="800000"/>
            <a:headEnd/>
            <a:tailEnd/>
          </a:ln>
        </p:spPr>
        <p:txBody>
          <a:bodyPr wrap="none" anchor="ctr"/>
          <a:lstStyle/>
          <a:p>
            <a:endParaRPr lang="lv-LV"/>
          </a:p>
        </p:txBody>
      </p:sp>
      <p:sp>
        <p:nvSpPr>
          <p:cNvPr id="8220" name="Rectangle 28"/>
          <p:cNvSpPr>
            <a:spLocks noChangeArrowheads="1"/>
          </p:cNvSpPr>
          <p:nvPr/>
        </p:nvSpPr>
        <p:spPr bwMode="auto">
          <a:xfrm>
            <a:off x="2371725" y="3495675"/>
            <a:ext cx="2590800" cy="158750"/>
          </a:xfrm>
          <a:prstGeom prst="rect">
            <a:avLst/>
          </a:prstGeom>
          <a:solidFill>
            <a:schemeClr val="tx2"/>
          </a:solidFill>
          <a:ln w="14351">
            <a:noFill/>
            <a:miter lim="800000"/>
            <a:headEnd/>
            <a:tailEnd/>
          </a:ln>
        </p:spPr>
        <p:txBody>
          <a:bodyPr wrap="none" anchor="ctr"/>
          <a:lstStyle/>
          <a:p>
            <a:endParaRPr lang="lv-LV"/>
          </a:p>
        </p:txBody>
      </p:sp>
      <p:sp>
        <p:nvSpPr>
          <p:cNvPr id="8221" name="Rectangle 29"/>
          <p:cNvSpPr>
            <a:spLocks noChangeArrowheads="1"/>
          </p:cNvSpPr>
          <p:nvPr/>
        </p:nvSpPr>
        <p:spPr bwMode="auto">
          <a:xfrm>
            <a:off x="2371725" y="3673475"/>
            <a:ext cx="1500188" cy="158750"/>
          </a:xfrm>
          <a:prstGeom prst="rect">
            <a:avLst/>
          </a:prstGeom>
          <a:solidFill>
            <a:srgbClr val="FF4C73"/>
          </a:solidFill>
          <a:ln w="14351">
            <a:noFill/>
            <a:miter lim="800000"/>
            <a:headEnd/>
            <a:tailEnd/>
          </a:ln>
        </p:spPr>
        <p:txBody>
          <a:bodyPr wrap="none" anchor="ctr"/>
          <a:lstStyle/>
          <a:p>
            <a:endParaRPr lang="lv-LV"/>
          </a:p>
        </p:txBody>
      </p:sp>
      <p:sp>
        <p:nvSpPr>
          <p:cNvPr id="8222" name="Rectangle 30"/>
          <p:cNvSpPr>
            <a:spLocks noChangeArrowheads="1"/>
          </p:cNvSpPr>
          <p:nvPr/>
        </p:nvSpPr>
        <p:spPr bwMode="auto">
          <a:xfrm>
            <a:off x="2371725" y="3914775"/>
            <a:ext cx="1930400" cy="158750"/>
          </a:xfrm>
          <a:prstGeom prst="rect">
            <a:avLst/>
          </a:prstGeom>
          <a:solidFill>
            <a:schemeClr val="tx2"/>
          </a:solidFill>
          <a:ln w="14351">
            <a:noFill/>
            <a:miter lim="800000"/>
            <a:headEnd/>
            <a:tailEnd/>
          </a:ln>
        </p:spPr>
        <p:txBody>
          <a:bodyPr wrap="none" anchor="ctr"/>
          <a:lstStyle/>
          <a:p>
            <a:endParaRPr lang="lv-LV"/>
          </a:p>
        </p:txBody>
      </p:sp>
      <p:sp>
        <p:nvSpPr>
          <p:cNvPr id="8223" name="Rectangle 31"/>
          <p:cNvSpPr>
            <a:spLocks noChangeArrowheads="1"/>
          </p:cNvSpPr>
          <p:nvPr/>
        </p:nvSpPr>
        <p:spPr bwMode="auto">
          <a:xfrm>
            <a:off x="2371725" y="4092575"/>
            <a:ext cx="1595438" cy="158750"/>
          </a:xfrm>
          <a:prstGeom prst="rect">
            <a:avLst/>
          </a:prstGeom>
          <a:solidFill>
            <a:srgbClr val="FF4C73"/>
          </a:solidFill>
          <a:ln w="14351">
            <a:noFill/>
            <a:miter lim="800000"/>
            <a:headEnd/>
            <a:tailEnd/>
          </a:ln>
        </p:spPr>
        <p:txBody>
          <a:bodyPr wrap="none" anchor="ctr"/>
          <a:lstStyle/>
          <a:p>
            <a:endParaRPr lang="lv-LV"/>
          </a:p>
        </p:txBody>
      </p:sp>
      <p:sp>
        <p:nvSpPr>
          <p:cNvPr id="8224" name="Rectangle 32"/>
          <p:cNvSpPr>
            <a:spLocks noChangeArrowheads="1"/>
          </p:cNvSpPr>
          <p:nvPr/>
        </p:nvSpPr>
        <p:spPr bwMode="auto">
          <a:xfrm>
            <a:off x="2371725" y="4314825"/>
            <a:ext cx="2362200" cy="158750"/>
          </a:xfrm>
          <a:prstGeom prst="rect">
            <a:avLst/>
          </a:prstGeom>
          <a:solidFill>
            <a:schemeClr val="tx2"/>
          </a:solidFill>
          <a:ln w="14351">
            <a:noFill/>
            <a:miter lim="800000"/>
            <a:headEnd/>
            <a:tailEnd/>
          </a:ln>
        </p:spPr>
        <p:txBody>
          <a:bodyPr wrap="none" anchor="ctr"/>
          <a:lstStyle/>
          <a:p>
            <a:endParaRPr lang="lv-LV"/>
          </a:p>
        </p:txBody>
      </p:sp>
      <p:sp>
        <p:nvSpPr>
          <p:cNvPr id="8225" name="Rectangle 33"/>
          <p:cNvSpPr>
            <a:spLocks noChangeArrowheads="1"/>
          </p:cNvSpPr>
          <p:nvPr/>
        </p:nvSpPr>
        <p:spPr bwMode="auto">
          <a:xfrm>
            <a:off x="2371725" y="4492625"/>
            <a:ext cx="1303338" cy="158750"/>
          </a:xfrm>
          <a:prstGeom prst="rect">
            <a:avLst/>
          </a:prstGeom>
          <a:solidFill>
            <a:srgbClr val="FF4C73"/>
          </a:solidFill>
          <a:ln w="14351">
            <a:noFill/>
            <a:miter lim="800000"/>
            <a:headEnd/>
            <a:tailEnd/>
          </a:ln>
        </p:spPr>
        <p:txBody>
          <a:bodyPr wrap="none" anchor="ctr"/>
          <a:lstStyle/>
          <a:p>
            <a:endParaRPr lang="lv-LV"/>
          </a:p>
        </p:txBody>
      </p:sp>
      <p:sp>
        <p:nvSpPr>
          <p:cNvPr id="8226" name="Rectangle 34"/>
          <p:cNvSpPr>
            <a:spLocks noChangeArrowheads="1"/>
          </p:cNvSpPr>
          <p:nvPr/>
        </p:nvSpPr>
        <p:spPr bwMode="auto">
          <a:xfrm>
            <a:off x="2371725" y="4702175"/>
            <a:ext cx="2032000" cy="158750"/>
          </a:xfrm>
          <a:prstGeom prst="rect">
            <a:avLst/>
          </a:prstGeom>
          <a:solidFill>
            <a:schemeClr val="tx2"/>
          </a:solidFill>
          <a:ln w="14351">
            <a:noFill/>
            <a:miter lim="800000"/>
            <a:headEnd/>
            <a:tailEnd/>
          </a:ln>
        </p:spPr>
        <p:txBody>
          <a:bodyPr wrap="none" anchor="ctr"/>
          <a:lstStyle/>
          <a:p>
            <a:endParaRPr lang="lv-LV"/>
          </a:p>
        </p:txBody>
      </p:sp>
      <p:sp>
        <p:nvSpPr>
          <p:cNvPr id="8227" name="Rectangle 35"/>
          <p:cNvSpPr>
            <a:spLocks noChangeArrowheads="1"/>
          </p:cNvSpPr>
          <p:nvPr/>
        </p:nvSpPr>
        <p:spPr bwMode="auto">
          <a:xfrm>
            <a:off x="2371725" y="4879975"/>
            <a:ext cx="1995488" cy="158750"/>
          </a:xfrm>
          <a:prstGeom prst="rect">
            <a:avLst/>
          </a:prstGeom>
          <a:solidFill>
            <a:srgbClr val="FF4C73"/>
          </a:solidFill>
          <a:ln w="14351">
            <a:noFill/>
            <a:miter lim="800000"/>
            <a:headEnd/>
            <a:tailEnd/>
          </a:ln>
        </p:spPr>
        <p:txBody>
          <a:bodyPr wrap="none" anchor="ctr"/>
          <a:lstStyle/>
          <a:p>
            <a:endParaRPr lang="lv-LV"/>
          </a:p>
        </p:txBody>
      </p:sp>
      <p:sp>
        <p:nvSpPr>
          <p:cNvPr id="225316" name="Text Box 36"/>
          <p:cNvSpPr txBox="1">
            <a:spLocks noChangeArrowheads="1"/>
          </p:cNvSpPr>
          <p:nvPr/>
        </p:nvSpPr>
        <p:spPr bwMode="auto">
          <a:xfrm>
            <a:off x="28601" y="5999163"/>
            <a:ext cx="9115400" cy="457200"/>
          </a:xfrm>
          <a:prstGeom prst="rect">
            <a:avLst/>
          </a:prstGeom>
          <a:noFill/>
          <a:ln w="14351" algn="ctr">
            <a:noFill/>
            <a:miter lim="800000"/>
            <a:headEnd/>
            <a:tailEnd/>
          </a:ln>
          <a:effectLst/>
        </p:spPr>
        <p:txBody>
          <a:bodyPr wrap="square">
            <a:spAutoFit/>
          </a:bodyPr>
          <a:lstStyle/>
          <a:p>
            <a:pPr algn="r" eaLnBrk="0" hangingPunct="0">
              <a:defRPr/>
            </a:pPr>
            <a:r>
              <a:rPr lang="en-US" sz="1200" i="1" dirty="0">
                <a:latin typeface="+mj-lt"/>
              </a:rPr>
              <a:t>Adapted from National Health and Nutrition Examination Survey (NHANES III), </a:t>
            </a:r>
            <a:r>
              <a:rPr lang="en-US" sz="1200" i="1" dirty="0" smtClean="0">
                <a:latin typeface="+mj-lt"/>
              </a:rPr>
              <a:t>1988–1994.Washington</a:t>
            </a:r>
            <a:r>
              <a:rPr lang="en-US" sz="1200" i="1" dirty="0">
                <a:latin typeface="+mj-lt"/>
              </a:rPr>
              <a:t>, DC: US </a:t>
            </a:r>
            <a:r>
              <a:rPr lang="en-US" sz="1200" i="1" dirty="0" err="1">
                <a:latin typeface="+mj-lt"/>
              </a:rPr>
              <a:t>Dept</a:t>
            </a:r>
            <a:r>
              <a:rPr lang="en-US" sz="1200" i="1" dirty="0">
                <a:latin typeface="+mj-lt"/>
              </a:rPr>
              <a:t> of Health and Human Services.</a:t>
            </a:r>
            <a:r>
              <a:rPr lang="en-US" sz="1200" b="1" i="1" dirty="0">
                <a:solidFill>
                  <a:srgbClr val="F3EF54"/>
                </a:solidFill>
                <a:effectLst>
                  <a:outerShdw blurRad="38100" dist="38100" dir="2700000" algn="tl">
                    <a:srgbClr val="000000"/>
                  </a:outerShdw>
                </a:effectLst>
                <a:latin typeface="+mj-lt"/>
              </a:rPr>
              <a:t> </a:t>
            </a:r>
          </a:p>
        </p:txBody>
      </p:sp>
      <p:sp>
        <p:nvSpPr>
          <p:cNvPr id="8230" name="Rectangle 38"/>
          <p:cNvSpPr>
            <a:spLocks noChangeArrowheads="1"/>
          </p:cNvSpPr>
          <p:nvPr/>
        </p:nvSpPr>
        <p:spPr bwMode="auto">
          <a:xfrm>
            <a:off x="0" y="1435100"/>
            <a:ext cx="9144000" cy="69850"/>
          </a:xfrm>
          <a:prstGeom prst="rect">
            <a:avLst/>
          </a:prstGeom>
          <a:gradFill rotWithShape="0">
            <a:gsLst>
              <a:gs pos="0">
                <a:srgbClr val="FFEC37"/>
              </a:gs>
              <a:gs pos="100000">
                <a:srgbClr val="00527C"/>
              </a:gs>
            </a:gsLst>
            <a:lin ang="0" scaled="1"/>
          </a:gradFill>
          <a:ln w="9525">
            <a:noFill/>
            <a:miter lim="800000"/>
            <a:headEnd/>
            <a:tailEnd/>
          </a:ln>
        </p:spPr>
        <p:txBody>
          <a:bodyPr wrap="none" anchor="ctr"/>
          <a:lstStyle/>
          <a:p>
            <a:endParaRPr lang="lv-LV"/>
          </a:p>
        </p:txBody>
      </p:sp>
    </p:spTree>
    <p:extLst>
      <p:ext uri="{BB962C8B-B14F-4D97-AF65-F5344CB8AC3E}">
        <p14:creationId xmlns:p14="http://schemas.microsoft.com/office/powerpoint/2010/main" val="71808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Text Placeholder 2"/>
          <p:cNvSpPr>
            <a:spLocks noGrp="1"/>
          </p:cNvSpPr>
          <p:nvPr>
            <p:ph type="body" sz="quarter" idx="10"/>
          </p:nvPr>
        </p:nvSpPr>
        <p:spPr/>
        <p:txBody>
          <a:bodyPr/>
          <a:lstStyle/>
          <a:p>
            <a:pPr marL="571500" indent="-571500">
              <a:buFont typeface="Arial" pitchFamily="34" charset="0"/>
              <a:buChar char="•"/>
            </a:pPr>
            <a:endParaRPr lang="lv-LV" sz="3600" dirty="0" smtClean="0"/>
          </a:p>
          <a:p>
            <a:pPr marL="571500" indent="-571500">
              <a:buFont typeface="Arial" pitchFamily="34" charset="0"/>
              <a:buChar char="•"/>
            </a:pPr>
            <a:r>
              <a:rPr lang="lv-LV" sz="3600" dirty="0" smtClean="0"/>
              <a:t>Insults </a:t>
            </a:r>
            <a:r>
              <a:rPr lang="lv-LV" sz="3600" dirty="0"/>
              <a:t>ir </a:t>
            </a:r>
            <a:r>
              <a:rPr lang="lv-LV" sz="3600" dirty="0" smtClean="0"/>
              <a:t> slimība, </a:t>
            </a:r>
            <a:r>
              <a:rPr lang="lv-LV" sz="3600" dirty="0"/>
              <a:t>ko iespējams profilaktiski novērst, savlaicīgi diagnosticējot un ietekmējot riska </a:t>
            </a:r>
            <a:r>
              <a:rPr lang="lv-LV" sz="3600" dirty="0" smtClean="0"/>
              <a:t>faktorus</a:t>
            </a:r>
          </a:p>
        </p:txBody>
      </p:sp>
    </p:spTree>
    <p:extLst>
      <p:ext uri="{BB962C8B-B14F-4D97-AF65-F5344CB8AC3E}">
        <p14:creationId xmlns:p14="http://schemas.microsoft.com/office/powerpoint/2010/main" val="3657533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ChangeArrowheads="1"/>
          </p:cNvSpPr>
          <p:nvPr/>
        </p:nvSpPr>
        <p:spPr bwMode="auto">
          <a:xfrm>
            <a:off x="323528" y="1052736"/>
            <a:ext cx="8568951" cy="547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lv-LV" sz="2800" b="1" u="sng" dirty="0">
                <a:latin typeface="+mj-lt"/>
                <a:cs typeface="Arial" charset="0"/>
              </a:rPr>
              <a:t>Nemodificējamie riska faktori:</a:t>
            </a:r>
          </a:p>
          <a:p>
            <a:pPr eaLnBrk="1" hangingPunct="1">
              <a:spcBef>
                <a:spcPct val="20000"/>
              </a:spcBef>
              <a:buFontTx/>
              <a:buChar char="•"/>
            </a:pPr>
            <a:r>
              <a:rPr lang="lv-LV" sz="2400" dirty="0">
                <a:latin typeface="+mj-lt"/>
                <a:cs typeface="Arial" charset="0"/>
              </a:rPr>
              <a:t>Vecums (pēc 55 gadu vecuma insulta risks dubultojas ik 10 gadus)</a:t>
            </a:r>
          </a:p>
          <a:p>
            <a:pPr eaLnBrk="1" hangingPunct="1">
              <a:spcBef>
                <a:spcPct val="20000"/>
              </a:spcBef>
            </a:pPr>
            <a:endParaRPr lang="lv-LV" sz="2400" dirty="0">
              <a:latin typeface="+mj-lt"/>
              <a:cs typeface="Arial" charset="0"/>
            </a:endParaRPr>
          </a:p>
          <a:p>
            <a:pPr eaLnBrk="1" hangingPunct="1">
              <a:spcBef>
                <a:spcPct val="20000"/>
              </a:spcBef>
              <a:buFontTx/>
              <a:buChar char="•"/>
            </a:pPr>
            <a:r>
              <a:rPr lang="lv-LV" sz="2400" dirty="0">
                <a:latin typeface="+mj-lt"/>
                <a:cs typeface="Arial" charset="0"/>
              </a:rPr>
              <a:t>Dzimums (vīriešiem augstāks insulta risks, bet pēc 85 gadu vecuma – sievietēm)</a:t>
            </a:r>
          </a:p>
          <a:p>
            <a:pPr eaLnBrk="1" hangingPunct="1">
              <a:spcBef>
                <a:spcPct val="20000"/>
              </a:spcBef>
            </a:pPr>
            <a:endParaRPr lang="lv-LV" sz="2400" dirty="0">
              <a:latin typeface="+mj-lt"/>
              <a:cs typeface="Arial" charset="0"/>
            </a:endParaRPr>
          </a:p>
          <a:p>
            <a:pPr eaLnBrk="1" hangingPunct="1">
              <a:spcBef>
                <a:spcPct val="20000"/>
              </a:spcBef>
              <a:buFontTx/>
              <a:buChar char="•"/>
            </a:pPr>
            <a:r>
              <a:rPr lang="lv-LV" sz="2400" dirty="0">
                <a:latin typeface="+mj-lt"/>
                <a:cs typeface="Arial" charset="0"/>
              </a:rPr>
              <a:t>Rases piederība (augstāks insulta risks ir </a:t>
            </a:r>
            <a:r>
              <a:rPr lang="lv-LV" sz="2400" dirty="0" smtClean="0">
                <a:latin typeface="+mj-lt"/>
                <a:cs typeface="Arial" charset="0"/>
              </a:rPr>
              <a:t>melnās rases pārstāvjiem, </a:t>
            </a:r>
            <a:r>
              <a:rPr lang="lv-LV" sz="2400" dirty="0">
                <a:latin typeface="+mj-lt"/>
                <a:cs typeface="Arial" charset="0"/>
              </a:rPr>
              <a:t>aziātiem)</a:t>
            </a:r>
          </a:p>
          <a:p>
            <a:pPr eaLnBrk="1" hangingPunct="1">
              <a:spcBef>
                <a:spcPct val="20000"/>
              </a:spcBef>
            </a:pPr>
            <a:endParaRPr lang="lv-LV" sz="2400" dirty="0">
              <a:latin typeface="+mj-lt"/>
              <a:cs typeface="Arial" charset="0"/>
            </a:endParaRPr>
          </a:p>
          <a:p>
            <a:pPr eaLnBrk="1" hangingPunct="1">
              <a:spcBef>
                <a:spcPct val="20000"/>
              </a:spcBef>
              <a:buFontTx/>
              <a:buChar char="•"/>
            </a:pPr>
            <a:r>
              <a:rPr lang="lv-LV" sz="2400" dirty="0">
                <a:latin typeface="+mj-lt"/>
                <a:cs typeface="Arial" charset="0"/>
              </a:rPr>
              <a:t>Insults vai TIL ģimenes anamnēzē</a:t>
            </a:r>
            <a:endParaRPr lang="en-US" sz="2400" dirty="0">
              <a:latin typeface="+mj-lt"/>
              <a:cs typeface="Arial" charset="0"/>
            </a:endParaRPr>
          </a:p>
        </p:txBody>
      </p:sp>
      <p:sp>
        <p:nvSpPr>
          <p:cNvPr id="14339" name="TextBox 4"/>
          <p:cNvSpPr txBox="1">
            <a:spLocks noChangeArrowheads="1"/>
          </p:cNvSpPr>
          <p:nvPr/>
        </p:nvSpPr>
        <p:spPr bwMode="auto">
          <a:xfrm>
            <a:off x="1" y="174783"/>
            <a:ext cx="874820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lv-LV" sz="4800" b="1" dirty="0">
                <a:cs typeface="Arial" charset="0"/>
              </a:rPr>
              <a:t>  </a:t>
            </a:r>
            <a:r>
              <a:rPr lang="lv-LV" sz="4800" b="1" dirty="0" smtClean="0">
                <a:latin typeface="+mj-lt"/>
                <a:cs typeface="Arial" charset="0"/>
              </a:rPr>
              <a:t>Insulta riska </a:t>
            </a:r>
            <a:r>
              <a:rPr lang="lv-LV" sz="4800" b="1" dirty="0">
                <a:latin typeface="+mj-lt"/>
                <a:cs typeface="Arial" charset="0"/>
              </a:rPr>
              <a:t>faktori</a:t>
            </a:r>
          </a:p>
          <a:p>
            <a:pPr algn="ctr" eaLnBrk="1" hangingPunct="1"/>
            <a:endParaRPr lang="en-US" sz="4000" dirty="0">
              <a:solidFill>
                <a:srgbClr val="FF0000"/>
              </a:solidFill>
              <a:cs typeface="Arial" charset="0"/>
            </a:endParaRPr>
          </a:p>
        </p:txBody>
      </p:sp>
    </p:spTree>
    <p:extLst>
      <p:ext uri="{BB962C8B-B14F-4D97-AF65-F5344CB8AC3E}">
        <p14:creationId xmlns:p14="http://schemas.microsoft.com/office/powerpoint/2010/main" val="19182205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bwMode="auto">
          <a:xfrm>
            <a:off x="179387" y="0"/>
            <a:ext cx="8964613" cy="7858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Ctr="0" compatLnSpc="1">
            <a:prstTxWarp prst="textNoShape">
              <a:avLst/>
            </a:prstTxWarp>
          </a:bodyPr>
          <a:lstStyle/>
          <a:p>
            <a:pPr eaLnBrk="1" hangingPunct="1">
              <a:defRPr/>
            </a:pPr>
            <a:r>
              <a:rPr lang="lv-LV" sz="3700" dirty="0" smtClean="0">
                <a:solidFill>
                  <a:schemeClr val="tx1"/>
                </a:solidFill>
              </a:rPr>
              <a:t>Insulta riska faktori</a:t>
            </a:r>
            <a:endParaRPr lang="lv-LV" sz="3700" b="0" dirty="0" smtClean="0">
              <a:solidFill>
                <a:schemeClr val="tx1"/>
              </a:solidFill>
            </a:endParaRPr>
          </a:p>
        </p:txBody>
      </p:sp>
      <p:sp>
        <p:nvSpPr>
          <p:cNvPr id="15363" name="Rectangle 3"/>
          <p:cNvSpPr>
            <a:spLocks noGrp="1" noChangeArrowheads="1"/>
          </p:cNvSpPr>
          <p:nvPr>
            <p:ph type="body" idx="4294967295"/>
          </p:nvPr>
        </p:nvSpPr>
        <p:spPr>
          <a:xfrm>
            <a:off x="0" y="908720"/>
            <a:ext cx="9144000" cy="5719093"/>
          </a:xfrm>
          <a:prstGeom prst="rect">
            <a:avLst/>
          </a:prstGeom>
        </p:spPr>
        <p:txBody>
          <a:bodyPr lIns="91440" tIns="45720"/>
          <a:lstStyle/>
          <a:p>
            <a:pPr eaLnBrk="1" hangingPunct="1">
              <a:lnSpc>
                <a:spcPct val="80000"/>
              </a:lnSpc>
              <a:buFont typeface="Wingdings 2" pitchFamily="18" charset="2"/>
              <a:buNone/>
            </a:pPr>
            <a:r>
              <a:rPr lang="lv-LV" b="1" u="sng" dirty="0" smtClean="0">
                <a:solidFill>
                  <a:schemeClr val="tx1"/>
                </a:solidFill>
              </a:rPr>
              <a:t>Modificējamie un potenciāli modificējamie riska faktori:</a:t>
            </a:r>
          </a:p>
          <a:p>
            <a:pPr eaLnBrk="1" hangingPunct="1">
              <a:lnSpc>
                <a:spcPct val="80000"/>
              </a:lnSpc>
              <a:buFont typeface="Wingdings 2" pitchFamily="18" charset="2"/>
              <a:buNone/>
            </a:pPr>
            <a:endParaRPr lang="lv-LV" sz="2000" b="1" u="sng" dirty="0" smtClean="0">
              <a:solidFill>
                <a:schemeClr val="tx1"/>
              </a:solidFill>
            </a:endParaRPr>
          </a:p>
          <a:p>
            <a:pPr eaLnBrk="1" hangingPunct="1">
              <a:lnSpc>
                <a:spcPct val="80000"/>
              </a:lnSpc>
            </a:pPr>
            <a:r>
              <a:rPr lang="lv-LV" sz="2800" dirty="0" smtClean="0"/>
              <a:t>Arteriāla hipertensija (2-4x augstāks risks) </a:t>
            </a:r>
          </a:p>
          <a:p>
            <a:pPr eaLnBrk="1" hangingPunct="1">
              <a:lnSpc>
                <a:spcPct val="80000"/>
              </a:lnSpc>
            </a:pPr>
            <a:r>
              <a:rPr lang="lv-LV" sz="2800" dirty="0" smtClean="0"/>
              <a:t>Cukura diabēts</a:t>
            </a:r>
          </a:p>
          <a:p>
            <a:pPr eaLnBrk="1" hangingPunct="1">
              <a:lnSpc>
                <a:spcPct val="80000"/>
              </a:lnSpc>
            </a:pPr>
            <a:r>
              <a:rPr lang="lv-LV" sz="2800" dirty="0" smtClean="0"/>
              <a:t>Ātriju </a:t>
            </a:r>
            <a:r>
              <a:rPr lang="lv-LV" sz="2800" dirty="0"/>
              <a:t>fibrillācija </a:t>
            </a:r>
            <a:r>
              <a:rPr lang="lv-LV" sz="2800" dirty="0" smtClean="0"/>
              <a:t>(4-5 x </a:t>
            </a:r>
            <a:r>
              <a:rPr lang="lv-LV" sz="2800" dirty="0"/>
              <a:t>augstāks risks) </a:t>
            </a:r>
            <a:endParaRPr lang="lv-LV" sz="2800" dirty="0" smtClean="0"/>
          </a:p>
          <a:p>
            <a:pPr eaLnBrk="1" hangingPunct="1">
              <a:lnSpc>
                <a:spcPct val="80000"/>
              </a:lnSpc>
            </a:pPr>
            <a:r>
              <a:rPr lang="lv-LV" sz="2800" dirty="0" smtClean="0"/>
              <a:t>Dislipidēmija un hiperholesterinēmija</a:t>
            </a:r>
          </a:p>
          <a:p>
            <a:pPr eaLnBrk="1" hangingPunct="1">
              <a:lnSpc>
                <a:spcPct val="80000"/>
              </a:lnSpc>
            </a:pPr>
            <a:r>
              <a:rPr lang="lv-LV" sz="2800" dirty="0" smtClean="0"/>
              <a:t>Citas sirds slimības, kas var izraisīt kardioembolisku insultu (vārstuļu patoloģijas, protezētas vārstules, akūts miokarda infarkts, sirds aneirisma u.c.)</a:t>
            </a:r>
          </a:p>
          <a:p>
            <a:pPr eaLnBrk="1" hangingPunct="1">
              <a:lnSpc>
                <a:spcPct val="80000"/>
              </a:lnSpc>
            </a:pPr>
            <a:r>
              <a:rPr lang="lv-LV" sz="2800" dirty="0" smtClean="0"/>
              <a:t>Asimptomātiskas karotīdo artēriju stenozes</a:t>
            </a:r>
          </a:p>
          <a:p>
            <a:pPr eaLnBrk="1" hangingPunct="1">
              <a:lnSpc>
                <a:spcPct val="80000"/>
              </a:lnSpc>
              <a:buFont typeface="Wingdings 2" pitchFamily="18" charset="2"/>
              <a:buNone/>
            </a:pPr>
            <a:endParaRPr lang="lv-LV" sz="2800" dirty="0" smtClean="0"/>
          </a:p>
        </p:txBody>
      </p:sp>
    </p:spTree>
    <p:extLst>
      <p:ext uri="{BB962C8B-B14F-4D97-AF65-F5344CB8AC3E}">
        <p14:creationId xmlns:p14="http://schemas.microsoft.com/office/powerpoint/2010/main" val="3004086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bwMode="auto">
          <a:xfrm>
            <a:off x="179387" y="0"/>
            <a:ext cx="8964613" cy="7858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Ctr="0" compatLnSpc="1">
            <a:prstTxWarp prst="textNoShape">
              <a:avLst/>
            </a:prstTxWarp>
          </a:bodyPr>
          <a:lstStyle/>
          <a:p>
            <a:pPr eaLnBrk="1" hangingPunct="1">
              <a:defRPr/>
            </a:pPr>
            <a:r>
              <a:rPr lang="lv-LV" sz="3700" dirty="0" smtClean="0">
                <a:solidFill>
                  <a:schemeClr val="tx1"/>
                </a:solidFill>
              </a:rPr>
              <a:t>Insulta riska faktori</a:t>
            </a:r>
            <a:endParaRPr lang="lv-LV" sz="3700" b="0" dirty="0" smtClean="0">
              <a:solidFill>
                <a:schemeClr val="tx1"/>
              </a:solidFill>
            </a:endParaRPr>
          </a:p>
        </p:txBody>
      </p:sp>
      <p:sp>
        <p:nvSpPr>
          <p:cNvPr id="15363" name="Rectangle 3"/>
          <p:cNvSpPr>
            <a:spLocks noGrp="1" noChangeArrowheads="1"/>
          </p:cNvSpPr>
          <p:nvPr>
            <p:ph type="body" idx="4294967295"/>
          </p:nvPr>
        </p:nvSpPr>
        <p:spPr>
          <a:xfrm>
            <a:off x="0" y="908720"/>
            <a:ext cx="9144000" cy="5719093"/>
          </a:xfrm>
          <a:prstGeom prst="rect">
            <a:avLst/>
          </a:prstGeom>
        </p:spPr>
        <p:txBody>
          <a:bodyPr lIns="91440" tIns="45720"/>
          <a:lstStyle/>
          <a:p>
            <a:pPr eaLnBrk="1" hangingPunct="1">
              <a:lnSpc>
                <a:spcPct val="80000"/>
              </a:lnSpc>
              <a:buFont typeface="Wingdings 2" pitchFamily="18" charset="2"/>
              <a:buNone/>
            </a:pPr>
            <a:r>
              <a:rPr lang="lv-LV" sz="3600" b="1" u="sng" dirty="0" smtClean="0">
                <a:solidFill>
                  <a:schemeClr val="tx1"/>
                </a:solidFill>
              </a:rPr>
              <a:t>Modificējamie un potenciāli modificējamie riska faktori:</a:t>
            </a:r>
          </a:p>
          <a:p>
            <a:pPr eaLnBrk="1" hangingPunct="1">
              <a:lnSpc>
                <a:spcPct val="80000"/>
              </a:lnSpc>
              <a:buFont typeface="Wingdings 2" pitchFamily="18" charset="2"/>
              <a:buNone/>
            </a:pPr>
            <a:endParaRPr lang="lv-LV" sz="2000" b="1" u="sng" dirty="0" smtClean="0">
              <a:solidFill>
                <a:schemeClr val="tx1"/>
              </a:solidFill>
            </a:endParaRPr>
          </a:p>
          <a:p>
            <a:pPr eaLnBrk="1" hangingPunct="1">
              <a:lnSpc>
                <a:spcPct val="80000"/>
              </a:lnSpc>
              <a:buFont typeface="Wingdings 2" pitchFamily="18" charset="2"/>
              <a:buNone/>
            </a:pPr>
            <a:r>
              <a:rPr lang="lv-LV" sz="2800" u="sng" dirty="0"/>
              <a:t>Dzīvesveida faktori:</a:t>
            </a:r>
            <a:r>
              <a:rPr lang="lv-LV" sz="2800" dirty="0"/>
              <a:t>	</a:t>
            </a:r>
          </a:p>
          <a:p>
            <a:pPr eaLnBrk="1" hangingPunct="1">
              <a:lnSpc>
                <a:spcPct val="80000"/>
              </a:lnSpc>
            </a:pPr>
            <a:r>
              <a:rPr lang="lv-LV" sz="2800" dirty="0"/>
              <a:t>Smēķēšana </a:t>
            </a:r>
          </a:p>
          <a:p>
            <a:pPr eaLnBrk="1" hangingPunct="1">
              <a:lnSpc>
                <a:spcPct val="80000"/>
              </a:lnSpc>
            </a:pPr>
            <a:r>
              <a:rPr lang="lv-LV" sz="2800" dirty="0"/>
              <a:t>Mazkustīgs dzīvesveids</a:t>
            </a:r>
          </a:p>
          <a:p>
            <a:pPr eaLnBrk="1" hangingPunct="1">
              <a:lnSpc>
                <a:spcPct val="80000"/>
              </a:lnSpc>
            </a:pPr>
            <a:r>
              <a:rPr lang="lv-LV" sz="2800" dirty="0"/>
              <a:t>Pārmērīga alkohola lietošana</a:t>
            </a:r>
          </a:p>
          <a:p>
            <a:pPr eaLnBrk="1" hangingPunct="1">
              <a:lnSpc>
                <a:spcPct val="80000"/>
              </a:lnSpc>
            </a:pPr>
            <a:r>
              <a:rPr lang="lv-LV" sz="2800" dirty="0"/>
              <a:t>Aptaukošanās</a:t>
            </a:r>
          </a:p>
          <a:p>
            <a:pPr eaLnBrk="1" hangingPunct="1">
              <a:lnSpc>
                <a:spcPct val="80000"/>
              </a:lnSpc>
            </a:pPr>
            <a:r>
              <a:rPr lang="lv-LV" sz="2800" dirty="0"/>
              <a:t>Diēta </a:t>
            </a:r>
            <a:r>
              <a:rPr lang="lv-LV" sz="2800" dirty="0" smtClean="0"/>
              <a:t> </a:t>
            </a:r>
            <a:endParaRPr lang="lv-LV" sz="2800" dirty="0"/>
          </a:p>
          <a:p>
            <a:pPr eaLnBrk="1" hangingPunct="1">
              <a:lnSpc>
                <a:spcPct val="80000"/>
              </a:lnSpc>
              <a:buFont typeface="Wingdings 2" pitchFamily="18" charset="2"/>
              <a:buNone/>
            </a:pPr>
            <a:endParaRPr lang="lv-LV" sz="2800" dirty="0"/>
          </a:p>
          <a:p>
            <a:pPr eaLnBrk="1" hangingPunct="1">
              <a:lnSpc>
                <a:spcPct val="80000"/>
              </a:lnSpc>
              <a:buFont typeface="Wingdings 2" pitchFamily="18" charset="2"/>
              <a:buNone/>
            </a:pPr>
            <a:endParaRPr lang="lv-LV" sz="2800" dirty="0"/>
          </a:p>
          <a:p>
            <a:pPr eaLnBrk="1" hangingPunct="1">
              <a:lnSpc>
                <a:spcPct val="80000"/>
              </a:lnSpc>
              <a:buFont typeface="Wingdings 2" pitchFamily="18" charset="2"/>
              <a:buNone/>
            </a:pPr>
            <a:r>
              <a:rPr lang="lv-LV" sz="2800" u="sng" dirty="0" smtClean="0"/>
              <a:t> </a:t>
            </a:r>
            <a:endParaRPr lang="en-US" sz="2800" dirty="0"/>
          </a:p>
          <a:p>
            <a:pPr eaLnBrk="1" hangingPunct="1">
              <a:lnSpc>
                <a:spcPct val="80000"/>
              </a:lnSpc>
              <a:buFont typeface="Wingdings 2" pitchFamily="18" charset="2"/>
              <a:buNone/>
            </a:pPr>
            <a:endParaRPr lang="lv-LV" sz="2800" dirty="0" smtClean="0"/>
          </a:p>
        </p:txBody>
      </p:sp>
    </p:spTree>
    <p:extLst>
      <p:ext uri="{BB962C8B-B14F-4D97-AF65-F5344CB8AC3E}">
        <p14:creationId xmlns:p14="http://schemas.microsoft.com/office/powerpoint/2010/main" val="3307939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3"/>
          <p:cNvSpPr>
            <a:spLocks noGrp="1" noChangeArrowheads="1"/>
          </p:cNvSpPr>
          <p:nvPr>
            <p:ph type="title" idx="4294967295"/>
          </p:nvPr>
        </p:nvSpPr>
        <p:spPr bwMode="auto">
          <a:xfrm>
            <a:off x="457200" y="249238"/>
            <a:ext cx="8229600" cy="793750"/>
          </a:xfrm>
          <a:prstGeom prst="rect">
            <a:avLst/>
          </a:prstGeom>
          <a:noFill/>
        </p:spPr>
        <p:txBody>
          <a:bodyPr vert="horz" wrap="square" lIns="91440" tIns="45720" rIns="91440" bIns="45720" numCol="1" anchor="t" anchorCtr="0" compatLnSpc="1">
            <a:prstTxWarp prst="textNoShape">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lv-LV" dirty="0" smtClean="0">
                <a:ln w="11430"/>
                <a:solidFill>
                  <a:schemeClr val="tx1"/>
                </a:solidFill>
              </a:rPr>
              <a:t>ĀF un vecums</a:t>
            </a:r>
            <a:endParaRPr lang="en-US" dirty="0" smtClean="0">
              <a:ln w="11430"/>
              <a:solidFill>
                <a:schemeClr val="tx1"/>
              </a:solidFill>
            </a:endParaRPr>
          </a:p>
        </p:txBody>
      </p:sp>
      <p:sp>
        <p:nvSpPr>
          <p:cNvPr id="161796" name="Text Box 34"/>
          <p:cNvSpPr txBox="1">
            <a:spLocks noChangeArrowheads="1"/>
          </p:cNvSpPr>
          <p:nvPr/>
        </p:nvSpPr>
        <p:spPr bwMode="auto">
          <a:xfrm>
            <a:off x="2398713" y="6608763"/>
            <a:ext cx="6745287" cy="249237"/>
          </a:xfrm>
          <a:prstGeom prst="rect">
            <a:avLst/>
          </a:prstGeom>
          <a:noFill/>
          <a:ln w="25400" algn="ctr">
            <a:noFill/>
            <a:miter lim="800000"/>
            <a:headEnd/>
            <a:tailEnd/>
          </a:ln>
        </p:spPr>
        <p:txBody>
          <a:bodyPr lIns="91414" tIns="45708" rIns="91414" bIns="45708" anchor="b">
            <a:spAutoFit/>
          </a:bodyPr>
          <a:lstStyle/>
          <a:p>
            <a:pPr algn="r" eaLnBrk="0" hangingPunct="0">
              <a:lnSpc>
                <a:spcPct val="85000"/>
              </a:lnSpc>
              <a:spcBef>
                <a:spcPct val="50000"/>
              </a:spcBef>
            </a:pPr>
            <a:r>
              <a:rPr lang="en-GB" sz="1200">
                <a:solidFill>
                  <a:srgbClr val="CCCCFF"/>
                </a:solidFill>
                <a:latin typeface="Tahoma" pitchFamily="34" charset="0"/>
                <a:ea typeface="ＭＳ Ｐゴシック" pitchFamily="34" charset="-128"/>
              </a:rPr>
              <a:t>Heeringa J et al. Eur Heart J 2006;27:949–53</a:t>
            </a:r>
            <a:endParaRPr lang="en-US" sz="1200">
              <a:solidFill>
                <a:srgbClr val="CCCCFF"/>
              </a:solidFill>
              <a:latin typeface="Tahoma" pitchFamily="34" charset="0"/>
              <a:ea typeface="ＭＳ Ｐゴシック" pitchFamily="34" charset="-128"/>
            </a:endParaRPr>
          </a:p>
        </p:txBody>
      </p:sp>
      <p:grpSp>
        <p:nvGrpSpPr>
          <p:cNvPr id="161848" name="Group 56"/>
          <p:cNvGrpSpPr>
            <a:grpSpLocks/>
          </p:cNvGrpSpPr>
          <p:nvPr/>
        </p:nvGrpSpPr>
        <p:grpSpPr bwMode="auto">
          <a:xfrm>
            <a:off x="1066800" y="908720"/>
            <a:ext cx="7393632" cy="5476205"/>
            <a:chOff x="716" y="820"/>
            <a:chExt cx="4128" cy="3186"/>
          </a:xfrm>
        </p:grpSpPr>
        <p:sp>
          <p:nvSpPr>
            <p:cNvPr id="161847" name="Rectangle 55"/>
            <p:cNvSpPr>
              <a:spLocks noChangeArrowheads="1"/>
            </p:cNvSpPr>
            <p:nvPr/>
          </p:nvSpPr>
          <p:spPr bwMode="auto">
            <a:xfrm>
              <a:off x="716" y="820"/>
              <a:ext cx="4128" cy="3186"/>
            </a:xfrm>
            <a:prstGeom prst="rect">
              <a:avLst/>
            </a:prstGeom>
            <a:solidFill>
              <a:srgbClr val="E5F5FF"/>
            </a:solidFill>
            <a:ln w="9525">
              <a:solidFill>
                <a:schemeClr val="tx1"/>
              </a:solidFill>
              <a:miter lim="800000"/>
              <a:headEnd/>
              <a:tailEnd/>
            </a:ln>
            <a:effectLst/>
          </p:spPr>
          <p:txBody>
            <a:bodyPr wrap="none" anchor="ctr"/>
            <a:lstStyle/>
            <a:p>
              <a:endParaRPr lang="el-GR"/>
            </a:p>
          </p:txBody>
        </p:sp>
        <p:grpSp>
          <p:nvGrpSpPr>
            <p:cNvPr id="161797" name="Group 154"/>
            <p:cNvGrpSpPr>
              <a:grpSpLocks/>
            </p:cNvGrpSpPr>
            <p:nvPr/>
          </p:nvGrpSpPr>
          <p:grpSpPr bwMode="auto">
            <a:xfrm>
              <a:off x="861" y="1035"/>
              <a:ext cx="3593" cy="2625"/>
              <a:chOff x="1589699" y="1664275"/>
              <a:chExt cx="5703181" cy="4166199"/>
            </a:xfrm>
          </p:grpSpPr>
          <p:sp>
            <p:nvSpPr>
              <p:cNvPr id="161798" name="Text Box 18"/>
              <p:cNvSpPr txBox="1">
                <a:spLocks noChangeArrowheads="1"/>
              </p:cNvSpPr>
              <p:nvPr/>
            </p:nvSpPr>
            <p:spPr bwMode="auto">
              <a:xfrm>
                <a:off x="4453159" y="5499263"/>
                <a:ext cx="940639" cy="331211"/>
              </a:xfrm>
              <a:prstGeom prst="rect">
                <a:avLst/>
              </a:prstGeom>
              <a:noFill/>
              <a:ln w="12700" algn="ctr">
                <a:noFill/>
                <a:miter lim="800000"/>
                <a:headEnd/>
                <a:tailEnd/>
              </a:ln>
            </p:spPr>
            <p:txBody>
              <a:bodyPr wrap="none" lIns="90000" tIns="46800" rIns="90000" bIns="46800">
                <a:spAutoFit/>
              </a:bodyPr>
              <a:lstStyle/>
              <a:p>
                <a:pPr algn="ctr">
                  <a:lnSpc>
                    <a:spcPct val="90000"/>
                  </a:lnSpc>
                  <a:tabLst>
                    <a:tab pos="177800" algn="l"/>
                    <a:tab pos="361950" algn="l"/>
                  </a:tabLst>
                </a:pPr>
                <a:r>
                  <a:rPr lang="en-GB" sz="1600">
                    <a:latin typeface="Tahoma" pitchFamily="34" charset="0"/>
                    <a:ea typeface="ＭＳ Ｐゴシック" pitchFamily="34" charset="-128"/>
                  </a:rPr>
                  <a:t>Age (yrs)</a:t>
                </a:r>
                <a:endParaRPr lang="en-US" sz="1600" baseline="30000">
                  <a:latin typeface="Tahoma" pitchFamily="34" charset="0"/>
                  <a:ea typeface="ＭＳ Ｐゴシック" pitchFamily="34" charset="-128"/>
                </a:endParaRPr>
              </a:p>
            </p:txBody>
          </p:sp>
          <p:sp>
            <p:nvSpPr>
              <p:cNvPr id="161799" name="Rectangle 18"/>
              <p:cNvSpPr>
                <a:spLocks noChangeArrowheads="1"/>
              </p:cNvSpPr>
              <p:nvPr/>
            </p:nvSpPr>
            <p:spPr bwMode="auto">
              <a:xfrm>
                <a:off x="6706302" y="2211470"/>
                <a:ext cx="237424" cy="2937880"/>
              </a:xfrm>
              <a:prstGeom prst="rect">
                <a:avLst/>
              </a:prstGeom>
              <a:solidFill>
                <a:schemeClr val="accent1"/>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00" name="Rectangle 19"/>
              <p:cNvSpPr>
                <a:spLocks noChangeArrowheads="1"/>
              </p:cNvSpPr>
              <p:nvPr/>
            </p:nvSpPr>
            <p:spPr bwMode="auto">
              <a:xfrm>
                <a:off x="6943726" y="2138315"/>
                <a:ext cx="237424" cy="3011035"/>
              </a:xfrm>
              <a:prstGeom prst="rect">
                <a:avLst/>
              </a:prstGeom>
              <a:solidFill>
                <a:srgbClr val="0084CB"/>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01" name="Rectangle 20"/>
              <p:cNvSpPr>
                <a:spLocks noChangeArrowheads="1"/>
              </p:cNvSpPr>
              <p:nvPr/>
            </p:nvSpPr>
            <p:spPr bwMode="auto">
              <a:xfrm>
                <a:off x="6007994" y="3011779"/>
                <a:ext cx="237424" cy="2137571"/>
              </a:xfrm>
              <a:prstGeom prst="rect">
                <a:avLst/>
              </a:prstGeom>
              <a:solidFill>
                <a:schemeClr val="accent1"/>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02" name="Rectangle 21"/>
              <p:cNvSpPr>
                <a:spLocks noChangeArrowheads="1"/>
              </p:cNvSpPr>
              <p:nvPr/>
            </p:nvSpPr>
            <p:spPr bwMode="auto">
              <a:xfrm>
                <a:off x="6245418" y="2590410"/>
                <a:ext cx="237424" cy="2558940"/>
              </a:xfrm>
              <a:prstGeom prst="rect">
                <a:avLst/>
              </a:prstGeom>
              <a:solidFill>
                <a:srgbClr val="0084CB"/>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03" name="Rectangle 22"/>
              <p:cNvSpPr>
                <a:spLocks noChangeArrowheads="1"/>
              </p:cNvSpPr>
              <p:nvPr/>
            </p:nvSpPr>
            <p:spPr bwMode="auto">
              <a:xfrm>
                <a:off x="5309686" y="4059350"/>
                <a:ext cx="237424" cy="1090000"/>
              </a:xfrm>
              <a:prstGeom prst="rect">
                <a:avLst/>
              </a:prstGeom>
              <a:solidFill>
                <a:schemeClr val="accent1"/>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04" name="Rectangle 23"/>
              <p:cNvSpPr>
                <a:spLocks noChangeArrowheads="1"/>
              </p:cNvSpPr>
              <p:nvPr/>
            </p:nvSpPr>
            <p:spPr bwMode="auto">
              <a:xfrm>
                <a:off x="5547111" y="2960571"/>
                <a:ext cx="237424" cy="2188779"/>
              </a:xfrm>
              <a:prstGeom prst="rect">
                <a:avLst/>
              </a:prstGeom>
              <a:solidFill>
                <a:srgbClr val="0084CB"/>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05" name="Rectangle 24"/>
              <p:cNvSpPr>
                <a:spLocks noChangeArrowheads="1"/>
              </p:cNvSpPr>
              <p:nvPr/>
            </p:nvSpPr>
            <p:spPr bwMode="auto">
              <a:xfrm>
                <a:off x="4611379" y="4245162"/>
                <a:ext cx="237424" cy="904188"/>
              </a:xfrm>
              <a:prstGeom prst="rect">
                <a:avLst/>
              </a:prstGeom>
              <a:solidFill>
                <a:schemeClr val="accent1"/>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06" name="Rectangle 25"/>
              <p:cNvSpPr>
                <a:spLocks noChangeArrowheads="1"/>
              </p:cNvSpPr>
              <p:nvPr/>
            </p:nvSpPr>
            <p:spPr bwMode="auto">
              <a:xfrm>
                <a:off x="4848803" y="3987659"/>
                <a:ext cx="237424" cy="1161692"/>
              </a:xfrm>
              <a:prstGeom prst="rect">
                <a:avLst/>
              </a:prstGeom>
              <a:solidFill>
                <a:srgbClr val="0084CB"/>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07" name="Rectangle 26"/>
              <p:cNvSpPr>
                <a:spLocks noChangeArrowheads="1"/>
              </p:cNvSpPr>
              <p:nvPr/>
            </p:nvSpPr>
            <p:spPr bwMode="auto">
              <a:xfrm>
                <a:off x="3913071" y="4666531"/>
                <a:ext cx="237424" cy="482819"/>
              </a:xfrm>
              <a:prstGeom prst="rect">
                <a:avLst/>
              </a:prstGeom>
              <a:solidFill>
                <a:schemeClr val="accent1"/>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08" name="Rectangle 27"/>
              <p:cNvSpPr>
                <a:spLocks noChangeArrowheads="1"/>
              </p:cNvSpPr>
              <p:nvPr/>
            </p:nvSpPr>
            <p:spPr bwMode="auto">
              <a:xfrm>
                <a:off x="4150495" y="4275887"/>
                <a:ext cx="237424" cy="873463"/>
              </a:xfrm>
              <a:prstGeom prst="rect">
                <a:avLst/>
              </a:prstGeom>
              <a:solidFill>
                <a:srgbClr val="0084CB"/>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09" name="Rectangle 28"/>
              <p:cNvSpPr>
                <a:spLocks noChangeArrowheads="1"/>
              </p:cNvSpPr>
              <p:nvPr/>
            </p:nvSpPr>
            <p:spPr bwMode="auto">
              <a:xfrm>
                <a:off x="3214763" y="4984022"/>
                <a:ext cx="237424" cy="165328"/>
              </a:xfrm>
              <a:prstGeom prst="rect">
                <a:avLst/>
              </a:prstGeom>
              <a:solidFill>
                <a:schemeClr val="accent1"/>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10" name="Rectangle 29"/>
              <p:cNvSpPr>
                <a:spLocks noChangeArrowheads="1"/>
              </p:cNvSpPr>
              <p:nvPr/>
            </p:nvSpPr>
            <p:spPr bwMode="auto">
              <a:xfrm>
                <a:off x="3452188" y="4707498"/>
                <a:ext cx="237424" cy="441853"/>
              </a:xfrm>
              <a:prstGeom prst="rect">
                <a:avLst/>
              </a:prstGeom>
              <a:solidFill>
                <a:srgbClr val="0084CB"/>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11" name="Rectangle 30"/>
              <p:cNvSpPr>
                <a:spLocks noChangeArrowheads="1"/>
              </p:cNvSpPr>
              <p:nvPr/>
            </p:nvSpPr>
            <p:spPr bwMode="auto">
              <a:xfrm>
                <a:off x="2518784" y="5046934"/>
                <a:ext cx="237424" cy="102416"/>
              </a:xfrm>
              <a:prstGeom prst="rect">
                <a:avLst/>
              </a:prstGeom>
              <a:solidFill>
                <a:schemeClr val="accent1"/>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12" name="Rectangle 31"/>
              <p:cNvSpPr>
                <a:spLocks noChangeArrowheads="1"/>
              </p:cNvSpPr>
              <p:nvPr/>
            </p:nvSpPr>
            <p:spPr bwMode="auto">
              <a:xfrm>
                <a:off x="2756209" y="5014746"/>
                <a:ext cx="237424" cy="134604"/>
              </a:xfrm>
              <a:prstGeom prst="rect">
                <a:avLst/>
              </a:prstGeom>
              <a:solidFill>
                <a:srgbClr val="0084CB"/>
              </a:solidFill>
              <a:ln w="9525">
                <a:noFill/>
                <a:miter lim="800000"/>
                <a:headEnd/>
                <a:tailEnd/>
              </a:ln>
            </p:spPr>
            <p:txBody>
              <a:bodyPr/>
              <a:lstStyle/>
              <a:p>
                <a:pPr eaLnBrk="0" hangingPunct="0">
                  <a:lnSpc>
                    <a:spcPct val="85000"/>
                  </a:lnSpc>
                </a:pPr>
                <a:endParaRPr lang="en-GB">
                  <a:latin typeface="Tahoma" pitchFamily="34" charset="0"/>
                  <a:ea typeface="ＭＳ Ｐゴシック" pitchFamily="34" charset="-128"/>
                </a:endParaRPr>
              </a:p>
            </p:txBody>
          </p:sp>
          <p:sp>
            <p:nvSpPr>
              <p:cNvPr id="161813" name="Rectangle 32"/>
              <p:cNvSpPr>
                <a:spLocks noChangeArrowheads="1"/>
              </p:cNvSpPr>
              <p:nvPr/>
            </p:nvSpPr>
            <p:spPr bwMode="auto">
              <a:xfrm>
                <a:off x="3211337" y="1971948"/>
                <a:ext cx="1482174" cy="289180"/>
              </a:xfrm>
              <a:prstGeom prst="rect">
                <a:avLst/>
              </a:prstGeom>
              <a:noFill/>
              <a:ln w="9525">
                <a:noFill/>
                <a:miter lim="800000"/>
                <a:headEnd/>
                <a:tailEnd/>
              </a:ln>
            </p:spPr>
            <p:txBody>
              <a:bodyPr wrap="none" lIns="90000" tIns="46800" rIns="90000" bIns="46800">
                <a:spAutoFit/>
              </a:bodyPr>
              <a:lstStyle/>
              <a:p>
                <a:pPr eaLnBrk="0" hangingPunct="0">
                  <a:lnSpc>
                    <a:spcPct val="85000"/>
                  </a:lnSpc>
                </a:pPr>
                <a:r>
                  <a:rPr lang="en-US" sz="1400">
                    <a:latin typeface="Tahoma" pitchFamily="34" charset="0"/>
                    <a:ea typeface="ＭＳ Ｐゴシック" pitchFamily="34" charset="-128"/>
                  </a:rPr>
                  <a:t>Women (n=4053)</a:t>
                </a:r>
              </a:p>
            </p:txBody>
          </p:sp>
          <p:sp>
            <p:nvSpPr>
              <p:cNvPr id="161814" name="Rectangle 37"/>
              <p:cNvSpPr>
                <a:spLocks noChangeArrowheads="1"/>
              </p:cNvSpPr>
              <p:nvPr/>
            </p:nvSpPr>
            <p:spPr bwMode="auto">
              <a:xfrm>
                <a:off x="2512534" y="5210084"/>
                <a:ext cx="485156" cy="289179"/>
              </a:xfrm>
              <a:prstGeom prst="rect">
                <a:avLst/>
              </a:prstGeom>
              <a:noFill/>
              <a:ln w="9525">
                <a:noFill/>
                <a:miter lim="800000"/>
                <a:headEnd/>
                <a:tailEnd/>
              </a:ln>
            </p:spPr>
            <p:txBody>
              <a:bodyPr wrap="none" lIns="18000" tIns="46800" rIns="18000" bIns="46800">
                <a:spAutoFit/>
              </a:bodyPr>
              <a:lstStyle/>
              <a:p>
                <a:pPr algn="ctr" eaLnBrk="0" hangingPunct="0">
                  <a:lnSpc>
                    <a:spcPct val="85000"/>
                  </a:lnSpc>
                </a:pPr>
                <a:r>
                  <a:rPr lang="en-US" sz="1400">
                    <a:latin typeface="Tahoma" pitchFamily="34" charset="0"/>
                    <a:ea typeface="ＭＳ Ｐゴシック" pitchFamily="34" charset="-128"/>
                  </a:rPr>
                  <a:t>55–59</a:t>
                </a:r>
              </a:p>
            </p:txBody>
          </p:sp>
          <p:sp>
            <p:nvSpPr>
              <p:cNvPr id="161815" name="Rectangle 38"/>
              <p:cNvSpPr>
                <a:spLocks noChangeArrowheads="1"/>
              </p:cNvSpPr>
              <p:nvPr/>
            </p:nvSpPr>
            <p:spPr bwMode="auto">
              <a:xfrm>
                <a:off x="3206886" y="5210084"/>
                <a:ext cx="485156" cy="289179"/>
              </a:xfrm>
              <a:prstGeom prst="rect">
                <a:avLst/>
              </a:prstGeom>
              <a:noFill/>
              <a:ln w="9525">
                <a:noFill/>
                <a:miter lim="800000"/>
                <a:headEnd/>
                <a:tailEnd/>
              </a:ln>
            </p:spPr>
            <p:txBody>
              <a:bodyPr wrap="none" lIns="18000" tIns="46800" rIns="18000" bIns="46800">
                <a:spAutoFit/>
              </a:bodyPr>
              <a:lstStyle/>
              <a:p>
                <a:pPr algn="ctr" eaLnBrk="0" hangingPunct="0">
                  <a:lnSpc>
                    <a:spcPct val="85000"/>
                  </a:lnSpc>
                </a:pPr>
                <a:r>
                  <a:rPr lang="en-US" sz="1400">
                    <a:latin typeface="Tahoma" pitchFamily="34" charset="0"/>
                    <a:ea typeface="ＭＳ Ｐゴシック" pitchFamily="34" charset="-128"/>
                  </a:rPr>
                  <a:t>60–64</a:t>
                </a:r>
              </a:p>
            </p:txBody>
          </p:sp>
          <p:sp>
            <p:nvSpPr>
              <p:cNvPr id="161816" name="Rectangle 39"/>
              <p:cNvSpPr>
                <a:spLocks noChangeArrowheads="1"/>
              </p:cNvSpPr>
              <p:nvPr/>
            </p:nvSpPr>
            <p:spPr bwMode="auto">
              <a:xfrm>
                <a:off x="3905689" y="5210084"/>
                <a:ext cx="485156" cy="289179"/>
              </a:xfrm>
              <a:prstGeom prst="rect">
                <a:avLst/>
              </a:prstGeom>
              <a:noFill/>
              <a:ln w="9525">
                <a:noFill/>
                <a:miter lim="800000"/>
                <a:headEnd/>
                <a:tailEnd/>
              </a:ln>
            </p:spPr>
            <p:txBody>
              <a:bodyPr wrap="none" lIns="18000" tIns="46800" rIns="18000" bIns="46800">
                <a:spAutoFit/>
              </a:bodyPr>
              <a:lstStyle/>
              <a:p>
                <a:pPr algn="ctr" eaLnBrk="0" hangingPunct="0">
                  <a:lnSpc>
                    <a:spcPct val="85000"/>
                  </a:lnSpc>
                </a:pPr>
                <a:r>
                  <a:rPr lang="en-US" sz="1400">
                    <a:latin typeface="Tahoma" pitchFamily="34" charset="0"/>
                    <a:ea typeface="ＭＳ Ｐゴシック" pitchFamily="34" charset="-128"/>
                  </a:rPr>
                  <a:t>65–69</a:t>
                </a:r>
              </a:p>
            </p:txBody>
          </p:sp>
          <p:sp>
            <p:nvSpPr>
              <p:cNvPr id="161817" name="Rectangle 40"/>
              <p:cNvSpPr>
                <a:spLocks noChangeArrowheads="1"/>
              </p:cNvSpPr>
              <p:nvPr/>
            </p:nvSpPr>
            <p:spPr bwMode="auto">
              <a:xfrm>
                <a:off x="4604492" y="5210084"/>
                <a:ext cx="485156" cy="289179"/>
              </a:xfrm>
              <a:prstGeom prst="rect">
                <a:avLst/>
              </a:prstGeom>
              <a:noFill/>
              <a:ln w="9525">
                <a:noFill/>
                <a:miter lim="800000"/>
                <a:headEnd/>
                <a:tailEnd/>
              </a:ln>
            </p:spPr>
            <p:txBody>
              <a:bodyPr wrap="none" lIns="18000" tIns="46800" rIns="18000" bIns="46800">
                <a:spAutoFit/>
              </a:bodyPr>
              <a:lstStyle/>
              <a:p>
                <a:pPr algn="ctr" eaLnBrk="0" hangingPunct="0">
                  <a:lnSpc>
                    <a:spcPct val="85000"/>
                  </a:lnSpc>
                </a:pPr>
                <a:r>
                  <a:rPr lang="en-US" sz="1400">
                    <a:latin typeface="Tahoma" pitchFamily="34" charset="0"/>
                    <a:ea typeface="ＭＳ Ｐゴシック" pitchFamily="34" charset="-128"/>
                  </a:rPr>
                  <a:t>70–74</a:t>
                </a:r>
              </a:p>
            </p:txBody>
          </p:sp>
          <p:sp>
            <p:nvSpPr>
              <p:cNvPr id="161818" name="Rectangle 41"/>
              <p:cNvSpPr>
                <a:spLocks noChangeArrowheads="1"/>
              </p:cNvSpPr>
              <p:nvPr/>
            </p:nvSpPr>
            <p:spPr bwMode="auto">
              <a:xfrm>
                <a:off x="5303295" y="5210084"/>
                <a:ext cx="485156" cy="289179"/>
              </a:xfrm>
              <a:prstGeom prst="rect">
                <a:avLst/>
              </a:prstGeom>
              <a:noFill/>
              <a:ln w="9525">
                <a:noFill/>
                <a:miter lim="800000"/>
                <a:headEnd/>
                <a:tailEnd/>
              </a:ln>
            </p:spPr>
            <p:txBody>
              <a:bodyPr wrap="none" lIns="18000" tIns="46800" rIns="18000" bIns="46800">
                <a:spAutoFit/>
              </a:bodyPr>
              <a:lstStyle/>
              <a:p>
                <a:pPr algn="ctr" eaLnBrk="0" hangingPunct="0">
                  <a:lnSpc>
                    <a:spcPct val="85000"/>
                  </a:lnSpc>
                </a:pPr>
                <a:r>
                  <a:rPr lang="en-US" sz="1400">
                    <a:latin typeface="Tahoma" pitchFamily="34" charset="0"/>
                    <a:ea typeface="ＭＳ Ｐゴシック" pitchFamily="34" charset="-128"/>
                  </a:rPr>
                  <a:t>75–79</a:t>
                </a:r>
              </a:p>
            </p:txBody>
          </p:sp>
          <p:sp>
            <p:nvSpPr>
              <p:cNvPr id="161819" name="Rectangle 42"/>
              <p:cNvSpPr>
                <a:spLocks noChangeArrowheads="1"/>
              </p:cNvSpPr>
              <p:nvPr/>
            </p:nvSpPr>
            <p:spPr bwMode="auto">
              <a:xfrm>
                <a:off x="6000614" y="5210084"/>
                <a:ext cx="485156" cy="289179"/>
              </a:xfrm>
              <a:prstGeom prst="rect">
                <a:avLst/>
              </a:prstGeom>
              <a:noFill/>
              <a:ln w="9525">
                <a:noFill/>
                <a:miter lim="800000"/>
                <a:headEnd/>
                <a:tailEnd/>
              </a:ln>
            </p:spPr>
            <p:txBody>
              <a:bodyPr wrap="none" lIns="18000" tIns="46800" rIns="18000" bIns="46800">
                <a:spAutoFit/>
              </a:bodyPr>
              <a:lstStyle/>
              <a:p>
                <a:pPr algn="ctr" eaLnBrk="0" hangingPunct="0">
                  <a:lnSpc>
                    <a:spcPct val="85000"/>
                  </a:lnSpc>
                </a:pPr>
                <a:r>
                  <a:rPr lang="en-US" sz="1400">
                    <a:latin typeface="Tahoma" pitchFamily="34" charset="0"/>
                    <a:ea typeface="ＭＳ Ｐゴシック" pitchFamily="34" charset="-128"/>
                  </a:rPr>
                  <a:t>80–84</a:t>
                </a:r>
              </a:p>
            </p:txBody>
          </p:sp>
          <p:sp>
            <p:nvSpPr>
              <p:cNvPr id="161820" name="Rectangle 43"/>
              <p:cNvSpPr>
                <a:spLocks noChangeArrowheads="1"/>
              </p:cNvSpPr>
              <p:nvPr/>
            </p:nvSpPr>
            <p:spPr bwMode="auto">
              <a:xfrm>
                <a:off x="6680129" y="5210084"/>
                <a:ext cx="333823" cy="289179"/>
              </a:xfrm>
              <a:prstGeom prst="rect">
                <a:avLst/>
              </a:prstGeom>
              <a:noFill/>
              <a:ln w="9525">
                <a:noFill/>
                <a:miter lim="800000"/>
                <a:headEnd/>
                <a:tailEnd/>
              </a:ln>
            </p:spPr>
            <p:txBody>
              <a:bodyPr wrap="none" lIns="18000" tIns="46800" rIns="18000" bIns="46800">
                <a:spAutoFit/>
              </a:bodyPr>
              <a:lstStyle/>
              <a:p>
                <a:pPr eaLnBrk="0" hangingPunct="0">
                  <a:lnSpc>
                    <a:spcPct val="85000"/>
                  </a:lnSpc>
                </a:pPr>
                <a:r>
                  <a:rPr lang="en-US" sz="1400">
                    <a:latin typeface="Tahoma" pitchFamily="34" charset="0"/>
                    <a:ea typeface="ＭＳ Ｐゴシック" pitchFamily="34" charset="-128"/>
                  </a:rPr>
                  <a:t>&gt;85</a:t>
                </a:r>
              </a:p>
            </p:txBody>
          </p:sp>
          <p:sp>
            <p:nvSpPr>
              <p:cNvPr id="161821" name="Text Box 16"/>
              <p:cNvSpPr txBox="1">
                <a:spLocks noChangeArrowheads="1"/>
              </p:cNvSpPr>
              <p:nvPr/>
            </p:nvSpPr>
            <p:spPr bwMode="auto">
              <a:xfrm rot="-5400000">
                <a:off x="907812" y="3322983"/>
                <a:ext cx="1656056" cy="292281"/>
              </a:xfrm>
              <a:prstGeom prst="rect">
                <a:avLst/>
              </a:prstGeom>
              <a:noFill/>
              <a:ln w="12700" algn="ctr">
                <a:noFill/>
                <a:miter lim="800000"/>
                <a:headEnd/>
                <a:tailEnd/>
              </a:ln>
            </p:spPr>
            <p:txBody>
              <a:bodyPr wrap="none" lIns="90000" tIns="46800" rIns="90000" bIns="46800">
                <a:spAutoFit/>
              </a:bodyPr>
              <a:lstStyle/>
              <a:p>
                <a:pPr algn="ctr">
                  <a:lnSpc>
                    <a:spcPct val="90000"/>
                  </a:lnSpc>
                  <a:tabLst>
                    <a:tab pos="177800" algn="l"/>
                    <a:tab pos="361950" algn="l"/>
                  </a:tabLst>
                </a:pPr>
                <a:r>
                  <a:rPr lang="en-GB" sz="1600">
                    <a:latin typeface="Tahoma" pitchFamily="34" charset="0"/>
                    <a:ea typeface="ＭＳ Ｐゴシック" pitchFamily="34" charset="-128"/>
                  </a:rPr>
                  <a:t>Prevalence (%)</a:t>
                </a:r>
                <a:endParaRPr lang="en-US" sz="1600">
                  <a:latin typeface="Tahoma" pitchFamily="34" charset="0"/>
                  <a:ea typeface="ＭＳ Ｐゴシック" pitchFamily="34" charset="-128"/>
                </a:endParaRPr>
              </a:p>
            </p:txBody>
          </p:sp>
          <p:sp>
            <p:nvSpPr>
              <p:cNvPr id="161822" name="Rectangle 54"/>
              <p:cNvSpPr>
                <a:spLocks noChangeArrowheads="1"/>
              </p:cNvSpPr>
              <p:nvPr/>
            </p:nvSpPr>
            <p:spPr bwMode="auto">
              <a:xfrm>
                <a:off x="2089692" y="5025144"/>
                <a:ext cx="259640" cy="289179"/>
              </a:xfrm>
              <a:prstGeom prst="rect">
                <a:avLst/>
              </a:prstGeom>
              <a:noFill/>
              <a:ln w="9525">
                <a:noFill/>
                <a:miter lim="800000"/>
                <a:headEnd/>
                <a:tailEnd/>
              </a:ln>
            </p:spPr>
            <p:txBody>
              <a:bodyPr wrap="none" lIns="90000" tIns="46800" rIns="90000" bIns="46800">
                <a:spAutoFit/>
              </a:bodyPr>
              <a:lstStyle/>
              <a:p>
                <a:pPr eaLnBrk="0" hangingPunct="0">
                  <a:lnSpc>
                    <a:spcPct val="85000"/>
                  </a:lnSpc>
                </a:pPr>
                <a:r>
                  <a:rPr lang="en-US" sz="1400">
                    <a:latin typeface="Tahoma" pitchFamily="34" charset="0"/>
                    <a:ea typeface="ＭＳ Ｐゴシック" pitchFamily="34" charset="-128"/>
                  </a:rPr>
                  <a:t>0</a:t>
                </a:r>
              </a:p>
            </p:txBody>
          </p:sp>
          <p:sp>
            <p:nvSpPr>
              <p:cNvPr id="161823" name="Rectangle 55"/>
              <p:cNvSpPr>
                <a:spLocks noChangeArrowheads="1"/>
              </p:cNvSpPr>
              <p:nvPr/>
            </p:nvSpPr>
            <p:spPr bwMode="auto">
              <a:xfrm>
                <a:off x="2089692" y="4184506"/>
                <a:ext cx="259640" cy="289179"/>
              </a:xfrm>
              <a:prstGeom prst="rect">
                <a:avLst/>
              </a:prstGeom>
              <a:noFill/>
              <a:ln w="9525">
                <a:noFill/>
                <a:miter lim="800000"/>
                <a:headEnd/>
                <a:tailEnd/>
              </a:ln>
            </p:spPr>
            <p:txBody>
              <a:bodyPr wrap="none" lIns="90000" tIns="46800" rIns="90000" bIns="46800">
                <a:spAutoFit/>
              </a:bodyPr>
              <a:lstStyle/>
              <a:p>
                <a:pPr eaLnBrk="0" hangingPunct="0">
                  <a:lnSpc>
                    <a:spcPct val="85000"/>
                  </a:lnSpc>
                </a:pPr>
                <a:r>
                  <a:rPr lang="en-US" sz="1400">
                    <a:latin typeface="Tahoma" pitchFamily="34" charset="0"/>
                    <a:ea typeface="ＭＳ Ｐゴシック" pitchFamily="34" charset="-128"/>
                  </a:rPr>
                  <a:t>5</a:t>
                </a:r>
              </a:p>
            </p:txBody>
          </p:sp>
          <p:sp>
            <p:nvSpPr>
              <p:cNvPr id="161824" name="Rectangle 56"/>
              <p:cNvSpPr>
                <a:spLocks noChangeArrowheads="1"/>
              </p:cNvSpPr>
              <p:nvPr/>
            </p:nvSpPr>
            <p:spPr bwMode="auto">
              <a:xfrm>
                <a:off x="1948744" y="3345550"/>
                <a:ext cx="350143" cy="289179"/>
              </a:xfrm>
              <a:prstGeom prst="rect">
                <a:avLst/>
              </a:prstGeom>
              <a:noFill/>
              <a:ln w="9525">
                <a:noFill/>
                <a:miter lim="800000"/>
                <a:headEnd/>
                <a:tailEnd/>
              </a:ln>
            </p:spPr>
            <p:txBody>
              <a:bodyPr wrap="none" lIns="90000" tIns="46800" rIns="90000" bIns="46800">
                <a:spAutoFit/>
              </a:bodyPr>
              <a:lstStyle/>
              <a:p>
                <a:pPr eaLnBrk="0" hangingPunct="0">
                  <a:lnSpc>
                    <a:spcPct val="85000"/>
                  </a:lnSpc>
                </a:pPr>
                <a:r>
                  <a:rPr lang="en-US" sz="1400">
                    <a:latin typeface="Tahoma" pitchFamily="34" charset="0"/>
                    <a:ea typeface="ＭＳ Ｐゴシック" pitchFamily="34" charset="-128"/>
                  </a:rPr>
                  <a:t>10</a:t>
                </a:r>
              </a:p>
            </p:txBody>
          </p:sp>
          <p:sp>
            <p:nvSpPr>
              <p:cNvPr id="161825" name="Rectangle 57"/>
              <p:cNvSpPr>
                <a:spLocks noChangeArrowheads="1"/>
              </p:cNvSpPr>
              <p:nvPr/>
            </p:nvSpPr>
            <p:spPr bwMode="auto">
              <a:xfrm>
                <a:off x="1948744" y="2503231"/>
                <a:ext cx="350143" cy="289179"/>
              </a:xfrm>
              <a:prstGeom prst="rect">
                <a:avLst/>
              </a:prstGeom>
              <a:noFill/>
              <a:ln w="9525">
                <a:noFill/>
                <a:miter lim="800000"/>
                <a:headEnd/>
                <a:tailEnd/>
              </a:ln>
            </p:spPr>
            <p:txBody>
              <a:bodyPr wrap="none" lIns="90000" tIns="46800" rIns="90000" bIns="46800">
                <a:spAutoFit/>
              </a:bodyPr>
              <a:lstStyle/>
              <a:p>
                <a:pPr eaLnBrk="0" hangingPunct="0">
                  <a:lnSpc>
                    <a:spcPct val="85000"/>
                  </a:lnSpc>
                </a:pPr>
                <a:r>
                  <a:rPr lang="en-US" sz="1400">
                    <a:latin typeface="Tahoma" pitchFamily="34" charset="0"/>
                    <a:ea typeface="ＭＳ Ｐゴシック" pitchFamily="34" charset="-128"/>
                  </a:rPr>
                  <a:t>15</a:t>
                </a:r>
              </a:p>
            </p:txBody>
          </p:sp>
          <p:sp>
            <p:nvSpPr>
              <p:cNvPr id="161826" name="Rectangle 58"/>
              <p:cNvSpPr>
                <a:spLocks noChangeArrowheads="1"/>
              </p:cNvSpPr>
              <p:nvPr/>
            </p:nvSpPr>
            <p:spPr bwMode="auto">
              <a:xfrm>
                <a:off x="1948744" y="1664275"/>
                <a:ext cx="350143" cy="289179"/>
              </a:xfrm>
              <a:prstGeom prst="rect">
                <a:avLst/>
              </a:prstGeom>
              <a:noFill/>
              <a:ln w="9525">
                <a:noFill/>
                <a:miter lim="800000"/>
                <a:headEnd/>
                <a:tailEnd/>
              </a:ln>
            </p:spPr>
            <p:txBody>
              <a:bodyPr wrap="none" lIns="90000" tIns="46800" rIns="90000" bIns="46800">
                <a:spAutoFit/>
              </a:bodyPr>
              <a:lstStyle/>
              <a:p>
                <a:pPr eaLnBrk="0" hangingPunct="0">
                  <a:lnSpc>
                    <a:spcPct val="85000"/>
                  </a:lnSpc>
                </a:pPr>
                <a:r>
                  <a:rPr lang="en-US" sz="1400">
                    <a:latin typeface="Tahoma" pitchFamily="34" charset="0"/>
                    <a:ea typeface="ＭＳ Ｐゴシック" pitchFamily="34" charset="-128"/>
                  </a:rPr>
                  <a:t>20</a:t>
                </a:r>
              </a:p>
            </p:txBody>
          </p:sp>
          <p:sp>
            <p:nvSpPr>
              <p:cNvPr id="161827" name="Line 59"/>
              <p:cNvSpPr>
                <a:spLocks noChangeShapeType="1"/>
              </p:cNvSpPr>
              <p:nvPr/>
            </p:nvSpPr>
            <p:spPr bwMode="auto">
              <a:xfrm>
                <a:off x="2407056" y="1790101"/>
                <a:ext cx="0" cy="3359250"/>
              </a:xfrm>
              <a:prstGeom prst="line">
                <a:avLst/>
              </a:prstGeom>
              <a:noFill/>
              <a:ln w="19050">
                <a:solidFill>
                  <a:srgbClr val="00498B"/>
                </a:solidFill>
                <a:round/>
                <a:headEnd/>
                <a:tailEnd/>
              </a:ln>
            </p:spPr>
            <p:txBody>
              <a:bodyPr lIns="91414" tIns="45708" rIns="91414" bIns="45708" anchor="ctr"/>
              <a:lstStyle/>
              <a:p>
                <a:endParaRPr lang="el-GR"/>
              </a:p>
            </p:txBody>
          </p:sp>
          <p:sp>
            <p:nvSpPr>
              <p:cNvPr id="161828" name="Line 60"/>
              <p:cNvSpPr>
                <a:spLocks noChangeShapeType="1"/>
              </p:cNvSpPr>
              <p:nvPr/>
            </p:nvSpPr>
            <p:spPr bwMode="auto">
              <a:xfrm>
                <a:off x="2407056" y="5149350"/>
                <a:ext cx="4885824" cy="0"/>
              </a:xfrm>
              <a:prstGeom prst="line">
                <a:avLst/>
              </a:prstGeom>
              <a:noFill/>
              <a:ln w="19050">
                <a:solidFill>
                  <a:srgbClr val="00498B"/>
                </a:solidFill>
                <a:round/>
                <a:headEnd/>
                <a:tailEnd/>
              </a:ln>
            </p:spPr>
            <p:txBody>
              <a:bodyPr lIns="91414" tIns="45708" rIns="91414" bIns="45708" anchor="ctr"/>
              <a:lstStyle/>
              <a:p>
                <a:endParaRPr lang="el-GR"/>
              </a:p>
            </p:txBody>
          </p:sp>
          <p:sp>
            <p:nvSpPr>
              <p:cNvPr id="161829" name="Line 61"/>
              <p:cNvSpPr>
                <a:spLocks noChangeShapeType="1"/>
              </p:cNvSpPr>
              <p:nvPr/>
            </p:nvSpPr>
            <p:spPr bwMode="auto">
              <a:xfrm>
                <a:off x="7292880" y="5149350"/>
                <a:ext cx="0" cy="61450"/>
              </a:xfrm>
              <a:prstGeom prst="line">
                <a:avLst/>
              </a:prstGeom>
              <a:noFill/>
              <a:ln w="19050">
                <a:solidFill>
                  <a:srgbClr val="00498B"/>
                </a:solidFill>
                <a:round/>
                <a:headEnd/>
                <a:tailEnd/>
              </a:ln>
            </p:spPr>
            <p:txBody>
              <a:bodyPr lIns="91414" tIns="45708" rIns="91414" bIns="45708" anchor="ctr"/>
              <a:lstStyle/>
              <a:p>
                <a:endParaRPr lang="el-GR"/>
              </a:p>
            </p:txBody>
          </p:sp>
          <p:sp>
            <p:nvSpPr>
              <p:cNvPr id="161830" name="Line 62"/>
              <p:cNvSpPr>
                <a:spLocks noChangeShapeType="1"/>
              </p:cNvSpPr>
              <p:nvPr/>
            </p:nvSpPr>
            <p:spPr bwMode="auto">
              <a:xfrm>
                <a:off x="2302308" y="1790101"/>
                <a:ext cx="104746" cy="0"/>
              </a:xfrm>
              <a:prstGeom prst="line">
                <a:avLst/>
              </a:prstGeom>
              <a:noFill/>
              <a:ln w="19050">
                <a:solidFill>
                  <a:srgbClr val="00498B"/>
                </a:solidFill>
                <a:round/>
                <a:headEnd/>
                <a:tailEnd/>
              </a:ln>
            </p:spPr>
            <p:txBody>
              <a:bodyPr lIns="91414" tIns="45708" rIns="91414" bIns="45708" anchor="ctr"/>
              <a:lstStyle/>
              <a:p>
                <a:endParaRPr lang="el-GR"/>
              </a:p>
            </p:txBody>
          </p:sp>
          <p:sp>
            <p:nvSpPr>
              <p:cNvPr id="161831" name="Line 63"/>
              <p:cNvSpPr>
                <a:spLocks noChangeShapeType="1"/>
              </p:cNvSpPr>
              <p:nvPr/>
            </p:nvSpPr>
            <p:spPr bwMode="auto">
              <a:xfrm>
                <a:off x="2407056" y="5149350"/>
                <a:ext cx="0" cy="61450"/>
              </a:xfrm>
              <a:prstGeom prst="line">
                <a:avLst/>
              </a:prstGeom>
              <a:noFill/>
              <a:ln w="19050">
                <a:solidFill>
                  <a:srgbClr val="00498B"/>
                </a:solidFill>
                <a:round/>
                <a:headEnd/>
                <a:tailEnd/>
              </a:ln>
            </p:spPr>
            <p:txBody>
              <a:bodyPr lIns="91414" tIns="45708" rIns="91414" bIns="45708" anchor="ctr"/>
              <a:lstStyle/>
              <a:p>
                <a:endParaRPr lang="el-GR"/>
              </a:p>
            </p:txBody>
          </p:sp>
          <p:sp>
            <p:nvSpPr>
              <p:cNvPr id="161832" name="Line 64"/>
              <p:cNvSpPr>
                <a:spLocks noChangeShapeType="1"/>
              </p:cNvSpPr>
              <p:nvPr/>
            </p:nvSpPr>
            <p:spPr bwMode="auto">
              <a:xfrm>
                <a:off x="3103035" y="5149350"/>
                <a:ext cx="0" cy="61450"/>
              </a:xfrm>
              <a:prstGeom prst="line">
                <a:avLst/>
              </a:prstGeom>
              <a:noFill/>
              <a:ln w="19050">
                <a:solidFill>
                  <a:srgbClr val="00498B"/>
                </a:solidFill>
                <a:round/>
                <a:headEnd/>
                <a:tailEnd/>
              </a:ln>
            </p:spPr>
            <p:txBody>
              <a:bodyPr lIns="91414" tIns="45708" rIns="91414" bIns="45708" anchor="ctr"/>
              <a:lstStyle/>
              <a:p>
                <a:endParaRPr lang="el-GR"/>
              </a:p>
            </p:txBody>
          </p:sp>
          <p:sp>
            <p:nvSpPr>
              <p:cNvPr id="161833" name="Line 65"/>
              <p:cNvSpPr>
                <a:spLocks noChangeShapeType="1"/>
              </p:cNvSpPr>
              <p:nvPr/>
            </p:nvSpPr>
            <p:spPr bwMode="auto">
              <a:xfrm>
                <a:off x="3801342" y="5149350"/>
                <a:ext cx="0" cy="61450"/>
              </a:xfrm>
              <a:prstGeom prst="line">
                <a:avLst/>
              </a:prstGeom>
              <a:noFill/>
              <a:ln w="19050">
                <a:solidFill>
                  <a:srgbClr val="00498B"/>
                </a:solidFill>
                <a:round/>
                <a:headEnd/>
                <a:tailEnd/>
              </a:ln>
            </p:spPr>
            <p:txBody>
              <a:bodyPr lIns="91414" tIns="45708" rIns="91414" bIns="45708" anchor="ctr"/>
              <a:lstStyle/>
              <a:p>
                <a:endParaRPr lang="el-GR"/>
              </a:p>
            </p:txBody>
          </p:sp>
          <p:sp>
            <p:nvSpPr>
              <p:cNvPr id="161834" name="Line 66"/>
              <p:cNvSpPr>
                <a:spLocks noChangeShapeType="1"/>
              </p:cNvSpPr>
              <p:nvPr/>
            </p:nvSpPr>
            <p:spPr bwMode="auto">
              <a:xfrm>
                <a:off x="4499649" y="5149350"/>
                <a:ext cx="0" cy="61450"/>
              </a:xfrm>
              <a:prstGeom prst="line">
                <a:avLst/>
              </a:prstGeom>
              <a:noFill/>
              <a:ln w="19050">
                <a:solidFill>
                  <a:srgbClr val="00498B"/>
                </a:solidFill>
                <a:round/>
                <a:headEnd/>
                <a:tailEnd/>
              </a:ln>
            </p:spPr>
            <p:txBody>
              <a:bodyPr lIns="91414" tIns="45708" rIns="91414" bIns="45708" anchor="ctr"/>
              <a:lstStyle/>
              <a:p>
                <a:endParaRPr lang="el-GR"/>
              </a:p>
            </p:txBody>
          </p:sp>
          <p:sp>
            <p:nvSpPr>
              <p:cNvPr id="161835" name="Line 67"/>
              <p:cNvSpPr>
                <a:spLocks noChangeShapeType="1"/>
              </p:cNvSpPr>
              <p:nvPr/>
            </p:nvSpPr>
            <p:spPr bwMode="auto">
              <a:xfrm>
                <a:off x="5197957" y="5149350"/>
                <a:ext cx="0" cy="61450"/>
              </a:xfrm>
              <a:prstGeom prst="line">
                <a:avLst/>
              </a:prstGeom>
              <a:noFill/>
              <a:ln w="19050">
                <a:solidFill>
                  <a:srgbClr val="00498B"/>
                </a:solidFill>
                <a:round/>
                <a:headEnd/>
                <a:tailEnd/>
              </a:ln>
            </p:spPr>
            <p:txBody>
              <a:bodyPr lIns="91414" tIns="45708" rIns="91414" bIns="45708" anchor="ctr"/>
              <a:lstStyle/>
              <a:p>
                <a:endParaRPr lang="el-GR"/>
              </a:p>
            </p:txBody>
          </p:sp>
          <p:sp>
            <p:nvSpPr>
              <p:cNvPr id="161836" name="Line 68"/>
              <p:cNvSpPr>
                <a:spLocks noChangeShapeType="1"/>
              </p:cNvSpPr>
              <p:nvPr/>
            </p:nvSpPr>
            <p:spPr bwMode="auto">
              <a:xfrm>
                <a:off x="5896265" y="5149350"/>
                <a:ext cx="0" cy="61450"/>
              </a:xfrm>
              <a:prstGeom prst="line">
                <a:avLst/>
              </a:prstGeom>
              <a:noFill/>
              <a:ln w="19050">
                <a:solidFill>
                  <a:srgbClr val="00498B"/>
                </a:solidFill>
                <a:round/>
                <a:headEnd/>
                <a:tailEnd/>
              </a:ln>
            </p:spPr>
            <p:txBody>
              <a:bodyPr lIns="91414" tIns="45708" rIns="91414" bIns="45708" anchor="ctr"/>
              <a:lstStyle/>
              <a:p>
                <a:endParaRPr lang="el-GR"/>
              </a:p>
            </p:txBody>
          </p:sp>
          <p:sp>
            <p:nvSpPr>
              <p:cNvPr id="161837" name="Line 69"/>
              <p:cNvSpPr>
                <a:spLocks noChangeShapeType="1"/>
              </p:cNvSpPr>
              <p:nvPr/>
            </p:nvSpPr>
            <p:spPr bwMode="auto">
              <a:xfrm>
                <a:off x="6594572" y="5149350"/>
                <a:ext cx="0" cy="61450"/>
              </a:xfrm>
              <a:prstGeom prst="line">
                <a:avLst/>
              </a:prstGeom>
              <a:noFill/>
              <a:ln w="19050">
                <a:solidFill>
                  <a:srgbClr val="00498B"/>
                </a:solidFill>
                <a:round/>
                <a:headEnd/>
                <a:tailEnd/>
              </a:ln>
            </p:spPr>
            <p:txBody>
              <a:bodyPr lIns="91414" tIns="45708" rIns="91414" bIns="45708" anchor="ctr"/>
              <a:lstStyle/>
              <a:p>
                <a:endParaRPr lang="el-GR"/>
              </a:p>
            </p:txBody>
          </p:sp>
          <p:sp>
            <p:nvSpPr>
              <p:cNvPr id="161838" name="Line 70"/>
              <p:cNvSpPr>
                <a:spLocks noChangeShapeType="1"/>
              </p:cNvSpPr>
              <p:nvPr/>
            </p:nvSpPr>
            <p:spPr bwMode="auto">
              <a:xfrm>
                <a:off x="2302308" y="2629913"/>
                <a:ext cx="104746" cy="0"/>
              </a:xfrm>
              <a:prstGeom prst="line">
                <a:avLst/>
              </a:prstGeom>
              <a:noFill/>
              <a:ln w="19050">
                <a:solidFill>
                  <a:srgbClr val="00498B"/>
                </a:solidFill>
                <a:round/>
                <a:headEnd/>
                <a:tailEnd/>
              </a:ln>
            </p:spPr>
            <p:txBody>
              <a:bodyPr lIns="91414" tIns="45708" rIns="91414" bIns="45708" anchor="ctr"/>
              <a:lstStyle/>
              <a:p>
                <a:endParaRPr lang="el-GR"/>
              </a:p>
            </p:txBody>
          </p:sp>
          <p:sp>
            <p:nvSpPr>
              <p:cNvPr id="161839" name="Line 71"/>
              <p:cNvSpPr>
                <a:spLocks noChangeShapeType="1"/>
              </p:cNvSpPr>
              <p:nvPr/>
            </p:nvSpPr>
            <p:spPr bwMode="auto">
              <a:xfrm>
                <a:off x="2302308" y="3469725"/>
                <a:ext cx="104746" cy="0"/>
              </a:xfrm>
              <a:prstGeom prst="line">
                <a:avLst/>
              </a:prstGeom>
              <a:noFill/>
              <a:ln w="19050">
                <a:solidFill>
                  <a:srgbClr val="00498B"/>
                </a:solidFill>
                <a:round/>
                <a:headEnd/>
                <a:tailEnd/>
              </a:ln>
            </p:spPr>
            <p:txBody>
              <a:bodyPr lIns="91414" tIns="45708" rIns="91414" bIns="45708" anchor="ctr"/>
              <a:lstStyle/>
              <a:p>
                <a:endParaRPr lang="el-GR"/>
              </a:p>
            </p:txBody>
          </p:sp>
          <p:sp>
            <p:nvSpPr>
              <p:cNvPr id="161840" name="Line 72"/>
              <p:cNvSpPr>
                <a:spLocks noChangeShapeType="1"/>
              </p:cNvSpPr>
              <p:nvPr/>
            </p:nvSpPr>
            <p:spPr bwMode="auto">
              <a:xfrm>
                <a:off x="2302308" y="4309538"/>
                <a:ext cx="104746" cy="0"/>
              </a:xfrm>
              <a:prstGeom prst="line">
                <a:avLst/>
              </a:prstGeom>
              <a:noFill/>
              <a:ln w="19050">
                <a:solidFill>
                  <a:srgbClr val="00498B"/>
                </a:solidFill>
                <a:round/>
                <a:headEnd/>
                <a:tailEnd/>
              </a:ln>
            </p:spPr>
            <p:txBody>
              <a:bodyPr lIns="91414" tIns="45708" rIns="91414" bIns="45708" anchor="ctr"/>
              <a:lstStyle/>
              <a:p>
                <a:endParaRPr lang="el-GR"/>
              </a:p>
            </p:txBody>
          </p:sp>
          <p:sp>
            <p:nvSpPr>
              <p:cNvPr id="161841" name="Line 73"/>
              <p:cNvSpPr>
                <a:spLocks noChangeShapeType="1"/>
              </p:cNvSpPr>
              <p:nvPr/>
            </p:nvSpPr>
            <p:spPr bwMode="auto">
              <a:xfrm>
                <a:off x="2302308" y="5149350"/>
                <a:ext cx="104746" cy="0"/>
              </a:xfrm>
              <a:prstGeom prst="line">
                <a:avLst/>
              </a:prstGeom>
              <a:noFill/>
              <a:ln w="19050">
                <a:solidFill>
                  <a:srgbClr val="00498B"/>
                </a:solidFill>
                <a:round/>
                <a:headEnd/>
                <a:tailEnd/>
              </a:ln>
            </p:spPr>
            <p:txBody>
              <a:bodyPr lIns="91414" tIns="45708" rIns="91414" bIns="45708" anchor="ctr"/>
              <a:lstStyle/>
              <a:p>
                <a:endParaRPr lang="el-GR"/>
              </a:p>
            </p:txBody>
          </p:sp>
          <p:sp>
            <p:nvSpPr>
              <p:cNvPr id="161842" name="Rectangle 97"/>
              <p:cNvSpPr>
                <a:spLocks noChangeArrowheads="1"/>
              </p:cNvSpPr>
              <p:nvPr/>
            </p:nvSpPr>
            <p:spPr bwMode="auto">
              <a:xfrm>
                <a:off x="3211337" y="2289709"/>
                <a:ext cx="1229953" cy="289180"/>
              </a:xfrm>
              <a:prstGeom prst="rect">
                <a:avLst/>
              </a:prstGeom>
              <a:noFill/>
              <a:ln w="9525">
                <a:noFill/>
                <a:miter lim="800000"/>
                <a:headEnd/>
                <a:tailEnd/>
              </a:ln>
            </p:spPr>
            <p:txBody>
              <a:bodyPr wrap="none" lIns="90000" tIns="46800" rIns="90000" bIns="46800">
                <a:spAutoFit/>
              </a:bodyPr>
              <a:lstStyle/>
              <a:p>
                <a:pPr eaLnBrk="0" hangingPunct="0">
                  <a:lnSpc>
                    <a:spcPct val="85000"/>
                  </a:lnSpc>
                </a:pPr>
                <a:r>
                  <a:rPr lang="en-US" sz="1400">
                    <a:latin typeface="Tahoma" pitchFamily="34" charset="0"/>
                    <a:ea typeface="ＭＳ Ｐゴシック" pitchFamily="34" charset="-128"/>
                  </a:rPr>
                  <a:t>Men (n=2590)</a:t>
                </a:r>
              </a:p>
            </p:txBody>
          </p:sp>
          <p:sp>
            <p:nvSpPr>
              <p:cNvPr id="161843" name="Rectangle 100"/>
              <p:cNvSpPr>
                <a:spLocks noChangeArrowheads="1"/>
              </p:cNvSpPr>
              <p:nvPr/>
            </p:nvSpPr>
            <p:spPr bwMode="auto">
              <a:xfrm>
                <a:off x="2949407" y="2013953"/>
                <a:ext cx="263030" cy="165328"/>
              </a:xfrm>
              <a:prstGeom prst="rect">
                <a:avLst/>
              </a:prstGeom>
              <a:solidFill>
                <a:schemeClr val="accent1"/>
              </a:solidFill>
              <a:ln w="19050" algn="ctr">
                <a:noFill/>
                <a:miter lim="800000"/>
                <a:headEnd/>
                <a:tailEnd/>
              </a:ln>
            </p:spPr>
            <p:txBody>
              <a:bodyPr wrap="none" lIns="91414" tIns="45708" rIns="91414" bIns="45708" anchor="ctr"/>
              <a:lstStyle/>
              <a:p>
                <a:pPr eaLnBrk="0" hangingPunct="0">
                  <a:lnSpc>
                    <a:spcPct val="85000"/>
                  </a:lnSpc>
                </a:pPr>
                <a:endParaRPr lang="en-GB">
                  <a:latin typeface="Tahoma" pitchFamily="34" charset="0"/>
                  <a:ea typeface="ＭＳ Ｐゴシック" pitchFamily="34" charset="-128"/>
                </a:endParaRPr>
              </a:p>
            </p:txBody>
          </p:sp>
          <p:sp>
            <p:nvSpPr>
              <p:cNvPr id="161844" name="Rectangle 101"/>
              <p:cNvSpPr>
                <a:spLocks noChangeArrowheads="1"/>
              </p:cNvSpPr>
              <p:nvPr/>
            </p:nvSpPr>
            <p:spPr bwMode="auto">
              <a:xfrm>
                <a:off x="2949407" y="2331443"/>
                <a:ext cx="263030" cy="165329"/>
              </a:xfrm>
              <a:prstGeom prst="rect">
                <a:avLst/>
              </a:prstGeom>
              <a:solidFill>
                <a:srgbClr val="0084CB"/>
              </a:solidFill>
              <a:ln w="19050" algn="ctr">
                <a:noFill/>
                <a:miter lim="800000"/>
                <a:headEnd/>
                <a:tailEnd/>
              </a:ln>
            </p:spPr>
            <p:txBody>
              <a:bodyPr wrap="none" lIns="91414" tIns="45708" rIns="91414" bIns="45708" anchor="ctr"/>
              <a:lstStyle/>
              <a:p>
                <a:pPr eaLnBrk="0" hangingPunct="0">
                  <a:lnSpc>
                    <a:spcPct val="85000"/>
                  </a:lnSpc>
                </a:pPr>
                <a:endParaRPr lang="en-GB">
                  <a:latin typeface="Tahoma" pitchFamily="34" charset="0"/>
                  <a:ea typeface="ＭＳ Ｐゴシック" pitchFamily="34" charset="-128"/>
                </a:endParaRPr>
              </a:p>
            </p:txBody>
          </p:sp>
        </p:grpSp>
        <p:sp>
          <p:nvSpPr>
            <p:cNvPr id="161845" name="TextBox 153"/>
            <p:cNvSpPr txBox="1">
              <a:spLocks noChangeArrowheads="1"/>
            </p:cNvSpPr>
            <p:nvPr/>
          </p:nvSpPr>
          <p:spPr bwMode="auto">
            <a:xfrm>
              <a:off x="964" y="3713"/>
              <a:ext cx="3866" cy="156"/>
            </a:xfrm>
            <a:prstGeom prst="rect">
              <a:avLst/>
            </a:prstGeom>
            <a:noFill/>
            <a:ln w="9525">
              <a:noFill/>
              <a:miter lim="800000"/>
              <a:headEnd/>
              <a:tailEnd/>
            </a:ln>
          </p:spPr>
          <p:txBody>
            <a:bodyPr>
              <a:spAutoFit/>
            </a:bodyPr>
            <a:lstStyle/>
            <a:p>
              <a:pPr eaLnBrk="0" hangingPunct="0">
                <a:lnSpc>
                  <a:spcPct val="85000"/>
                </a:lnSpc>
              </a:pPr>
              <a:r>
                <a:rPr lang="en-GB" sz="1100">
                  <a:latin typeface="Tahoma" pitchFamily="34" charset="0"/>
                  <a:ea typeface="ＭＳ Ｐゴシック" pitchFamily="34" charset="-128"/>
                </a:rPr>
                <a:t>Prevalence at baseline assessed in 6808 participants in a European population-based study</a:t>
              </a:r>
              <a:endParaRPr lang="en-GB" sz="1100">
                <a:latin typeface="Tahoma" pitchFamily="34" charset="0"/>
                <a:ea typeface="ＭＳ Ｐゴシック" pitchFamily="34" charset="-128"/>
                <a:cs typeface="Tahoma" pitchFamily="34" charset="0"/>
              </a:endParaRPr>
            </a:p>
          </p:txBody>
        </p:sp>
      </p:grpSp>
    </p:spTree>
    <p:extLst>
      <p:ext uri="{BB962C8B-B14F-4D97-AF65-F5344CB8AC3E}">
        <p14:creationId xmlns:p14="http://schemas.microsoft.com/office/powerpoint/2010/main" val="1756581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ĀF un insults</a:t>
            </a:r>
            <a:endParaRPr lang="lv-LV" dirty="0"/>
          </a:p>
        </p:txBody>
      </p:sp>
      <p:sp>
        <p:nvSpPr>
          <p:cNvPr id="3" name="Text Placeholder 2"/>
          <p:cNvSpPr>
            <a:spLocks noGrp="1"/>
          </p:cNvSpPr>
          <p:nvPr>
            <p:ph type="body" sz="quarter" idx="10"/>
          </p:nvPr>
        </p:nvSpPr>
        <p:spPr/>
        <p:txBody>
          <a:bodyPr/>
          <a:lstStyle/>
          <a:p>
            <a:pPr marL="285750" indent="-285750">
              <a:buFont typeface="Arial" pitchFamily="34" charset="0"/>
              <a:buChar char="•"/>
            </a:pPr>
            <a:r>
              <a:rPr lang="lv-LV" sz="2000" dirty="0" smtClean="0"/>
              <a:t>~25</a:t>
            </a:r>
            <a:r>
              <a:rPr lang="lv-LV" sz="2000" dirty="0"/>
              <a:t>% no visiem cerebrāliem infarktiem </a:t>
            </a:r>
            <a:r>
              <a:rPr lang="lv-LV" sz="2000" dirty="0" smtClean="0"/>
              <a:t>kardioemboliskas ģenēzes</a:t>
            </a:r>
            <a:endParaRPr lang="lv-LV" sz="2000" dirty="0"/>
          </a:p>
          <a:p>
            <a:pPr marL="342900" indent="-342900">
              <a:buFont typeface="Arial" pitchFamily="34" charset="0"/>
              <a:buChar char="•"/>
            </a:pPr>
            <a:r>
              <a:rPr lang="lv-LV" sz="2000" dirty="0"/>
              <a:t>Ā</a:t>
            </a:r>
            <a:r>
              <a:rPr lang="lv-LV" sz="2000" dirty="0" smtClean="0"/>
              <a:t>F </a:t>
            </a:r>
            <a:r>
              <a:rPr lang="lv-LV" sz="2000" dirty="0"/>
              <a:t>ir biežākais kardioembolijas iemesls</a:t>
            </a:r>
          </a:p>
          <a:p>
            <a:pPr marL="285750" indent="-285750">
              <a:buFont typeface="Arial" pitchFamily="34" charset="0"/>
              <a:buChar char="•"/>
            </a:pPr>
            <a:r>
              <a:rPr lang="lv-LV" sz="2000" dirty="0" smtClean="0"/>
              <a:t>ĀF </a:t>
            </a:r>
            <a:r>
              <a:rPr lang="lv-LV" sz="2000" dirty="0"/>
              <a:t>palielina insulta risku 4-5 </a:t>
            </a:r>
            <a:r>
              <a:rPr lang="lv-LV" sz="2000" dirty="0" smtClean="0"/>
              <a:t>reizes</a:t>
            </a:r>
            <a:endParaRPr lang="lv-LV" sz="2000" dirty="0"/>
          </a:p>
          <a:p>
            <a:pPr marL="285750" indent="-285750">
              <a:buFont typeface="Arial" pitchFamily="34" charset="0"/>
              <a:buChar char="•"/>
            </a:pPr>
            <a:r>
              <a:rPr lang="lv-LV" sz="2000" dirty="0" smtClean="0"/>
              <a:t> Agrīnās </a:t>
            </a:r>
            <a:r>
              <a:rPr lang="lv-LV" sz="2000" dirty="0"/>
              <a:t>atkārtotas embolijas risks neārstētiem </a:t>
            </a:r>
            <a:r>
              <a:rPr lang="lv-LV" sz="2000" dirty="0" smtClean="0"/>
              <a:t>pacientiem </a:t>
            </a:r>
            <a:r>
              <a:rPr lang="lv-LV" sz="2000" dirty="0"/>
              <a:t>ar pārciestu kardioembolisku cerebrālu </a:t>
            </a:r>
            <a:r>
              <a:rPr lang="lv-LV" sz="2000" dirty="0" smtClean="0"/>
              <a:t>infarktu </a:t>
            </a:r>
            <a:r>
              <a:rPr lang="lv-LV" sz="2000" dirty="0"/>
              <a:t>sastāda </a:t>
            </a:r>
            <a:r>
              <a:rPr lang="lv-LV" sz="2000" dirty="0" smtClean="0"/>
              <a:t>12%</a:t>
            </a:r>
          </a:p>
          <a:p>
            <a:pPr marL="285750" indent="-285750">
              <a:buFont typeface="Arial" pitchFamily="34" charset="0"/>
              <a:buChar char="•"/>
            </a:pPr>
            <a:r>
              <a:rPr lang="lv-LV" sz="2000" dirty="0"/>
              <a:t>Kardioembolisks cerebrāls infarkts ir smagākais </a:t>
            </a:r>
            <a:r>
              <a:rPr lang="lv-LV" sz="2000" dirty="0" smtClean="0"/>
              <a:t>no išēmiska </a:t>
            </a:r>
            <a:r>
              <a:rPr lang="lv-LV" sz="2000" dirty="0"/>
              <a:t>insulta </a:t>
            </a:r>
            <a:r>
              <a:rPr lang="lv-LV" sz="2000" dirty="0" smtClean="0"/>
              <a:t>subtipiem</a:t>
            </a:r>
          </a:p>
          <a:p>
            <a:pPr marL="285750" indent="-285750">
              <a:buFont typeface="Arial" pitchFamily="34" charset="0"/>
              <a:buChar char="•"/>
            </a:pPr>
            <a:r>
              <a:rPr lang="lv-LV" sz="2000" dirty="0"/>
              <a:t>Augsta hospitālā mirstība 6–27</a:t>
            </a:r>
            <a:r>
              <a:rPr lang="lv-LV" sz="2000" dirty="0" smtClean="0"/>
              <a:t>%</a:t>
            </a:r>
            <a:endParaRPr lang="lv-LV" sz="2000" dirty="0"/>
          </a:p>
          <a:p>
            <a:pPr algn="r"/>
            <a:endParaRPr lang="lv-LV" sz="1200" dirty="0"/>
          </a:p>
          <a:p>
            <a:pPr algn="r"/>
            <a:endParaRPr lang="lv-LV" sz="1200" dirty="0" smtClean="0"/>
          </a:p>
          <a:p>
            <a:pPr algn="r"/>
            <a:endParaRPr lang="lv-LV" sz="1200" dirty="0"/>
          </a:p>
          <a:p>
            <a:pPr algn="r"/>
            <a:r>
              <a:rPr lang="lv-LV" sz="1200" dirty="0" smtClean="0"/>
              <a:t>D.Guzman </a:t>
            </a:r>
            <a:r>
              <a:rPr lang="lv-LV" sz="1200" dirty="0"/>
              <a:t>J. Cardioembolic stroke: epidemiology. Neurologia. 2012 Mar;27 Suppl 1:4-9.</a:t>
            </a:r>
          </a:p>
          <a:p>
            <a:pPr algn="r"/>
            <a:r>
              <a:rPr lang="lv-LV" sz="1200" dirty="0" smtClean="0"/>
              <a:t>M.Angels </a:t>
            </a:r>
            <a:r>
              <a:rPr lang="lv-LV" sz="1200" dirty="0"/>
              <a:t>Font et al. Antithrombotic Medication for Cardioembolic Stroke Prevention. Stroke Research </a:t>
            </a:r>
            <a:r>
              <a:rPr lang="lv-LV" sz="1200" dirty="0" smtClean="0"/>
              <a:t>and</a:t>
            </a:r>
            <a:endParaRPr lang="lv-LV" sz="1200" dirty="0"/>
          </a:p>
          <a:p>
            <a:pPr algn="r"/>
            <a:r>
              <a:rPr lang="lv-LV" sz="1200" dirty="0"/>
              <a:t>Treatment. Volume 2011, Article ID 607852</a:t>
            </a:r>
          </a:p>
          <a:p>
            <a:pPr algn="r"/>
            <a:r>
              <a:rPr lang="lv-LV" sz="1200" dirty="0" smtClean="0"/>
              <a:t>Guidelines </a:t>
            </a:r>
            <a:r>
              <a:rPr lang="lv-LV" sz="1200" dirty="0"/>
              <a:t>for the Early Management of Patients With Acute Ischemic Stroke. AHA/ASA. Stroke, Jan 31, 2013</a:t>
            </a:r>
          </a:p>
        </p:txBody>
      </p:sp>
    </p:spTree>
    <p:extLst>
      <p:ext uri="{BB962C8B-B14F-4D97-AF65-F5344CB8AC3E}">
        <p14:creationId xmlns:p14="http://schemas.microsoft.com/office/powerpoint/2010/main" val="25570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Išēmiska insulta ārstēšana</a:t>
            </a:r>
            <a:endParaRPr lang="lv-LV" dirty="0"/>
          </a:p>
        </p:txBody>
      </p:sp>
      <p:sp>
        <p:nvSpPr>
          <p:cNvPr id="3" name="Text Placeholder 2"/>
          <p:cNvSpPr>
            <a:spLocks noGrp="1"/>
          </p:cNvSpPr>
          <p:nvPr>
            <p:ph type="body" sz="quarter" idx="10"/>
          </p:nvPr>
        </p:nvSpPr>
        <p:spPr/>
        <p:txBody>
          <a:bodyPr/>
          <a:lstStyle/>
          <a:p>
            <a:pPr marL="571500" indent="-571500">
              <a:buFont typeface="Arial" pitchFamily="34" charset="0"/>
              <a:buChar char="•"/>
            </a:pPr>
            <a:r>
              <a:rPr lang="lv-LV" sz="2400" dirty="0">
                <a:latin typeface="+mj-lt"/>
                <a:cs typeface="Arial" charset="0"/>
              </a:rPr>
              <a:t>Trombolītiskā terapija </a:t>
            </a:r>
            <a:r>
              <a:rPr lang="de-DE" sz="2400" dirty="0">
                <a:latin typeface="+mj-lt"/>
                <a:cs typeface="Arial" charset="0"/>
              </a:rPr>
              <a:t>patreiz ir vienīg</a:t>
            </a:r>
            <a:r>
              <a:rPr lang="lv-LV" sz="2400" dirty="0">
                <a:latin typeface="+mj-lt"/>
                <a:cs typeface="Arial" charset="0"/>
              </a:rPr>
              <a:t>ā </a:t>
            </a:r>
            <a:r>
              <a:rPr lang="de-DE" sz="2400" dirty="0">
                <a:latin typeface="+mj-lt"/>
                <a:cs typeface="Arial" charset="0"/>
              </a:rPr>
              <a:t>vadlīnijās apstiprināt</a:t>
            </a:r>
            <a:r>
              <a:rPr lang="lv-LV" sz="2400" dirty="0">
                <a:latin typeface="+mj-lt"/>
                <a:cs typeface="Arial" charset="0"/>
              </a:rPr>
              <a:t>ā </a:t>
            </a:r>
            <a:r>
              <a:rPr lang="de-DE" sz="2400" dirty="0">
                <a:latin typeface="+mj-lt"/>
                <a:cs typeface="Arial" charset="0"/>
              </a:rPr>
              <a:t>specifisk</a:t>
            </a:r>
            <a:r>
              <a:rPr lang="lv-LV" sz="2400" dirty="0">
                <a:latin typeface="+mj-lt"/>
                <a:cs typeface="Arial" charset="0"/>
              </a:rPr>
              <a:t>ā</a:t>
            </a:r>
            <a:r>
              <a:rPr lang="de-DE" sz="2400" dirty="0">
                <a:latin typeface="+mj-lt"/>
                <a:cs typeface="Arial" charset="0"/>
              </a:rPr>
              <a:t> akūta išēmiska insulta ārstēšanas </a:t>
            </a:r>
            <a:r>
              <a:rPr lang="lv-LV" sz="2400" dirty="0">
                <a:latin typeface="+mj-lt"/>
                <a:cs typeface="Arial" charset="0"/>
              </a:rPr>
              <a:t>metode ar pierādītu efektivitāti un drošību </a:t>
            </a:r>
            <a:r>
              <a:rPr lang="lv-LV" sz="2400" dirty="0" smtClean="0">
                <a:latin typeface="+mj-lt"/>
                <a:cs typeface="Arial" charset="0"/>
              </a:rPr>
              <a:t>pētījumos</a:t>
            </a:r>
          </a:p>
          <a:p>
            <a:pPr marL="571500" indent="-571500">
              <a:buFont typeface="Arial" pitchFamily="34" charset="0"/>
              <a:buChar char="•"/>
            </a:pPr>
            <a:r>
              <a:rPr lang="lv-LV" sz="2400" dirty="0" smtClean="0">
                <a:latin typeface="+mj-lt"/>
                <a:cs typeface="Arial" charset="0"/>
              </a:rPr>
              <a:t>Trūkst datu par trombolīzes rezultātiem pacientiem &gt;80 g.v.</a:t>
            </a:r>
          </a:p>
          <a:p>
            <a:pPr marL="1028700" lvl="1" indent="-571500">
              <a:buFont typeface="Arial" pitchFamily="34" charset="0"/>
              <a:buChar char="•"/>
            </a:pPr>
            <a:r>
              <a:rPr lang="lv-LV" sz="2400" dirty="0" smtClean="0">
                <a:latin typeface="+mj-lt"/>
                <a:cs typeface="Arial" charset="0"/>
              </a:rPr>
              <a:t>~30% pacientu ar insultu ir vecumā &gt;80 gadiem</a:t>
            </a:r>
          </a:p>
          <a:p>
            <a:pPr marL="1028700" lvl="1" indent="-571500">
              <a:buFont typeface="Arial" pitchFamily="34" charset="0"/>
              <a:buChar char="•"/>
            </a:pPr>
            <a:r>
              <a:rPr lang="lv-LV" sz="2400" dirty="0" smtClean="0">
                <a:latin typeface="+mj-lt"/>
                <a:cs typeface="Arial" charset="0"/>
              </a:rPr>
              <a:t>NINDS, ECASS I,II,III islēdza no petījumiem pacientus vecumā virs 80g.</a:t>
            </a:r>
          </a:p>
          <a:p>
            <a:pPr marL="1485900" lvl="2" indent="-571500">
              <a:buFont typeface="Arial" pitchFamily="34" charset="0"/>
              <a:buChar char="•"/>
            </a:pPr>
            <a:r>
              <a:rPr lang="lv-LV" sz="2000" dirty="0" smtClean="0">
                <a:latin typeface="+mj-lt"/>
                <a:cs typeface="Arial" charset="0"/>
              </a:rPr>
              <a:t>Sliktāks iznākums</a:t>
            </a:r>
          </a:p>
          <a:p>
            <a:pPr marL="1485900" lvl="2" indent="-571500">
              <a:buFont typeface="Arial" pitchFamily="34" charset="0"/>
              <a:buChar char="•"/>
            </a:pPr>
            <a:r>
              <a:rPr lang="lv-LV" sz="2000" dirty="0" smtClean="0">
                <a:latin typeface="+mj-lt"/>
                <a:cs typeface="Arial" charset="0"/>
              </a:rPr>
              <a:t>Komplikāciju risks (sICH)</a:t>
            </a:r>
          </a:p>
          <a:p>
            <a:pPr marL="1485900" lvl="2" indent="-571500">
              <a:buFont typeface="Arial" pitchFamily="34" charset="0"/>
              <a:buChar char="•"/>
            </a:pPr>
            <a:r>
              <a:rPr lang="lv-LV" sz="2000" smtClean="0">
                <a:latin typeface="+mj-lt"/>
                <a:cs typeface="Arial" charset="0"/>
              </a:rPr>
              <a:t>Augstāka mirstība </a:t>
            </a:r>
            <a:endParaRPr lang="lv-LV" sz="2000" dirty="0" smtClean="0">
              <a:latin typeface="+mj-lt"/>
              <a:cs typeface="Arial" charset="0"/>
            </a:endParaRPr>
          </a:p>
          <a:p>
            <a:pPr marL="571500" indent="-571500">
              <a:buFont typeface="Arial" pitchFamily="34" charset="0"/>
              <a:buChar char="•"/>
            </a:pPr>
            <a:endParaRPr lang="de-DE" sz="2400" dirty="0">
              <a:latin typeface="+mj-lt"/>
              <a:cs typeface="Arial" charset="0"/>
            </a:endParaRPr>
          </a:p>
          <a:p>
            <a:endParaRPr lang="lv-LV" sz="2400" dirty="0"/>
          </a:p>
        </p:txBody>
      </p:sp>
    </p:spTree>
    <p:extLst>
      <p:ext uri="{BB962C8B-B14F-4D97-AF65-F5344CB8AC3E}">
        <p14:creationId xmlns:p14="http://schemas.microsoft.com/office/powerpoint/2010/main" val="364468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1412776"/>
          </a:xfrm>
        </p:spPr>
        <p:txBody>
          <a:bodyPr/>
          <a:lstStyle/>
          <a:p>
            <a:r>
              <a:rPr lang="lv-LV" dirty="0" smtClean="0"/>
              <a:t>Cilvēku populācija pasaulē </a:t>
            </a:r>
            <a:br>
              <a:rPr lang="lv-LV" dirty="0" smtClean="0"/>
            </a:br>
            <a:r>
              <a:rPr lang="lv-LV" dirty="0" smtClean="0"/>
              <a:t>virs 60 gadiem </a:t>
            </a:r>
            <a:br>
              <a:rPr lang="lv-LV" dirty="0" smtClean="0"/>
            </a:br>
            <a:r>
              <a:rPr lang="lv-LV" dirty="0" smtClean="0"/>
              <a:t>(1950-2050)</a:t>
            </a:r>
            <a:endParaRPr lang="lv-LV" dirty="0"/>
          </a:p>
        </p:txBody>
      </p:sp>
      <p:sp>
        <p:nvSpPr>
          <p:cNvPr id="3" name="Content Placeholder 2"/>
          <p:cNvSpPr>
            <a:spLocks noGrp="1"/>
          </p:cNvSpPr>
          <p:nvPr>
            <p:ph idx="1"/>
          </p:nvPr>
        </p:nvSpPr>
        <p:spPr>
          <a:xfrm>
            <a:off x="251520" y="1412776"/>
            <a:ext cx="8640960" cy="4248472"/>
          </a:xfrm>
        </p:spPr>
        <p:txBody>
          <a:bodyPr/>
          <a:lstStyle/>
          <a:p>
            <a:endParaRPr lang="lv-LV"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820"/>
          <a:stretch/>
        </p:blipFill>
        <p:spPr bwMode="auto">
          <a:xfrm>
            <a:off x="611560" y="1484784"/>
            <a:ext cx="7510413" cy="443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5947533"/>
            <a:ext cx="8496944" cy="307777"/>
          </a:xfrm>
          <a:prstGeom prst="rect">
            <a:avLst/>
          </a:prstGeom>
        </p:spPr>
        <p:txBody>
          <a:bodyPr wrap="square">
            <a:spAutoFit/>
          </a:bodyPr>
          <a:lstStyle/>
          <a:p>
            <a:pPr algn="r"/>
            <a:r>
              <a:rPr lang="lv-LV" sz="1400" i="1" dirty="0">
                <a:latin typeface="+mj-lt"/>
              </a:rPr>
              <a:t>http://www.un.org/esa/population/publications/WPA2009/WPA2009_WorkingPaper.pdf</a:t>
            </a:r>
          </a:p>
        </p:txBody>
      </p:sp>
      <p:sp>
        <p:nvSpPr>
          <p:cNvPr id="5" name="Rectangle 4"/>
          <p:cNvSpPr/>
          <p:nvPr/>
        </p:nvSpPr>
        <p:spPr>
          <a:xfrm>
            <a:off x="755576" y="2780928"/>
            <a:ext cx="432048" cy="1368152"/>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solidFill>
                  <a:schemeClr val="tx1"/>
                </a:solidFill>
              </a:rPr>
              <a:t>%</a:t>
            </a:r>
            <a:endParaRPr lang="lv-LV" dirty="0">
              <a:solidFill>
                <a:schemeClr val="tx1"/>
              </a:solidFill>
            </a:endParaRPr>
          </a:p>
        </p:txBody>
      </p:sp>
      <p:sp>
        <p:nvSpPr>
          <p:cNvPr id="6" name="Rectangle 5"/>
          <p:cNvSpPr/>
          <p:nvPr/>
        </p:nvSpPr>
        <p:spPr>
          <a:xfrm>
            <a:off x="4366766" y="5445224"/>
            <a:ext cx="1141338" cy="360040"/>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solidFill>
                  <a:schemeClr val="tx1"/>
                </a:solidFill>
              </a:rPr>
              <a:t>Gadi</a:t>
            </a:r>
            <a:endParaRPr lang="lv-LV" dirty="0">
              <a:solidFill>
                <a:schemeClr val="tx1"/>
              </a:solidFill>
            </a:endParaRPr>
          </a:p>
        </p:txBody>
      </p:sp>
    </p:spTree>
    <p:extLst>
      <p:ext uri="{BB962C8B-B14F-4D97-AF65-F5344CB8AC3E}">
        <p14:creationId xmlns:p14="http://schemas.microsoft.com/office/powerpoint/2010/main" val="2384274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9388" y="1385888"/>
            <a:ext cx="8616950" cy="502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10000"/>
              </a:lnSpc>
              <a:spcBef>
                <a:spcPct val="85000"/>
              </a:spcBef>
              <a:buClr>
                <a:schemeClr val="tx2"/>
              </a:buClr>
              <a:buFont typeface="Wingdings" pitchFamily="2" charset="2"/>
              <a:buChar char="§"/>
            </a:pPr>
            <a:r>
              <a:rPr lang="lv-LV" sz="2000" dirty="0">
                <a:latin typeface="+mj-lt"/>
              </a:rPr>
              <a:t>Akūta cerebrāla infarkta simptomi un klīniskas pazīmes</a:t>
            </a:r>
          </a:p>
          <a:p>
            <a:pPr>
              <a:lnSpc>
                <a:spcPct val="110000"/>
              </a:lnSpc>
              <a:spcBef>
                <a:spcPct val="85000"/>
              </a:spcBef>
              <a:buClr>
                <a:schemeClr val="tx2"/>
              </a:buClr>
              <a:buFont typeface="Wingdings" pitchFamily="2" charset="2"/>
              <a:buChar char="§"/>
            </a:pPr>
            <a:r>
              <a:rPr lang="lv-LV" sz="2000" dirty="0">
                <a:latin typeface="+mj-lt"/>
              </a:rPr>
              <a:t>Precīzi zināms saslimšanas laiks</a:t>
            </a:r>
          </a:p>
          <a:p>
            <a:pPr>
              <a:lnSpc>
                <a:spcPct val="110000"/>
              </a:lnSpc>
              <a:spcBef>
                <a:spcPct val="85000"/>
              </a:spcBef>
              <a:buClr>
                <a:schemeClr val="tx2"/>
              </a:buClr>
              <a:buFont typeface="Wingdings" pitchFamily="2" charset="2"/>
              <a:buChar char="§"/>
            </a:pPr>
            <a:r>
              <a:rPr lang="lv-LV" sz="2000" dirty="0">
                <a:latin typeface="+mj-lt"/>
              </a:rPr>
              <a:t>Saslimšanas laiks nav ilgāks par  4.5 stundām</a:t>
            </a:r>
          </a:p>
          <a:p>
            <a:pPr>
              <a:lnSpc>
                <a:spcPct val="110000"/>
              </a:lnSpc>
              <a:spcBef>
                <a:spcPct val="85000"/>
              </a:spcBef>
              <a:buClr>
                <a:schemeClr val="tx2"/>
              </a:buClr>
              <a:buFont typeface="Wingdings" pitchFamily="2" charset="2"/>
              <a:buChar char="§"/>
            </a:pPr>
            <a:r>
              <a:rPr lang="lv-LV" sz="2000" dirty="0">
                <a:latin typeface="+mj-lt"/>
              </a:rPr>
              <a:t>Natīvā CT izslēgta hemorāģija vai išēmija</a:t>
            </a:r>
          </a:p>
          <a:p>
            <a:pPr>
              <a:lnSpc>
                <a:spcPct val="110000"/>
              </a:lnSpc>
              <a:spcBef>
                <a:spcPct val="85000"/>
              </a:spcBef>
              <a:buClr>
                <a:schemeClr val="tx2"/>
              </a:buClr>
              <a:buFont typeface="Wingdings" pitchFamily="2" charset="2"/>
              <a:buChar char="§"/>
            </a:pPr>
            <a:r>
              <a:rPr lang="lv-LV" sz="2000" dirty="0">
                <a:latin typeface="+mj-lt"/>
              </a:rPr>
              <a:t>Pacienta vecums </a:t>
            </a:r>
            <a:r>
              <a:rPr lang="lv-LV" sz="2000" b="1" dirty="0">
                <a:latin typeface="+mj-lt"/>
              </a:rPr>
              <a:t>18-80 gadi </a:t>
            </a:r>
            <a:r>
              <a:rPr lang="lv-LV" sz="2000" dirty="0">
                <a:latin typeface="+mj-lt"/>
              </a:rPr>
              <a:t>(atsevišķos gadījumos &lt;18 vai &gt;80 gadiem)</a:t>
            </a:r>
          </a:p>
          <a:p>
            <a:pPr>
              <a:lnSpc>
                <a:spcPct val="110000"/>
              </a:lnSpc>
              <a:spcBef>
                <a:spcPct val="85000"/>
              </a:spcBef>
              <a:buClr>
                <a:schemeClr val="tx2"/>
              </a:buClr>
              <a:buFont typeface="Wingdings" pitchFamily="2" charset="2"/>
              <a:buChar char="§"/>
            </a:pPr>
            <a:r>
              <a:rPr lang="lv-LV" sz="2000" dirty="0">
                <a:latin typeface="+mj-lt"/>
              </a:rPr>
              <a:t>Pārliecinošs neiroloģisks deficīts, kas potenciāli var radīt ilgstošu nespēju</a:t>
            </a:r>
          </a:p>
          <a:p>
            <a:pPr>
              <a:lnSpc>
                <a:spcPct val="110000"/>
              </a:lnSpc>
              <a:spcBef>
                <a:spcPct val="85000"/>
              </a:spcBef>
              <a:buClr>
                <a:schemeClr val="tx2"/>
              </a:buClr>
              <a:buFont typeface="Wingdings" pitchFamily="2" charset="2"/>
              <a:buChar char="§"/>
            </a:pPr>
            <a:r>
              <a:rPr lang="lv-LV" sz="2000" dirty="0">
                <a:latin typeface="+mj-lt"/>
              </a:rPr>
              <a:t>Medikamenta ievadi veic neirologs ar pieredzi un zināšanām par I/V tombolīzi</a:t>
            </a:r>
          </a:p>
        </p:txBody>
      </p:sp>
      <p:sp>
        <p:nvSpPr>
          <p:cNvPr id="10243" name="Text Box 4"/>
          <p:cNvSpPr txBox="1">
            <a:spLocks noChangeArrowheads="1"/>
          </p:cNvSpPr>
          <p:nvPr/>
        </p:nvSpPr>
        <p:spPr bwMode="auto">
          <a:xfrm>
            <a:off x="448334" y="260648"/>
            <a:ext cx="7181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lv-LV" sz="3600" b="1" dirty="0">
                <a:solidFill>
                  <a:srgbClr val="002060"/>
                </a:solidFill>
                <a:latin typeface="+mj-lt"/>
              </a:rPr>
              <a:t>Indikācijas trombolīzei</a:t>
            </a:r>
            <a:endParaRPr lang="de-DE" sz="3600" b="1" dirty="0">
              <a:solidFill>
                <a:srgbClr val="002060"/>
              </a:solidFill>
              <a:latin typeface="+mj-lt"/>
            </a:endParaRPr>
          </a:p>
        </p:txBody>
      </p:sp>
    </p:spTree>
    <p:extLst>
      <p:ext uri="{BB962C8B-B14F-4D97-AF65-F5344CB8AC3E}">
        <p14:creationId xmlns:p14="http://schemas.microsoft.com/office/powerpoint/2010/main" val="2812719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3528" y="0"/>
            <a:ext cx="8642400" cy="122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000" b="1" dirty="0">
                <a:solidFill>
                  <a:schemeClr val="tx2"/>
                </a:solidFill>
                <a:latin typeface="Arial" charset="0"/>
              </a:rPr>
              <a:t> </a:t>
            </a:r>
            <a:r>
              <a:rPr lang="lv-LV" sz="2000" b="1" dirty="0" smtClean="0">
                <a:solidFill>
                  <a:schemeClr val="tx2"/>
                </a:solidFill>
                <a:latin typeface="Arial" charset="0"/>
              </a:rPr>
              <a:t>Insulta iznākumi m</a:t>
            </a:r>
            <a:r>
              <a:rPr lang="en-GB" sz="2000" b="1" dirty="0" smtClean="0">
                <a:solidFill>
                  <a:schemeClr val="tx2"/>
                </a:solidFill>
                <a:latin typeface="Arial" charset="0"/>
              </a:rPr>
              <a:t>Rankin</a:t>
            </a:r>
            <a:r>
              <a:rPr lang="lv-LV" sz="2000" b="1" dirty="0" smtClean="0">
                <a:solidFill>
                  <a:schemeClr val="tx2"/>
                </a:solidFill>
                <a:latin typeface="Arial" charset="0"/>
              </a:rPr>
              <a:t>a</a:t>
            </a:r>
            <a:r>
              <a:rPr lang="en-GB" sz="2000" b="1" dirty="0" smtClean="0">
                <a:solidFill>
                  <a:schemeClr val="tx2"/>
                </a:solidFill>
                <a:latin typeface="Arial" charset="0"/>
              </a:rPr>
              <a:t> </a:t>
            </a:r>
            <a:r>
              <a:rPr lang="en-GB" sz="2000" b="1" dirty="0" err="1" smtClean="0">
                <a:solidFill>
                  <a:schemeClr val="tx2"/>
                </a:solidFill>
                <a:latin typeface="Arial" charset="0"/>
              </a:rPr>
              <a:t>skal</a:t>
            </a:r>
            <a:r>
              <a:rPr lang="lv-LV" sz="2000" b="1" dirty="0" smtClean="0">
                <a:solidFill>
                  <a:schemeClr val="tx2"/>
                </a:solidFill>
                <a:latin typeface="Arial" charset="0"/>
              </a:rPr>
              <a:t>a</a:t>
            </a:r>
            <a:r>
              <a:rPr lang="en-GB" sz="2000" b="1" dirty="0" smtClean="0">
                <a:solidFill>
                  <a:schemeClr val="tx2"/>
                </a:solidFill>
                <a:latin typeface="Arial" charset="0"/>
              </a:rPr>
              <a:t> </a:t>
            </a:r>
            <a:r>
              <a:rPr lang="en-GB" sz="2000" b="1" dirty="0">
                <a:solidFill>
                  <a:schemeClr val="tx2"/>
                </a:solidFill>
                <a:latin typeface="Arial" charset="0"/>
              </a:rPr>
              <a:t>(no 0 = </a:t>
            </a:r>
            <a:r>
              <a:rPr lang="en-GB" sz="2000" b="1" dirty="0" err="1">
                <a:solidFill>
                  <a:schemeClr val="tx2"/>
                </a:solidFill>
                <a:latin typeface="Arial" charset="0"/>
              </a:rPr>
              <a:t>nav</a:t>
            </a:r>
            <a:r>
              <a:rPr lang="en-GB" sz="2000" b="1" dirty="0">
                <a:solidFill>
                  <a:schemeClr val="tx2"/>
                </a:solidFill>
                <a:latin typeface="Arial" charset="0"/>
              </a:rPr>
              <a:t> </a:t>
            </a:r>
            <a:r>
              <a:rPr lang="en-GB" sz="2000" b="1" dirty="0" err="1">
                <a:solidFill>
                  <a:schemeClr val="tx2"/>
                </a:solidFill>
                <a:latin typeface="Arial" charset="0"/>
              </a:rPr>
              <a:t>simptomu</a:t>
            </a:r>
            <a:r>
              <a:rPr lang="en-GB" sz="2000" b="1" dirty="0">
                <a:solidFill>
                  <a:schemeClr val="tx2"/>
                </a:solidFill>
                <a:latin typeface="Arial" charset="0"/>
              </a:rPr>
              <a:t> </a:t>
            </a:r>
            <a:r>
              <a:rPr lang="lv-LV" sz="2000" b="1" dirty="0" smtClean="0">
                <a:solidFill>
                  <a:schemeClr val="tx2"/>
                </a:solidFill>
                <a:latin typeface="Arial" charset="0"/>
              </a:rPr>
              <a:t> </a:t>
            </a:r>
            <a:r>
              <a:rPr lang="en-GB" sz="2000" b="1" dirty="0" err="1" smtClean="0">
                <a:solidFill>
                  <a:schemeClr val="tx2"/>
                </a:solidFill>
                <a:latin typeface="Arial" charset="0"/>
              </a:rPr>
              <a:t>līdz</a:t>
            </a:r>
            <a:r>
              <a:rPr lang="en-GB" sz="2000" b="1" dirty="0" smtClean="0">
                <a:solidFill>
                  <a:schemeClr val="tx2"/>
                </a:solidFill>
                <a:latin typeface="Arial" charset="0"/>
              </a:rPr>
              <a:t> </a:t>
            </a:r>
            <a:r>
              <a:rPr lang="en-GB" sz="2000" b="1" dirty="0">
                <a:solidFill>
                  <a:schemeClr val="tx2"/>
                </a:solidFill>
                <a:latin typeface="Arial" charset="0"/>
              </a:rPr>
              <a:t>6 = </a:t>
            </a:r>
            <a:r>
              <a:rPr lang="en-GB" sz="2000" b="1" dirty="0" err="1">
                <a:solidFill>
                  <a:schemeClr val="tx2"/>
                </a:solidFill>
                <a:latin typeface="Arial" charset="0"/>
              </a:rPr>
              <a:t>nāve</a:t>
            </a:r>
            <a:r>
              <a:rPr lang="en-GB" sz="2000" b="1" dirty="0">
                <a:solidFill>
                  <a:schemeClr val="tx2"/>
                </a:solidFill>
                <a:latin typeface="Arial" charset="0"/>
              </a:rPr>
              <a:t>) </a:t>
            </a:r>
            <a:r>
              <a:rPr lang="lv-LV" sz="2000" b="1" dirty="0" smtClean="0">
                <a:solidFill>
                  <a:schemeClr val="tx2"/>
                </a:solidFill>
                <a:latin typeface="Arial" charset="0"/>
              </a:rPr>
              <a:t>3</a:t>
            </a:r>
            <a:r>
              <a:rPr lang="en-GB" sz="2000" b="1" dirty="0" smtClean="0">
                <a:solidFill>
                  <a:schemeClr val="tx2"/>
                </a:solidFill>
                <a:latin typeface="Arial" charset="0"/>
              </a:rPr>
              <a:t> </a:t>
            </a:r>
            <a:r>
              <a:rPr lang="en-GB" sz="2000" b="1" dirty="0" err="1">
                <a:solidFill>
                  <a:schemeClr val="tx2"/>
                </a:solidFill>
                <a:latin typeface="Arial" charset="0"/>
              </a:rPr>
              <a:t>mēnešu</a:t>
            </a:r>
            <a:r>
              <a:rPr lang="en-GB" sz="2000" b="1" dirty="0">
                <a:solidFill>
                  <a:schemeClr val="tx2"/>
                </a:solidFill>
                <a:latin typeface="Arial" charset="0"/>
              </a:rPr>
              <a:t> </a:t>
            </a:r>
            <a:r>
              <a:rPr lang="en-GB" sz="2000" b="1" dirty="0" err="1">
                <a:solidFill>
                  <a:schemeClr val="tx2"/>
                </a:solidFill>
                <a:latin typeface="Arial" charset="0"/>
              </a:rPr>
              <a:t>laikā</a:t>
            </a:r>
            <a:r>
              <a:rPr lang="en-GB" sz="2000" b="1" dirty="0">
                <a:solidFill>
                  <a:schemeClr val="tx2"/>
                </a:solidFill>
                <a:latin typeface="Arial" charset="0"/>
              </a:rPr>
              <a:t> </a:t>
            </a:r>
            <a:r>
              <a:rPr lang="en-GB" sz="2000" b="1" dirty="0" err="1">
                <a:solidFill>
                  <a:schemeClr val="tx2"/>
                </a:solidFill>
                <a:latin typeface="Arial" charset="0"/>
              </a:rPr>
              <a:t>starp</a:t>
            </a:r>
            <a:r>
              <a:rPr lang="en-GB" sz="2000" b="1" dirty="0">
                <a:solidFill>
                  <a:schemeClr val="tx2"/>
                </a:solidFill>
                <a:latin typeface="Arial" charset="0"/>
              </a:rPr>
              <a:t> </a:t>
            </a:r>
            <a:r>
              <a:rPr lang="en-GB" sz="2000" b="1" dirty="0" err="1">
                <a:solidFill>
                  <a:schemeClr val="tx2"/>
                </a:solidFill>
                <a:latin typeface="Arial" charset="0"/>
              </a:rPr>
              <a:t>pacientiem</a:t>
            </a:r>
            <a:r>
              <a:rPr lang="en-GB" sz="2000" b="1" dirty="0">
                <a:solidFill>
                  <a:schemeClr val="tx2"/>
                </a:solidFill>
                <a:latin typeface="Arial" charset="0"/>
              </a:rPr>
              <a:t>, </a:t>
            </a:r>
            <a:r>
              <a:rPr lang="en-GB" sz="2000" b="1" dirty="0" smtClean="0">
                <a:solidFill>
                  <a:schemeClr val="tx2"/>
                </a:solidFill>
                <a:latin typeface="Arial" charset="0"/>
              </a:rPr>
              <a:t>k</a:t>
            </a:r>
            <a:r>
              <a:rPr lang="lv-LV" sz="2000" b="1" dirty="0" smtClean="0">
                <a:solidFill>
                  <a:schemeClr val="tx2"/>
                </a:solidFill>
                <a:latin typeface="Arial" charset="0"/>
              </a:rPr>
              <a:t>uriem </a:t>
            </a:r>
            <a:r>
              <a:rPr lang="en-GB" sz="2000" b="1" dirty="0" err="1" smtClean="0">
                <a:solidFill>
                  <a:schemeClr val="tx2"/>
                </a:solidFill>
                <a:latin typeface="Arial" charset="0"/>
              </a:rPr>
              <a:t>veikta</a:t>
            </a:r>
            <a:r>
              <a:rPr lang="en-GB" sz="2000" b="1" dirty="0" smtClean="0">
                <a:solidFill>
                  <a:schemeClr val="tx2"/>
                </a:solidFill>
                <a:latin typeface="Arial" charset="0"/>
              </a:rPr>
              <a:t> </a:t>
            </a:r>
            <a:r>
              <a:rPr lang="en-GB" sz="2000" b="1" dirty="0" err="1">
                <a:solidFill>
                  <a:schemeClr val="tx2"/>
                </a:solidFill>
                <a:latin typeface="Arial" charset="0"/>
              </a:rPr>
              <a:t>trombolīze</a:t>
            </a:r>
            <a:r>
              <a:rPr lang="en-GB" sz="2000" b="1" dirty="0">
                <a:solidFill>
                  <a:schemeClr val="tx2"/>
                </a:solidFill>
                <a:latin typeface="Arial" charset="0"/>
              </a:rPr>
              <a:t> </a:t>
            </a:r>
            <a:r>
              <a:rPr lang="en-GB" sz="2000" b="1" dirty="0" err="1">
                <a:solidFill>
                  <a:schemeClr val="tx2"/>
                </a:solidFill>
                <a:latin typeface="Arial" charset="0"/>
              </a:rPr>
              <a:t>ar</a:t>
            </a:r>
            <a:r>
              <a:rPr lang="en-GB" sz="2000" b="1" dirty="0">
                <a:solidFill>
                  <a:schemeClr val="tx2"/>
                </a:solidFill>
                <a:latin typeface="Arial" charset="0"/>
              </a:rPr>
              <a:t> </a:t>
            </a:r>
            <a:r>
              <a:rPr lang="en-GB" sz="2000" b="1" dirty="0" err="1" smtClean="0">
                <a:solidFill>
                  <a:schemeClr val="tx2"/>
                </a:solidFill>
                <a:latin typeface="Arial" charset="0"/>
              </a:rPr>
              <a:t>alteplāz</a:t>
            </a:r>
            <a:r>
              <a:rPr lang="lv-LV" sz="2000" b="1" dirty="0" smtClean="0">
                <a:solidFill>
                  <a:schemeClr val="tx2"/>
                </a:solidFill>
                <a:latin typeface="Arial" charset="0"/>
              </a:rPr>
              <a:t>i</a:t>
            </a:r>
            <a:r>
              <a:rPr lang="en-GB" sz="2000" b="1" dirty="0" smtClean="0">
                <a:solidFill>
                  <a:schemeClr val="tx2"/>
                </a:solidFill>
                <a:latin typeface="Arial" charset="0"/>
              </a:rPr>
              <a:t> </a:t>
            </a:r>
            <a:r>
              <a:rPr lang="en-GB" sz="2000" b="1" dirty="0">
                <a:solidFill>
                  <a:schemeClr val="tx2"/>
                </a:solidFill>
                <a:latin typeface="Arial" charset="0"/>
              </a:rPr>
              <a:t>un </a:t>
            </a:r>
            <a:r>
              <a:rPr lang="en-GB" sz="2000" b="1" dirty="0" err="1" smtClean="0">
                <a:solidFill>
                  <a:schemeClr val="tx2"/>
                </a:solidFill>
                <a:latin typeface="Arial" charset="0"/>
              </a:rPr>
              <a:t>kontrol</a:t>
            </a:r>
            <a:r>
              <a:rPr lang="lv-LV" sz="2000" b="1" dirty="0" smtClean="0">
                <a:solidFill>
                  <a:schemeClr val="tx2"/>
                </a:solidFill>
                <a:latin typeface="Arial" charset="0"/>
              </a:rPr>
              <a:t>es </a:t>
            </a:r>
            <a:r>
              <a:rPr lang="lv-LV" sz="2000" b="1" dirty="0" smtClean="0">
                <a:solidFill>
                  <a:schemeClr val="tx2"/>
                </a:solidFill>
                <a:latin typeface="Arial" charset="0"/>
              </a:rPr>
              <a:t>grupu</a:t>
            </a:r>
            <a:endParaRPr lang="en-GB" sz="2000" b="1" dirty="0">
              <a:solidFill>
                <a:schemeClr val="tx2"/>
              </a:solidFill>
              <a:latin typeface="Arial"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920" y="1093911"/>
            <a:ext cx="47750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23528" y="5972308"/>
            <a:ext cx="8642400" cy="409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a:r>
              <a:rPr lang="en-GB" sz="1100" b="1" dirty="0">
                <a:latin typeface="Arial" charset="0"/>
              </a:rPr>
              <a:t>Mishra N K et al. BMJ </a:t>
            </a:r>
            <a:r>
              <a:rPr lang="en-GB" sz="1100" b="1" dirty="0" smtClean="0">
                <a:latin typeface="Arial" charset="0"/>
              </a:rPr>
              <a:t>2010;341:bmj.c6046</a:t>
            </a:r>
            <a:endParaRPr lang="lv-LV" sz="1100" b="1" dirty="0" smtClean="0">
              <a:latin typeface="Arial" charset="0"/>
            </a:endParaRPr>
          </a:p>
          <a:p>
            <a:pPr algn="r"/>
            <a:r>
              <a:rPr lang="en-GB" sz="1100" b="1" dirty="0">
                <a:latin typeface="Arial" charset="0"/>
              </a:rPr>
              <a:t>(SITS-ISTR, VISTA </a:t>
            </a:r>
            <a:r>
              <a:rPr lang="en-GB" sz="1100" b="1" dirty="0" err="1">
                <a:latin typeface="Arial" charset="0"/>
              </a:rPr>
              <a:t>dati</a:t>
            </a:r>
            <a:r>
              <a:rPr lang="en-GB" sz="1100" b="1" dirty="0">
                <a:latin typeface="Arial" charset="0"/>
              </a:rPr>
              <a:t>)</a:t>
            </a:r>
          </a:p>
          <a:p>
            <a:pPr algn="r"/>
            <a:endParaRPr lang="en-GB" sz="1100" b="1" dirty="0">
              <a:latin typeface="Arial" charset="0"/>
            </a:endParaRP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a:latin typeface="Arial" charset="0"/>
              </a:rPr>
              <a:t>©2010 by British Medical Journal Publishing Group</a:t>
            </a:r>
          </a:p>
        </p:txBody>
      </p:sp>
    </p:spTree>
    <p:extLst>
      <p:ext uri="{BB962C8B-B14F-4D97-AF65-F5344CB8AC3E}">
        <p14:creationId xmlns:p14="http://schemas.microsoft.com/office/powerpoint/2010/main" val="1725472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dirty="0">
                <a:latin typeface="Arial" charset="0"/>
              </a:rPr>
              <a:t>Fig 3 Shift towards better outcomes on modified Rankin scale at three months adjusted for age and baseline severity (defined by National Institutes of Health stroke scale).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057072"/>
            <a:ext cx="7804800" cy="47380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Mishra N K et al. BMJ 2010;341:bmj.c6046</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a:latin typeface="Arial" charset="0"/>
              </a:rPr>
              <a:t>©2010 by British Medical Journal Publishing Group</a:t>
            </a:r>
          </a:p>
        </p:txBody>
      </p:sp>
    </p:spTree>
    <p:extLst>
      <p:ext uri="{BB962C8B-B14F-4D97-AF65-F5344CB8AC3E}">
        <p14:creationId xmlns:p14="http://schemas.microsoft.com/office/powerpoint/2010/main" val="94649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67544" y="3511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lv-LV" b="1" dirty="0" smtClean="0">
                <a:solidFill>
                  <a:schemeClr val="tx2"/>
                </a:solidFill>
                <a:latin typeface="Arial" charset="0"/>
              </a:rPr>
              <a:t>Iznākums 3 mēn. Pēc trombolītiskās terapijas(mRS 0-1)</a:t>
            </a:r>
            <a:endParaRPr lang="en-GB" b="1" dirty="0">
              <a:solidFill>
                <a:schemeClr val="tx2"/>
              </a:solidFill>
              <a:latin typeface="Arial"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520" y="979303"/>
            <a:ext cx="52372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955520" y="5972308"/>
            <a:ext cx="7005144"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a:r>
              <a:rPr lang="en-GB" sz="1100" b="1" dirty="0">
                <a:latin typeface="Arial" charset="0"/>
              </a:rPr>
              <a:t>Mishra N K et al. BMJ 2010;341:bmj.c6046</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a:latin typeface="Arial" charset="0"/>
              </a:rPr>
              <a:t>©2010 by British Medical Journal Publishing Group</a:t>
            </a:r>
          </a:p>
        </p:txBody>
      </p:sp>
    </p:spTree>
    <p:extLst>
      <p:ext uri="{BB962C8B-B14F-4D97-AF65-F5344CB8AC3E}">
        <p14:creationId xmlns:p14="http://schemas.microsoft.com/office/powerpoint/2010/main" val="3049659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800" b="1" dirty="0">
                <a:solidFill>
                  <a:schemeClr val="tx2"/>
                </a:solidFill>
                <a:latin typeface="Arial" charset="0"/>
              </a:rPr>
              <a:t> </a:t>
            </a:r>
            <a:r>
              <a:rPr lang="lv-LV" sz="2800" b="1" dirty="0" smtClean="0">
                <a:solidFill>
                  <a:schemeClr val="tx2"/>
                </a:solidFill>
                <a:latin typeface="Arial" charset="0"/>
              </a:rPr>
              <a:t>M</a:t>
            </a:r>
            <a:r>
              <a:rPr lang="en-GB" sz="2800" b="1" dirty="0" err="1" smtClean="0">
                <a:solidFill>
                  <a:schemeClr val="tx2"/>
                </a:solidFill>
                <a:latin typeface="Arial" charset="0"/>
              </a:rPr>
              <a:t>irstīb</a:t>
            </a:r>
            <a:r>
              <a:rPr lang="lv-LV" sz="2800" b="1" dirty="0" smtClean="0">
                <a:solidFill>
                  <a:schemeClr val="tx2"/>
                </a:solidFill>
                <a:latin typeface="Arial" charset="0"/>
              </a:rPr>
              <a:t>a</a:t>
            </a:r>
            <a:r>
              <a:rPr lang="en-GB" sz="2800" b="1" dirty="0" smtClean="0">
                <a:solidFill>
                  <a:schemeClr val="tx2"/>
                </a:solidFill>
                <a:latin typeface="Arial" charset="0"/>
              </a:rPr>
              <a:t> </a:t>
            </a:r>
            <a:r>
              <a:rPr lang="en-GB" sz="2800" b="1" dirty="0" err="1">
                <a:solidFill>
                  <a:schemeClr val="tx2"/>
                </a:solidFill>
                <a:latin typeface="Arial" charset="0"/>
              </a:rPr>
              <a:t>pēc</a:t>
            </a:r>
            <a:r>
              <a:rPr lang="en-GB" sz="2800" b="1" dirty="0">
                <a:solidFill>
                  <a:schemeClr val="tx2"/>
                </a:solidFill>
                <a:latin typeface="Arial" charset="0"/>
              </a:rPr>
              <a:t> </a:t>
            </a:r>
            <a:r>
              <a:rPr lang="lv-LV" sz="2800" b="1" dirty="0">
                <a:solidFill>
                  <a:schemeClr val="tx2"/>
                </a:solidFill>
                <a:latin typeface="Arial" charset="0"/>
              </a:rPr>
              <a:t>3</a:t>
            </a:r>
            <a:r>
              <a:rPr lang="en-GB" sz="2800" b="1" dirty="0" smtClean="0">
                <a:solidFill>
                  <a:schemeClr val="tx2"/>
                </a:solidFill>
                <a:latin typeface="Arial" charset="0"/>
              </a:rPr>
              <a:t> </a:t>
            </a:r>
            <a:r>
              <a:rPr lang="en-GB" sz="2800" b="1" dirty="0" err="1">
                <a:solidFill>
                  <a:schemeClr val="tx2"/>
                </a:solidFill>
                <a:latin typeface="Arial" charset="0"/>
              </a:rPr>
              <a:t>mēnešiem</a:t>
            </a:r>
            <a:r>
              <a:rPr lang="en-GB" sz="2800" b="1" dirty="0">
                <a:solidFill>
                  <a:schemeClr val="tx2"/>
                </a:solidFill>
                <a:latin typeface="Arial" charset="0"/>
              </a:rPr>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640" y="979303"/>
            <a:ext cx="56030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772640" y="5972308"/>
            <a:ext cx="7045919"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a:r>
              <a:rPr lang="en-GB" sz="1100" b="1" dirty="0">
                <a:latin typeface="Arial" charset="0"/>
              </a:rPr>
              <a:t>Mishra N K et al. BMJ 2010;341:bmj.c6046</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a:latin typeface="Arial" charset="0"/>
              </a:rPr>
              <a:t>©2010 by British Medical Journal Publishing Group</a:t>
            </a:r>
          </a:p>
        </p:txBody>
      </p:sp>
    </p:spTree>
    <p:extLst>
      <p:ext uri="{BB962C8B-B14F-4D97-AF65-F5344CB8AC3E}">
        <p14:creationId xmlns:p14="http://schemas.microsoft.com/office/powerpoint/2010/main" val="24547541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Text Placeholder 2"/>
          <p:cNvSpPr>
            <a:spLocks noGrp="1"/>
          </p:cNvSpPr>
          <p:nvPr>
            <p:ph type="body" sz="quarter" idx="10"/>
          </p:nvPr>
        </p:nvSpPr>
        <p:spPr/>
        <p:txBody>
          <a:bodyPr/>
          <a:lstStyle/>
          <a:p>
            <a:pPr algn="ctr"/>
            <a:endParaRPr lang="lv-LV" sz="3600" dirty="0" smtClean="0"/>
          </a:p>
          <a:p>
            <a:pPr algn="ctr"/>
            <a:r>
              <a:rPr lang="lv-LV" sz="3600" dirty="0" smtClean="0"/>
              <a:t>Vecums  nav kontrindikācija ne savlaicīgai insulta primārās un sekundārās profilakses nozīmēšanai ne specifiskai ārstēšanai</a:t>
            </a:r>
            <a:endParaRPr lang="lv-LV" sz="3600" dirty="0"/>
          </a:p>
        </p:txBody>
      </p:sp>
    </p:spTree>
    <p:extLst>
      <p:ext uri="{BB962C8B-B14F-4D97-AF65-F5344CB8AC3E}">
        <p14:creationId xmlns:p14="http://schemas.microsoft.com/office/powerpoint/2010/main" val="66265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792088"/>
          </a:xfrm>
        </p:spPr>
        <p:txBody>
          <a:bodyPr/>
          <a:lstStyle/>
          <a:p>
            <a:r>
              <a:rPr lang="lv-LV" sz="4000" dirty="0" smtClean="0"/>
              <a:t>Fakti </a:t>
            </a:r>
            <a:endParaRPr lang="lv-LV" sz="4000" dirty="0"/>
          </a:p>
        </p:txBody>
      </p:sp>
      <p:sp>
        <p:nvSpPr>
          <p:cNvPr id="3" name="Content Placeholder 2"/>
          <p:cNvSpPr>
            <a:spLocks noGrp="1"/>
          </p:cNvSpPr>
          <p:nvPr>
            <p:ph idx="1"/>
          </p:nvPr>
        </p:nvSpPr>
        <p:spPr>
          <a:xfrm>
            <a:off x="107504" y="908720"/>
            <a:ext cx="8784976" cy="5400600"/>
          </a:xfrm>
        </p:spPr>
        <p:txBody>
          <a:bodyPr>
            <a:normAutofit fontScale="92500" lnSpcReduction="20000"/>
          </a:bodyPr>
          <a:lstStyle/>
          <a:p>
            <a:pPr>
              <a:buFont typeface="Wingdings" pitchFamily="2" charset="2"/>
              <a:buChar char="v"/>
            </a:pPr>
            <a:r>
              <a:rPr lang="lv-LV" dirty="0" smtClean="0"/>
              <a:t> Saslimstība </a:t>
            </a:r>
            <a:r>
              <a:rPr lang="lv-LV" dirty="0"/>
              <a:t>ar </a:t>
            </a:r>
            <a:r>
              <a:rPr lang="lv-LV" dirty="0" smtClean="0"/>
              <a:t>insultu </a:t>
            </a:r>
          </a:p>
          <a:p>
            <a:pPr lvl="1">
              <a:buFont typeface="Wingdings" pitchFamily="2" charset="2"/>
              <a:buChar char="v"/>
            </a:pPr>
            <a:r>
              <a:rPr lang="lv-LV" dirty="0" smtClean="0"/>
              <a:t>60 </a:t>
            </a:r>
            <a:r>
              <a:rPr lang="lv-LV" dirty="0"/>
              <a:t>-79 </a:t>
            </a:r>
            <a:r>
              <a:rPr lang="lv-LV" dirty="0" smtClean="0"/>
              <a:t>gadu vecuma grupā</a:t>
            </a:r>
            <a:endParaRPr lang="lv-LV" dirty="0" smtClean="0">
              <a:effectLst/>
            </a:endParaRPr>
          </a:p>
          <a:p>
            <a:pPr lvl="2">
              <a:buFont typeface="Wingdings" pitchFamily="2" charset="2"/>
              <a:buChar char="v"/>
            </a:pPr>
            <a:r>
              <a:rPr lang="lv-LV" dirty="0" smtClean="0">
                <a:effectLst/>
              </a:rPr>
              <a:t> 6,2% vīriešu</a:t>
            </a:r>
          </a:p>
          <a:p>
            <a:pPr lvl="2">
              <a:buFont typeface="Wingdings" pitchFamily="2" charset="2"/>
              <a:buChar char="v"/>
            </a:pPr>
            <a:r>
              <a:rPr lang="lv-LV" dirty="0" smtClean="0">
                <a:effectLst/>
              </a:rPr>
              <a:t> 6,9% sieviešu</a:t>
            </a:r>
            <a:endParaRPr lang="lv-LV" dirty="0"/>
          </a:p>
          <a:p>
            <a:pPr lvl="1">
              <a:buFont typeface="Wingdings" pitchFamily="2" charset="2"/>
              <a:buChar char="v"/>
            </a:pPr>
            <a:r>
              <a:rPr lang="lv-LV" dirty="0" smtClean="0"/>
              <a:t>praktiski dubultojas vecuma </a:t>
            </a:r>
            <a:r>
              <a:rPr lang="lv-LV" dirty="0"/>
              <a:t>grupā </a:t>
            </a:r>
            <a:r>
              <a:rPr lang="lv-LV" dirty="0" smtClean="0">
                <a:effectLst/>
              </a:rPr>
              <a:t> ≥80  gadiem</a:t>
            </a:r>
          </a:p>
          <a:p>
            <a:pPr lvl="2">
              <a:buFont typeface="Wingdings" pitchFamily="2" charset="2"/>
              <a:buChar char="v"/>
            </a:pPr>
            <a:r>
              <a:rPr lang="lv-LV" dirty="0" smtClean="0">
                <a:effectLst/>
              </a:rPr>
              <a:t> 13,9% vīriešu</a:t>
            </a:r>
          </a:p>
          <a:p>
            <a:pPr lvl="2">
              <a:buFont typeface="Wingdings" pitchFamily="2" charset="2"/>
              <a:buChar char="v"/>
            </a:pPr>
            <a:r>
              <a:rPr lang="lv-LV" dirty="0" smtClean="0">
                <a:effectLst/>
              </a:rPr>
              <a:t> 13,8% sieviešu</a:t>
            </a:r>
          </a:p>
          <a:p>
            <a:pPr>
              <a:buFont typeface="Wingdings" pitchFamily="2" charset="2"/>
              <a:buChar char="v"/>
            </a:pPr>
            <a:r>
              <a:rPr lang="lv-LV" dirty="0" smtClean="0"/>
              <a:t> Galvenais insulta riska faktors</a:t>
            </a:r>
          </a:p>
          <a:p>
            <a:pPr lvl="1">
              <a:buFont typeface="Wingdings" pitchFamily="2" charset="2"/>
              <a:buChar char="v"/>
            </a:pPr>
            <a:r>
              <a:rPr lang="lv-LV" dirty="0" smtClean="0"/>
              <a:t>Arteriāla hipertensija(vecuma grupā no 65-74 gadiem)</a:t>
            </a:r>
          </a:p>
          <a:p>
            <a:pPr lvl="2">
              <a:buFont typeface="Wingdings" pitchFamily="2" charset="2"/>
              <a:buChar char="v"/>
            </a:pPr>
            <a:r>
              <a:rPr lang="lv-LV" dirty="0" smtClean="0"/>
              <a:t> 69,6% no visām sievietēm  </a:t>
            </a:r>
          </a:p>
          <a:p>
            <a:pPr lvl="2">
              <a:buFont typeface="Wingdings" pitchFamily="2" charset="2"/>
              <a:buChar char="v"/>
            </a:pPr>
            <a:r>
              <a:rPr lang="lv-LV" dirty="0" smtClean="0"/>
              <a:t> 64,7% no visiem vīriešiem </a:t>
            </a:r>
            <a:endParaRPr lang="lv-LV" dirty="0" smtClean="0">
              <a:effectLst/>
            </a:endParaRPr>
          </a:p>
          <a:p>
            <a:pPr marL="457200" lvl="1" indent="0">
              <a:buNone/>
            </a:pPr>
            <a:endParaRPr lang="lv-LV" dirty="0" smtClean="0">
              <a:effectLst/>
            </a:endParaRPr>
          </a:p>
          <a:p>
            <a:pPr marL="457200" lvl="1" indent="0" algn="r">
              <a:buNone/>
            </a:pPr>
            <a:r>
              <a:rPr lang="en-US" sz="1500" i="1" dirty="0" smtClean="0">
                <a:solidFill>
                  <a:srgbClr val="0070C0"/>
                </a:solidFill>
              </a:rPr>
              <a:t>Go, A.S., </a:t>
            </a:r>
            <a:r>
              <a:rPr lang="en-US" sz="1500" i="1" dirty="0" err="1" smtClean="0">
                <a:solidFill>
                  <a:srgbClr val="0070C0"/>
                </a:solidFill>
              </a:rPr>
              <a:t>Mozaffarian</a:t>
            </a:r>
            <a:r>
              <a:rPr lang="en-US" sz="1500" i="1" dirty="0" smtClean="0">
                <a:solidFill>
                  <a:srgbClr val="0070C0"/>
                </a:solidFill>
              </a:rPr>
              <a:t>, D., Roger, V.L., et al., 2013. Executive summary: heart disease</a:t>
            </a:r>
            <a:r>
              <a:rPr lang="lv-LV" sz="1500" i="1" dirty="0" smtClean="0">
                <a:solidFill>
                  <a:srgbClr val="0070C0"/>
                </a:solidFill>
              </a:rPr>
              <a:t> </a:t>
            </a:r>
            <a:r>
              <a:rPr lang="en-US" sz="1500" i="1" dirty="0" smtClean="0">
                <a:solidFill>
                  <a:srgbClr val="0070C0"/>
                </a:solidFill>
              </a:rPr>
              <a:t>and stroke statistics–2013 update: a report from the American Heart</a:t>
            </a:r>
            <a:r>
              <a:rPr lang="lv-LV" sz="1500" i="1" dirty="0" smtClean="0">
                <a:solidFill>
                  <a:srgbClr val="0070C0"/>
                </a:solidFill>
              </a:rPr>
              <a:t> </a:t>
            </a:r>
            <a:r>
              <a:rPr lang="en-US" sz="1500" i="1" dirty="0" smtClean="0">
                <a:solidFill>
                  <a:srgbClr val="0070C0"/>
                </a:solidFill>
              </a:rPr>
              <a:t>Association. Circulation 127, 143–152.</a:t>
            </a:r>
            <a:endParaRPr lang="lv-LV" sz="1500" i="1" dirty="0">
              <a:solidFill>
                <a:srgbClr val="0070C0"/>
              </a:solidFill>
            </a:endParaRPr>
          </a:p>
        </p:txBody>
      </p:sp>
    </p:spTree>
    <p:extLst>
      <p:ext uri="{BB962C8B-B14F-4D97-AF65-F5344CB8AC3E}">
        <p14:creationId xmlns:p14="http://schemas.microsoft.com/office/powerpoint/2010/main" val="3998910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 y="116632"/>
            <a:ext cx="8615362" cy="939784"/>
          </a:xfrm>
        </p:spPr>
        <p:txBody>
          <a:bodyPr>
            <a:noAutofit/>
          </a:bodyPr>
          <a:lstStyle/>
          <a:p>
            <a:pPr lvl="0" fontAlgn="base">
              <a:spcAft>
                <a:spcPct val="0"/>
              </a:spcAft>
            </a:pPr>
            <a:r>
              <a:rPr kumimoji="0" lang="lv-LV" sz="2400" b="1" i="0" u="none" strike="noStrike" cap="none" normalizeH="0" baseline="0" dirty="0" smtClean="0">
                <a:ln>
                  <a:noFill/>
                </a:ln>
                <a:solidFill>
                  <a:schemeClr val="tx1"/>
                </a:solidFill>
                <a:effectLst/>
                <a:ea typeface="Calibri" pitchFamily="34" charset="0"/>
                <a:cs typeface="Times New Roman" pitchFamily="18" charset="0"/>
              </a:rPr>
              <a:t>STACIONĀRĀ ĀRSTĒTO PACIENTU SADALĪJUMS PA GALVENAJĀM DIAGNOŽU GRUPĀM 2011.GADĀ</a:t>
            </a:r>
            <a:r>
              <a:rPr kumimoji="0" lang="lv-LV" sz="2400" b="1" i="0" u="none" strike="noStrike" cap="none" normalizeH="0" baseline="30000" dirty="0" smtClean="0">
                <a:ln>
                  <a:noFill/>
                </a:ln>
                <a:solidFill>
                  <a:schemeClr val="tx1"/>
                </a:solidFill>
                <a:effectLst/>
                <a:ea typeface="Calibri" pitchFamily="34" charset="0"/>
                <a:cs typeface="Times New Roman" pitchFamily="18" charset="0"/>
              </a:rPr>
              <a:t> </a:t>
            </a:r>
            <a:r>
              <a:rPr kumimoji="0" lang="lv-LV" sz="2400" b="0" i="0" u="none" strike="noStrike" cap="none" normalizeH="0" baseline="0" dirty="0" smtClean="0">
                <a:ln>
                  <a:noFill/>
                </a:ln>
                <a:solidFill>
                  <a:schemeClr val="tx1"/>
                </a:solidFill>
                <a:effectLst/>
                <a:ea typeface="Calibri" pitchFamily="34" charset="0"/>
                <a:cs typeface="Times New Roman" pitchFamily="18" charset="0"/>
              </a:rPr>
              <a:t>(60 gadi un vecāki)</a:t>
            </a:r>
            <a:endParaRPr lang="lv-LV" sz="2400" dirty="0"/>
          </a:p>
        </p:txBody>
      </p:sp>
      <p:graphicFrame>
        <p:nvGraphicFramePr>
          <p:cNvPr id="26626" name="Object 4"/>
          <p:cNvGraphicFramePr>
            <a:graphicFrameLocks noGrp="1"/>
          </p:cNvGraphicFramePr>
          <p:nvPr>
            <p:ph idx="1"/>
            <p:extLst>
              <p:ext uri="{D42A27DB-BD31-4B8C-83A1-F6EECF244321}">
                <p14:modId xmlns:p14="http://schemas.microsoft.com/office/powerpoint/2010/main" val="1295720652"/>
              </p:ext>
            </p:extLst>
          </p:nvPr>
        </p:nvGraphicFramePr>
        <p:xfrm>
          <a:off x="323528" y="1443038"/>
          <a:ext cx="8280920" cy="4256087"/>
        </p:xfrm>
        <a:graphic>
          <a:graphicData uri="http://schemas.openxmlformats.org/presentationml/2006/ole">
            <mc:AlternateContent xmlns:mc="http://schemas.openxmlformats.org/markup-compatibility/2006">
              <mc:Choice xmlns:v="urn:schemas-microsoft-com:vml" Requires="v">
                <p:oleObj spid="_x0000_s4112" name="Chart" r:id="rId3" imgW="5681964" imgH="3164098" progId="Excel.Chart.8">
                  <p:embed/>
                </p:oleObj>
              </mc:Choice>
              <mc:Fallback>
                <p:oleObj name="Chart" r:id="rId3" imgW="5681964" imgH="31640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r="-11" b="-20"/>
                      <a:stretch>
                        <a:fillRect/>
                      </a:stretch>
                    </p:blipFill>
                    <p:spPr bwMode="auto">
                      <a:xfrm>
                        <a:off x="323528" y="1443038"/>
                        <a:ext cx="8280920" cy="4256087"/>
                      </a:xfrm>
                      <a:prstGeom prst="rect">
                        <a:avLst/>
                      </a:prstGeom>
                      <a:noFill/>
                      <a:extLst/>
                    </p:spPr>
                  </p:pic>
                </p:oleObj>
              </mc:Fallback>
            </mc:AlternateContent>
          </a:graphicData>
        </a:graphic>
      </p:graphicFrame>
      <p:sp>
        <p:nvSpPr>
          <p:cNvPr id="6" name="Rectangle 5"/>
          <p:cNvSpPr/>
          <p:nvPr/>
        </p:nvSpPr>
        <p:spPr>
          <a:xfrm>
            <a:off x="0" y="5786454"/>
            <a:ext cx="9001124" cy="276999"/>
          </a:xfrm>
          <a:prstGeom prst="rect">
            <a:avLst/>
          </a:prstGeom>
        </p:spPr>
        <p:txBody>
          <a:bodyPr wrap="square">
            <a:spAutoFit/>
          </a:bodyPr>
          <a:lstStyle/>
          <a:p>
            <a:pPr algn="r"/>
            <a:r>
              <a:rPr lang="lv-LV" sz="1200" i="1" dirty="0" smtClean="0">
                <a:latin typeface="+mj-lt"/>
                <a:hlinkClick r:id="rId5"/>
              </a:rPr>
              <a:t>http://www.spkc.gov.lv/veselibas-aprupes-statistika/</a:t>
            </a:r>
            <a:r>
              <a:rPr lang="lv-LV" sz="1200" i="1" dirty="0" smtClean="0">
                <a:latin typeface="+mj-lt"/>
              </a:rPr>
              <a:t>; </a:t>
            </a:r>
            <a:r>
              <a:rPr lang="lv-LV" sz="1200" b="1" i="1" dirty="0" smtClean="0">
                <a:latin typeface="+mj-lt"/>
              </a:rPr>
              <a:t>Latvijas veselības aprūpes statistikas gadagrāmata 2011</a:t>
            </a:r>
            <a:endParaRPr lang="lv-LV" sz="1200" i="1" dirty="0" smtClean="0">
              <a:latin typeface="+mj-lt"/>
            </a:endParaRPr>
          </a:p>
        </p:txBody>
      </p:sp>
    </p:spTree>
    <p:extLst>
      <p:ext uri="{BB962C8B-B14F-4D97-AF65-F5344CB8AC3E}">
        <p14:creationId xmlns:p14="http://schemas.microsoft.com/office/powerpoint/2010/main" val="2507051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Autofit/>
          </a:bodyPr>
          <a:lstStyle/>
          <a:p>
            <a:r>
              <a:rPr lang="lv-LV" sz="2000" b="1" dirty="0"/>
              <a:t>STACIONĀRĀ ĀRSTĒTO PACIENTU SKAITS PA SLIMĪBU GRUPĀM</a:t>
            </a:r>
            <a:r>
              <a:rPr lang="lv-LV" sz="2000" b="1" baseline="30000" dirty="0"/>
              <a:t> </a:t>
            </a:r>
            <a:r>
              <a:rPr lang="lv-LV" sz="2000" b="1" dirty="0"/>
              <a:t> 2006. – 2011. GADS </a:t>
            </a:r>
            <a:r>
              <a:rPr lang="lv-LV" sz="2000" b="1" dirty="0" smtClean="0"/>
              <a:t> visās </a:t>
            </a:r>
            <a:r>
              <a:rPr lang="lv-LV" sz="2000" b="1" dirty="0"/>
              <a:t>slimnīcās </a:t>
            </a:r>
            <a:endParaRPr lang="lv-LV"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3569504"/>
              </p:ext>
            </p:extLst>
          </p:nvPr>
        </p:nvGraphicFramePr>
        <p:xfrm>
          <a:off x="-1" y="1124744"/>
          <a:ext cx="9036498" cy="4767713"/>
        </p:xfrm>
        <a:graphic>
          <a:graphicData uri="http://schemas.openxmlformats.org/drawingml/2006/table">
            <a:tbl>
              <a:tblPr firstRow="1" bandRow="1">
                <a:tableStyleId>{5C22544A-7EE6-4342-B048-85BDC9FD1C3A}</a:tableStyleId>
              </a:tblPr>
              <a:tblGrid>
                <a:gridCol w="1090612"/>
                <a:gridCol w="2492827"/>
                <a:gridCol w="1012711"/>
                <a:gridCol w="856909"/>
                <a:gridCol w="934810"/>
                <a:gridCol w="1012711"/>
                <a:gridCol w="856909"/>
                <a:gridCol w="779009"/>
              </a:tblGrid>
              <a:tr h="496785">
                <a:tc>
                  <a:txBody>
                    <a:bodyPr/>
                    <a:lstStyle/>
                    <a:p>
                      <a:pPr marL="453390" indent="-226695" algn="ctr">
                        <a:spcAft>
                          <a:spcPts val="0"/>
                        </a:spcAft>
                      </a:pPr>
                      <a:r>
                        <a:rPr lang="en-US" sz="1200" b="1" dirty="0" smtClean="0">
                          <a:latin typeface="Arial Narrow"/>
                          <a:ea typeface="Calibri"/>
                          <a:cs typeface="Times New Roman"/>
                        </a:rPr>
                        <a:t>SSK10</a:t>
                      </a:r>
                      <a:endParaRPr lang="lv-LV" sz="1200" b="1" dirty="0">
                        <a:latin typeface="Calibri"/>
                        <a:ea typeface="Calibri"/>
                        <a:cs typeface="Times New Roman"/>
                      </a:endParaRPr>
                    </a:p>
                  </a:txBody>
                  <a:tcPr marL="68580" marR="68580" marT="0" marB="0" anchor="ctr"/>
                </a:tc>
                <a:tc>
                  <a:txBody>
                    <a:bodyPr/>
                    <a:lstStyle/>
                    <a:p>
                      <a:pPr marL="453390" indent="-226695" algn="ctr">
                        <a:spcAft>
                          <a:spcPts val="0"/>
                        </a:spcAft>
                      </a:pPr>
                      <a:r>
                        <a:rPr lang="en-US" sz="1200" b="1">
                          <a:latin typeface="Arial Narrow"/>
                          <a:ea typeface="Calibri"/>
                          <a:cs typeface="Times New Roman"/>
                        </a:rPr>
                        <a:t>Diagnoze</a:t>
                      </a:r>
                      <a:endParaRPr lang="lv-LV" sz="1200" b="1">
                        <a:latin typeface="Calibri"/>
                        <a:ea typeface="Calibri"/>
                        <a:cs typeface="Times New Roman"/>
                      </a:endParaRPr>
                    </a:p>
                  </a:txBody>
                  <a:tcPr marL="68580" marR="68580" marT="0" marB="0" anchor="ctr"/>
                </a:tc>
                <a:tc>
                  <a:txBody>
                    <a:bodyPr/>
                    <a:lstStyle/>
                    <a:p>
                      <a:pPr marL="453390" indent="-226695" algn="ctr">
                        <a:spcAft>
                          <a:spcPts val="0"/>
                        </a:spcAft>
                      </a:pPr>
                      <a:r>
                        <a:rPr lang="lv-LV" sz="1200" b="1" dirty="0">
                          <a:latin typeface="Arial Narrow"/>
                          <a:ea typeface="Calibri"/>
                          <a:cs typeface="Times New Roman"/>
                        </a:rPr>
                        <a:t>2006</a:t>
                      </a:r>
                      <a:endParaRPr lang="lv-LV" sz="1200" b="1" dirty="0">
                        <a:latin typeface="Calibri"/>
                        <a:ea typeface="Calibri"/>
                        <a:cs typeface="Times New Roman"/>
                      </a:endParaRPr>
                    </a:p>
                  </a:txBody>
                  <a:tcPr marL="68580" marR="68580" marT="0" marB="0" anchor="ctr"/>
                </a:tc>
                <a:tc>
                  <a:txBody>
                    <a:bodyPr/>
                    <a:lstStyle/>
                    <a:p>
                      <a:pPr marL="453390" indent="-226695" algn="ctr">
                        <a:spcAft>
                          <a:spcPts val="0"/>
                        </a:spcAft>
                      </a:pPr>
                      <a:r>
                        <a:rPr lang="lv-LV" sz="1200" b="1">
                          <a:latin typeface="Arial Narrow"/>
                          <a:ea typeface="Calibri"/>
                          <a:cs typeface="Times New Roman"/>
                        </a:rPr>
                        <a:t>2007</a:t>
                      </a:r>
                      <a:endParaRPr lang="lv-LV" sz="1200" b="1">
                        <a:latin typeface="Calibri"/>
                        <a:ea typeface="Calibri"/>
                        <a:cs typeface="Times New Roman"/>
                      </a:endParaRPr>
                    </a:p>
                  </a:txBody>
                  <a:tcPr marL="68580" marR="68580" marT="0" marB="0" anchor="ctr"/>
                </a:tc>
                <a:tc>
                  <a:txBody>
                    <a:bodyPr/>
                    <a:lstStyle/>
                    <a:p>
                      <a:pPr marL="453390" indent="-226695" algn="ctr">
                        <a:spcAft>
                          <a:spcPts val="0"/>
                        </a:spcAft>
                      </a:pPr>
                      <a:r>
                        <a:rPr lang="lv-LV" sz="1200" b="1">
                          <a:latin typeface="Arial Narrow"/>
                          <a:ea typeface="Calibri"/>
                          <a:cs typeface="Times New Roman"/>
                        </a:rPr>
                        <a:t>2008</a:t>
                      </a:r>
                      <a:endParaRPr lang="lv-LV" sz="1200" b="1">
                        <a:latin typeface="Calibri"/>
                        <a:ea typeface="Calibri"/>
                        <a:cs typeface="Times New Roman"/>
                      </a:endParaRPr>
                    </a:p>
                  </a:txBody>
                  <a:tcPr marL="68580" marR="68580" marT="0" marB="0" anchor="ctr"/>
                </a:tc>
                <a:tc>
                  <a:txBody>
                    <a:bodyPr/>
                    <a:lstStyle/>
                    <a:p>
                      <a:pPr marL="453390" indent="-226695" algn="ctr">
                        <a:spcAft>
                          <a:spcPts val="0"/>
                        </a:spcAft>
                      </a:pPr>
                      <a:r>
                        <a:rPr lang="lv-LV" sz="1200" b="1">
                          <a:latin typeface="Arial Narrow"/>
                          <a:ea typeface="Calibri"/>
                          <a:cs typeface="Times New Roman"/>
                        </a:rPr>
                        <a:t>2009</a:t>
                      </a:r>
                      <a:endParaRPr lang="lv-LV" sz="1200" b="1">
                        <a:latin typeface="Calibri"/>
                        <a:ea typeface="Calibri"/>
                        <a:cs typeface="Times New Roman"/>
                      </a:endParaRPr>
                    </a:p>
                  </a:txBody>
                  <a:tcPr marL="68580" marR="68580" marT="0" marB="0" anchor="ctr"/>
                </a:tc>
                <a:tc>
                  <a:txBody>
                    <a:bodyPr/>
                    <a:lstStyle/>
                    <a:p>
                      <a:pPr marL="453390" indent="-226695" algn="ctr">
                        <a:spcAft>
                          <a:spcPts val="0"/>
                        </a:spcAft>
                      </a:pPr>
                      <a:r>
                        <a:rPr lang="lv-LV" sz="1200" b="1">
                          <a:latin typeface="Arial Narrow"/>
                          <a:ea typeface="Calibri"/>
                          <a:cs typeface="Times New Roman"/>
                        </a:rPr>
                        <a:t>2010</a:t>
                      </a:r>
                      <a:endParaRPr lang="lv-LV" sz="1200" b="1">
                        <a:latin typeface="Calibri"/>
                        <a:ea typeface="Calibri"/>
                        <a:cs typeface="Times New Roman"/>
                      </a:endParaRPr>
                    </a:p>
                  </a:txBody>
                  <a:tcPr marL="68580" marR="68580" marT="0" marB="0" anchor="ctr"/>
                </a:tc>
                <a:tc>
                  <a:txBody>
                    <a:bodyPr/>
                    <a:lstStyle/>
                    <a:p>
                      <a:pPr marL="453390" indent="-226695" algn="ctr">
                        <a:spcAft>
                          <a:spcPts val="0"/>
                        </a:spcAft>
                      </a:pPr>
                      <a:r>
                        <a:rPr lang="lv-LV" sz="1200" b="1">
                          <a:latin typeface="Arial Narrow"/>
                          <a:ea typeface="Calibri"/>
                          <a:cs typeface="Times New Roman"/>
                        </a:rPr>
                        <a:t>2011</a:t>
                      </a:r>
                      <a:endParaRPr lang="lv-LV" sz="1200" b="1">
                        <a:latin typeface="Calibri"/>
                        <a:ea typeface="Calibri"/>
                        <a:cs typeface="Times New Roman"/>
                      </a:endParaRPr>
                    </a:p>
                  </a:txBody>
                  <a:tcPr marL="68580" marR="68580" marT="0" marB="0" anchor="ctr"/>
                </a:tc>
              </a:tr>
              <a:tr h="564396">
                <a:tc>
                  <a:txBody>
                    <a:bodyPr/>
                    <a:lstStyle/>
                    <a:p>
                      <a:pPr marL="453390" indent="-226695">
                        <a:spcAft>
                          <a:spcPts val="0"/>
                        </a:spcAft>
                        <a:tabLst>
                          <a:tab pos="-991870" algn="l"/>
                          <a:tab pos="88265" algn="l"/>
                        </a:tabLst>
                      </a:pPr>
                      <a:r>
                        <a:rPr lang="lv-LV" sz="1200" b="1" dirty="0">
                          <a:latin typeface="Arial Narrow"/>
                          <a:ea typeface="Calibri"/>
                          <a:cs typeface="Times New Roman"/>
                        </a:rPr>
                        <a:t>I60 – I69</a:t>
                      </a:r>
                      <a:endParaRPr lang="lv-LV" sz="1200" b="1" dirty="0">
                        <a:latin typeface="Calibri"/>
                        <a:ea typeface="Calibri"/>
                        <a:cs typeface="Times New Roman"/>
                      </a:endParaRPr>
                    </a:p>
                  </a:txBody>
                  <a:tcPr marL="68580" marR="68580" marT="0" marB="0" anchor="ctr"/>
                </a:tc>
                <a:tc>
                  <a:txBody>
                    <a:bodyPr/>
                    <a:lstStyle/>
                    <a:p>
                      <a:pPr marL="453390" indent="-226695">
                        <a:spcAft>
                          <a:spcPts val="0"/>
                        </a:spcAft>
                        <a:tabLst>
                          <a:tab pos="100330" algn="l"/>
                        </a:tabLst>
                      </a:pPr>
                      <a:r>
                        <a:rPr lang="lv-LV" sz="1200" b="1" i="1" dirty="0" err="1" smtClean="0">
                          <a:latin typeface="Arial Narrow"/>
                          <a:ea typeface="Calibri"/>
                          <a:cs typeface="Times New Roman"/>
                        </a:rPr>
                        <a:t>Cerebrovaskulāras</a:t>
                      </a:r>
                      <a:r>
                        <a:rPr lang="lv-LV" sz="1200" b="1" i="1" dirty="0" smtClean="0">
                          <a:latin typeface="Arial Narrow"/>
                          <a:ea typeface="Calibri"/>
                          <a:cs typeface="Times New Roman"/>
                        </a:rPr>
                        <a:t> </a:t>
                      </a:r>
                      <a:r>
                        <a:rPr lang="lv-LV" sz="1200" b="1" i="1" dirty="0">
                          <a:latin typeface="Arial Narrow"/>
                          <a:ea typeface="Calibri"/>
                          <a:cs typeface="Times New Roman"/>
                        </a:rPr>
                        <a:t>slimības</a:t>
                      </a:r>
                      <a:endParaRPr lang="lv-LV" sz="1200" b="1" dirty="0">
                        <a:latin typeface="Calibri"/>
                        <a:ea typeface="Calibri"/>
                        <a:cs typeface="Times New Roman"/>
                      </a:endParaRPr>
                    </a:p>
                  </a:txBody>
                  <a:tcPr marL="144145"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19169</a:t>
                      </a:r>
                      <a:endParaRPr lang="lv-LV" sz="1200" b="1">
                        <a:latin typeface="Calibri"/>
                        <a:ea typeface="Calibri"/>
                        <a:cs typeface="Times New Roman"/>
                      </a:endParaRPr>
                    </a:p>
                  </a:txBody>
                  <a:tcPr marL="144145"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19389</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18989</a:t>
                      </a:r>
                      <a:endParaRPr lang="lv-LV" sz="1200" b="1">
                        <a:latin typeface="Calibri"/>
                        <a:ea typeface="Calibri"/>
                        <a:cs typeface="Times New Roman"/>
                      </a:endParaRPr>
                    </a:p>
                  </a:txBody>
                  <a:tcPr marL="144145"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15599</a:t>
                      </a:r>
                      <a:endParaRPr lang="lv-LV" sz="1200" b="1">
                        <a:latin typeface="Calibri"/>
                        <a:ea typeface="Calibri"/>
                        <a:cs typeface="Times New Roman"/>
                      </a:endParaRPr>
                    </a:p>
                  </a:txBody>
                  <a:tcPr marL="144145"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13456</a:t>
                      </a:r>
                      <a:endParaRPr lang="lv-LV" sz="1200" b="1">
                        <a:latin typeface="Calibri"/>
                        <a:ea typeface="Calibri"/>
                        <a:cs typeface="Times New Roman"/>
                      </a:endParaRPr>
                    </a:p>
                  </a:txBody>
                  <a:tcPr marL="68580" marR="68580" marT="0" marB="0" anchor="ctr"/>
                </a:tc>
                <a:tc>
                  <a:txBody>
                    <a:bodyPr/>
                    <a:lstStyle/>
                    <a:p>
                      <a:pPr marL="453390" indent="-226695" algn="r">
                        <a:spcAft>
                          <a:spcPts val="0"/>
                        </a:spcAft>
                      </a:pPr>
                      <a:r>
                        <a:rPr lang="lv-LV" sz="1200" b="1" dirty="0">
                          <a:solidFill>
                            <a:srgbClr val="000000"/>
                          </a:solidFill>
                          <a:latin typeface="Arial Narrow"/>
                          <a:ea typeface="Calibri"/>
                          <a:cs typeface="Arial Narrow"/>
                        </a:rPr>
                        <a:t>13863</a:t>
                      </a:r>
                      <a:endParaRPr lang="lv-LV" sz="1200" b="1" dirty="0">
                        <a:latin typeface="Calibri"/>
                        <a:ea typeface="Calibri"/>
                        <a:cs typeface="Times New Roman"/>
                      </a:endParaRPr>
                    </a:p>
                  </a:txBody>
                  <a:tcPr marL="17780" marR="71755" marT="0" marB="0" anchor="ctr"/>
                </a:tc>
              </a:tr>
              <a:tr h="564396">
                <a:tc>
                  <a:txBody>
                    <a:bodyPr/>
                    <a:lstStyle/>
                    <a:p>
                      <a:pPr marL="453390" indent="-226695">
                        <a:spcAft>
                          <a:spcPts val="0"/>
                        </a:spcAft>
                        <a:tabLst>
                          <a:tab pos="-991870" algn="l"/>
                          <a:tab pos="88265" algn="l"/>
                        </a:tabLst>
                      </a:pPr>
                      <a:r>
                        <a:rPr lang="lv-LV" sz="1200" b="1" dirty="0">
                          <a:latin typeface="Arial Narrow"/>
                          <a:ea typeface="Calibri"/>
                          <a:cs typeface="Times New Roman"/>
                        </a:rPr>
                        <a:t>I60</a:t>
                      </a:r>
                      <a:endParaRPr lang="lv-LV" sz="1200" b="1" dirty="0">
                        <a:latin typeface="Calibri"/>
                        <a:ea typeface="Calibri"/>
                        <a:cs typeface="Times New Roman"/>
                      </a:endParaRPr>
                    </a:p>
                  </a:txBody>
                  <a:tcPr marL="68580" marR="68580" marT="0" marB="0" anchor="ctr"/>
                </a:tc>
                <a:tc>
                  <a:txBody>
                    <a:bodyPr/>
                    <a:lstStyle/>
                    <a:p>
                      <a:pPr marL="189865" indent="-226695">
                        <a:spcAft>
                          <a:spcPts val="0"/>
                        </a:spcAft>
                        <a:tabLst>
                          <a:tab pos="280035" algn="l"/>
                        </a:tabLst>
                      </a:pPr>
                      <a:r>
                        <a:rPr lang="lv-LV" sz="1200" b="1" i="1" dirty="0">
                          <a:latin typeface="Arial Narrow"/>
                          <a:ea typeface="Calibri"/>
                          <a:cs typeface="Times New Roman"/>
                        </a:rPr>
                        <a:t>S</a:t>
                      </a:r>
                      <a:r>
                        <a:rPr lang="lv-LV" sz="1200" b="1" i="1" dirty="0" smtClean="0">
                          <a:latin typeface="Arial Narrow"/>
                          <a:ea typeface="Calibri"/>
                          <a:cs typeface="Times New Roman"/>
                        </a:rPr>
                        <a:t>ubarahnoidāls </a:t>
                      </a:r>
                      <a:r>
                        <a:rPr lang="lv-LV" sz="1200" b="1" i="1" dirty="0">
                          <a:latin typeface="Arial Narrow"/>
                          <a:ea typeface="Calibri"/>
                          <a:cs typeface="Times New Roman"/>
                        </a:rPr>
                        <a:t>asinsizplūdums</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dirty="0">
                          <a:solidFill>
                            <a:srgbClr val="000000"/>
                          </a:solidFill>
                          <a:latin typeface="Arial Narrow"/>
                          <a:ea typeface="Calibri"/>
                          <a:cs typeface="Times New Roman"/>
                        </a:rPr>
                        <a:t>296</a:t>
                      </a:r>
                      <a:endParaRPr lang="lv-LV" sz="1200" b="1" dirty="0">
                        <a:latin typeface="Calibri"/>
                        <a:ea typeface="Calibri"/>
                        <a:cs typeface="Times New Roman"/>
                      </a:endParaRPr>
                    </a:p>
                  </a:txBody>
                  <a:tcPr marL="68580" marR="685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236</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218</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228</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dirty="0">
                          <a:solidFill>
                            <a:srgbClr val="000000"/>
                          </a:solidFill>
                          <a:latin typeface="Arial Narrow"/>
                          <a:ea typeface="Calibri"/>
                          <a:cs typeface="Times New Roman"/>
                        </a:rPr>
                        <a:t>216</a:t>
                      </a:r>
                      <a:endParaRPr lang="lv-LV" sz="1200" b="1" dirty="0">
                        <a:latin typeface="Calibri"/>
                        <a:ea typeface="Calibri"/>
                        <a:cs typeface="Times New Roman"/>
                      </a:endParaRPr>
                    </a:p>
                  </a:txBody>
                  <a:tcPr marL="68580" marR="68580" marT="0" marB="0" anchor="ctr"/>
                </a:tc>
                <a:tc>
                  <a:txBody>
                    <a:bodyPr/>
                    <a:lstStyle/>
                    <a:p>
                      <a:pPr marL="453390" indent="-226695" algn="r">
                        <a:spcAft>
                          <a:spcPts val="0"/>
                        </a:spcAft>
                      </a:pPr>
                      <a:r>
                        <a:rPr lang="lv-LV" sz="1200" b="1">
                          <a:solidFill>
                            <a:srgbClr val="000000"/>
                          </a:solidFill>
                          <a:latin typeface="Arial Narrow"/>
                          <a:ea typeface="Calibri"/>
                          <a:cs typeface="Arial Narrow"/>
                        </a:rPr>
                        <a:t>244</a:t>
                      </a:r>
                      <a:endParaRPr lang="lv-LV" sz="1200" b="1">
                        <a:latin typeface="Calibri"/>
                        <a:ea typeface="Calibri"/>
                        <a:cs typeface="Times New Roman"/>
                      </a:endParaRPr>
                    </a:p>
                  </a:txBody>
                  <a:tcPr marL="17780" marR="71755" marT="0" marB="0" anchor="ctr"/>
                </a:tc>
              </a:tr>
              <a:tr h="564396">
                <a:tc>
                  <a:txBody>
                    <a:bodyPr/>
                    <a:lstStyle/>
                    <a:p>
                      <a:pPr marL="453390" indent="-226695">
                        <a:spcAft>
                          <a:spcPts val="0"/>
                        </a:spcAft>
                        <a:tabLst>
                          <a:tab pos="-991870" algn="l"/>
                          <a:tab pos="88265" algn="l"/>
                          <a:tab pos="659765" algn="l"/>
                        </a:tabLst>
                      </a:pPr>
                      <a:r>
                        <a:rPr lang="lv-LV" sz="1200" b="1">
                          <a:latin typeface="Arial Narrow"/>
                          <a:ea typeface="Calibri"/>
                          <a:cs typeface="Times New Roman"/>
                        </a:rPr>
                        <a:t>I61</a:t>
                      </a:r>
                      <a:endParaRPr lang="lv-LV" sz="1200" b="1">
                        <a:latin typeface="Calibri"/>
                        <a:ea typeface="Calibri"/>
                        <a:cs typeface="Times New Roman"/>
                      </a:endParaRPr>
                    </a:p>
                  </a:txBody>
                  <a:tcPr marL="68580" marR="68580" marT="0" marB="0" anchor="ctr"/>
                </a:tc>
                <a:tc>
                  <a:txBody>
                    <a:bodyPr/>
                    <a:lstStyle/>
                    <a:p>
                      <a:pPr marL="189865" indent="-226695">
                        <a:spcAft>
                          <a:spcPts val="0"/>
                        </a:spcAft>
                        <a:tabLst>
                          <a:tab pos="280035" algn="l"/>
                          <a:tab pos="659765" algn="l"/>
                        </a:tabLst>
                      </a:pPr>
                      <a:r>
                        <a:rPr lang="lv-LV" sz="1200" b="1" i="1" dirty="0">
                          <a:latin typeface="Arial Narrow"/>
                          <a:ea typeface="Calibri"/>
                          <a:cs typeface="Times New Roman"/>
                        </a:rPr>
                        <a:t>I</a:t>
                      </a:r>
                      <a:r>
                        <a:rPr lang="lv-LV" sz="1200" b="1" i="1" dirty="0" smtClean="0">
                          <a:latin typeface="Arial Narrow"/>
                          <a:ea typeface="Calibri"/>
                          <a:cs typeface="Times New Roman"/>
                        </a:rPr>
                        <a:t>ntracerebrāls </a:t>
                      </a:r>
                      <a:r>
                        <a:rPr lang="lv-LV" sz="1200" b="1" i="1" dirty="0">
                          <a:latin typeface="Arial Narrow"/>
                          <a:ea typeface="Calibri"/>
                          <a:cs typeface="Times New Roman"/>
                        </a:rPr>
                        <a:t>asinsizplūdums</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1104</a:t>
                      </a:r>
                      <a:endParaRPr lang="lv-LV" sz="1200" b="1">
                        <a:latin typeface="Calibri"/>
                        <a:ea typeface="Calibri"/>
                        <a:cs typeface="Times New Roman"/>
                      </a:endParaRPr>
                    </a:p>
                  </a:txBody>
                  <a:tcPr marL="68580" marR="685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1128</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1070</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1042</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986</a:t>
                      </a:r>
                      <a:endParaRPr lang="lv-LV" sz="1200" b="1">
                        <a:latin typeface="Calibri"/>
                        <a:ea typeface="Calibri"/>
                        <a:cs typeface="Times New Roman"/>
                      </a:endParaRPr>
                    </a:p>
                  </a:txBody>
                  <a:tcPr marL="68580" marR="68580" marT="0" marB="0" anchor="ctr"/>
                </a:tc>
                <a:tc>
                  <a:txBody>
                    <a:bodyPr/>
                    <a:lstStyle/>
                    <a:p>
                      <a:pPr marL="453390" indent="-226695" algn="r">
                        <a:spcAft>
                          <a:spcPts val="0"/>
                        </a:spcAft>
                      </a:pPr>
                      <a:r>
                        <a:rPr lang="lv-LV" sz="1200" b="1">
                          <a:solidFill>
                            <a:srgbClr val="000000"/>
                          </a:solidFill>
                          <a:latin typeface="Arial Narrow"/>
                          <a:ea typeface="Calibri"/>
                          <a:cs typeface="Arial Narrow"/>
                        </a:rPr>
                        <a:t>916</a:t>
                      </a:r>
                      <a:endParaRPr lang="lv-LV" sz="1200" b="1">
                        <a:latin typeface="Calibri"/>
                        <a:ea typeface="Calibri"/>
                        <a:cs typeface="Times New Roman"/>
                      </a:endParaRPr>
                    </a:p>
                  </a:txBody>
                  <a:tcPr marL="17780" marR="71755" marT="0" marB="0" anchor="ctr"/>
                </a:tc>
              </a:tr>
              <a:tr h="474323">
                <a:tc>
                  <a:txBody>
                    <a:bodyPr/>
                    <a:lstStyle/>
                    <a:p>
                      <a:pPr marL="453390" indent="-226695">
                        <a:spcAft>
                          <a:spcPts val="0"/>
                        </a:spcAft>
                        <a:tabLst>
                          <a:tab pos="-991870" algn="l"/>
                          <a:tab pos="88265" algn="l"/>
                          <a:tab pos="209550" algn="l"/>
                        </a:tabLst>
                      </a:pPr>
                      <a:r>
                        <a:rPr lang="lv-LV" sz="1200" b="1">
                          <a:latin typeface="Arial Narrow"/>
                          <a:ea typeface="Calibri"/>
                          <a:cs typeface="Times New Roman"/>
                        </a:rPr>
                        <a:t>I63</a:t>
                      </a:r>
                      <a:endParaRPr lang="lv-LV" sz="1200" b="1">
                        <a:latin typeface="Calibri"/>
                        <a:ea typeface="Calibri"/>
                        <a:cs typeface="Times New Roman"/>
                      </a:endParaRPr>
                    </a:p>
                  </a:txBody>
                  <a:tcPr marL="68580" marR="68580" marT="0" marB="0" anchor="ctr"/>
                </a:tc>
                <a:tc>
                  <a:txBody>
                    <a:bodyPr/>
                    <a:lstStyle/>
                    <a:p>
                      <a:pPr marL="189865" indent="-226695">
                        <a:spcAft>
                          <a:spcPts val="0"/>
                        </a:spcAft>
                        <a:tabLst>
                          <a:tab pos="209550" algn="l"/>
                          <a:tab pos="280035" algn="l"/>
                        </a:tabLst>
                      </a:pPr>
                      <a:r>
                        <a:rPr lang="lv-LV" sz="1200" b="1" i="1" dirty="0" smtClean="0">
                          <a:latin typeface="Arial Narrow"/>
                          <a:ea typeface="Calibri"/>
                          <a:cs typeface="Times New Roman"/>
                        </a:rPr>
                        <a:t>Smadzeņu </a:t>
                      </a:r>
                      <a:r>
                        <a:rPr lang="lv-LV" sz="1200" b="1" i="1" dirty="0">
                          <a:latin typeface="Arial Narrow"/>
                          <a:ea typeface="Calibri"/>
                          <a:cs typeface="Times New Roman"/>
                        </a:rPr>
                        <a:t>infarkts</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6903</a:t>
                      </a:r>
                      <a:endParaRPr lang="lv-LV" sz="1200" b="1">
                        <a:latin typeface="Calibri"/>
                        <a:ea typeface="Calibri"/>
                        <a:cs typeface="Times New Roman"/>
                      </a:endParaRPr>
                    </a:p>
                  </a:txBody>
                  <a:tcPr marL="68580" marR="685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7197</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7217</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7230</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7190</a:t>
                      </a:r>
                      <a:endParaRPr lang="lv-LV" sz="1200" b="1">
                        <a:latin typeface="Calibri"/>
                        <a:ea typeface="Calibri"/>
                        <a:cs typeface="Times New Roman"/>
                      </a:endParaRPr>
                    </a:p>
                  </a:txBody>
                  <a:tcPr marL="68580" marR="68580" marT="0" marB="0" anchor="ctr"/>
                </a:tc>
                <a:tc>
                  <a:txBody>
                    <a:bodyPr/>
                    <a:lstStyle/>
                    <a:p>
                      <a:pPr marL="453390" indent="-226695" algn="r">
                        <a:spcAft>
                          <a:spcPts val="0"/>
                        </a:spcAft>
                      </a:pPr>
                      <a:r>
                        <a:rPr lang="lv-LV" sz="1200" b="1">
                          <a:solidFill>
                            <a:srgbClr val="000000"/>
                          </a:solidFill>
                          <a:latin typeface="Arial Narrow"/>
                          <a:ea typeface="Calibri"/>
                          <a:cs typeface="Arial Narrow"/>
                        </a:rPr>
                        <a:t>7147</a:t>
                      </a:r>
                      <a:endParaRPr lang="lv-LV" sz="1200" b="1">
                        <a:latin typeface="Calibri"/>
                        <a:ea typeface="Calibri"/>
                        <a:cs typeface="Times New Roman"/>
                      </a:endParaRPr>
                    </a:p>
                  </a:txBody>
                  <a:tcPr marL="17780" marR="71755" marT="0" marB="0" anchor="ctr"/>
                </a:tc>
              </a:tr>
              <a:tr h="564396">
                <a:tc>
                  <a:txBody>
                    <a:bodyPr/>
                    <a:lstStyle/>
                    <a:p>
                      <a:pPr marL="453390" indent="-226695">
                        <a:spcAft>
                          <a:spcPts val="0"/>
                        </a:spcAft>
                        <a:tabLst>
                          <a:tab pos="-991870" algn="l"/>
                          <a:tab pos="88265" algn="l"/>
                          <a:tab pos="299720" algn="l"/>
                        </a:tabLst>
                      </a:pPr>
                      <a:r>
                        <a:rPr lang="lv-LV" sz="1200" b="1">
                          <a:latin typeface="Arial Narrow"/>
                          <a:ea typeface="Calibri"/>
                          <a:cs typeface="Times New Roman"/>
                        </a:rPr>
                        <a:t>I67.2</a:t>
                      </a:r>
                      <a:endParaRPr lang="lv-LV" sz="1200" b="1">
                        <a:latin typeface="Calibri"/>
                        <a:ea typeface="Calibri"/>
                        <a:cs typeface="Times New Roman"/>
                      </a:endParaRPr>
                    </a:p>
                  </a:txBody>
                  <a:tcPr marL="68580" marR="68580" marT="0" marB="0" anchor="ctr"/>
                </a:tc>
                <a:tc>
                  <a:txBody>
                    <a:bodyPr/>
                    <a:lstStyle/>
                    <a:p>
                      <a:pPr marL="189865" indent="-226695">
                        <a:spcAft>
                          <a:spcPts val="0"/>
                        </a:spcAft>
                        <a:tabLst>
                          <a:tab pos="280035" algn="l"/>
                          <a:tab pos="299720" algn="l"/>
                        </a:tabLst>
                      </a:pPr>
                      <a:r>
                        <a:rPr lang="lv-LV" sz="1200" b="1" i="1" dirty="0" smtClean="0">
                          <a:latin typeface="Arial Narrow"/>
                          <a:ea typeface="Calibri"/>
                          <a:cs typeface="Times New Roman"/>
                        </a:rPr>
                        <a:t>Smadzeņu </a:t>
                      </a:r>
                      <a:r>
                        <a:rPr lang="lv-LV" sz="1200" b="1" i="1" dirty="0">
                          <a:latin typeface="Arial Narrow"/>
                          <a:ea typeface="Calibri"/>
                          <a:cs typeface="Times New Roman"/>
                        </a:rPr>
                        <a:t>ateroskleroze</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1497</a:t>
                      </a:r>
                      <a:endParaRPr lang="lv-LV" sz="1200" b="1">
                        <a:latin typeface="Calibri"/>
                        <a:ea typeface="Calibri"/>
                        <a:cs typeface="Times New Roman"/>
                      </a:endParaRPr>
                    </a:p>
                  </a:txBody>
                  <a:tcPr marL="68580" marR="685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1505</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dirty="0">
                          <a:solidFill>
                            <a:srgbClr val="000000"/>
                          </a:solidFill>
                          <a:latin typeface="Arial Narrow"/>
                          <a:ea typeface="Calibri"/>
                          <a:cs typeface="Times New Roman"/>
                        </a:rPr>
                        <a:t>1464</a:t>
                      </a:r>
                      <a:endParaRPr lang="lv-LV" sz="1200" b="1" dirty="0">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776</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527</a:t>
                      </a:r>
                      <a:endParaRPr lang="lv-LV" sz="1200" b="1">
                        <a:latin typeface="Calibri"/>
                        <a:ea typeface="Calibri"/>
                        <a:cs typeface="Times New Roman"/>
                      </a:endParaRPr>
                    </a:p>
                  </a:txBody>
                  <a:tcPr marL="68580" marR="68580" marT="0" marB="0" anchor="ctr"/>
                </a:tc>
                <a:tc>
                  <a:txBody>
                    <a:bodyPr/>
                    <a:lstStyle/>
                    <a:p>
                      <a:pPr marL="453390" indent="-226695" algn="r">
                        <a:spcAft>
                          <a:spcPts val="0"/>
                        </a:spcAft>
                      </a:pPr>
                      <a:r>
                        <a:rPr lang="lv-LV" sz="1200" b="1">
                          <a:solidFill>
                            <a:srgbClr val="000000"/>
                          </a:solidFill>
                          <a:latin typeface="Arial Narrow"/>
                          <a:ea typeface="Calibri"/>
                          <a:cs typeface="Arial Narrow"/>
                        </a:rPr>
                        <a:t>537</a:t>
                      </a:r>
                      <a:endParaRPr lang="lv-LV" sz="1200" b="1">
                        <a:latin typeface="Calibri"/>
                        <a:ea typeface="Calibri"/>
                        <a:cs typeface="Times New Roman"/>
                      </a:endParaRPr>
                    </a:p>
                  </a:txBody>
                  <a:tcPr marL="17780" marR="71755" marT="0" marB="0" anchor="ctr"/>
                </a:tc>
              </a:tr>
              <a:tr h="564396">
                <a:tc>
                  <a:txBody>
                    <a:bodyPr/>
                    <a:lstStyle/>
                    <a:p>
                      <a:pPr marL="453390" indent="-226695">
                        <a:spcAft>
                          <a:spcPts val="0"/>
                        </a:spcAft>
                        <a:tabLst>
                          <a:tab pos="-991870" algn="l"/>
                          <a:tab pos="-1270" algn="l"/>
                          <a:tab pos="299720" algn="l"/>
                        </a:tabLst>
                      </a:pPr>
                      <a:r>
                        <a:rPr lang="lv-LV" sz="1200" b="1" dirty="0">
                          <a:latin typeface="Arial Narrow"/>
                          <a:ea typeface="Calibri"/>
                          <a:cs typeface="Times New Roman"/>
                        </a:rPr>
                        <a:t>I69</a:t>
                      </a:r>
                      <a:endParaRPr lang="lv-LV" sz="1200" b="1" dirty="0">
                        <a:latin typeface="Calibri"/>
                        <a:ea typeface="Calibri"/>
                        <a:cs typeface="Times New Roman"/>
                      </a:endParaRPr>
                    </a:p>
                  </a:txBody>
                  <a:tcPr marL="68580" marR="68580" marT="0" marB="0" anchor="ctr"/>
                </a:tc>
                <a:tc>
                  <a:txBody>
                    <a:bodyPr/>
                    <a:lstStyle/>
                    <a:p>
                      <a:pPr marL="189865" indent="-226695">
                        <a:spcAft>
                          <a:spcPts val="0"/>
                        </a:spcAft>
                        <a:tabLst>
                          <a:tab pos="280035" algn="l"/>
                          <a:tab pos="299720" algn="l"/>
                        </a:tabLst>
                      </a:pPr>
                      <a:r>
                        <a:rPr lang="lv-LV" sz="1200" b="1" i="1" dirty="0">
                          <a:latin typeface="Arial Narrow"/>
                          <a:ea typeface="Calibri"/>
                          <a:cs typeface="Times New Roman"/>
                        </a:rPr>
                        <a:t>C</a:t>
                      </a:r>
                      <a:r>
                        <a:rPr lang="lv-LV" sz="1200" b="1" i="1" dirty="0" smtClean="0">
                          <a:latin typeface="Arial Narrow"/>
                          <a:ea typeface="Calibri"/>
                          <a:cs typeface="Times New Roman"/>
                        </a:rPr>
                        <a:t>erebrovaskulāru </a:t>
                      </a:r>
                      <a:r>
                        <a:rPr lang="lv-LV" sz="1200" b="1" i="1" dirty="0">
                          <a:latin typeface="Arial Narrow"/>
                          <a:ea typeface="Calibri"/>
                          <a:cs typeface="Times New Roman"/>
                        </a:rPr>
                        <a:t>slimību sekas</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2308</a:t>
                      </a:r>
                      <a:endParaRPr lang="lv-LV" sz="1200" b="1">
                        <a:latin typeface="Calibri"/>
                        <a:ea typeface="Calibri"/>
                        <a:cs typeface="Times New Roman"/>
                      </a:endParaRPr>
                    </a:p>
                  </a:txBody>
                  <a:tcPr marL="68580" marR="68580" marT="0" marB="0" anchor="ctr"/>
                </a:tc>
                <a:tc>
                  <a:txBody>
                    <a:bodyPr/>
                    <a:lstStyle/>
                    <a:p>
                      <a:pPr marL="453390" indent="-226695" algn="r">
                        <a:spcAft>
                          <a:spcPts val="0"/>
                        </a:spcAft>
                      </a:pPr>
                      <a:r>
                        <a:rPr lang="lv-LV" sz="1200" b="1" dirty="0">
                          <a:solidFill>
                            <a:srgbClr val="000000"/>
                          </a:solidFill>
                          <a:latin typeface="Arial Narrow"/>
                          <a:ea typeface="Calibri"/>
                          <a:cs typeface="Times New Roman"/>
                        </a:rPr>
                        <a:t>2305</a:t>
                      </a:r>
                      <a:endParaRPr lang="lv-LV" sz="1200" b="1" dirty="0">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2375</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1669</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1564</a:t>
                      </a:r>
                      <a:endParaRPr lang="lv-LV" sz="1200" b="1">
                        <a:latin typeface="Calibri"/>
                        <a:ea typeface="Calibri"/>
                        <a:cs typeface="Times New Roman"/>
                      </a:endParaRPr>
                    </a:p>
                  </a:txBody>
                  <a:tcPr marL="68580" marR="68580" marT="0" marB="0" anchor="ctr"/>
                </a:tc>
                <a:tc>
                  <a:txBody>
                    <a:bodyPr/>
                    <a:lstStyle/>
                    <a:p>
                      <a:pPr marL="453390" indent="-226695" algn="r">
                        <a:spcAft>
                          <a:spcPts val="0"/>
                        </a:spcAft>
                      </a:pPr>
                      <a:r>
                        <a:rPr lang="lv-LV" sz="1200" b="1" dirty="0">
                          <a:solidFill>
                            <a:srgbClr val="000000"/>
                          </a:solidFill>
                          <a:latin typeface="Arial Narrow"/>
                          <a:ea typeface="Calibri"/>
                          <a:cs typeface="Arial Narrow"/>
                        </a:rPr>
                        <a:t>1801</a:t>
                      </a:r>
                      <a:endParaRPr lang="lv-LV" sz="1200" b="1" dirty="0">
                        <a:latin typeface="Calibri"/>
                        <a:ea typeface="Calibri"/>
                        <a:cs typeface="Times New Roman"/>
                      </a:endParaRPr>
                    </a:p>
                  </a:txBody>
                  <a:tcPr marL="17780" marR="71755" marT="0" marB="0" anchor="ctr"/>
                </a:tc>
              </a:tr>
              <a:tr h="974625">
                <a:tc>
                  <a:txBody>
                    <a:bodyPr/>
                    <a:lstStyle/>
                    <a:p>
                      <a:pPr marL="453390" indent="-226695">
                        <a:spcAft>
                          <a:spcPts val="0"/>
                        </a:spcAft>
                        <a:tabLst>
                          <a:tab pos="126365" algn="l"/>
                        </a:tabLst>
                      </a:pPr>
                      <a:r>
                        <a:rPr lang="lv-LV" sz="1200" b="1" dirty="0">
                          <a:latin typeface="Arial Narrow"/>
                          <a:ea typeface="Calibri"/>
                          <a:cs typeface="Times New Roman"/>
                        </a:rPr>
                        <a:t>G45</a:t>
                      </a:r>
                      <a:endParaRPr lang="lv-LV" sz="1200" b="1" dirty="0">
                        <a:latin typeface="Calibri"/>
                        <a:ea typeface="Calibri"/>
                        <a:cs typeface="Times New Roman"/>
                      </a:endParaRPr>
                    </a:p>
                  </a:txBody>
                  <a:tcPr marL="68580" marR="68580" marT="0" marB="0" anchor="ctr"/>
                </a:tc>
                <a:tc>
                  <a:txBody>
                    <a:bodyPr/>
                    <a:lstStyle/>
                    <a:p>
                      <a:pPr marL="453390" indent="-226695" algn="l">
                        <a:spcAft>
                          <a:spcPts val="0"/>
                        </a:spcAft>
                        <a:tabLst>
                          <a:tab pos="126365" algn="l"/>
                        </a:tabLst>
                      </a:pPr>
                      <a:r>
                        <a:rPr lang="lv-LV" sz="1200" b="1" i="1" dirty="0" smtClean="0">
                          <a:latin typeface="Arial Narrow"/>
                          <a:ea typeface="Calibri"/>
                          <a:cs typeface="Times New Roman"/>
                        </a:rPr>
                        <a:t>Cerebrāla</a:t>
                      </a:r>
                      <a:r>
                        <a:rPr lang="lv-LV" sz="1200" b="1" i="1" baseline="0" dirty="0" smtClean="0">
                          <a:latin typeface="Arial Narrow"/>
                          <a:ea typeface="Calibri"/>
                          <a:cs typeface="Times New Roman"/>
                        </a:rPr>
                        <a:t> </a:t>
                      </a:r>
                      <a:r>
                        <a:rPr lang="lv-LV" sz="1200" b="1" i="1" dirty="0" smtClean="0">
                          <a:latin typeface="Arial Narrow"/>
                          <a:ea typeface="Calibri"/>
                          <a:cs typeface="Times New Roman"/>
                        </a:rPr>
                        <a:t>transitora </a:t>
                      </a:r>
                      <a:r>
                        <a:rPr lang="lv-LV" sz="1200" b="1" i="1" dirty="0">
                          <a:latin typeface="Arial Narrow"/>
                          <a:ea typeface="Calibri"/>
                          <a:cs typeface="Times New Roman"/>
                        </a:rPr>
                        <a:t>išēmiska </a:t>
                      </a:r>
                      <a:r>
                        <a:rPr lang="lv-LV" sz="1200" b="1" i="1" dirty="0" smtClean="0">
                          <a:latin typeface="Arial Narrow"/>
                          <a:ea typeface="Calibri"/>
                          <a:cs typeface="Times New Roman"/>
                        </a:rPr>
                        <a:t>lēkme </a:t>
                      </a:r>
                      <a:r>
                        <a:rPr lang="lv-LV" sz="1200" b="1" i="1" dirty="0">
                          <a:latin typeface="Arial Narrow"/>
                          <a:ea typeface="Calibri"/>
                          <a:cs typeface="Times New Roman"/>
                        </a:rPr>
                        <a:t>un radniecīgi sindromi</a:t>
                      </a:r>
                      <a:endParaRPr lang="lv-LV" sz="1200" b="1" dirty="0">
                        <a:latin typeface="Calibri"/>
                        <a:ea typeface="Calibri"/>
                        <a:cs typeface="Times New Roman"/>
                      </a:endParaRPr>
                    </a:p>
                  </a:txBody>
                  <a:tcPr marL="144145"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3641</a:t>
                      </a:r>
                      <a:endParaRPr lang="lv-LV" sz="1200" b="1">
                        <a:latin typeface="Calibri"/>
                        <a:ea typeface="Calibri"/>
                        <a:cs typeface="Times New Roman"/>
                      </a:endParaRPr>
                    </a:p>
                  </a:txBody>
                  <a:tcPr marL="144145"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4233</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3860</a:t>
                      </a:r>
                      <a:endParaRPr lang="lv-LV" sz="1200" b="1">
                        <a:latin typeface="Calibri"/>
                        <a:ea typeface="Calibri"/>
                        <a:cs typeface="Times New Roman"/>
                      </a:endParaRPr>
                    </a:p>
                  </a:txBody>
                  <a:tcPr marL="144145"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3542</a:t>
                      </a:r>
                      <a:endParaRPr lang="lv-LV" sz="1200" b="1">
                        <a:latin typeface="Calibri"/>
                        <a:ea typeface="Calibri"/>
                        <a:cs typeface="Times New Roman"/>
                      </a:endParaRPr>
                    </a:p>
                  </a:txBody>
                  <a:tcPr marL="144145" marR="17780" marT="0" marB="0" anchor="ctr"/>
                </a:tc>
                <a:tc>
                  <a:txBody>
                    <a:bodyPr/>
                    <a:lstStyle/>
                    <a:p>
                      <a:pPr marL="453390" indent="-226695" algn="r">
                        <a:spcAft>
                          <a:spcPts val="0"/>
                        </a:spcAft>
                      </a:pPr>
                      <a:r>
                        <a:rPr lang="lv-LV" sz="1200" b="1">
                          <a:solidFill>
                            <a:srgbClr val="000000"/>
                          </a:solidFill>
                          <a:latin typeface="Arial Narrow"/>
                          <a:ea typeface="Calibri"/>
                          <a:cs typeface="Times New Roman"/>
                        </a:rPr>
                        <a:t>4481</a:t>
                      </a:r>
                      <a:endParaRPr lang="lv-LV" sz="1200" b="1">
                        <a:latin typeface="Calibri"/>
                        <a:ea typeface="Calibri"/>
                        <a:cs typeface="Times New Roman"/>
                      </a:endParaRPr>
                    </a:p>
                  </a:txBody>
                  <a:tcPr marL="68580" marR="68580" marT="0" marB="0" anchor="ctr"/>
                </a:tc>
                <a:tc>
                  <a:txBody>
                    <a:bodyPr/>
                    <a:lstStyle/>
                    <a:p>
                      <a:pPr marL="453390" indent="-226695" algn="r">
                        <a:spcAft>
                          <a:spcPts val="0"/>
                        </a:spcAft>
                      </a:pPr>
                      <a:r>
                        <a:rPr lang="lv-LV" sz="1200" b="1" dirty="0">
                          <a:solidFill>
                            <a:srgbClr val="000000"/>
                          </a:solidFill>
                          <a:latin typeface="Arial Narrow"/>
                          <a:ea typeface="Calibri"/>
                          <a:cs typeface="Calibri"/>
                        </a:rPr>
                        <a:t>4968</a:t>
                      </a:r>
                      <a:endParaRPr lang="lv-LV" sz="1200" b="1" dirty="0">
                        <a:latin typeface="Calibri"/>
                        <a:ea typeface="Calibri"/>
                        <a:cs typeface="Times New Roman"/>
                      </a:endParaRPr>
                    </a:p>
                  </a:txBody>
                  <a:tcPr marL="17780" marR="71755" marT="0" marB="0" anchor="ctr"/>
                </a:tc>
              </a:tr>
            </a:tbl>
          </a:graphicData>
        </a:graphic>
      </p:graphicFrame>
      <p:sp>
        <p:nvSpPr>
          <p:cNvPr id="27649" name="Rectangle 1"/>
          <p:cNvSpPr>
            <a:spLocks noChangeArrowheads="1"/>
          </p:cNvSpPr>
          <p:nvPr/>
        </p:nvSpPr>
        <p:spPr bwMode="auto">
          <a:xfrm>
            <a:off x="179512" y="6047130"/>
            <a:ext cx="88569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mj-lt"/>
                <a:ea typeface="Calibri" pitchFamily="34" charset="0"/>
                <a:cs typeface="Times New Roman" pitchFamily="18" charset="0"/>
              </a:rPr>
              <a:t>Datu avots: Valsts statistikas pārskats „Pārskats par stacionāra darbību”.  </a:t>
            </a:r>
            <a:r>
              <a:rPr kumimoji="0" lang="lv-LV" sz="1200" b="0" i="0" u="none" strike="noStrike" cap="none" normalizeH="0" baseline="0" dirty="0" err="1" smtClean="0">
                <a:ln>
                  <a:noFill/>
                </a:ln>
                <a:solidFill>
                  <a:schemeClr val="tx1"/>
                </a:solidFill>
                <a:effectLst/>
                <a:latin typeface="+mj-lt"/>
                <a:ea typeface="Calibri" pitchFamily="34" charset="0"/>
                <a:cs typeface="Times New Roman" pitchFamily="18" charset="0"/>
              </a:rPr>
              <a:t>Data</a:t>
            </a:r>
            <a:r>
              <a:rPr kumimoji="0" lang="lv-LV" sz="12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lv-LV" sz="1200" b="0" i="0" u="none" strike="noStrike" cap="none" normalizeH="0" baseline="0" dirty="0" err="1" smtClean="0">
                <a:ln>
                  <a:noFill/>
                </a:ln>
                <a:solidFill>
                  <a:schemeClr val="tx1"/>
                </a:solidFill>
                <a:effectLst/>
                <a:latin typeface="+mj-lt"/>
                <a:ea typeface="Calibri" pitchFamily="34" charset="0"/>
                <a:cs typeface="Times New Roman" pitchFamily="18" charset="0"/>
              </a:rPr>
              <a:t>source</a:t>
            </a:r>
            <a:r>
              <a:rPr kumimoji="0" lang="lv-LV" sz="12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lv-LV" sz="1200" b="0" i="0" u="none" strike="noStrike" cap="none" normalizeH="0" baseline="0" dirty="0" err="1" smtClean="0">
                <a:ln>
                  <a:noFill/>
                </a:ln>
                <a:solidFill>
                  <a:schemeClr val="tx1"/>
                </a:solidFill>
                <a:effectLst/>
                <a:latin typeface="+mj-lt"/>
                <a:ea typeface="Calibri" pitchFamily="34" charset="0"/>
                <a:cs typeface="Times New Roman" pitchFamily="18" charset="0"/>
              </a:rPr>
              <a:t>Report</a:t>
            </a:r>
            <a:r>
              <a:rPr kumimoji="0" lang="lv-LV" sz="12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lv-LV" sz="1200" b="0" i="0" u="none" strike="noStrike" cap="none" normalizeH="0" baseline="0" dirty="0" err="1" smtClean="0">
                <a:ln>
                  <a:noFill/>
                </a:ln>
                <a:solidFill>
                  <a:schemeClr val="tx1"/>
                </a:solidFill>
                <a:effectLst/>
                <a:latin typeface="+mj-lt"/>
                <a:ea typeface="Calibri" pitchFamily="34" charset="0"/>
                <a:cs typeface="Times New Roman" pitchFamily="18" charset="0"/>
              </a:rPr>
              <a:t>of</a:t>
            </a:r>
            <a:r>
              <a:rPr kumimoji="0" lang="lv-LV" sz="12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lv-LV" sz="1200" b="0" i="0" u="none" strike="noStrike" cap="none" normalizeH="0" baseline="0" dirty="0" err="1" smtClean="0">
                <a:ln>
                  <a:noFill/>
                </a:ln>
                <a:solidFill>
                  <a:schemeClr val="tx1"/>
                </a:solidFill>
                <a:effectLst/>
                <a:latin typeface="+mj-lt"/>
                <a:ea typeface="Calibri" pitchFamily="34" charset="0"/>
                <a:cs typeface="Times New Roman" pitchFamily="18" charset="0"/>
              </a:rPr>
              <a:t>hospital</a:t>
            </a:r>
            <a:r>
              <a:rPr kumimoji="0" lang="lv-LV" sz="12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lv-LV" sz="1200" b="0" i="0" u="none" strike="noStrike" cap="none" normalizeH="0" baseline="0" dirty="0" err="1" smtClean="0">
                <a:ln>
                  <a:noFill/>
                </a:ln>
                <a:solidFill>
                  <a:schemeClr val="tx1"/>
                </a:solidFill>
                <a:effectLst/>
                <a:latin typeface="+mj-lt"/>
                <a:ea typeface="Calibri" pitchFamily="34" charset="0"/>
                <a:cs typeface="Times New Roman" pitchFamily="18" charset="0"/>
              </a:rPr>
              <a:t>work</a:t>
            </a:r>
            <a:r>
              <a:rPr kumimoji="0" lang="lv-LV" sz="1200" b="0" i="0" u="none" strike="noStrike" cap="none" normalizeH="0" baseline="0" dirty="0" smtClean="0">
                <a:ln>
                  <a:noFill/>
                </a:ln>
                <a:solidFill>
                  <a:schemeClr val="tx1"/>
                </a:solidFill>
                <a:effectLst/>
                <a:latin typeface="+mj-lt"/>
                <a:ea typeface="Calibri" pitchFamily="34" charset="0"/>
                <a:cs typeface="Times New Roman" pitchFamily="18" charset="0"/>
              </a:rPr>
              <a:t> – a </a:t>
            </a:r>
            <a:r>
              <a:rPr kumimoji="0" lang="lv-LV" sz="1200" b="0" i="0" u="none" strike="noStrike" cap="none" normalizeH="0" baseline="0" dirty="0" err="1" smtClean="0">
                <a:ln>
                  <a:noFill/>
                </a:ln>
                <a:solidFill>
                  <a:schemeClr val="tx1"/>
                </a:solidFill>
                <a:effectLst/>
                <a:latin typeface="+mj-lt"/>
                <a:ea typeface="Calibri" pitchFamily="34" charset="0"/>
                <a:cs typeface="Times New Roman" pitchFamily="18" charset="0"/>
              </a:rPr>
              <a:t>state</a:t>
            </a:r>
            <a:r>
              <a:rPr kumimoji="0" lang="lv-LV" sz="12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lv-LV" sz="1200" b="0" i="0" u="none" strike="noStrike" cap="none" normalizeH="0" baseline="0" dirty="0" err="1" smtClean="0">
                <a:ln>
                  <a:noFill/>
                </a:ln>
                <a:solidFill>
                  <a:schemeClr val="tx1"/>
                </a:solidFill>
                <a:effectLst/>
                <a:latin typeface="+mj-lt"/>
                <a:ea typeface="Calibri" pitchFamily="34" charset="0"/>
                <a:cs typeface="Times New Roman" pitchFamily="18" charset="0"/>
              </a:rPr>
              <a:t>statistical</a:t>
            </a:r>
            <a:r>
              <a:rPr kumimoji="0" lang="lv-LV" sz="12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lv-LV" sz="1200" b="0" i="0" u="none" strike="noStrike" cap="none" normalizeH="0" baseline="0" dirty="0" err="1" smtClean="0">
                <a:ln>
                  <a:noFill/>
                </a:ln>
                <a:solidFill>
                  <a:schemeClr val="tx1"/>
                </a:solidFill>
                <a:effectLst/>
                <a:latin typeface="+mj-lt"/>
                <a:ea typeface="Calibri" pitchFamily="34" charset="0"/>
                <a:cs typeface="Times New Roman" pitchFamily="18" charset="0"/>
              </a:rPr>
              <a:t>report</a:t>
            </a:r>
            <a:r>
              <a:rPr kumimoji="0" lang="lv-LV" sz="12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lv-LV" sz="12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549113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sz="6600" dirty="0">
              <a:solidFill>
                <a:srgbClr val="FF0000"/>
              </a:solidFill>
            </a:endParaRPr>
          </a:p>
        </p:txBody>
      </p:sp>
      <p:sp>
        <p:nvSpPr>
          <p:cNvPr id="3" name="Text Placeholder 2"/>
          <p:cNvSpPr>
            <a:spLocks noGrp="1"/>
          </p:cNvSpPr>
          <p:nvPr>
            <p:ph type="body" sz="quarter" idx="10"/>
          </p:nvPr>
        </p:nvSpPr>
        <p:spPr/>
        <p:txBody>
          <a:bodyPr/>
          <a:lstStyle/>
          <a:p>
            <a:pPr algn="ctr"/>
            <a:endParaRPr lang="lv-LV" sz="4400" dirty="0" smtClean="0"/>
          </a:p>
          <a:p>
            <a:pPr algn="ctr"/>
            <a:r>
              <a:rPr lang="lv-LV" sz="4400" dirty="0" smtClean="0"/>
              <a:t>Insults ir trešais biežākais nāves iemesls pasaulē pēc </a:t>
            </a:r>
            <a:r>
              <a:rPr lang="lv-LV" sz="4400" dirty="0"/>
              <a:t>sirds išēmiskās </a:t>
            </a:r>
            <a:r>
              <a:rPr lang="lv-LV" sz="4400" dirty="0" smtClean="0"/>
              <a:t>slimības un</a:t>
            </a:r>
            <a:endParaRPr lang="lv-LV" sz="4400" dirty="0"/>
          </a:p>
          <a:p>
            <a:pPr algn="ctr"/>
            <a:r>
              <a:rPr lang="lv-LV" sz="4400" dirty="0"/>
              <a:t>ļ</a:t>
            </a:r>
            <a:r>
              <a:rPr lang="lv-LV" sz="4400" dirty="0" smtClean="0"/>
              <a:t>aundabīgiem audzējiem</a:t>
            </a:r>
            <a:endParaRPr lang="lv-LV" sz="4400" dirty="0"/>
          </a:p>
        </p:txBody>
      </p:sp>
    </p:spTree>
    <p:extLst>
      <p:ext uri="{BB962C8B-B14F-4D97-AF65-F5344CB8AC3E}">
        <p14:creationId xmlns:p14="http://schemas.microsoft.com/office/powerpoint/2010/main" val="405582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ChangeAspect="1"/>
          </p:cNvGraphicFramePr>
          <p:nvPr>
            <p:extLst>
              <p:ext uri="{D42A27DB-BD31-4B8C-83A1-F6EECF244321}">
                <p14:modId xmlns:p14="http://schemas.microsoft.com/office/powerpoint/2010/main" val="2256777704"/>
              </p:ext>
            </p:extLst>
          </p:nvPr>
        </p:nvGraphicFramePr>
        <p:xfrm>
          <a:off x="242342" y="1887"/>
          <a:ext cx="8650137" cy="6452045"/>
        </p:xfrm>
        <a:graphic>
          <a:graphicData uri="http://schemas.openxmlformats.org/presentationml/2006/ole">
            <mc:AlternateContent xmlns:mc="http://schemas.openxmlformats.org/markup-compatibility/2006">
              <mc:Choice xmlns:v="urn:schemas-microsoft-com:vml" Requires="v">
                <p:oleObj spid="_x0000_s2065" name="Chart" r:id="rId4" imgW="8839200" imgH="7438944" progId="Excel.Chart.8">
                  <p:embed/>
                </p:oleObj>
              </mc:Choice>
              <mc:Fallback>
                <p:oleObj name="Chart" r:id="rId4" imgW="8839200" imgH="743894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42" y="1887"/>
                        <a:ext cx="8650137" cy="6452045"/>
                      </a:xfrm>
                      <a:prstGeom prst="rect">
                        <a:avLst/>
                      </a:prstGeom>
                      <a:noFill/>
                      <a:ln>
                        <a:noFill/>
                      </a:ln>
                      <a:effectLst/>
                      <a:extLst/>
                    </p:spPr>
                  </p:pic>
                </p:oleObj>
              </mc:Fallback>
            </mc:AlternateContent>
          </a:graphicData>
        </a:graphic>
      </p:graphicFrame>
      <p:sp>
        <p:nvSpPr>
          <p:cNvPr id="2051" name="Rectangle 6"/>
          <p:cNvSpPr>
            <a:spLocks noChangeArrowheads="1"/>
          </p:cNvSpPr>
          <p:nvPr/>
        </p:nvSpPr>
        <p:spPr bwMode="auto">
          <a:xfrm>
            <a:off x="250824" y="6092825"/>
            <a:ext cx="8713663" cy="307777"/>
          </a:xfrm>
          <a:prstGeom prst="rect">
            <a:avLst/>
          </a:prstGeom>
          <a:noFill/>
          <a:ln w="12700">
            <a:noFill/>
            <a:miter lim="800000"/>
            <a:headEnd type="none" w="sm" len="sm"/>
            <a:tailEnd type="none" w="sm" len="sm"/>
          </a:ln>
        </p:spPr>
        <p:txBody>
          <a:bodyPr wrap="square">
            <a:spAutoFit/>
          </a:bodyPr>
          <a:lstStyle/>
          <a:p>
            <a:pPr algn="r"/>
            <a:r>
              <a:rPr lang="lv-LV" sz="1400" i="1" dirty="0">
                <a:latin typeface="+mj-lt"/>
              </a:rPr>
              <a:t>Adaptēts pēc WHO Health statistics, </a:t>
            </a:r>
            <a:r>
              <a:rPr lang="lv-LV" sz="1400" i="1" dirty="0" smtClean="0">
                <a:latin typeface="+mj-lt"/>
              </a:rPr>
              <a:t>2009. www.who.int/whosis/whostat/2009/en/index.html</a:t>
            </a:r>
            <a:endParaRPr lang="ru-RU" sz="1400" i="1" dirty="0">
              <a:latin typeface="+mj-lt"/>
            </a:endParaRPr>
          </a:p>
        </p:txBody>
      </p:sp>
    </p:spTree>
    <p:extLst>
      <p:ext uri="{BB962C8B-B14F-4D97-AF65-F5344CB8AC3E}">
        <p14:creationId xmlns:p14="http://schemas.microsoft.com/office/powerpoint/2010/main" val="3105996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596900" y="420688"/>
            <a:ext cx="8229600" cy="965200"/>
          </a:xfrm>
          <a:noFill/>
        </p:spPr>
        <p:txBody>
          <a:bodyPr anchor="ctr">
            <a:normAutofit fontScale="90000"/>
          </a:bodyPr>
          <a:lstStyle/>
          <a:p>
            <a:pPr eaLnBrk="1" hangingPunct="1"/>
            <a:r>
              <a:rPr lang="lv-LV" sz="3800" b="1" smtClean="0"/>
              <a:t>Insults</a:t>
            </a:r>
            <a:r>
              <a:rPr lang="en-US" sz="3800" b="1" smtClean="0"/>
              <a:t> </a:t>
            </a:r>
            <a:r>
              <a:rPr lang="lv-LV" sz="3800" b="1" smtClean="0"/>
              <a:t>ir cēlonis </a:t>
            </a:r>
            <a:r>
              <a:rPr lang="en-US" sz="3800" b="1" smtClean="0"/>
              <a:t>10% </a:t>
            </a:r>
            <a:r>
              <a:rPr lang="lv-LV" sz="3800" b="1" smtClean="0"/>
              <a:t>visu nāves gadījumu pasaulē</a:t>
            </a:r>
            <a:endParaRPr lang="en-US" sz="3800" b="1" smtClean="0"/>
          </a:p>
        </p:txBody>
      </p:sp>
      <p:sp>
        <p:nvSpPr>
          <p:cNvPr id="9219" name="Text Box 3"/>
          <p:cNvSpPr txBox="1">
            <a:spLocks noChangeArrowheads="1"/>
          </p:cNvSpPr>
          <p:nvPr/>
        </p:nvSpPr>
        <p:spPr bwMode="auto">
          <a:xfrm>
            <a:off x="0" y="6003925"/>
            <a:ext cx="9144000" cy="488950"/>
          </a:xfrm>
          <a:prstGeom prst="rect">
            <a:avLst/>
          </a:prstGeom>
          <a:noFill/>
          <a:ln w="14351">
            <a:noFill/>
            <a:miter lim="800000"/>
            <a:headEnd/>
            <a:tailEnd/>
          </a:ln>
        </p:spPr>
        <p:txBody>
          <a:bodyPr wrap="square">
            <a:spAutoFit/>
          </a:bodyPr>
          <a:lstStyle/>
          <a:p>
            <a:pPr algn="r" eaLnBrk="0" hangingPunct="0"/>
            <a:r>
              <a:rPr lang="en-US" sz="1300" i="1" dirty="0">
                <a:latin typeface="+mj-lt"/>
              </a:rPr>
              <a:t>Adapted from World  Health Organization. Global Burden of Stroke. 2005. Available at: www.cvd_atlas_16_death_from_stroke.pdf</a:t>
            </a:r>
            <a:r>
              <a:rPr lang="en-US" sz="1300" dirty="0"/>
              <a:t>.</a:t>
            </a:r>
          </a:p>
        </p:txBody>
      </p:sp>
      <p:sp>
        <p:nvSpPr>
          <p:cNvPr id="9220" name="Freeform 4"/>
          <p:cNvSpPr>
            <a:spLocks/>
          </p:cNvSpPr>
          <p:nvPr/>
        </p:nvSpPr>
        <p:spPr bwMode="auto">
          <a:xfrm>
            <a:off x="4827588" y="2216150"/>
            <a:ext cx="322262" cy="1930400"/>
          </a:xfrm>
          <a:custGeom>
            <a:avLst/>
            <a:gdLst>
              <a:gd name="T0" fmla="*/ 2147483647 w 203"/>
              <a:gd name="T1" fmla="*/ 2147483647 h 1216"/>
              <a:gd name="T2" fmla="*/ 0 w 203"/>
              <a:gd name="T3" fmla="*/ 0 h 1216"/>
              <a:gd name="T4" fmla="*/ 0 w 203"/>
              <a:gd name="T5" fmla="*/ 2147483647 h 1216"/>
              <a:gd name="T6" fmla="*/ 2147483647 w 203"/>
              <a:gd name="T7" fmla="*/ 2147483647 h 1216"/>
              <a:gd name="T8" fmla="*/ 2147483647 w 203"/>
              <a:gd name="T9" fmla="*/ 2147483647 h 1216"/>
              <a:gd name="T10" fmla="*/ 0 60000 65536"/>
              <a:gd name="T11" fmla="*/ 0 60000 65536"/>
              <a:gd name="T12" fmla="*/ 0 60000 65536"/>
              <a:gd name="T13" fmla="*/ 0 60000 65536"/>
              <a:gd name="T14" fmla="*/ 0 60000 65536"/>
              <a:gd name="T15" fmla="*/ 0 w 203"/>
              <a:gd name="T16" fmla="*/ 0 h 1216"/>
              <a:gd name="T17" fmla="*/ 203 w 203"/>
              <a:gd name="T18" fmla="*/ 1216 h 1216"/>
            </a:gdLst>
            <a:ahLst/>
            <a:cxnLst>
              <a:cxn ang="T10">
                <a:pos x="T0" y="T1"/>
              </a:cxn>
              <a:cxn ang="T11">
                <a:pos x="T2" y="T3"/>
              </a:cxn>
              <a:cxn ang="T12">
                <a:pos x="T4" y="T5"/>
              </a:cxn>
              <a:cxn ang="T13">
                <a:pos x="T6" y="T7"/>
              </a:cxn>
              <a:cxn ang="T14">
                <a:pos x="T8" y="T9"/>
              </a:cxn>
            </a:cxnLst>
            <a:rect l="T15" t="T16" r="T17" b="T18"/>
            <a:pathLst>
              <a:path w="203" h="1216">
                <a:moveTo>
                  <a:pt x="203" y="1118"/>
                </a:moveTo>
                <a:lnTo>
                  <a:pt x="0" y="0"/>
                </a:lnTo>
                <a:lnTo>
                  <a:pt x="0" y="97"/>
                </a:lnTo>
                <a:lnTo>
                  <a:pt x="203" y="1216"/>
                </a:lnTo>
                <a:lnTo>
                  <a:pt x="203" y="1118"/>
                </a:lnTo>
                <a:close/>
              </a:path>
            </a:pathLst>
          </a:custGeom>
          <a:solidFill>
            <a:srgbClr val="008080"/>
          </a:solidFill>
          <a:ln w="9525">
            <a:noFill/>
            <a:round/>
            <a:headEnd/>
            <a:tailEnd/>
          </a:ln>
        </p:spPr>
        <p:txBody>
          <a:bodyPr/>
          <a:lstStyle/>
          <a:p>
            <a:endParaRPr lang="lv-LV"/>
          </a:p>
        </p:txBody>
      </p:sp>
      <p:sp>
        <p:nvSpPr>
          <p:cNvPr id="9221" name="Freeform 5"/>
          <p:cNvSpPr>
            <a:spLocks/>
          </p:cNvSpPr>
          <p:nvPr/>
        </p:nvSpPr>
        <p:spPr bwMode="auto">
          <a:xfrm>
            <a:off x="4316413" y="2287588"/>
            <a:ext cx="833437" cy="1858962"/>
          </a:xfrm>
          <a:custGeom>
            <a:avLst/>
            <a:gdLst>
              <a:gd name="T0" fmla="*/ 2147483647 w 525"/>
              <a:gd name="T1" fmla="*/ 2147483647 h 1171"/>
              <a:gd name="T2" fmla="*/ 0 w 525"/>
              <a:gd name="T3" fmla="*/ 0 h 1171"/>
              <a:gd name="T4" fmla="*/ 0 w 525"/>
              <a:gd name="T5" fmla="*/ 2147483647 h 1171"/>
              <a:gd name="T6" fmla="*/ 2147483647 w 525"/>
              <a:gd name="T7" fmla="*/ 2147483647 h 1171"/>
              <a:gd name="T8" fmla="*/ 2147483647 w 525"/>
              <a:gd name="T9" fmla="*/ 2147483647 h 1171"/>
              <a:gd name="T10" fmla="*/ 0 60000 65536"/>
              <a:gd name="T11" fmla="*/ 0 60000 65536"/>
              <a:gd name="T12" fmla="*/ 0 60000 65536"/>
              <a:gd name="T13" fmla="*/ 0 60000 65536"/>
              <a:gd name="T14" fmla="*/ 0 60000 65536"/>
              <a:gd name="T15" fmla="*/ 0 w 525"/>
              <a:gd name="T16" fmla="*/ 0 h 1171"/>
              <a:gd name="T17" fmla="*/ 525 w 525"/>
              <a:gd name="T18" fmla="*/ 1171 h 1171"/>
            </a:gdLst>
            <a:ahLst/>
            <a:cxnLst>
              <a:cxn ang="T10">
                <a:pos x="T0" y="T1"/>
              </a:cxn>
              <a:cxn ang="T11">
                <a:pos x="T2" y="T3"/>
              </a:cxn>
              <a:cxn ang="T12">
                <a:pos x="T4" y="T5"/>
              </a:cxn>
              <a:cxn ang="T13">
                <a:pos x="T6" y="T7"/>
              </a:cxn>
              <a:cxn ang="T14">
                <a:pos x="T8" y="T9"/>
              </a:cxn>
            </a:cxnLst>
            <a:rect l="T15" t="T16" r="T17" b="T18"/>
            <a:pathLst>
              <a:path w="525" h="1171">
                <a:moveTo>
                  <a:pt x="525" y="1073"/>
                </a:moveTo>
                <a:lnTo>
                  <a:pt x="0" y="0"/>
                </a:lnTo>
                <a:lnTo>
                  <a:pt x="0" y="98"/>
                </a:lnTo>
                <a:lnTo>
                  <a:pt x="525" y="1171"/>
                </a:lnTo>
                <a:lnTo>
                  <a:pt x="525" y="1073"/>
                </a:lnTo>
                <a:close/>
              </a:path>
            </a:pathLst>
          </a:custGeom>
          <a:solidFill>
            <a:srgbClr val="008000"/>
          </a:solidFill>
          <a:ln w="9525">
            <a:noFill/>
            <a:round/>
            <a:headEnd/>
            <a:tailEnd/>
          </a:ln>
        </p:spPr>
        <p:txBody>
          <a:bodyPr/>
          <a:lstStyle/>
          <a:p>
            <a:endParaRPr lang="lv-LV"/>
          </a:p>
        </p:txBody>
      </p:sp>
      <p:sp>
        <p:nvSpPr>
          <p:cNvPr id="9222" name="Freeform 6"/>
          <p:cNvSpPr>
            <a:spLocks/>
          </p:cNvSpPr>
          <p:nvPr/>
        </p:nvSpPr>
        <p:spPr bwMode="auto">
          <a:xfrm>
            <a:off x="3846513" y="2422525"/>
            <a:ext cx="1303337" cy="1724025"/>
          </a:xfrm>
          <a:custGeom>
            <a:avLst/>
            <a:gdLst>
              <a:gd name="T0" fmla="*/ 2147483647 w 821"/>
              <a:gd name="T1" fmla="*/ 2147483647 h 1086"/>
              <a:gd name="T2" fmla="*/ 0 w 821"/>
              <a:gd name="T3" fmla="*/ 0 h 1086"/>
              <a:gd name="T4" fmla="*/ 0 w 821"/>
              <a:gd name="T5" fmla="*/ 2147483647 h 1086"/>
              <a:gd name="T6" fmla="*/ 2147483647 w 821"/>
              <a:gd name="T7" fmla="*/ 2147483647 h 1086"/>
              <a:gd name="T8" fmla="*/ 2147483647 w 821"/>
              <a:gd name="T9" fmla="*/ 2147483647 h 1086"/>
              <a:gd name="T10" fmla="*/ 0 60000 65536"/>
              <a:gd name="T11" fmla="*/ 0 60000 65536"/>
              <a:gd name="T12" fmla="*/ 0 60000 65536"/>
              <a:gd name="T13" fmla="*/ 0 60000 65536"/>
              <a:gd name="T14" fmla="*/ 0 60000 65536"/>
              <a:gd name="T15" fmla="*/ 0 w 821"/>
              <a:gd name="T16" fmla="*/ 0 h 1086"/>
              <a:gd name="T17" fmla="*/ 821 w 821"/>
              <a:gd name="T18" fmla="*/ 1086 h 1086"/>
            </a:gdLst>
            <a:ahLst/>
            <a:cxnLst>
              <a:cxn ang="T10">
                <a:pos x="T0" y="T1"/>
              </a:cxn>
              <a:cxn ang="T11">
                <a:pos x="T2" y="T3"/>
              </a:cxn>
              <a:cxn ang="T12">
                <a:pos x="T4" y="T5"/>
              </a:cxn>
              <a:cxn ang="T13">
                <a:pos x="T6" y="T7"/>
              </a:cxn>
              <a:cxn ang="T14">
                <a:pos x="T8" y="T9"/>
              </a:cxn>
            </a:cxnLst>
            <a:rect l="T15" t="T16" r="T17" b="T18"/>
            <a:pathLst>
              <a:path w="821" h="1086">
                <a:moveTo>
                  <a:pt x="821" y="988"/>
                </a:moveTo>
                <a:lnTo>
                  <a:pt x="0" y="0"/>
                </a:lnTo>
                <a:lnTo>
                  <a:pt x="0" y="97"/>
                </a:lnTo>
                <a:lnTo>
                  <a:pt x="821" y="1086"/>
                </a:lnTo>
                <a:lnTo>
                  <a:pt x="821" y="988"/>
                </a:lnTo>
                <a:close/>
              </a:path>
            </a:pathLst>
          </a:custGeom>
          <a:solidFill>
            <a:srgbClr val="808000"/>
          </a:solidFill>
          <a:ln w="9525">
            <a:noFill/>
            <a:round/>
            <a:headEnd/>
            <a:tailEnd/>
          </a:ln>
        </p:spPr>
        <p:txBody>
          <a:bodyPr/>
          <a:lstStyle/>
          <a:p>
            <a:endParaRPr lang="lv-LV"/>
          </a:p>
        </p:txBody>
      </p:sp>
      <p:sp>
        <p:nvSpPr>
          <p:cNvPr id="9223" name="Freeform 7"/>
          <p:cNvSpPr>
            <a:spLocks/>
          </p:cNvSpPr>
          <p:nvPr/>
        </p:nvSpPr>
        <p:spPr bwMode="auto">
          <a:xfrm>
            <a:off x="3322638" y="2679700"/>
            <a:ext cx="1827212" cy="1466850"/>
          </a:xfrm>
          <a:custGeom>
            <a:avLst/>
            <a:gdLst>
              <a:gd name="T0" fmla="*/ 2147483647 w 1151"/>
              <a:gd name="T1" fmla="*/ 2147483647 h 924"/>
              <a:gd name="T2" fmla="*/ 0 w 1151"/>
              <a:gd name="T3" fmla="*/ 0 h 924"/>
              <a:gd name="T4" fmla="*/ 0 w 1151"/>
              <a:gd name="T5" fmla="*/ 2147483647 h 924"/>
              <a:gd name="T6" fmla="*/ 2147483647 w 1151"/>
              <a:gd name="T7" fmla="*/ 2147483647 h 924"/>
              <a:gd name="T8" fmla="*/ 2147483647 w 1151"/>
              <a:gd name="T9" fmla="*/ 2147483647 h 924"/>
              <a:gd name="T10" fmla="*/ 0 60000 65536"/>
              <a:gd name="T11" fmla="*/ 0 60000 65536"/>
              <a:gd name="T12" fmla="*/ 0 60000 65536"/>
              <a:gd name="T13" fmla="*/ 0 60000 65536"/>
              <a:gd name="T14" fmla="*/ 0 60000 65536"/>
              <a:gd name="T15" fmla="*/ 0 w 1151"/>
              <a:gd name="T16" fmla="*/ 0 h 924"/>
              <a:gd name="T17" fmla="*/ 1151 w 1151"/>
              <a:gd name="T18" fmla="*/ 924 h 924"/>
            </a:gdLst>
            <a:ahLst/>
            <a:cxnLst>
              <a:cxn ang="T10">
                <a:pos x="T0" y="T1"/>
              </a:cxn>
              <a:cxn ang="T11">
                <a:pos x="T2" y="T3"/>
              </a:cxn>
              <a:cxn ang="T12">
                <a:pos x="T4" y="T5"/>
              </a:cxn>
              <a:cxn ang="T13">
                <a:pos x="T6" y="T7"/>
              </a:cxn>
              <a:cxn ang="T14">
                <a:pos x="T8" y="T9"/>
              </a:cxn>
            </a:cxnLst>
            <a:rect l="T15" t="T16" r="T17" b="T18"/>
            <a:pathLst>
              <a:path w="1151" h="924">
                <a:moveTo>
                  <a:pt x="1151" y="826"/>
                </a:moveTo>
                <a:lnTo>
                  <a:pt x="0" y="0"/>
                </a:lnTo>
                <a:lnTo>
                  <a:pt x="0" y="98"/>
                </a:lnTo>
                <a:lnTo>
                  <a:pt x="1151" y="924"/>
                </a:lnTo>
                <a:lnTo>
                  <a:pt x="1151" y="826"/>
                </a:lnTo>
                <a:close/>
              </a:path>
            </a:pathLst>
          </a:custGeom>
          <a:solidFill>
            <a:srgbClr val="800000"/>
          </a:solidFill>
          <a:ln w="9525">
            <a:noFill/>
            <a:round/>
            <a:headEnd/>
            <a:tailEnd/>
          </a:ln>
        </p:spPr>
        <p:txBody>
          <a:bodyPr/>
          <a:lstStyle/>
          <a:p>
            <a:endParaRPr lang="lv-LV"/>
          </a:p>
        </p:txBody>
      </p:sp>
      <p:sp>
        <p:nvSpPr>
          <p:cNvPr id="9224" name="Freeform 8"/>
          <p:cNvSpPr>
            <a:spLocks/>
          </p:cNvSpPr>
          <p:nvPr/>
        </p:nvSpPr>
        <p:spPr bwMode="auto">
          <a:xfrm>
            <a:off x="2798763" y="3124200"/>
            <a:ext cx="2351087" cy="1022350"/>
          </a:xfrm>
          <a:custGeom>
            <a:avLst/>
            <a:gdLst>
              <a:gd name="T0" fmla="*/ 2147483647 w 1481"/>
              <a:gd name="T1" fmla="*/ 2147483647 h 644"/>
              <a:gd name="T2" fmla="*/ 0 w 1481"/>
              <a:gd name="T3" fmla="*/ 0 h 644"/>
              <a:gd name="T4" fmla="*/ 0 w 1481"/>
              <a:gd name="T5" fmla="*/ 2147483647 h 644"/>
              <a:gd name="T6" fmla="*/ 2147483647 w 1481"/>
              <a:gd name="T7" fmla="*/ 2147483647 h 644"/>
              <a:gd name="T8" fmla="*/ 2147483647 w 1481"/>
              <a:gd name="T9" fmla="*/ 2147483647 h 644"/>
              <a:gd name="T10" fmla="*/ 0 60000 65536"/>
              <a:gd name="T11" fmla="*/ 0 60000 65536"/>
              <a:gd name="T12" fmla="*/ 0 60000 65536"/>
              <a:gd name="T13" fmla="*/ 0 60000 65536"/>
              <a:gd name="T14" fmla="*/ 0 60000 65536"/>
              <a:gd name="T15" fmla="*/ 0 w 1481"/>
              <a:gd name="T16" fmla="*/ 0 h 644"/>
              <a:gd name="T17" fmla="*/ 1481 w 1481"/>
              <a:gd name="T18" fmla="*/ 644 h 644"/>
            </a:gdLst>
            <a:ahLst/>
            <a:cxnLst>
              <a:cxn ang="T10">
                <a:pos x="T0" y="T1"/>
              </a:cxn>
              <a:cxn ang="T11">
                <a:pos x="T2" y="T3"/>
              </a:cxn>
              <a:cxn ang="T12">
                <a:pos x="T4" y="T5"/>
              </a:cxn>
              <a:cxn ang="T13">
                <a:pos x="T6" y="T7"/>
              </a:cxn>
              <a:cxn ang="T14">
                <a:pos x="T8" y="T9"/>
              </a:cxn>
            </a:cxnLst>
            <a:rect l="T15" t="T16" r="T17" b="T18"/>
            <a:pathLst>
              <a:path w="1481" h="644">
                <a:moveTo>
                  <a:pt x="1481" y="546"/>
                </a:moveTo>
                <a:lnTo>
                  <a:pt x="0" y="0"/>
                </a:lnTo>
                <a:lnTo>
                  <a:pt x="0" y="97"/>
                </a:lnTo>
                <a:lnTo>
                  <a:pt x="1481" y="644"/>
                </a:lnTo>
                <a:lnTo>
                  <a:pt x="1481" y="546"/>
                </a:lnTo>
                <a:close/>
              </a:path>
            </a:pathLst>
          </a:custGeom>
          <a:solidFill>
            <a:srgbClr val="666680"/>
          </a:solidFill>
          <a:ln w="9525">
            <a:noFill/>
            <a:round/>
            <a:headEnd/>
            <a:tailEnd/>
          </a:ln>
        </p:spPr>
        <p:txBody>
          <a:bodyPr/>
          <a:lstStyle/>
          <a:p>
            <a:endParaRPr lang="lv-LV"/>
          </a:p>
        </p:txBody>
      </p:sp>
      <p:sp>
        <p:nvSpPr>
          <p:cNvPr id="9225" name="Freeform 9"/>
          <p:cNvSpPr>
            <a:spLocks/>
          </p:cNvSpPr>
          <p:nvPr/>
        </p:nvSpPr>
        <p:spPr bwMode="auto">
          <a:xfrm>
            <a:off x="2503488" y="3649663"/>
            <a:ext cx="2646362" cy="496887"/>
          </a:xfrm>
          <a:custGeom>
            <a:avLst/>
            <a:gdLst>
              <a:gd name="T0" fmla="*/ 2147483647 w 1667"/>
              <a:gd name="T1" fmla="*/ 2147483647 h 313"/>
              <a:gd name="T2" fmla="*/ 0 w 1667"/>
              <a:gd name="T3" fmla="*/ 0 h 313"/>
              <a:gd name="T4" fmla="*/ 0 w 1667"/>
              <a:gd name="T5" fmla="*/ 2147483647 h 313"/>
              <a:gd name="T6" fmla="*/ 2147483647 w 1667"/>
              <a:gd name="T7" fmla="*/ 2147483647 h 313"/>
              <a:gd name="T8" fmla="*/ 2147483647 w 1667"/>
              <a:gd name="T9" fmla="*/ 2147483647 h 313"/>
              <a:gd name="T10" fmla="*/ 0 60000 65536"/>
              <a:gd name="T11" fmla="*/ 0 60000 65536"/>
              <a:gd name="T12" fmla="*/ 0 60000 65536"/>
              <a:gd name="T13" fmla="*/ 0 60000 65536"/>
              <a:gd name="T14" fmla="*/ 0 60000 65536"/>
              <a:gd name="T15" fmla="*/ 0 w 1667"/>
              <a:gd name="T16" fmla="*/ 0 h 313"/>
              <a:gd name="T17" fmla="*/ 1667 w 1667"/>
              <a:gd name="T18" fmla="*/ 313 h 313"/>
            </a:gdLst>
            <a:ahLst/>
            <a:cxnLst>
              <a:cxn ang="T10">
                <a:pos x="T0" y="T1"/>
              </a:cxn>
              <a:cxn ang="T11">
                <a:pos x="T2" y="T3"/>
              </a:cxn>
              <a:cxn ang="T12">
                <a:pos x="T4" y="T5"/>
              </a:cxn>
              <a:cxn ang="T13">
                <a:pos x="T6" y="T7"/>
              </a:cxn>
              <a:cxn ang="T14">
                <a:pos x="T8" y="T9"/>
              </a:cxn>
            </a:cxnLst>
            <a:rect l="T15" t="T16" r="T17" b="T18"/>
            <a:pathLst>
              <a:path w="1667" h="313">
                <a:moveTo>
                  <a:pt x="1667" y="215"/>
                </a:moveTo>
                <a:lnTo>
                  <a:pt x="0" y="0"/>
                </a:lnTo>
                <a:lnTo>
                  <a:pt x="0" y="98"/>
                </a:lnTo>
                <a:lnTo>
                  <a:pt x="1667" y="313"/>
                </a:lnTo>
                <a:lnTo>
                  <a:pt x="1667" y="215"/>
                </a:lnTo>
                <a:close/>
              </a:path>
            </a:pathLst>
          </a:custGeom>
          <a:solidFill>
            <a:srgbClr val="003366"/>
          </a:solidFill>
          <a:ln w="9525">
            <a:noFill/>
            <a:round/>
            <a:headEnd/>
            <a:tailEnd/>
          </a:ln>
        </p:spPr>
        <p:txBody>
          <a:bodyPr/>
          <a:lstStyle/>
          <a:p>
            <a:endParaRPr lang="lv-LV"/>
          </a:p>
        </p:txBody>
      </p:sp>
      <p:sp>
        <p:nvSpPr>
          <p:cNvPr id="9226" name="Freeform 10"/>
          <p:cNvSpPr>
            <a:spLocks/>
          </p:cNvSpPr>
          <p:nvPr/>
        </p:nvSpPr>
        <p:spPr bwMode="auto">
          <a:xfrm>
            <a:off x="7823200" y="3990975"/>
            <a:ext cx="26988" cy="371475"/>
          </a:xfrm>
          <a:custGeom>
            <a:avLst/>
            <a:gdLst>
              <a:gd name="T0" fmla="*/ 2147483647 w 17"/>
              <a:gd name="T1" fmla="*/ 0 h 234"/>
              <a:gd name="T2" fmla="*/ 2147483647 w 17"/>
              <a:gd name="T3" fmla="*/ 2147483647 h 234"/>
              <a:gd name="T4" fmla="*/ 2147483647 w 17"/>
              <a:gd name="T5" fmla="*/ 2147483647 h 234"/>
              <a:gd name="T6" fmla="*/ 2147483647 w 17"/>
              <a:gd name="T7" fmla="*/ 2147483647 h 234"/>
              <a:gd name="T8" fmla="*/ 2147483647 w 17"/>
              <a:gd name="T9" fmla="*/ 2147483647 h 234"/>
              <a:gd name="T10" fmla="*/ 2147483647 w 17"/>
              <a:gd name="T11" fmla="*/ 2147483647 h 234"/>
              <a:gd name="T12" fmla="*/ 2147483647 w 17"/>
              <a:gd name="T13" fmla="*/ 2147483647 h 234"/>
              <a:gd name="T14" fmla="*/ 0 w 17"/>
              <a:gd name="T15" fmla="*/ 2147483647 h 234"/>
              <a:gd name="T16" fmla="*/ 0 w 17"/>
              <a:gd name="T17" fmla="*/ 2147483647 h 234"/>
              <a:gd name="T18" fmla="*/ 2147483647 w 17"/>
              <a:gd name="T19" fmla="*/ 2147483647 h 234"/>
              <a:gd name="T20" fmla="*/ 2147483647 w 17"/>
              <a:gd name="T21" fmla="*/ 2147483647 h 234"/>
              <a:gd name="T22" fmla="*/ 2147483647 w 17"/>
              <a:gd name="T23" fmla="*/ 2147483647 h 234"/>
              <a:gd name="T24" fmla="*/ 2147483647 w 17"/>
              <a:gd name="T25" fmla="*/ 2147483647 h 234"/>
              <a:gd name="T26" fmla="*/ 2147483647 w 17"/>
              <a:gd name="T27" fmla="*/ 2147483647 h 234"/>
              <a:gd name="T28" fmla="*/ 2147483647 w 17"/>
              <a:gd name="T29" fmla="*/ 2147483647 h 234"/>
              <a:gd name="T30" fmla="*/ 2147483647 w 17"/>
              <a:gd name="T31" fmla="*/ 2147483647 h 234"/>
              <a:gd name="T32" fmla="*/ 2147483647 w 17"/>
              <a:gd name="T33" fmla="*/ 0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34"/>
              <a:gd name="T53" fmla="*/ 17 w 17"/>
              <a:gd name="T54" fmla="*/ 234 h 2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34">
                <a:moveTo>
                  <a:pt x="17" y="0"/>
                </a:moveTo>
                <a:lnTo>
                  <a:pt x="17" y="19"/>
                </a:lnTo>
                <a:lnTo>
                  <a:pt x="17" y="39"/>
                </a:lnTo>
                <a:lnTo>
                  <a:pt x="8" y="59"/>
                </a:lnTo>
                <a:lnTo>
                  <a:pt x="8" y="78"/>
                </a:lnTo>
                <a:lnTo>
                  <a:pt x="8" y="98"/>
                </a:lnTo>
                <a:lnTo>
                  <a:pt x="8" y="117"/>
                </a:lnTo>
                <a:lnTo>
                  <a:pt x="0" y="137"/>
                </a:lnTo>
                <a:lnTo>
                  <a:pt x="0" y="234"/>
                </a:lnTo>
                <a:lnTo>
                  <a:pt x="8" y="215"/>
                </a:lnTo>
                <a:lnTo>
                  <a:pt x="8" y="195"/>
                </a:lnTo>
                <a:lnTo>
                  <a:pt x="8" y="176"/>
                </a:lnTo>
                <a:lnTo>
                  <a:pt x="8" y="156"/>
                </a:lnTo>
                <a:lnTo>
                  <a:pt x="17" y="137"/>
                </a:lnTo>
                <a:lnTo>
                  <a:pt x="17" y="117"/>
                </a:lnTo>
                <a:lnTo>
                  <a:pt x="17" y="98"/>
                </a:lnTo>
                <a:lnTo>
                  <a:pt x="17" y="0"/>
                </a:lnTo>
                <a:close/>
              </a:path>
            </a:pathLst>
          </a:custGeom>
          <a:solidFill>
            <a:srgbClr val="00664D"/>
          </a:solidFill>
          <a:ln w="9525">
            <a:noFill/>
            <a:round/>
            <a:headEnd/>
            <a:tailEnd/>
          </a:ln>
        </p:spPr>
        <p:txBody>
          <a:bodyPr/>
          <a:lstStyle/>
          <a:p>
            <a:endParaRPr lang="lv-LV"/>
          </a:p>
        </p:txBody>
      </p:sp>
      <p:sp>
        <p:nvSpPr>
          <p:cNvPr id="9227" name="Freeform 11"/>
          <p:cNvSpPr>
            <a:spLocks/>
          </p:cNvSpPr>
          <p:nvPr/>
        </p:nvSpPr>
        <p:spPr bwMode="auto">
          <a:xfrm>
            <a:off x="5149850" y="3990975"/>
            <a:ext cx="2673350" cy="371475"/>
          </a:xfrm>
          <a:custGeom>
            <a:avLst/>
            <a:gdLst>
              <a:gd name="T0" fmla="*/ 0 w 1684"/>
              <a:gd name="T1" fmla="*/ 0 h 234"/>
              <a:gd name="T2" fmla="*/ 2147483647 w 1684"/>
              <a:gd name="T3" fmla="*/ 2147483647 h 234"/>
              <a:gd name="T4" fmla="*/ 2147483647 w 1684"/>
              <a:gd name="T5" fmla="*/ 2147483647 h 234"/>
              <a:gd name="T6" fmla="*/ 0 w 1684"/>
              <a:gd name="T7" fmla="*/ 2147483647 h 234"/>
              <a:gd name="T8" fmla="*/ 0 w 1684"/>
              <a:gd name="T9" fmla="*/ 0 h 234"/>
              <a:gd name="T10" fmla="*/ 0 60000 65536"/>
              <a:gd name="T11" fmla="*/ 0 60000 65536"/>
              <a:gd name="T12" fmla="*/ 0 60000 65536"/>
              <a:gd name="T13" fmla="*/ 0 60000 65536"/>
              <a:gd name="T14" fmla="*/ 0 60000 65536"/>
              <a:gd name="T15" fmla="*/ 0 w 1684"/>
              <a:gd name="T16" fmla="*/ 0 h 234"/>
              <a:gd name="T17" fmla="*/ 1684 w 1684"/>
              <a:gd name="T18" fmla="*/ 234 h 234"/>
            </a:gdLst>
            <a:ahLst/>
            <a:cxnLst>
              <a:cxn ang="T10">
                <a:pos x="T0" y="T1"/>
              </a:cxn>
              <a:cxn ang="T11">
                <a:pos x="T2" y="T3"/>
              </a:cxn>
              <a:cxn ang="T12">
                <a:pos x="T4" y="T5"/>
              </a:cxn>
              <a:cxn ang="T13">
                <a:pos x="T6" y="T7"/>
              </a:cxn>
              <a:cxn ang="T14">
                <a:pos x="T8" y="T9"/>
              </a:cxn>
            </a:cxnLst>
            <a:rect l="T15" t="T16" r="T17" b="T18"/>
            <a:pathLst>
              <a:path w="1684" h="234">
                <a:moveTo>
                  <a:pt x="0" y="0"/>
                </a:moveTo>
                <a:lnTo>
                  <a:pt x="1684" y="137"/>
                </a:lnTo>
                <a:lnTo>
                  <a:pt x="1684" y="234"/>
                </a:lnTo>
                <a:lnTo>
                  <a:pt x="0" y="98"/>
                </a:lnTo>
                <a:lnTo>
                  <a:pt x="0" y="0"/>
                </a:lnTo>
                <a:close/>
              </a:path>
            </a:pathLst>
          </a:custGeom>
          <a:solidFill>
            <a:srgbClr val="00664D"/>
          </a:solidFill>
          <a:ln w="9525">
            <a:noFill/>
            <a:round/>
            <a:headEnd/>
            <a:tailEnd/>
          </a:ln>
        </p:spPr>
        <p:txBody>
          <a:bodyPr/>
          <a:lstStyle/>
          <a:p>
            <a:endParaRPr lang="lv-LV"/>
          </a:p>
        </p:txBody>
      </p:sp>
      <p:sp>
        <p:nvSpPr>
          <p:cNvPr id="9228" name="Freeform 12"/>
          <p:cNvSpPr>
            <a:spLocks/>
          </p:cNvSpPr>
          <p:nvPr/>
        </p:nvSpPr>
        <p:spPr bwMode="auto">
          <a:xfrm>
            <a:off x="2463800" y="3990975"/>
            <a:ext cx="80963" cy="588963"/>
          </a:xfrm>
          <a:custGeom>
            <a:avLst/>
            <a:gdLst>
              <a:gd name="T0" fmla="*/ 2147483647 w 51"/>
              <a:gd name="T1" fmla="*/ 2147483647 h 371"/>
              <a:gd name="T2" fmla="*/ 2147483647 w 51"/>
              <a:gd name="T3" fmla="*/ 2147483647 h 371"/>
              <a:gd name="T4" fmla="*/ 2147483647 w 51"/>
              <a:gd name="T5" fmla="*/ 2147483647 h 371"/>
              <a:gd name="T6" fmla="*/ 2147483647 w 51"/>
              <a:gd name="T7" fmla="*/ 2147483647 h 371"/>
              <a:gd name="T8" fmla="*/ 2147483647 w 51"/>
              <a:gd name="T9" fmla="*/ 2147483647 h 371"/>
              <a:gd name="T10" fmla="*/ 2147483647 w 51"/>
              <a:gd name="T11" fmla="*/ 2147483647 h 371"/>
              <a:gd name="T12" fmla="*/ 2147483647 w 51"/>
              <a:gd name="T13" fmla="*/ 2147483647 h 371"/>
              <a:gd name="T14" fmla="*/ 2147483647 w 51"/>
              <a:gd name="T15" fmla="*/ 2147483647 h 371"/>
              <a:gd name="T16" fmla="*/ 2147483647 w 51"/>
              <a:gd name="T17" fmla="*/ 2147483647 h 371"/>
              <a:gd name="T18" fmla="*/ 2147483647 w 51"/>
              <a:gd name="T19" fmla="*/ 2147483647 h 371"/>
              <a:gd name="T20" fmla="*/ 0 w 51"/>
              <a:gd name="T21" fmla="*/ 2147483647 h 371"/>
              <a:gd name="T22" fmla="*/ 0 w 51"/>
              <a:gd name="T23" fmla="*/ 2147483647 h 371"/>
              <a:gd name="T24" fmla="*/ 0 w 51"/>
              <a:gd name="T25" fmla="*/ 2147483647 h 371"/>
              <a:gd name="T26" fmla="*/ 0 w 51"/>
              <a:gd name="T27" fmla="*/ 2147483647 h 371"/>
              <a:gd name="T28" fmla="*/ 0 w 51"/>
              <a:gd name="T29" fmla="*/ 0 h 371"/>
              <a:gd name="T30" fmla="*/ 0 w 51"/>
              <a:gd name="T31" fmla="*/ 2147483647 h 371"/>
              <a:gd name="T32" fmla="*/ 0 w 51"/>
              <a:gd name="T33" fmla="*/ 2147483647 h 371"/>
              <a:gd name="T34" fmla="*/ 0 w 51"/>
              <a:gd name="T35" fmla="*/ 2147483647 h 371"/>
              <a:gd name="T36" fmla="*/ 0 w 51"/>
              <a:gd name="T37" fmla="*/ 2147483647 h 371"/>
              <a:gd name="T38" fmla="*/ 0 w 51"/>
              <a:gd name="T39" fmla="*/ 2147483647 h 371"/>
              <a:gd name="T40" fmla="*/ 2147483647 w 51"/>
              <a:gd name="T41" fmla="*/ 2147483647 h 371"/>
              <a:gd name="T42" fmla="*/ 2147483647 w 51"/>
              <a:gd name="T43" fmla="*/ 2147483647 h 371"/>
              <a:gd name="T44" fmla="*/ 2147483647 w 51"/>
              <a:gd name="T45" fmla="*/ 2147483647 h 371"/>
              <a:gd name="T46" fmla="*/ 2147483647 w 51"/>
              <a:gd name="T47" fmla="*/ 2147483647 h 371"/>
              <a:gd name="T48" fmla="*/ 2147483647 w 51"/>
              <a:gd name="T49" fmla="*/ 2147483647 h 371"/>
              <a:gd name="T50" fmla="*/ 2147483647 w 51"/>
              <a:gd name="T51" fmla="*/ 2147483647 h 371"/>
              <a:gd name="T52" fmla="*/ 2147483647 w 51"/>
              <a:gd name="T53" fmla="*/ 2147483647 h 371"/>
              <a:gd name="T54" fmla="*/ 2147483647 w 51"/>
              <a:gd name="T55" fmla="*/ 2147483647 h 371"/>
              <a:gd name="T56" fmla="*/ 2147483647 w 51"/>
              <a:gd name="T57" fmla="*/ 2147483647 h 371"/>
              <a:gd name="T58" fmla="*/ 2147483647 w 51"/>
              <a:gd name="T59" fmla="*/ 2147483647 h 371"/>
              <a:gd name="T60" fmla="*/ 2147483647 w 51"/>
              <a:gd name="T61" fmla="*/ 2147483647 h 3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
              <a:gd name="T94" fmla="*/ 0 h 371"/>
              <a:gd name="T95" fmla="*/ 51 w 51"/>
              <a:gd name="T96" fmla="*/ 371 h 3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 h="371">
                <a:moveTo>
                  <a:pt x="51" y="273"/>
                </a:moveTo>
                <a:lnTo>
                  <a:pt x="42" y="254"/>
                </a:lnTo>
                <a:lnTo>
                  <a:pt x="34" y="234"/>
                </a:lnTo>
                <a:lnTo>
                  <a:pt x="25" y="215"/>
                </a:lnTo>
                <a:lnTo>
                  <a:pt x="25" y="195"/>
                </a:lnTo>
                <a:lnTo>
                  <a:pt x="17" y="176"/>
                </a:lnTo>
                <a:lnTo>
                  <a:pt x="17" y="156"/>
                </a:lnTo>
                <a:lnTo>
                  <a:pt x="8" y="137"/>
                </a:lnTo>
                <a:lnTo>
                  <a:pt x="8" y="117"/>
                </a:lnTo>
                <a:lnTo>
                  <a:pt x="8" y="98"/>
                </a:lnTo>
                <a:lnTo>
                  <a:pt x="0" y="78"/>
                </a:lnTo>
                <a:lnTo>
                  <a:pt x="0" y="59"/>
                </a:lnTo>
                <a:lnTo>
                  <a:pt x="0" y="39"/>
                </a:lnTo>
                <a:lnTo>
                  <a:pt x="0" y="19"/>
                </a:lnTo>
                <a:lnTo>
                  <a:pt x="0" y="0"/>
                </a:lnTo>
                <a:lnTo>
                  <a:pt x="0" y="98"/>
                </a:lnTo>
                <a:lnTo>
                  <a:pt x="0" y="117"/>
                </a:lnTo>
                <a:lnTo>
                  <a:pt x="0" y="137"/>
                </a:lnTo>
                <a:lnTo>
                  <a:pt x="0" y="156"/>
                </a:lnTo>
                <a:lnTo>
                  <a:pt x="0" y="176"/>
                </a:lnTo>
                <a:lnTo>
                  <a:pt x="8" y="195"/>
                </a:lnTo>
                <a:lnTo>
                  <a:pt x="8" y="215"/>
                </a:lnTo>
                <a:lnTo>
                  <a:pt x="8" y="234"/>
                </a:lnTo>
                <a:lnTo>
                  <a:pt x="17" y="254"/>
                </a:lnTo>
                <a:lnTo>
                  <a:pt x="17" y="273"/>
                </a:lnTo>
                <a:lnTo>
                  <a:pt x="25" y="293"/>
                </a:lnTo>
                <a:lnTo>
                  <a:pt x="25" y="312"/>
                </a:lnTo>
                <a:lnTo>
                  <a:pt x="34" y="332"/>
                </a:lnTo>
                <a:lnTo>
                  <a:pt x="42" y="351"/>
                </a:lnTo>
                <a:lnTo>
                  <a:pt x="51" y="371"/>
                </a:lnTo>
                <a:lnTo>
                  <a:pt x="51" y="273"/>
                </a:lnTo>
                <a:close/>
              </a:path>
            </a:pathLst>
          </a:custGeom>
          <a:solidFill>
            <a:srgbClr val="B36B01"/>
          </a:solidFill>
          <a:ln w="9525">
            <a:noFill/>
            <a:round/>
            <a:headEnd/>
            <a:tailEnd/>
          </a:ln>
        </p:spPr>
        <p:txBody>
          <a:bodyPr/>
          <a:lstStyle/>
          <a:p>
            <a:endParaRPr lang="lv-LV"/>
          </a:p>
        </p:txBody>
      </p:sp>
      <p:sp>
        <p:nvSpPr>
          <p:cNvPr id="9229" name="Freeform 13"/>
          <p:cNvSpPr>
            <a:spLocks/>
          </p:cNvSpPr>
          <p:nvPr/>
        </p:nvSpPr>
        <p:spPr bwMode="auto">
          <a:xfrm>
            <a:off x="2544763" y="3990975"/>
            <a:ext cx="2605087" cy="588963"/>
          </a:xfrm>
          <a:custGeom>
            <a:avLst/>
            <a:gdLst>
              <a:gd name="T0" fmla="*/ 2147483647 w 1641"/>
              <a:gd name="T1" fmla="*/ 0 h 371"/>
              <a:gd name="T2" fmla="*/ 0 w 1641"/>
              <a:gd name="T3" fmla="*/ 2147483647 h 371"/>
              <a:gd name="T4" fmla="*/ 0 w 1641"/>
              <a:gd name="T5" fmla="*/ 2147483647 h 371"/>
              <a:gd name="T6" fmla="*/ 2147483647 w 1641"/>
              <a:gd name="T7" fmla="*/ 2147483647 h 371"/>
              <a:gd name="T8" fmla="*/ 2147483647 w 1641"/>
              <a:gd name="T9" fmla="*/ 0 h 371"/>
              <a:gd name="T10" fmla="*/ 0 60000 65536"/>
              <a:gd name="T11" fmla="*/ 0 60000 65536"/>
              <a:gd name="T12" fmla="*/ 0 60000 65536"/>
              <a:gd name="T13" fmla="*/ 0 60000 65536"/>
              <a:gd name="T14" fmla="*/ 0 60000 65536"/>
              <a:gd name="T15" fmla="*/ 0 w 1641"/>
              <a:gd name="T16" fmla="*/ 0 h 371"/>
              <a:gd name="T17" fmla="*/ 1641 w 1641"/>
              <a:gd name="T18" fmla="*/ 371 h 371"/>
            </a:gdLst>
            <a:ahLst/>
            <a:cxnLst>
              <a:cxn ang="T10">
                <a:pos x="T0" y="T1"/>
              </a:cxn>
              <a:cxn ang="T11">
                <a:pos x="T2" y="T3"/>
              </a:cxn>
              <a:cxn ang="T12">
                <a:pos x="T4" y="T5"/>
              </a:cxn>
              <a:cxn ang="T13">
                <a:pos x="T6" y="T7"/>
              </a:cxn>
              <a:cxn ang="T14">
                <a:pos x="T8" y="T9"/>
              </a:cxn>
            </a:cxnLst>
            <a:rect l="T15" t="T16" r="T17" b="T18"/>
            <a:pathLst>
              <a:path w="1641" h="371">
                <a:moveTo>
                  <a:pt x="1641" y="0"/>
                </a:moveTo>
                <a:lnTo>
                  <a:pt x="0" y="273"/>
                </a:lnTo>
                <a:lnTo>
                  <a:pt x="0" y="371"/>
                </a:lnTo>
                <a:lnTo>
                  <a:pt x="1641" y="98"/>
                </a:lnTo>
                <a:lnTo>
                  <a:pt x="1641" y="0"/>
                </a:lnTo>
                <a:close/>
              </a:path>
            </a:pathLst>
          </a:custGeom>
          <a:solidFill>
            <a:srgbClr val="808000"/>
          </a:solidFill>
          <a:ln w="9525">
            <a:noFill/>
            <a:round/>
            <a:headEnd/>
            <a:tailEnd/>
          </a:ln>
        </p:spPr>
        <p:txBody>
          <a:bodyPr/>
          <a:lstStyle/>
          <a:p>
            <a:endParaRPr lang="lv-LV"/>
          </a:p>
        </p:txBody>
      </p:sp>
      <p:sp>
        <p:nvSpPr>
          <p:cNvPr id="9230" name="Freeform 14"/>
          <p:cNvSpPr>
            <a:spLocks/>
          </p:cNvSpPr>
          <p:nvPr/>
        </p:nvSpPr>
        <p:spPr bwMode="auto">
          <a:xfrm>
            <a:off x="2544763" y="4424363"/>
            <a:ext cx="777875" cy="1031875"/>
          </a:xfrm>
          <a:custGeom>
            <a:avLst/>
            <a:gdLst>
              <a:gd name="T0" fmla="*/ 2147483647 w 490"/>
              <a:gd name="T1" fmla="*/ 2147483647 h 650"/>
              <a:gd name="T2" fmla="*/ 2147483647 w 490"/>
              <a:gd name="T3" fmla="*/ 2147483647 h 650"/>
              <a:gd name="T4" fmla="*/ 2147483647 w 490"/>
              <a:gd name="T5" fmla="*/ 2147483647 h 650"/>
              <a:gd name="T6" fmla="*/ 2147483647 w 490"/>
              <a:gd name="T7" fmla="*/ 2147483647 h 650"/>
              <a:gd name="T8" fmla="*/ 2147483647 w 490"/>
              <a:gd name="T9" fmla="*/ 2147483647 h 650"/>
              <a:gd name="T10" fmla="*/ 2147483647 w 490"/>
              <a:gd name="T11" fmla="*/ 2147483647 h 650"/>
              <a:gd name="T12" fmla="*/ 2147483647 w 490"/>
              <a:gd name="T13" fmla="*/ 2147483647 h 650"/>
              <a:gd name="T14" fmla="*/ 2147483647 w 490"/>
              <a:gd name="T15" fmla="*/ 2147483647 h 650"/>
              <a:gd name="T16" fmla="*/ 2147483647 w 490"/>
              <a:gd name="T17" fmla="*/ 2147483647 h 650"/>
              <a:gd name="T18" fmla="*/ 2147483647 w 490"/>
              <a:gd name="T19" fmla="*/ 2147483647 h 650"/>
              <a:gd name="T20" fmla="*/ 2147483647 w 490"/>
              <a:gd name="T21" fmla="*/ 2147483647 h 650"/>
              <a:gd name="T22" fmla="*/ 2147483647 w 490"/>
              <a:gd name="T23" fmla="*/ 2147483647 h 650"/>
              <a:gd name="T24" fmla="*/ 2147483647 w 490"/>
              <a:gd name="T25" fmla="*/ 2147483647 h 650"/>
              <a:gd name="T26" fmla="*/ 2147483647 w 490"/>
              <a:gd name="T27" fmla="*/ 2147483647 h 650"/>
              <a:gd name="T28" fmla="*/ 2147483647 w 490"/>
              <a:gd name="T29" fmla="*/ 2147483647 h 650"/>
              <a:gd name="T30" fmla="*/ 2147483647 w 490"/>
              <a:gd name="T31" fmla="*/ 2147483647 h 650"/>
              <a:gd name="T32" fmla="*/ 0 w 490"/>
              <a:gd name="T33" fmla="*/ 0 h 650"/>
              <a:gd name="T34" fmla="*/ 2147483647 w 490"/>
              <a:gd name="T35" fmla="*/ 2147483647 h 650"/>
              <a:gd name="T36" fmla="*/ 2147483647 w 490"/>
              <a:gd name="T37" fmla="*/ 2147483647 h 650"/>
              <a:gd name="T38" fmla="*/ 2147483647 w 490"/>
              <a:gd name="T39" fmla="*/ 2147483647 h 650"/>
              <a:gd name="T40" fmla="*/ 2147483647 w 490"/>
              <a:gd name="T41" fmla="*/ 2147483647 h 650"/>
              <a:gd name="T42" fmla="*/ 2147483647 w 490"/>
              <a:gd name="T43" fmla="*/ 2147483647 h 650"/>
              <a:gd name="T44" fmla="*/ 2147483647 w 490"/>
              <a:gd name="T45" fmla="*/ 2147483647 h 650"/>
              <a:gd name="T46" fmla="*/ 2147483647 w 490"/>
              <a:gd name="T47" fmla="*/ 2147483647 h 650"/>
              <a:gd name="T48" fmla="*/ 2147483647 w 490"/>
              <a:gd name="T49" fmla="*/ 2147483647 h 650"/>
              <a:gd name="T50" fmla="*/ 2147483647 w 490"/>
              <a:gd name="T51" fmla="*/ 2147483647 h 650"/>
              <a:gd name="T52" fmla="*/ 2147483647 w 490"/>
              <a:gd name="T53" fmla="*/ 2147483647 h 650"/>
              <a:gd name="T54" fmla="*/ 2147483647 w 490"/>
              <a:gd name="T55" fmla="*/ 2147483647 h 650"/>
              <a:gd name="T56" fmla="*/ 2147483647 w 490"/>
              <a:gd name="T57" fmla="*/ 2147483647 h 650"/>
              <a:gd name="T58" fmla="*/ 2147483647 w 490"/>
              <a:gd name="T59" fmla="*/ 2147483647 h 650"/>
              <a:gd name="T60" fmla="*/ 2147483647 w 490"/>
              <a:gd name="T61" fmla="*/ 2147483647 h 650"/>
              <a:gd name="T62" fmla="*/ 2147483647 w 490"/>
              <a:gd name="T63" fmla="*/ 2147483647 h 650"/>
              <a:gd name="T64" fmla="*/ 2147483647 w 490"/>
              <a:gd name="T65" fmla="*/ 2147483647 h 650"/>
              <a:gd name="T66" fmla="*/ 2147483647 w 490"/>
              <a:gd name="T67" fmla="*/ 2147483647 h 6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0"/>
              <a:gd name="T103" fmla="*/ 0 h 650"/>
              <a:gd name="T104" fmla="*/ 490 w 490"/>
              <a:gd name="T105" fmla="*/ 650 h 6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0" h="650">
                <a:moveTo>
                  <a:pt x="490" y="553"/>
                </a:moveTo>
                <a:lnTo>
                  <a:pt x="465" y="540"/>
                </a:lnTo>
                <a:lnTo>
                  <a:pt x="440" y="527"/>
                </a:lnTo>
                <a:lnTo>
                  <a:pt x="423" y="514"/>
                </a:lnTo>
                <a:lnTo>
                  <a:pt x="406" y="494"/>
                </a:lnTo>
                <a:lnTo>
                  <a:pt x="380" y="481"/>
                </a:lnTo>
                <a:lnTo>
                  <a:pt x="364" y="468"/>
                </a:lnTo>
                <a:lnTo>
                  <a:pt x="347" y="455"/>
                </a:lnTo>
                <a:lnTo>
                  <a:pt x="321" y="436"/>
                </a:lnTo>
                <a:lnTo>
                  <a:pt x="304" y="423"/>
                </a:lnTo>
                <a:lnTo>
                  <a:pt x="287" y="403"/>
                </a:lnTo>
                <a:lnTo>
                  <a:pt x="270" y="390"/>
                </a:lnTo>
                <a:lnTo>
                  <a:pt x="254" y="377"/>
                </a:lnTo>
                <a:lnTo>
                  <a:pt x="237" y="358"/>
                </a:lnTo>
                <a:lnTo>
                  <a:pt x="220" y="345"/>
                </a:lnTo>
                <a:lnTo>
                  <a:pt x="203" y="325"/>
                </a:lnTo>
                <a:lnTo>
                  <a:pt x="186" y="306"/>
                </a:lnTo>
                <a:lnTo>
                  <a:pt x="177" y="293"/>
                </a:lnTo>
                <a:lnTo>
                  <a:pt x="160" y="273"/>
                </a:lnTo>
                <a:lnTo>
                  <a:pt x="144" y="254"/>
                </a:lnTo>
                <a:lnTo>
                  <a:pt x="135" y="241"/>
                </a:lnTo>
                <a:lnTo>
                  <a:pt x="118" y="221"/>
                </a:lnTo>
                <a:lnTo>
                  <a:pt x="110" y="202"/>
                </a:lnTo>
                <a:lnTo>
                  <a:pt x="93" y="189"/>
                </a:lnTo>
                <a:lnTo>
                  <a:pt x="84" y="169"/>
                </a:lnTo>
                <a:lnTo>
                  <a:pt x="67" y="150"/>
                </a:lnTo>
                <a:lnTo>
                  <a:pt x="59" y="130"/>
                </a:lnTo>
                <a:lnTo>
                  <a:pt x="50" y="111"/>
                </a:lnTo>
                <a:lnTo>
                  <a:pt x="42" y="91"/>
                </a:lnTo>
                <a:lnTo>
                  <a:pt x="34" y="78"/>
                </a:lnTo>
                <a:lnTo>
                  <a:pt x="25" y="59"/>
                </a:lnTo>
                <a:lnTo>
                  <a:pt x="17" y="39"/>
                </a:lnTo>
                <a:lnTo>
                  <a:pt x="8" y="20"/>
                </a:lnTo>
                <a:lnTo>
                  <a:pt x="0" y="0"/>
                </a:lnTo>
                <a:lnTo>
                  <a:pt x="0" y="98"/>
                </a:lnTo>
                <a:lnTo>
                  <a:pt x="8" y="117"/>
                </a:lnTo>
                <a:lnTo>
                  <a:pt x="17" y="137"/>
                </a:lnTo>
                <a:lnTo>
                  <a:pt x="25" y="156"/>
                </a:lnTo>
                <a:lnTo>
                  <a:pt x="34" y="176"/>
                </a:lnTo>
                <a:lnTo>
                  <a:pt x="42" y="189"/>
                </a:lnTo>
                <a:lnTo>
                  <a:pt x="50" y="208"/>
                </a:lnTo>
                <a:lnTo>
                  <a:pt x="59" y="228"/>
                </a:lnTo>
                <a:lnTo>
                  <a:pt x="67" y="247"/>
                </a:lnTo>
                <a:lnTo>
                  <a:pt x="84" y="267"/>
                </a:lnTo>
                <a:lnTo>
                  <a:pt x="93" y="286"/>
                </a:lnTo>
                <a:lnTo>
                  <a:pt x="110" y="299"/>
                </a:lnTo>
                <a:lnTo>
                  <a:pt x="118" y="319"/>
                </a:lnTo>
                <a:lnTo>
                  <a:pt x="135" y="338"/>
                </a:lnTo>
                <a:lnTo>
                  <a:pt x="144" y="351"/>
                </a:lnTo>
                <a:lnTo>
                  <a:pt x="160" y="371"/>
                </a:lnTo>
                <a:lnTo>
                  <a:pt x="177" y="390"/>
                </a:lnTo>
                <a:lnTo>
                  <a:pt x="186" y="403"/>
                </a:lnTo>
                <a:lnTo>
                  <a:pt x="203" y="423"/>
                </a:lnTo>
                <a:lnTo>
                  <a:pt x="220" y="442"/>
                </a:lnTo>
                <a:lnTo>
                  <a:pt x="237" y="455"/>
                </a:lnTo>
                <a:lnTo>
                  <a:pt x="254" y="475"/>
                </a:lnTo>
                <a:lnTo>
                  <a:pt x="270" y="488"/>
                </a:lnTo>
                <a:lnTo>
                  <a:pt x="287" y="501"/>
                </a:lnTo>
                <a:lnTo>
                  <a:pt x="304" y="520"/>
                </a:lnTo>
                <a:lnTo>
                  <a:pt x="321" y="533"/>
                </a:lnTo>
                <a:lnTo>
                  <a:pt x="347" y="553"/>
                </a:lnTo>
                <a:lnTo>
                  <a:pt x="364" y="566"/>
                </a:lnTo>
                <a:lnTo>
                  <a:pt x="380" y="579"/>
                </a:lnTo>
                <a:lnTo>
                  <a:pt x="406" y="592"/>
                </a:lnTo>
                <a:lnTo>
                  <a:pt x="423" y="611"/>
                </a:lnTo>
                <a:lnTo>
                  <a:pt x="440" y="624"/>
                </a:lnTo>
                <a:lnTo>
                  <a:pt x="465" y="637"/>
                </a:lnTo>
                <a:lnTo>
                  <a:pt x="490" y="650"/>
                </a:lnTo>
                <a:lnTo>
                  <a:pt x="490" y="553"/>
                </a:lnTo>
                <a:close/>
              </a:path>
            </a:pathLst>
          </a:custGeom>
          <a:solidFill>
            <a:srgbClr val="B36B01"/>
          </a:solidFill>
          <a:ln w="9525">
            <a:noFill/>
            <a:round/>
            <a:headEnd/>
            <a:tailEnd/>
          </a:ln>
        </p:spPr>
        <p:txBody>
          <a:bodyPr/>
          <a:lstStyle/>
          <a:p>
            <a:endParaRPr lang="lv-LV"/>
          </a:p>
        </p:txBody>
      </p:sp>
      <p:sp>
        <p:nvSpPr>
          <p:cNvPr id="9231" name="Freeform 15"/>
          <p:cNvSpPr>
            <a:spLocks/>
          </p:cNvSpPr>
          <p:nvPr/>
        </p:nvSpPr>
        <p:spPr bwMode="auto">
          <a:xfrm>
            <a:off x="3322638" y="3990975"/>
            <a:ext cx="1827212" cy="1465263"/>
          </a:xfrm>
          <a:custGeom>
            <a:avLst/>
            <a:gdLst>
              <a:gd name="T0" fmla="*/ 2147483647 w 1151"/>
              <a:gd name="T1" fmla="*/ 0 h 923"/>
              <a:gd name="T2" fmla="*/ 0 w 1151"/>
              <a:gd name="T3" fmla="*/ 2147483647 h 923"/>
              <a:gd name="T4" fmla="*/ 0 w 1151"/>
              <a:gd name="T5" fmla="*/ 2147483647 h 923"/>
              <a:gd name="T6" fmla="*/ 2147483647 w 1151"/>
              <a:gd name="T7" fmla="*/ 2147483647 h 923"/>
              <a:gd name="T8" fmla="*/ 2147483647 w 1151"/>
              <a:gd name="T9" fmla="*/ 0 h 923"/>
              <a:gd name="T10" fmla="*/ 0 60000 65536"/>
              <a:gd name="T11" fmla="*/ 0 60000 65536"/>
              <a:gd name="T12" fmla="*/ 0 60000 65536"/>
              <a:gd name="T13" fmla="*/ 0 60000 65536"/>
              <a:gd name="T14" fmla="*/ 0 60000 65536"/>
              <a:gd name="T15" fmla="*/ 0 w 1151"/>
              <a:gd name="T16" fmla="*/ 0 h 923"/>
              <a:gd name="T17" fmla="*/ 1151 w 1151"/>
              <a:gd name="T18" fmla="*/ 923 h 923"/>
            </a:gdLst>
            <a:ahLst/>
            <a:cxnLst>
              <a:cxn ang="T10">
                <a:pos x="T0" y="T1"/>
              </a:cxn>
              <a:cxn ang="T11">
                <a:pos x="T2" y="T3"/>
              </a:cxn>
              <a:cxn ang="T12">
                <a:pos x="T4" y="T5"/>
              </a:cxn>
              <a:cxn ang="T13">
                <a:pos x="T6" y="T7"/>
              </a:cxn>
              <a:cxn ang="T14">
                <a:pos x="T8" y="T9"/>
              </a:cxn>
            </a:cxnLst>
            <a:rect l="T15" t="T16" r="T17" b="T18"/>
            <a:pathLst>
              <a:path w="1151" h="923">
                <a:moveTo>
                  <a:pt x="1151" y="0"/>
                </a:moveTo>
                <a:lnTo>
                  <a:pt x="0" y="826"/>
                </a:lnTo>
                <a:lnTo>
                  <a:pt x="0" y="923"/>
                </a:lnTo>
                <a:lnTo>
                  <a:pt x="1151" y="98"/>
                </a:lnTo>
                <a:lnTo>
                  <a:pt x="1151" y="0"/>
                </a:lnTo>
                <a:close/>
              </a:path>
            </a:pathLst>
          </a:custGeom>
          <a:solidFill>
            <a:srgbClr val="4B4B4B"/>
          </a:solidFill>
          <a:ln w="9525">
            <a:noFill/>
            <a:round/>
            <a:headEnd/>
            <a:tailEnd/>
          </a:ln>
        </p:spPr>
        <p:txBody>
          <a:bodyPr/>
          <a:lstStyle/>
          <a:p>
            <a:endParaRPr lang="lv-LV"/>
          </a:p>
        </p:txBody>
      </p:sp>
      <p:sp>
        <p:nvSpPr>
          <p:cNvPr id="9232" name="Freeform 16"/>
          <p:cNvSpPr>
            <a:spLocks/>
          </p:cNvSpPr>
          <p:nvPr/>
        </p:nvSpPr>
        <p:spPr bwMode="auto">
          <a:xfrm>
            <a:off x="6734175" y="4208463"/>
            <a:ext cx="1089025" cy="1392237"/>
          </a:xfrm>
          <a:custGeom>
            <a:avLst/>
            <a:gdLst>
              <a:gd name="T0" fmla="*/ 2147483647 w 686"/>
              <a:gd name="T1" fmla="*/ 2147483647 h 877"/>
              <a:gd name="T2" fmla="*/ 2147483647 w 686"/>
              <a:gd name="T3" fmla="*/ 2147483647 h 877"/>
              <a:gd name="T4" fmla="*/ 2147483647 w 686"/>
              <a:gd name="T5" fmla="*/ 2147483647 h 877"/>
              <a:gd name="T6" fmla="*/ 2147483647 w 686"/>
              <a:gd name="T7" fmla="*/ 2147483647 h 877"/>
              <a:gd name="T8" fmla="*/ 2147483647 w 686"/>
              <a:gd name="T9" fmla="*/ 2147483647 h 877"/>
              <a:gd name="T10" fmla="*/ 2147483647 w 686"/>
              <a:gd name="T11" fmla="*/ 2147483647 h 877"/>
              <a:gd name="T12" fmla="*/ 2147483647 w 686"/>
              <a:gd name="T13" fmla="*/ 2147483647 h 877"/>
              <a:gd name="T14" fmla="*/ 2147483647 w 686"/>
              <a:gd name="T15" fmla="*/ 2147483647 h 877"/>
              <a:gd name="T16" fmla="*/ 2147483647 w 686"/>
              <a:gd name="T17" fmla="*/ 2147483647 h 877"/>
              <a:gd name="T18" fmla="*/ 2147483647 w 686"/>
              <a:gd name="T19" fmla="*/ 2147483647 h 877"/>
              <a:gd name="T20" fmla="*/ 2147483647 w 686"/>
              <a:gd name="T21" fmla="*/ 2147483647 h 877"/>
              <a:gd name="T22" fmla="*/ 2147483647 w 686"/>
              <a:gd name="T23" fmla="*/ 2147483647 h 877"/>
              <a:gd name="T24" fmla="*/ 2147483647 w 686"/>
              <a:gd name="T25" fmla="*/ 2147483647 h 877"/>
              <a:gd name="T26" fmla="*/ 2147483647 w 686"/>
              <a:gd name="T27" fmla="*/ 2147483647 h 877"/>
              <a:gd name="T28" fmla="*/ 2147483647 w 686"/>
              <a:gd name="T29" fmla="*/ 2147483647 h 877"/>
              <a:gd name="T30" fmla="*/ 2147483647 w 686"/>
              <a:gd name="T31" fmla="*/ 2147483647 h 877"/>
              <a:gd name="T32" fmla="*/ 2147483647 w 686"/>
              <a:gd name="T33" fmla="*/ 2147483647 h 877"/>
              <a:gd name="T34" fmla="*/ 2147483647 w 686"/>
              <a:gd name="T35" fmla="*/ 2147483647 h 877"/>
              <a:gd name="T36" fmla="*/ 2147483647 w 686"/>
              <a:gd name="T37" fmla="*/ 2147483647 h 877"/>
              <a:gd name="T38" fmla="*/ 2147483647 w 686"/>
              <a:gd name="T39" fmla="*/ 2147483647 h 877"/>
              <a:gd name="T40" fmla="*/ 2147483647 w 686"/>
              <a:gd name="T41" fmla="*/ 2147483647 h 877"/>
              <a:gd name="T42" fmla="*/ 2147483647 w 686"/>
              <a:gd name="T43" fmla="*/ 2147483647 h 877"/>
              <a:gd name="T44" fmla="*/ 2147483647 w 686"/>
              <a:gd name="T45" fmla="*/ 2147483647 h 877"/>
              <a:gd name="T46" fmla="*/ 0 w 686"/>
              <a:gd name="T47" fmla="*/ 2147483647 h 877"/>
              <a:gd name="T48" fmla="*/ 2147483647 w 686"/>
              <a:gd name="T49" fmla="*/ 2147483647 h 877"/>
              <a:gd name="T50" fmla="*/ 2147483647 w 686"/>
              <a:gd name="T51" fmla="*/ 2147483647 h 877"/>
              <a:gd name="T52" fmla="*/ 2147483647 w 686"/>
              <a:gd name="T53" fmla="*/ 2147483647 h 877"/>
              <a:gd name="T54" fmla="*/ 2147483647 w 686"/>
              <a:gd name="T55" fmla="*/ 2147483647 h 877"/>
              <a:gd name="T56" fmla="*/ 2147483647 w 686"/>
              <a:gd name="T57" fmla="*/ 2147483647 h 877"/>
              <a:gd name="T58" fmla="*/ 2147483647 w 686"/>
              <a:gd name="T59" fmla="*/ 2147483647 h 877"/>
              <a:gd name="T60" fmla="*/ 2147483647 w 686"/>
              <a:gd name="T61" fmla="*/ 2147483647 h 877"/>
              <a:gd name="T62" fmla="*/ 2147483647 w 686"/>
              <a:gd name="T63" fmla="*/ 2147483647 h 877"/>
              <a:gd name="T64" fmla="*/ 2147483647 w 686"/>
              <a:gd name="T65" fmla="*/ 2147483647 h 877"/>
              <a:gd name="T66" fmla="*/ 2147483647 w 686"/>
              <a:gd name="T67" fmla="*/ 2147483647 h 877"/>
              <a:gd name="T68" fmla="*/ 2147483647 w 686"/>
              <a:gd name="T69" fmla="*/ 2147483647 h 877"/>
              <a:gd name="T70" fmla="*/ 2147483647 w 686"/>
              <a:gd name="T71" fmla="*/ 2147483647 h 877"/>
              <a:gd name="T72" fmla="*/ 2147483647 w 686"/>
              <a:gd name="T73" fmla="*/ 2147483647 h 877"/>
              <a:gd name="T74" fmla="*/ 2147483647 w 686"/>
              <a:gd name="T75" fmla="*/ 2147483647 h 877"/>
              <a:gd name="T76" fmla="*/ 2147483647 w 686"/>
              <a:gd name="T77" fmla="*/ 2147483647 h 877"/>
              <a:gd name="T78" fmla="*/ 2147483647 w 686"/>
              <a:gd name="T79" fmla="*/ 2147483647 h 877"/>
              <a:gd name="T80" fmla="*/ 2147483647 w 686"/>
              <a:gd name="T81" fmla="*/ 2147483647 h 877"/>
              <a:gd name="T82" fmla="*/ 2147483647 w 686"/>
              <a:gd name="T83" fmla="*/ 2147483647 h 877"/>
              <a:gd name="T84" fmla="*/ 2147483647 w 686"/>
              <a:gd name="T85" fmla="*/ 2147483647 h 877"/>
              <a:gd name="T86" fmla="*/ 2147483647 w 686"/>
              <a:gd name="T87" fmla="*/ 2147483647 h 877"/>
              <a:gd name="T88" fmla="*/ 2147483647 w 686"/>
              <a:gd name="T89" fmla="*/ 2147483647 h 877"/>
              <a:gd name="T90" fmla="*/ 2147483647 w 686"/>
              <a:gd name="T91" fmla="*/ 2147483647 h 877"/>
              <a:gd name="T92" fmla="*/ 2147483647 w 686"/>
              <a:gd name="T93" fmla="*/ 2147483647 h 877"/>
              <a:gd name="T94" fmla="*/ 2147483647 w 686"/>
              <a:gd name="T95" fmla="*/ 2147483647 h 8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6"/>
              <a:gd name="T145" fmla="*/ 0 h 877"/>
              <a:gd name="T146" fmla="*/ 686 w 686"/>
              <a:gd name="T147" fmla="*/ 877 h 8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6" h="877">
                <a:moveTo>
                  <a:pt x="686" y="0"/>
                </a:moveTo>
                <a:lnTo>
                  <a:pt x="686" y="19"/>
                </a:lnTo>
                <a:lnTo>
                  <a:pt x="677" y="39"/>
                </a:lnTo>
                <a:lnTo>
                  <a:pt x="677" y="58"/>
                </a:lnTo>
                <a:lnTo>
                  <a:pt x="669" y="78"/>
                </a:lnTo>
                <a:lnTo>
                  <a:pt x="660" y="97"/>
                </a:lnTo>
                <a:lnTo>
                  <a:pt x="660" y="117"/>
                </a:lnTo>
                <a:lnTo>
                  <a:pt x="652" y="136"/>
                </a:lnTo>
                <a:lnTo>
                  <a:pt x="643" y="156"/>
                </a:lnTo>
                <a:lnTo>
                  <a:pt x="635" y="175"/>
                </a:lnTo>
                <a:lnTo>
                  <a:pt x="626" y="195"/>
                </a:lnTo>
                <a:lnTo>
                  <a:pt x="618" y="214"/>
                </a:lnTo>
                <a:lnTo>
                  <a:pt x="610" y="227"/>
                </a:lnTo>
                <a:lnTo>
                  <a:pt x="601" y="247"/>
                </a:lnTo>
                <a:lnTo>
                  <a:pt x="584" y="266"/>
                </a:lnTo>
                <a:lnTo>
                  <a:pt x="576" y="286"/>
                </a:lnTo>
                <a:lnTo>
                  <a:pt x="567" y="305"/>
                </a:lnTo>
                <a:lnTo>
                  <a:pt x="550" y="325"/>
                </a:lnTo>
                <a:lnTo>
                  <a:pt x="542" y="338"/>
                </a:lnTo>
                <a:lnTo>
                  <a:pt x="525" y="357"/>
                </a:lnTo>
                <a:lnTo>
                  <a:pt x="516" y="377"/>
                </a:lnTo>
                <a:lnTo>
                  <a:pt x="500" y="390"/>
                </a:lnTo>
                <a:lnTo>
                  <a:pt x="491" y="409"/>
                </a:lnTo>
                <a:lnTo>
                  <a:pt x="474" y="429"/>
                </a:lnTo>
                <a:lnTo>
                  <a:pt x="457" y="442"/>
                </a:lnTo>
                <a:lnTo>
                  <a:pt x="440" y="461"/>
                </a:lnTo>
                <a:lnTo>
                  <a:pt x="423" y="481"/>
                </a:lnTo>
                <a:lnTo>
                  <a:pt x="406" y="494"/>
                </a:lnTo>
                <a:lnTo>
                  <a:pt x="390" y="513"/>
                </a:lnTo>
                <a:lnTo>
                  <a:pt x="373" y="526"/>
                </a:lnTo>
                <a:lnTo>
                  <a:pt x="356" y="539"/>
                </a:lnTo>
                <a:lnTo>
                  <a:pt x="339" y="559"/>
                </a:lnTo>
                <a:lnTo>
                  <a:pt x="322" y="572"/>
                </a:lnTo>
                <a:lnTo>
                  <a:pt x="305" y="591"/>
                </a:lnTo>
                <a:lnTo>
                  <a:pt x="288" y="604"/>
                </a:lnTo>
                <a:lnTo>
                  <a:pt x="263" y="617"/>
                </a:lnTo>
                <a:lnTo>
                  <a:pt x="246" y="630"/>
                </a:lnTo>
                <a:lnTo>
                  <a:pt x="220" y="650"/>
                </a:lnTo>
                <a:lnTo>
                  <a:pt x="203" y="663"/>
                </a:lnTo>
                <a:lnTo>
                  <a:pt x="187" y="676"/>
                </a:lnTo>
                <a:lnTo>
                  <a:pt x="161" y="689"/>
                </a:lnTo>
                <a:lnTo>
                  <a:pt x="136" y="702"/>
                </a:lnTo>
                <a:lnTo>
                  <a:pt x="119" y="715"/>
                </a:lnTo>
                <a:lnTo>
                  <a:pt x="93" y="728"/>
                </a:lnTo>
                <a:lnTo>
                  <a:pt x="68" y="741"/>
                </a:lnTo>
                <a:lnTo>
                  <a:pt x="51" y="754"/>
                </a:lnTo>
                <a:lnTo>
                  <a:pt x="26" y="767"/>
                </a:lnTo>
                <a:lnTo>
                  <a:pt x="0" y="780"/>
                </a:lnTo>
                <a:lnTo>
                  <a:pt x="0" y="877"/>
                </a:lnTo>
                <a:lnTo>
                  <a:pt x="26" y="864"/>
                </a:lnTo>
                <a:lnTo>
                  <a:pt x="51" y="851"/>
                </a:lnTo>
                <a:lnTo>
                  <a:pt x="68" y="838"/>
                </a:lnTo>
                <a:lnTo>
                  <a:pt x="93" y="825"/>
                </a:lnTo>
                <a:lnTo>
                  <a:pt x="119" y="812"/>
                </a:lnTo>
                <a:lnTo>
                  <a:pt x="136" y="799"/>
                </a:lnTo>
                <a:lnTo>
                  <a:pt x="161" y="786"/>
                </a:lnTo>
                <a:lnTo>
                  <a:pt x="187" y="773"/>
                </a:lnTo>
                <a:lnTo>
                  <a:pt x="203" y="760"/>
                </a:lnTo>
                <a:lnTo>
                  <a:pt x="220" y="747"/>
                </a:lnTo>
                <a:lnTo>
                  <a:pt x="246" y="728"/>
                </a:lnTo>
                <a:lnTo>
                  <a:pt x="263" y="715"/>
                </a:lnTo>
                <a:lnTo>
                  <a:pt x="288" y="702"/>
                </a:lnTo>
                <a:lnTo>
                  <a:pt x="305" y="689"/>
                </a:lnTo>
                <a:lnTo>
                  <a:pt x="322" y="669"/>
                </a:lnTo>
                <a:lnTo>
                  <a:pt x="339" y="656"/>
                </a:lnTo>
                <a:lnTo>
                  <a:pt x="356" y="637"/>
                </a:lnTo>
                <a:lnTo>
                  <a:pt x="373" y="624"/>
                </a:lnTo>
                <a:lnTo>
                  <a:pt x="390" y="611"/>
                </a:lnTo>
                <a:lnTo>
                  <a:pt x="406" y="591"/>
                </a:lnTo>
                <a:lnTo>
                  <a:pt x="423" y="578"/>
                </a:lnTo>
                <a:lnTo>
                  <a:pt x="440" y="559"/>
                </a:lnTo>
                <a:lnTo>
                  <a:pt x="457" y="539"/>
                </a:lnTo>
                <a:lnTo>
                  <a:pt x="474" y="526"/>
                </a:lnTo>
                <a:lnTo>
                  <a:pt x="491" y="507"/>
                </a:lnTo>
                <a:lnTo>
                  <a:pt x="500" y="487"/>
                </a:lnTo>
                <a:lnTo>
                  <a:pt x="516" y="474"/>
                </a:lnTo>
                <a:lnTo>
                  <a:pt x="525" y="455"/>
                </a:lnTo>
                <a:lnTo>
                  <a:pt x="542" y="435"/>
                </a:lnTo>
                <a:lnTo>
                  <a:pt x="550" y="422"/>
                </a:lnTo>
                <a:lnTo>
                  <a:pt x="567" y="403"/>
                </a:lnTo>
                <a:lnTo>
                  <a:pt x="576" y="383"/>
                </a:lnTo>
                <a:lnTo>
                  <a:pt x="584" y="364"/>
                </a:lnTo>
                <a:lnTo>
                  <a:pt x="601" y="344"/>
                </a:lnTo>
                <a:lnTo>
                  <a:pt x="610" y="325"/>
                </a:lnTo>
                <a:lnTo>
                  <a:pt x="618" y="312"/>
                </a:lnTo>
                <a:lnTo>
                  <a:pt x="626" y="292"/>
                </a:lnTo>
                <a:lnTo>
                  <a:pt x="635" y="273"/>
                </a:lnTo>
                <a:lnTo>
                  <a:pt x="643" y="253"/>
                </a:lnTo>
                <a:lnTo>
                  <a:pt x="652" y="234"/>
                </a:lnTo>
                <a:lnTo>
                  <a:pt x="660" y="214"/>
                </a:lnTo>
                <a:lnTo>
                  <a:pt x="660" y="195"/>
                </a:lnTo>
                <a:lnTo>
                  <a:pt x="669" y="175"/>
                </a:lnTo>
                <a:lnTo>
                  <a:pt x="677" y="156"/>
                </a:lnTo>
                <a:lnTo>
                  <a:pt x="677" y="136"/>
                </a:lnTo>
                <a:lnTo>
                  <a:pt x="686" y="117"/>
                </a:lnTo>
                <a:lnTo>
                  <a:pt x="686" y="97"/>
                </a:lnTo>
                <a:lnTo>
                  <a:pt x="686" y="0"/>
                </a:lnTo>
                <a:close/>
              </a:path>
            </a:pathLst>
          </a:custGeom>
          <a:solidFill>
            <a:srgbClr val="B36B01"/>
          </a:solidFill>
          <a:ln w="9525">
            <a:noFill/>
            <a:round/>
            <a:headEnd/>
            <a:tailEnd/>
          </a:ln>
        </p:spPr>
        <p:txBody>
          <a:bodyPr/>
          <a:lstStyle/>
          <a:p>
            <a:endParaRPr lang="lv-LV"/>
          </a:p>
        </p:txBody>
      </p:sp>
      <p:sp>
        <p:nvSpPr>
          <p:cNvPr id="9233" name="Freeform 17"/>
          <p:cNvSpPr>
            <a:spLocks/>
          </p:cNvSpPr>
          <p:nvPr/>
        </p:nvSpPr>
        <p:spPr bwMode="auto">
          <a:xfrm>
            <a:off x="5149850" y="3990975"/>
            <a:ext cx="1584325" cy="1609725"/>
          </a:xfrm>
          <a:custGeom>
            <a:avLst/>
            <a:gdLst>
              <a:gd name="T0" fmla="*/ 0 w 998"/>
              <a:gd name="T1" fmla="*/ 0 h 1014"/>
              <a:gd name="T2" fmla="*/ 2147483647 w 998"/>
              <a:gd name="T3" fmla="*/ 2147483647 h 1014"/>
              <a:gd name="T4" fmla="*/ 2147483647 w 998"/>
              <a:gd name="T5" fmla="*/ 2147483647 h 1014"/>
              <a:gd name="T6" fmla="*/ 0 w 998"/>
              <a:gd name="T7" fmla="*/ 2147483647 h 1014"/>
              <a:gd name="T8" fmla="*/ 0 w 998"/>
              <a:gd name="T9" fmla="*/ 0 h 1014"/>
              <a:gd name="T10" fmla="*/ 0 60000 65536"/>
              <a:gd name="T11" fmla="*/ 0 60000 65536"/>
              <a:gd name="T12" fmla="*/ 0 60000 65536"/>
              <a:gd name="T13" fmla="*/ 0 60000 65536"/>
              <a:gd name="T14" fmla="*/ 0 60000 65536"/>
              <a:gd name="T15" fmla="*/ 0 w 998"/>
              <a:gd name="T16" fmla="*/ 0 h 1014"/>
              <a:gd name="T17" fmla="*/ 998 w 998"/>
              <a:gd name="T18" fmla="*/ 1014 h 1014"/>
            </a:gdLst>
            <a:ahLst/>
            <a:cxnLst>
              <a:cxn ang="T10">
                <a:pos x="T0" y="T1"/>
              </a:cxn>
              <a:cxn ang="T11">
                <a:pos x="T2" y="T3"/>
              </a:cxn>
              <a:cxn ang="T12">
                <a:pos x="T4" y="T5"/>
              </a:cxn>
              <a:cxn ang="T13">
                <a:pos x="T6" y="T7"/>
              </a:cxn>
              <a:cxn ang="T14">
                <a:pos x="T8" y="T9"/>
              </a:cxn>
            </a:cxnLst>
            <a:rect l="T15" t="T16" r="T17" b="T18"/>
            <a:pathLst>
              <a:path w="998" h="1014">
                <a:moveTo>
                  <a:pt x="0" y="0"/>
                </a:moveTo>
                <a:lnTo>
                  <a:pt x="998" y="917"/>
                </a:lnTo>
                <a:lnTo>
                  <a:pt x="998" y="1014"/>
                </a:lnTo>
                <a:lnTo>
                  <a:pt x="0" y="98"/>
                </a:lnTo>
                <a:lnTo>
                  <a:pt x="0" y="0"/>
                </a:lnTo>
                <a:close/>
              </a:path>
            </a:pathLst>
          </a:custGeom>
          <a:solidFill>
            <a:srgbClr val="1A1A66"/>
          </a:solidFill>
          <a:ln w="9525">
            <a:noFill/>
            <a:round/>
            <a:headEnd/>
            <a:tailEnd/>
          </a:ln>
        </p:spPr>
        <p:txBody>
          <a:bodyPr/>
          <a:lstStyle/>
          <a:p>
            <a:endParaRPr lang="lv-LV"/>
          </a:p>
        </p:txBody>
      </p:sp>
      <p:sp>
        <p:nvSpPr>
          <p:cNvPr id="9234" name="Freeform 18"/>
          <p:cNvSpPr>
            <a:spLocks/>
          </p:cNvSpPr>
          <p:nvPr/>
        </p:nvSpPr>
        <p:spPr bwMode="auto">
          <a:xfrm>
            <a:off x="3322638" y="5302250"/>
            <a:ext cx="1504950" cy="619125"/>
          </a:xfrm>
          <a:custGeom>
            <a:avLst/>
            <a:gdLst>
              <a:gd name="T0" fmla="*/ 2147483647 w 948"/>
              <a:gd name="T1" fmla="*/ 2147483647 h 390"/>
              <a:gd name="T2" fmla="*/ 2147483647 w 948"/>
              <a:gd name="T3" fmla="*/ 2147483647 h 390"/>
              <a:gd name="T4" fmla="*/ 2147483647 w 948"/>
              <a:gd name="T5" fmla="*/ 2147483647 h 390"/>
              <a:gd name="T6" fmla="*/ 2147483647 w 948"/>
              <a:gd name="T7" fmla="*/ 2147483647 h 390"/>
              <a:gd name="T8" fmla="*/ 2147483647 w 948"/>
              <a:gd name="T9" fmla="*/ 2147483647 h 390"/>
              <a:gd name="T10" fmla="*/ 2147483647 w 948"/>
              <a:gd name="T11" fmla="*/ 2147483647 h 390"/>
              <a:gd name="T12" fmla="*/ 2147483647 w 948"/>
              <a:gd name="T13" fmla="*/ 2147483647 h 390"/>
              <a:gd name="T14" fmla="*/ 2147483647 w 948"/>
              <a:gd name="T15" fmla="*/ 2147483647 h 390"/>
              <a:gd name="T16" fmla="*/ 2147483647 w 948"/>
              <a:gd name="T17" fmla="*/ 2147483647 h 390"/>
              <a:gd name="T18" fmla="*/ 2147483647 w 948"/>
              <a:gd name="T19" fmla="*/ 2147483647 h 390"/>
              <a:gd name="T20" fmla="*/ 2147483647 w 948"/>
              <a:gd name="T21" fmla="*/ 2147483647 h 390"/>
              <a:gd name="T22" fmla="*/ 2147483647 w 948"/>
              <a:gd name="T23" fmla="*/ 2147483647 h 390"/>
              <a:gd name="T24" fmla="*/ 2147483647 w 948"/>
              <a:gd name="T25" fmla="*/ 2147483647 h 390"/>
              <a:gd name="T26" fmla="*/ 2147483647 w 948"/>
              <a:gd name="T27" fmla="*/ 2147483647 h 390"/>
              <a:gd name="T28" fmla="*/ 2147483647 w 948"/>
              <a:gd name="T29" fmla="*/ 2147483647 h 390"/>
              <a:gd name="T30" fmla="*/ 2147483647 w 948"/>
              <a:gd name="T31" fmla="*/ 2147483647 h 390"/>
              <a:gd name="T32" fmla="*/ 2147483647 w 948"/>
              <a:gd name="T33" fmla="*/ 2147483647 h 390"/>
              <a:gd name="T34" fmla="*/ 2147483647 w 948"/>
              <a:gd name="T35" fmla="*/ 2147483647 h 390"/>
              <a:gd name="T36" fmla="*/ 0 w 948"/>
              <a:gd name="T37" fmla="*/ 2147483647 h 390"/>
              <a:gd name="T38" fmla="*/ 2147483647 w 948"/>
              <a:gd name="T39" fmla="*/ 2147483647 h 390"/>
              <a:gd name="T40" fmla="*/ 2147483647 w 948"/>
              <a:gd name="T41" fmla="*/ 2147483647 h 390"/>
              <a:gd name="T42" fmla="*/ 2147483647 w 948"/>
              <a:gd name="T43" fmla="*/ 2147483647 h 390"/>
              <a:gd name="T44" fmla="*/ 2147483647 w 948"/>
              <a:gd name="T45" fmla="*/ 2147483647 h 390"/>
              <a:gd name="T46" fmla="*/ 2147483647 w 948"/>
              <a:gd name="T47" fmla="*/ 2147483647 h 390"/>
              <a:gd name="T48" fmla="*/ 2147483647 w 948"/>
              <a:gd name="T49" fmla="*/ 2147483647 h 390"/>
              <a:gd name="T50" fmla="*/ 2147483647 w 948"/>
              <a:gd name="T51" fmla="*/ 2147483647 h 390"/>
              <a:gd name="T52" fmla="*/ 2147483647 w 948"/>
              <a:gd name="T53" fmla="*/ 2147483647 h 390"/>
              <a:gd name="T54" fmla="*/ 2147483647 w 948"/>
              <a:gd name="T55" fmla="*/ 2147483647 h 390"/>
              <a:gd name="T56" fmla="*/ 2147483647 w 948"/>
              <a:gd name="T57" fmla="*/ 2147483647 h 390"/>
              <a:gd name="T58" fmla="*/ 2147483647 w 948"/>
              <a:gd name="T59" fmla="*/ 2147483647 h 390"/>
              <a:gd name="T60" fmla="*/ 2147483647 w 948"/>
              <a:gd name="T61" fmla="*/ 2147483647 h 390"/>
              <a:gd name="T62" fmla="*/ 2147483647 w 948"/>
              <a:gd name="T63" fmla="*/ 2147483647 h 390"/>
              <a:gd name="T64" fmla="*/ 2147483647 w 948"/>
              <a:gd name="T65" fmla="*/ 2147483647 h 390"/>
              <a:gd name="T66" fmla="*/ 2147483647 w 948"/>
              <a:gd name="T67" fmla="*/ 2147483647 h 390"/>
              <a:gd name="T68" fmla="*/ 2147483647 w 948"/>
              <a:gd name="T69" fmla="*/ 2147483647 h 390"/>
              <a:gd name="T70" fmla="*/ 2147483647 w 948"/>
              <a:gd name="T71" fmla="*/ 2147483647 h 390"/>
              <a:gd name="T72" fmla="*/ 2147483647 w 948"/>
              <a:gd name="T73" fmla="*/ 2147483647 h 3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8"/>
              <a:gd name="T112" fmla="*/ 0 h 390"/>
              <a:gd name="T113" fmla="*/ 948 w 948"/>
              <a:gd name="T114" fmla="*/ 390 h 3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8" h="390">
                <a:moveTo>
                  <a:pt x="948" y="292"/>
                </a:moveTo>
                <a:lnTo>
                  <a:pt x="914" y="292"/>
                </a:lnTo>
                <a:lnTo>
                  <a:pt x="889" y="292"/>
                </a:lnTo>
                <a:lnTo>
                  <a:pt x="855" y="286"/>
                </a:lnTo>
                <a:lnTo>
                  <a:pt x="830" y="286"/>
                </a:lnTo>
                <a:lnTo>
                  <a:pt x="804" y="279"/>
                </a:lnTo>
                <a:lnTo>
                  <a:pt x="770" y="273"/>
                </a:lnTo>
                <a:lnTo>
                  <a:pt x="745" y="273"/>
                </a:lnTo>
                <a:lnTo>
                  <a:pt x="711" y="266"/>
                </a:lnTo>
                <a:lnTo>
                  <a:pt x="686" y="260"/>
                </a:lnTo>
                <a:lnTo>
                  <a:pt x="660" y="253"/>
                </a:lnTo>
                <a:lnTo>
                  <a:pt x="626" y="247"/>
                </a:lnTo>
                <a:lnTo>
                  <a:pt x="601" y="240"/>
                </a:lnTo>
                <a:lnTo>
                  <a:pt x="576" y="234"/>
                </a:lnTo>
                <a:lnTo>
                  <a:pt x="542" y="227"/>
                </a:lnTo>
                <a:lnTo>
                  <a:pt x="517" y="221"/>
                </a:lnTo>
                <a:lnTo>
                  <a:pt x="491" y="214"/>
                </a:lnTo>
                <a:lnTo>
                  <a:pt x="466" y="208"/>
                </a:lnTo>
                <a:lnTo>
                  <a:pt x="440" y="195"/>
                </a:lnTo>
                <a:lnTo>
                  <a:pt x="407" y="188"/>
                </a:lnTo>
                <a:lnTo>
                  <a:pt x="381" y="182"/>
                </a:lnTo>
                <a:lnTo>
                  <a:pt x="356" y="169"/>
                </a:lnTo>
                <a:lnTo>
                  <a:pt x="330" y="162"/>
                </a:lnTo>
                <a:lnTo>
                  <a:pt x="305" y="149"/>
                </a:lnTo>
                <a:lnTo>
                  <a:pt x="280" y="143"/>
                </a:lnTo>
                <a:lnTo>
                  <a:pt x="254" y="130"/>
                </a:lnTo>
                <a:lnTo>
                  <a:pt x="229" y="123"/>
                </a:lnTo>
                <a:lnTo>
                  <a:pt x="203" y="110"/>
                </a:lnTo>
                <a:lnTo>
                  <a:pt x="178" y="97"/>
                </a:lnTo>
                <a:lnTo>
                  <a:pt x="153" y="91"/>
                </a:lnTo>
                <a:lnTo>
                  <a:pt x="136" y="78"/>
                </a:lnTo>
                <a:lnTo>
                  <a:pt x="110" y="65"/>
                </a:lnTo>
                <a:lnTo>
                  <a:pt x="85" y="52"/>
                </a:lnTo>
                <a:lnTo>
                  <a:pt x="60" y="39"/>
                </a:lnTo>
                <a:lnTo>
                  <a:pt x="43" y="26"/>
                </a:lnTo>
                <a:lnTo>
                  <a:pt x="17" y="13"/>
                </a:lnTo>
                <a:lnTo>
                  <a:pt x="0" y="0"/>
                </a:lnTo>
                <a:lnTo>
                  <a:pt x="0" y="97"/>
                </a:lnTo>
                <a:lnTo>
                  <a:pt x="17" y="110"/>
                </a:lnTo>
                <a:lnTo>
                  <a:pt x="43" y="123"/>
                </a:lnTo>
                <a:lnTo>
                  <a:pt x="60" y="136"/>
                </a:lnTo>
                <a:lnTo>
                  <a:pt x="85" y="149"/>
                </a:lnTo>
                <a:lnTo>
                  <a:pt x="110" y="162"/>
                </a:lnTo>
                <a:lnTo>
                  <a:pt x="136" y="175"/>
                </a:lnTo>
                <a:lnTo>
                  <a:pt x="153" y="188"/>
                </a:lnTo>
                <a:lnTo>
                  <a:pt x="178" y="195"/>
                </a:lnTo>
                <a:lnTo>
                  <a:pt x="203" y="208"/>
                </a:lnTo>
                <a:lnTo>
                  <a:pt x="229" y="221"/>
                </a:lnTo>
                <a:lnTo>
                  <a:pt x="254" y="227"/>
                </a:lnTo>
                <a:lnTo>
                  <a:pt x="280" y="240"/>
                </a:lnTo>
                <a:lnTo>
                  <a:pt x="305" y="247"/>
                </a:lnTo>
                <a:lnTo>
                  <a:pt x="330" y="260"/>
                </a:lnTo>
                <a:lnTo>
                  <a:pt x="356" y="266"/>
                </a:lnTo>
                <a:lnTo>
                  <a:pt x="381" y="279"/>
                </a:lnTo>
                <a:lnTo>
                  <a:pt x="407" y="286"/>
                </a:lnTo>
                <a:lnTo>
                  <a:pt x="440" y="292"/>
                </a:lnTo>
                <a:lnTo>
                  <a:pt x="466" y="305"/>
                </a:lnTo>
                <a:lnTo>
                  <a:pt x="491" y="312"/>
                </a:lnTo>
                <a:lnTo>
                  <a:pt x="517" y="318"/>
                </a:lnTo>
                <a:lnTo>
                  <a:pt x="542" y="325"/>
                </a:lnTo>
                <a:lnTo>
                  <a:pt x="576" y="331"/>
                </a:lnTo>
                <a:lnTo>
                  <a:pt x="601" y="338"/>
                </a:lnTo>
                <a:lnTo>
                  <a:pt x="626" y="344"/>
                </a:lnTo>
                <a:lnTo>
                  <a:pt x="660" y="351"/>
                </a:lnTo>
                <a:lnTo>
                  <a:pt x="686" y="357"/>
                </a:lnTo>
                <a:lnTo>
                  <a:pt x="711" y="364"/>
                </a:lnTo>
                <a:lnTo>
                  <a:pt x="745" y="370"/>
                </a:lnTo>
                <a:lnTo>
                  <a:pt x="770" y="370"/>
                </a:lnTo>
                <a:lnTo>
                  <a:pt x="804" y="377"/>
                </a:lnTo>
                <a:lnTo>
                  <a:pt x="830" y="383"/>
                </a:lnTo>
                <a:lnTo>
                  <a:pt x="855" y="383"/>
                </a:lnTo>
                <a:lnTo>
                  <a:pt x="889" y="390"/>
                </a:lnTo>
                <a:lnTo>
                  <a:pt x="914" y="390"/>
                </a:lnTo>
                <a:lnTo>
                  <a:pt x="948" y="390"/>
                </a:lnTo>
                <a:lnTo>
                  <a:pt x="948" y="292"/>
                </a:lnTo>
                <a:close/>
              </a:path>
            </a:pathLst>
          </a:custGeom>
          <a:solidFill>
            <a:srgbClr val="6A0016"/>
          </a:solidFill>
          <a:ln w="9525">
            <a:noFill/>
            <a:round/>
            <a:headEnd/>
            <a:tailEnd/>
          </a:ln>
        </p:spPr>
        <p:txBody>
          <a:bodyPr/>
          <a:lstStyle/>
          <a:p>
            <a:endParaRPr lang="lv-LV"/>
          </a:p>
        </p:txBody>
      </p:sp>
      <p:sp>
        <p:nvSpPr>
          <p:cNvPr id="9235" name="Freeform 19"/>
          <p:cNvSpPr>
            <a:spLocks/>
          </p:cNvSpPr>
          <p:nvPr/>
        </p:nvSpPr>
        <p:spPr bwMode="auto">
          <a:xfrm>
            <a:off x="4827588" y="3990975"/>
            <a:ext cx="322262" cy="1930400"/>
          </a:xfrm>
          <a:custGeom>
            <a:avLst/>
            <a:gdLst>
              <a:gd name="T0" fmla="*/ 2147483647 w 203"/>
              <a:gd name="T1" fmla="*/ 0 h 1216"/>
              <a:gd name="T2" fmla="*/ 0 w 203"/>
              <a:gd name="T3" fmla="*/ 2147483647 h 1216"/>
              <a:gd name="T4" fmla="*/ 0 w 203"/>
              <a:gd name="T5" fmla="*/ 2147483647 h 1216"/>
              <a:gd name="T6" fmla="*/ 2147483647 w 203"/>
              <a:gd name="T7" fmla="*/ 2147483647 h 1216"/>
              <a:gd name="T8" fmla="*/ 2147483647 w 203"/>
              <a:gd name="T9" fmla="*/ 0 h 1216"/>
              <a:gd name="T10" fmla="*/ 0 60000 65536"/>
              <a:gd name="T11" fmla="*/ 0 60000 65536"/>
              <a:gd name="T12" fmla="*/ 0 60000 65536"/>
              <a:gd name="T13" fmla="*/ 0 60000 65536"/>
              <a:gd name="T14" fmla="*/ 0 60000 65536"/>
              <a:gd name="T15" fmla="*/ 0 w 203"/>
              <a:gd name="T16" fmla="*/ 0 h 1216"/>
              <a:gd name="T17" fmla="*/ 203 w 203"/>
              <a:gd name="T18" fmla="*/ 1216 h 1216"/>
            </a:gdLst>
            <a:ahLst/>
            <a:cxnLst>
              <a:cxn ang="T10">
                <a:pos x="T0" y="T1"/>
              </a:cxn>
              <a:cxn ang="T11">
                <a:pos x="T2" y="T3"/>
              </a:cxn>
              <a:cxn ang="T12">
                <a:pos x="T4" y="T5"/>
              </a:cxn>
              <a:cxn ang="T13">
                <a:pos x="T6" y="T7"/>
              </a:cxn>
              <a:cxn ang="T14">
                <a:pos x="T8" y="T9"/>
              </a:cxn>
            </a:cxnLst>
            <a:rect l="T15" t="T16" r="T17" b="T18"/>
            <a:pathLst>
              <a:path w="203" h="1216">
                <a:moveTo>
                  <a:pt x="203" y="0"/>
                </a:moveTo>
                <a:lnTo>
                  <a:pt x="0" y="1118"/>
                </a:lnTo>
                <a:lnTo>
                  <a:pt x="0" y="1216"/>
                </a:lnTo>
                <a:lnTo>
                  <a:pt x="203" y="98"/>
                </a:lnTo>
                <a:lnTo>
                  <a:pt x="203" y="0"/>
                </a:lnTo>
                <a:close/>
              </a:path>
            </a:pathLst>
          </a:custGeom>
          <a:solidFill>
            <a:srgbClr val="595959"/>
          </a:solidFill>
          <a:ln w="9525">
            <a:noFill/>
            <a:round/>
            <a:headEnd/>
            <a:tailEnd/>
          </a:ln>
        </p:spPr>
        <p:txBody>
          <a:bodyPr/>
          <a:lstStyle/>
          <a:p>
            <a:endParaRPr lang="lv-LV"/>
          </a:p>
        </p:txBody>
      </p:sp>
      <p:sp>
        <p:nvSpPr>
          <p:cNvPr id="9236" name="Freeform 20"/>
          <p:cNvSpPr>
            <a:spLocks/>
          </p:cNvSpPr>
          <p:nvPr/>
        </p:nvSpPr>
        <p:spPr bwMode="auto">
          <a:xfrm>
            <a:off x="4827588" y="5446713"/>
            <a:ext cx="1906587" cy="495300"/>
          </a:xfrm>
          <a:custGeom>
            <a:avLst/>
            <a:gdLst>
              <a:gd name="T0" fmla="*/ 2147483647 w 1201"/>
              <a:gd name="T1" fmla="*/ 2147483647 h 312"/>
              <a:gd name="T2" fmla="*/ 2147483647 w 1201"/>
              <a:gd name="T3" fmla="*/ 2147483647 h 312"/>
              <a:gd name="T4" fmla="*/ 2147483647 w 1201"/>
              <a:gd name="T5" fmla="*/ 2147483647 h 312"/>
              <a:gd name="T6" fmla="*/ 2147483647 w 1201"/>
              <a:gd name="T7" fmla="*/ 2147483647 h 312"/>
              <a:gd name="T8" fmla="*/ 2147483647 w 1201"/>
              <a:gd name="T9" fmla="*/ 2147483647 h 312"/>
              <a:gd name="T10" fmla="*/ 2147483647 w 1201"/>
              <a:gd name="T11" fmla="*/ 2147483647 h 312"/>
              <a:gd name="T12" fmla="*/ 2147483647 w 1201"/>
              <a:gd name="T13" fmla="*/ 2147483647 h 312"/>
              <a:gd name="T14" fmla="*/ 2147483647 w 1201"/>
              <a:gd name="T15" fmla="*/ 2147483647 h 312"/>
              <a:gd name="T16" fmla="*/ 2147483647 w 1201"/>
              <a:gd name="T17" fmla="*/ 2147483647 h 312"/>
              <a:gd name="T18" fmla="*/ 2147483647 w 1201"/>
              <a:gd name="T19" fmla="*/ 2147483647 h 312"/>
              <a:gd name="T20" fmla="*/ 2147483647 w 1201"/>
              <a:gd name="T21" fmla="*/ 2147483647 h 312"/>
              <a:gd name="T22" fmla="*/ 2147483647 w 1201"/>
              <a:gd name="T23" fmla="*/ 2147483647 h 312"/>
              <a:gd name="T24" fmla="*/ 2147483647 w 1201"/>
              <a:gd name="T25" fmla="*/ 2147483647 h 312"/>
              <a:gd name="T26" fmla="*/ 2147483647 w 1201"/>
              <a:gd name="T27" fmla="*/ 2147483647 h 312"/>
              <a:gd name="T28" fmla="*/ 2147483647 w 1201"/>
              <a:gd name="T29" fmla="*/ 2147483647 h 312"/>
              <a:gd name="T30" fmla="*/ 2147483647 w 1201"/>
              <a:gd name="T31" fmla="*/ 2147483647 h 312"/>
              <a:gd name="T32" fmla="*/ 2147483647 w 1201"/>
              <a:gd name="T33" fmla="*/ 2147483647 h 312"/>
              <a:gd name="T34" fmla="*/ 2147483647 w 1201"/>
              <a:gd name="T35" fmla="*/ 2147483647 h 312"/>
              <a:gd name="T36" fmla="*/ 2147483647 w 1201"/>
              <a:gd name="T37" fmla="*/ 2147483647 h 312"/>
              <a:gd name="T38" fmla="*/ 2147483647 w 1201"/>
              <a:gd name="T39" fmla="*/ 2147483647 h 312"/>
              <a:gd name="T40" fmla="*/ 2147483647 w 1201"/>
              <a:gd name="T41" fmla="*/ 2147483647 h 312"/>
              <a:gd name="T42" fmla="*/ 0 w 1201"/>
              <a:gd name="T43" fmla="*/ 2147483647 h 312"/>
              <a:gd name="T44" fmla="*/ 2147483647 w 1201"/>
              <a:gd name="T45" fmla="*/ 2147483647 h 312"/>
              <a:gd name="T46" fmla="*/ 2147483647 w 1201"/>
              <a:gd name="T47" fmla="*/ 2147483647 h 312"/>
              <a:gd name="T48" fmla="*/ 2147483647 w 1201"/>
              <a:gd name="T49" fmla="*/ 2147483647 h 312"/>
              <a:gd name="T50" fmla="*/ 2147483647 w 1201"/>
              <a:gd name="T51" fmla="*/ 2147483647 h 312"/>
              <a:gd name="T52" fmla="*/ 2147483647 w 1201"/>
              <a:gd name="T53" fmla="*/ 2147483647 h 312"/>
              <a:gd name="T54" fmla="*/ 2147483647 w 1201"/>
              <a:gd name="T55" fmla="*/ 2147483647 h 312"/>
              <a:gd name="T56" fmla="*/ 2147483647 w 1201"/>
              <a:gd name="T57" fmla="*/ 2147483647 h 312"/>
              <a:gd name="T58" fmla="*/ 2147483647 w 1201"/>
              <a:gd name="T59" fmla="*/ 2147483647 h 312"/>
              <a:gd name="T60" fmla="*/ 2147483647 w 1201"/>
              <a:gd name="T61" fmla="*/ 2147483647 h 312"/>
              <a:gd name="T62" fmla="*/ 2147483647 w 1201"/>
              <a:gd name="T63" fmla="*/ 2147483647 h 312"/>
              <a:gd name="T64" fmla="*/ 2147483647 w 1201"/>
              <a:gd name="T65" fmla="*/ 2147483647 h 312"/>
              <a:gd name="T66" fmla="*/ 2147483647 w 1201"/>
              <a:gd name="T67" fmla="*/ 2147483647 h 312"/>
              <a:gd name="T68" fmla="*/ 2147483647 w 1201"/>
              <a:gd name="T69" fmla="*/ 2147483647 h 312"/>
              <a:gd name="T70" fmla="*/ 2147483647 w 1201"/>
              <a:gd name="T71" fmla="*/ 2147483647 h 312"/>
              <a:gd name="T72" fmla="*/ 2147483647 w 1201"/>
              <a:gd name="T73" fmla="*/ 2147483647 h 312"/>
              <a:gd name="T74" fmla="*/ 2147483647 w 1201"/>
              <a:gd name="T75" fmla="*/ 2147483647 h 312"/>
              <a:gd name="T76" fmla="*/ 2147483647 w 1201"/>
              <a:gd name="T77" fmla="*/ 2147483647 h 312"/>
              <a:gd name="T78" fmla="*/ 2147483647 w 1201"/>
              <a:gd name="T79" fmla="*/ 2147483647 h 312"/>
              <a:gd name="T80" fmla="*/ 2147483647 w 1201"/>
              <a:gd name="T81" fmla="*/ 2147483647 h 312"/>
              <a:gd name="T82" fmla="*/ 2147483647 w 1201"/>
              <a:gd name="T83" fmla="*/ 2147483647 h 312"/>
              <a:gd name="T84" fmla="*/ 2147483647 w 1201"/>
              <a:gd name="T85" fmla="*/ 2147483647 h 312"/>
              <a:gd name="T86" fmla="*/ 2147483647 w 1201"/>
              <a:gd name="T87" fmla="*/ 2147483647 h 3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1"/>
              <a:gd name="T133" fmla="*/ 0 h 312"/>
              <a:gd name="T134" fmla="*/ 1201 w 1201"/>
              <a:gd name="T135" fmla="*/ 312 h 3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1" h="312">
                <a:moveTo>
                  <a:pt x="1201" y="0"/>
                </a:moveTo>
                <a:lnTo>
                  <a:pt x="1176" y="6"/>
                </a:lnTo>
                <a:lnTo>
                  <a:pt x="1151" y="19"/>
                </a:lnTo>
                <a:lnTo>
                  <a:pt x="1125" y="32"/>
                </a:lnTo>
                <a:lnTo>
                  <a:pt x="1100" y="39"/>
                </a:lnTo>
                <a:lnTo>
                  <a:pt x="1083" y="52"/>
                </a:lnTo>
                <a:lnTo>
                  <a:pt x="1058" y="58"/>
                </a:lnTo>
                <a:lnTo>
                  <a:pt x="1024" y="71"/>
                </a:lnTo>
                <a:lnTo>
                  <a:pt x="998" y="78"/>
                </a:lnTo>
                <a:lnTo>
                  <a:pt x="973" y="91"/>
                </a:lnTo>
                <a:lnTo>
                  <a:pt x="948" y="97"/>
                </a:lnTo>
                <a:lnTo>
                  <a:pt x="922" y="104"/>
                </a:lnTo>
                <a:lnTo>
                  <a:pt x="897" y="117"/>
                </a:lnTo>
                <a:lnTo>
                  <a:pt x="871" y="123"/>
                </a:lnTo>
                <a:lnTo>
                  <a:pt x="838" y="130"/>
                </a:lnTo>
                <a:lnTo>
                  <a:pt x="812" y="136"/>
                </a:lnTo>
                <a:lnTo>
                  <a:pt x="787" y="143"/>
                </a:lnTo>
                <a:lnTo>
                  <a:pt x="761" y="149"/>
                </a:lnTo>
                <a:lnTo>
                  <a:pt x="728" y="156"/>
                </a:lnTo>
                <a:lnTo>
                  <a:pt x="702" y="162"/>
                </a:lnTo>
                <a:lnTo>
                  <a:pt x="677" y="169"/>
                </a:lnTo>
                <a:lnTo>
                  <a:pt x="643" y="175"/>
                </a:lnTo>
                <a:lnTo>
                  <a:pt x="618" y="182"/>
                </a:lnTo>
                <a:lnTo>
                  <a:pt x="584" y="182"/>
                </a:lnTo>
                <a:lnTo>
                  <a:pt x="558" y="188"/>
                </a:lnTo>
                <a:lnTo>
                  <a:pt x="533" y="195"/>
                </a:lnTo>
                <a:lnTo>
                  <a:pt x="499" y="195"/>
                </a:lnTo>
                <a:lnTo>
                  <a:pt x="474" y="201"/>
                </a:lnTo>
                <a:lnTo>
                  <a:pt x="440" y="201"/>
                </a:lnTo>
                <a:lnTo>
                  <a:pt x="415" y="201"/>
                </a:lnTo>
                <a:lnTo>
                  <a:pt x="381" y="208"/>
                </a:lnTo>
                <a:lnTo>
                  <a:pt x="355" y="208"/>
                </a:lnTo>
                <a:lnTo>
                  <a:pt x="321" y="208"/>
                </a:lnTo>
                <a:lnTo>
                  <a:pt x="296" y="214"/>
                </a:lnTo>
                <a:lnTo>
                  <a:pt x="262" y="214"/>
                </a:lnTo>
                <a:lnTo>
                  <a:pt x="237" y="214"/>
                </a:lnTo>
                <a:lnTo>
                  <a:pt x="203" y="214"/>
                </a:lnTo>
                <a:lnTo>
                  <a:pt x="178" y="214"/>
                </a:lnTo>
                <a:lnTo>
                  <a:pt x="144" y="214"/>
                </a:lnTo>
                <a:lnTo>
                  <a:pt x="118" y="214"/>
                </a:lnTo>
                <a:lnTo>
                  <a:pt x="85" y="208"/>
                </a:lnTo>
                <a:lnTo>
                  <a:pt x="59" y="208"/>
                </a:lnTo>
                <a:lnTo>
                  <a:pt x="25" y="208"/>
                </a:lnTo>
                <a:lnTo>
                  <a:pt x="0" y="201"/>
                </a:lnTo>
                <a:lnTo>
                  <a:pt x="0" y="299"/>
                </a:lnTo>
                <a:lnTo>
                  <a:pt x="25" y="305"/>
                </a:lnTo>
                <a:lnTo>
                  <a:pt x="59" y="305"/>
                </a:lnTo>
                <a:lnTo>
                  <a:pt x="85" y="305"/>
                </a:lnTo>
                <a:lnTo>
                  <a:pt x="118" y="312"/>
                </a:lnTo>
                <a:lnTo>
                  <a:pt x="144" y="312"/>
                </a:lnTo>
                <a:lnTo>
                  <a:pt x="178" y="312"/>
                </a:lnTo>
                <a:lnTo>
                  <a:pt x="203" y="312"/>
                </a:lnTo>
                <a:lnTo>
                  <a:pt x="237" y="312"/>
                </a:lnTo>
                <a:lnTo>
                  <a:pt x="262" y="312"/>
                </a:lnTo>
                <a:lnTo>
                  <a:pt x="296" y="312"/>
                </a:lnTo>
                <a:lnTo>
                  <a:pt x="321" y="305"/>
                </a:lnTo>
                <a:lnTo>
                  <a:pt x="355" y="305"/>
                </a:lnTo>
                <a:lnTo>
                  <a:pt x="381" y="305"/>
                </a:lnTo>
                <a:lnTo>
                  <a:pt x="415" y="299"/>
                </a:lnTo>
                <a:lnTo>
                  <a:pt x="440" y="299"/>
                </a:lnTo>
                <a:lnTo>
                  <a:pt x="474" y="299"/>
                </a:lnTo>
                <a:lnTo>
                  <a:pt x="499" y="292"/>
                </a:lnTo>
                <a:lnTo>
                  <a:pt x="533" y="292"/>
                </a:lnTo>
                <a:lnTo>
                  <a:pt x="558" y="286"/>
                </a:lnTo>
                <a:lnTo>
                  <a:pt x="584" y="279"/>
                </a:lnTo>
                <a:lnTo>
                  <a:pt x="618" y="279"/>
                </a:lnTo>
                <a:lnTo>
                  <a:pt x="643" y="273"/>
                </a:lnTo>
                <a:lnTo>
                  <a:pt x="677" y="266"/>
                </a:lnTo>
                <a:lnTo>
                  <a:pt x="702" y="260"/>
                </a:lnTo>
                <a:lnTo>
                  <a:pt x="728" y="253"/>
                </a:lnTo>
                <a:lnTo>
                  <a:pt x="761" y="247"/>
                </a:lnTo>
                <a:lnTo>
                  <a:pt x="787" y="240"/>
                </a:lnTo>
                <a:lnTo>
                  <a:pt x="812" y="234"/>
                </a:lnTo>
                <a:lnTo>
                  <a:pt x="838" y="227"/>
                </a:lnTo>
                <a:lnTo>
                  <a:pt x="871" y="221"/>
                </a:lnTo>
                <a:lnTo>
                  <a:pt x="897" y="214"/>
                </a:lnTo>
                <a:lnTo>
                  <a:pt x="922" y="201"/>
                </a:lnTo>
                <a:lnTo>
                  <a:pt x="948" y="195"/>
                </a:lnTo>
                <a:lnTo>
                  <a:pt x="973" y="188"/>
                </a:lnTo>
                <a:lnTo>
                  <a:pt x="998" y="175"/>
                </a:lnTo>
                <a:lnTo>
                  <a:pt x="1024" y="169"/>
                </a:lnTo>
                <a:lnTo>
                  <a:pt x="1058" y="156"/>
                </a:lnTo>
                <a:lnTo>
                  <a:pt x="1083" y="149"/>
                </a:lnTo>
                <a:lnTo>
                  <a:pt x="1100" y="136"/>
                </a:lnTo>
                <a:lnTo>
                  <a:pt x="1125" y="130"/>
                </a:lnTo>
                <a:lnTo>
                  <a:pt x="1151" y="117"/>
                </a:lnTo>
                <a:lnTo>
                  <a:pt x="1176" y="104"/>
                </a:lnTo>
                <a:lnTo>
                  <a:pt x="1201" y="97"/>
                </a:lnTo>
                <a:lnTo>
                  <a:pt x="1201" y="0"/>
                </a:lnTo>
                <a:close/>
              </a:path>
            </a:pathLst>
          </a:custGeom>
          <a:solidFill>
            <a:srgbClr val="B36B01"/>
          </a:solidFill>
          <a:ln w="9525">
            <a:noFill/>
            <a:round/>
            <a:headEnd/>
            <a:tailEnd/>
          </a:ln>
        </p:spPr>
        <p:txBody>
          <a:bodyPr/>
          <a:lstStyle/>
          <a:p>
            <a:endParaRPr lang="lv-LV"/>
          </a:p>
        </p:txBody>
      </p:sp>
      <p:grpSp>
        <p:nvGrpSpPr>
          <p:cNvPr id="2" name="Group 21"/>
          <p:cNvGrpSpPr>
            <a:grpSpLocks/>
          </p:cNvGrpSpPr>
          <p:nvPr/>
        </p:nvGrpSpPr>
        <p:grpSpPr bwMode="auto">
          <a:xfrm>
            <a:off x="2484438" y="2205038"/>
            <a:ext cx="5386387" cy="3590925"/>
            <a:chOff x="1552" y="1329"/>
            <a:chExt cx="3393" cy="2262"/>
          </a:xfrm>
        </p:grpSpPr>
        <p:sp>
          <p:nvSpPr>
            <p:cNvPr id="9263" name="Freeform 22"/>
            <p:cNvSpPr>
              <a:spLocks/>
            </p:cNvSpPr>
            <p:nvPr/>
          </p:nvSpPr>
          <p:spPr bwMode="auto">
            <a:xfrm>
              <a:off x="3041" y="1329"/>
              <a:ext cx="203" cy="1131"/>
            </a:xfrm>
            <a:custGeom>
              <a:avLst/>
              <a:gdLst>
                <a:gd name="T0" fmla="*/ 0 w 203"/>
                <a:gd name="T1" fmla="*/ 6 h 1131"/>
                <a:gd name="T2" fmla="*/ 25 w 203"/>
                <a:gd name="T3" fmla="*/ 6 h 1131"/>
                <a:gd name="T4" fmla="*/ 59 w 203"/>
                <a:gd name="T5" fmla="*/ 0 h 1131"/>
                <a:gd name="T6" fmla="*/ 85 w 203"/>
                <a:gd name="T7" fmla="*/ 0 h 1131"/>
                <a:gd name="T8" fmla="*/ 118 w 203"/>
                <a:gd name="T9" fmla="*/ 0 h 1131"/>
                <a:gd name="T10" fmla="*/ 144 w 203"/>
                <a:gd name="T11" fmla="*/ 0 h 1131"/>
                <a:gd name="T12" fmla="*/ 178 w 203"/>
                <a:gd name="T13" fmla="*/ 0 h 1131"/>
                <a:gd name="T14" fmla="*/ 203 w 203"/>
                <a:gd name="T15" fmla="*/ 0 h 1131"/>
                <a:gd name="T16" fmla="*/ 203 w 203"/>
                <a:gd name="T17" fmla="*/ 1131 h 1131"/>
                <a:gd name="T18" fmla="*/ 0 w 203"/>
                <a:gd name="T19" fmla="*/ 6 h 1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1131"/>
                <a:gd name="T32" fmla="*/ 203 w 203"/>
                <a:gd name="T33" fmla="*/ 1131 h 1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1131">
                  <a:moveTo>
                    <a:pt x="0" y="6"/>
                  </a:moveTo>
                  <a:lnTo>
                    <a:pt x="25" y="6"/>
                  </a:lnTo>
                  <a:lnTo>
                    <a:pt x="59" y="0"/>
                  </a:lnTo>
                  <a:lnTo>
                    <a:pt x="85" y="0"/>
                  </a:lnTo>
                  <a:lnTo>
                    <a:pt x="118" y="0"/>
                  </a:lnTo>
                  <a:lnTo>
                    <a:pt x="144" y="0"/>
                  </a:lnTo>
                  <a:lnTo>
                    <a:pt x="178" y="0"/>
                  </a:lnTo>
                  <a:lnTo>
                    <a:pt x="203" y="0"/>
                  </a:lnTo>
                  <a:lnTo>
                    <a:pt x="203" y="1131"/>
                  </a:lnTo>
                  <a:lnTo>
                    <a:pt x="0" y="6"/>
                  </a:lnTo>
                  <a:close/>
                </a:path>
              </a:pathLst>
            </a:custGeom>
            <a:solidFill>
              <a:srgbClr val="FF9900"/>
            </a:solidFill>
            <a:ln w="9525">
              <a:solidFill>
                <a:schemeClr val="bg2"/>
              </a:solidFill>
              <a:round/>
              <a:headEnd/>
              <a:tailEnd/>
            </a:ln>
          </p:spPr>
          <p:txBody>
            <a:bodyPr/>
            <a:lstStyle/>
            <a:p>
              <a:endParaRPr lang="lv-LV"/>
            </a:p>
          </p:txBody>
        </p:sp>
        <p:sp>
          <p:nvSpPr>
            <p:cNvPr id="9264" name="Freeform 23"/>
            <p:cNvSpPr>
              <a:spLocks/>
            </p:cNvSpPr>
            <p:nvPr/>
          </p:nvSpPr>
          <p:spPr bwMode="auto">
            <a:xfrm>
              <a:off x="2719" y="1335"/>
              <a:ext cx="525" cy="1125"/>
            </a:xfrm>
            <a:custGeom>
              <a:avLst/>
              <a:gdLst>
                <a:gd name="T0" fmla="*/ 0 w 525"/>
                <a:gd name="T1" fmla="*/ 46 h 1125"/>
                <a:gd name="T2" fmla="*/ 34 w 525"/>
                <a:gd name="T3" fmla="*/ 39 h 1125"/>
                <a:gd name="T4" fmla="*/ 60 w 525"/>
                <a:gd name="T5" fmla="*/ 33 h 1125"/>
                <a:gd name="T6" fmla="*/ 85 w 525"/>
                <a:gd name="T7" fmla="*/ 33 h 1125"/>
                <a:gd name="T8" fmla="*/ 119 w 525"/>
                <a:gd name="T9" fmla="*/ 26 h 1125"/>
                <a:gd name="T10" fmla="*/ 144 w 525"/>
                <a:gd name="T11" fmla="*/ 20 h 1125"/>
                <a:gd name="T12" fmla="*/ 178 w 525"/>
                <a:gd name="T13" fmla="*/ 20 h 1125"/>
                <a:gd name="T14" fmla="*/ 204 w 525"/>
                <a:gd name="T15" fmla="*/ 13 h 1125"/>
                <a:gd name="T16" fmla="*/ 229 w 525"/>
                <a:gd name="T17" fmla="*/ 7 h 1125"/>
                <a:gd name="T18" fmla="*/ 263 w 525"/>
                <a:gd name="T19" fmla="*/ 7 h 1125"/>
                <a:gd name="T20" fmla="*/ 288 w 525"/>
                <a:gd name="T21" fmla="*/ 0 h 1125"/>
                <a:gd name="T22" fmla="*/ 322 w 525"/>
                <a:gd name="T23" fmla="*/ 0 h 1125"/>
                <a:gd name="T24" fmla="*/ 525 w 525"/>
                <a:gd name="T25" fmla="*/ 1125 h 1125"/>
                <a:gd name="T26" fmla="*/ 0 w 525"/>
                <a:gd name="T27" fmla="*/ 46 h 1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5"/>
                <a:gd name="T43" fmla="*/ 0 h 1125"/>
                <a:gd name="T44" fmla="*/ 525 w 525"/>
                <a:gd name="T45" fmla="*/ 1125 h 1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5" h="1125">
                  <a:moveTo>
                    <a:pt x="0" y="46"/>
                  </a:moveTo>
                  <a:lnTo>
                    <a:pt x="34" y="39"/>
                  </a:lnTo>
                  <a:lnTo>
                    <a:pt x="60" y="33"/>
                  </a:lnTo>
                  <a:lnTo>
                    <a:pt x="85" y="33"/>
                  </a:lnTo>
                  <a:lnTo>
                    <a:pt x="119" y="26"/>
                  </a:lnTo>
                  <a:lnTo>
                    <a:pt x="144" y="20"/>
                  </a:lnTo>
                  <a:lnTo>
                    <a:pt x="178" y="20"/>
                  </a:lnTo>
                  <a:lnTo>
                    <a:pt x="204" y="13"/>
                  </a:lnTo>
                  <a:lnTo>
                    <a:pt x="229" y="7"/>
                  </a:lnTo>
                  <a:lnTo>
                    <a:pt x="263" y="7"/>
                  </a:lnTo>
                  <a:lnTo>
                    <a:pt x="288" y="0"/>
                  </a:lnTo>
                  <a:lnTo>
                    <a:pt x="322" y="0"/>
                  </a:lnTo>
                  <a:lnTo>
                    <a:pt x="525" y="1125"/>
                  </a:lnTo>
                  <a:lnTo>
                    <a:pt x="0" y="46"/>
                  </a:lnTo>
                  <a:close/>
                </a:path>
              </a:pathLst>
            </a:custGeom>
            <a:solidFill>
              <a:srgbClr val="FF9900"/>
            </a:solidFill>
            <a:ln w="9525">
              <a:solidFill>
                <a:schemeClr val="bg2"/>
              </a:solidFill>
              <a:round/>
              <a:headEnd/>
              <a:tailEnd/>
            </a:ln>
          </p:spPr>
          <p:txBody>
            <a:bodyPr/>
            <a:lstStyle/>
            <a:p>
              <a:endParaRPr lang="lv-LV"/>
            </a:p>
          </p:txBody>
        </p:sp>
        <p:sp>
          <p:nvSpPr>
            <p:cNvPr id="9265" name="Freeform 24"/>
            <p:cNvSpPr>
              <a:spLocks/>
            </p:cNvSpPr>
            <p:nvPr/>
          </p:nvSpPr>
          <p:spPr bwMode="auto">
            <a:xfrm>
              <a:off x="2423" y="1381"/>
              <a:ext cx="821" cy="1079"/>
            </a:xfrm>
            <a:custGeom>
              <a:avLst/>
              <a:gdLst>
                <a:gd name="T0" fmla="*/ 0 w 821"/>
                <a:gd name="T1" fmla="*/ 91 h 1079"/>
                <a:gd name="T2" fmla="*/ 26 w 821"/>
                <a:gd name="T3" fmla="*/ 78 h 1079"/>
                <a:gd name="T4" fmla="*/ 51 w 821"/>
                <a:gd name="T5" fmla="*/ 71 h 1079"/>
                <a:gd name="T6" fmla="*/ 77 w 821"/>
                <a:gd name="T7" fmla="*/ 58 h 1079"/>
                <a:gd name="T8" fmla="*/ 110 w 821"/>
                <a:gd name="T9" fmla="*/ 52 h 1079"/>
                <a:gd name="T10" fmla="*/ 136 w 821"/>
                <a:gd name="T11" fmla="*/ 45 h 1079"/>
                <a:gd name="T12" fmla="*/ 161 w 821"/>
                <a:gd name="T13" fmla="*/ 39 h 1079"/>
                <a:gd name="T14" fmla="*/ 187 w 821"/>
                <a:gd name="T15" fmla="*/ 26 h 1079"/>
                <a:gd name="T16" fmla="*/ 212 w 821"/>
                <a:gd name="T17" fmla="*/ 19 h 1079"/>
                <a:gd name="T18" fmla="*/ 246 w 821"/>
                <a:gd name="T19" fmla="*/ 13 h 1079"/>
                <a:gd name="T20" fmla="*/ 271 w 821"/>
                <a:gd name="T21" fmla="*/ 6 h 1079"/>
                <a:gd name="T22" fmla="*/ 296 w 821"/>
                <a:gd name="T23" fmla="*/ 0 h 1079"/>
                <a:gd name="T24" fmla="*/ 821 w 821"/>
                <a:gd name="T25" fmla="*/ 1079 h 1079"/>
                <a:gd name="T26" fmla="*/ 0 w 821"/>
                <a:gd name="T27" fmla="*/ 91 h 10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1"/>
                <a:gd name="T43" fmla="*/ 0 h 1079"/>
                <a:gd name="T44" fmla="*/ 821 w 821"/>
                <a:gd name="T45" fmla="*/ 1079 h 10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1" h="1079">
                  <a:moveTo>
                    <a:pt x="0" y="91"/>
                  </a:moveTo>
                  <a:lnTo>
                    <a:pt x="26" y="78"/>
                  </a:lnTo>
                  <a:lnTo>
                    <a:pt x="51" y="71"/>
                  </a:lnTo>
                  <a:lnTo>
                    <a:pt x="77" y="58"/>
                  </a:lnTo>
                  <a:lnTo>
                    <a:pt x="110" y="52"/>
                  </a:lnTo>
                  <a:lnTo>
                    <a:pt x="136" y="45"/>
                  </a:lnTo>
                  <a:lnTo>
                    <a:pt x="161" y="39"/>
                  </a:lnTo>
                  <a:lnTo>
                    <a:pt x="187" y="26"/>
                  </a:lnTo>
                  <a:lnTo>
                    <a:pt x="212" y="19"/>
                  </a:lnTo>
                  <a:lnTo>
                    <a:pt x="246" y="13"/>
                  </a:lnTo>
                  <a:lnTo>
                    <a:pt x="271" y="6"/>
                  </a:lnTo>
                  <a:lnTo>
                    <a:pt x="296" y="0"/>
                  </a:lnTo>
                  <a:lnTo>
                    <a:pt x="821" y="1079"/>
                  </a:lnTo>
                  <a:lnTo>
                    <a:pt x="0" y="91"/>
                  </a:lnTo>
                  <a:close/>
                </a:path>
              </a:pathLst>
            </a:custGeom>
            <a:solidFill>
              <a:srgbClr val="FF9900"/>
            </a:solidFill>
            <a:ln w="9525">
              <a:solidFill>
                <a:schemeClr val="bg2"/>
              </a:solidFill>
              <a:round/>
              <a:headEnd/>
              <a:tailEnd/>
            </a:ln>
          </p:spPr>
          <p:txBody>
            <a:bodyPr/>
            <a:lstStyle/>
            <a:p>
              <a:endParaRPr lang="lv-LV"/>
            </a:p>
          </p:txBody>
        </p:sp>
        <p:sp>
          <p:nvSpPr>
            <p:cNvPr id="9266" name="Freeform 25"/>
            <p:cNvSpPr>
              <a:spLocks/>
            </p:cNvSpPr>
            <p:nvPr/>
          </p:nvSpPr>
          <p:spPr bwMode="auto">
            <a:xfrm>
              <a:off x="2093" y="1472"/>
              <a:ext cx="1151" cy="988"/>
            </a:xfrm>
            <a:custGeom>
              <a:avLst/>
              <a:gdLst>
                <a:gd name="T0" fmla="*/ 0 w 1151"/>
                <a:gd name="T1" fmla="*/ 156 h 988"/>
                <a:gd name="T2" fmla="*/ 17 w 1151"/>
                <a:gd name="T3" fmla="*/ 143 h 988"/>
                <a:gd name="T4" fmla="*/ 43 w 1151"/>
                <a:gd name="T5" fmla="*/ 130 h 988"/>
                <a:gd name="T6" fmla="*/ 60 w 1151"/>
                <a:gd name="T7" fmla="*/ 117 h 988"/>
                <a:gd name="T8" fmla="*/ 85 w 1151"/>
                <a:gd name="T9" fmla="*/ 110 h 988"/>
                <a:gd name="T10" fmla="*/ 110 w 1151"/>
                <a:gd name="T11" fmla="*/ 97 h 988"/>
                <a:gd name="T12" fmla="*/ 136 w 1151"/>
                <a:gd name="T13" fmla="*/ 84 h 988"/>
                <a:gd name="T14" fmla="*/ 153 w 1151"/>
                <a:gd name="T15" fmla="*/ 71 h 988"/>
                <a:gd name="T16" fmla="*/ 178 w 1151"/>
                <a:gd name="T17" fmla="*/ 58 h 988"/>
                <a:gd name="T18" fmla="*/ 203 w 1151"/>
                <a:gd name="T19" fmla="*/ 45 h 988"/>
                <a:gd name="T20" fmla="*/ 229 w 1151"/>
                <a:gd name="T21" fmla="*/ 39 h 988"/>
                <a:gd name="T22" fmla="*/ 254 w 1151"/>
                <a:gd name="T23" fmla="*/ 26 h 988"/>
                <a:gd name="T24" fmla="*/ 280 w 1151"/>
                <a:gd name="T25" fmla="*/ 19 h 988"/>
                <a:gd name="T26" fmla="*/ 305 w 1151"/>
                <a:gd name="T27" fmla="*/ 6 h 988"/>
                <a:gd name="T28" fmla="*/ 330 w 1151"/>
                <a:gd name="T29" fmla="*/ 0 h 988"/>
                <a:gd name="T30" fmla="*/ 1151 w 1151"/>
                <a:gd name="T31" fmla="*/ 988 h 988"/>
                <a:gd name="T32" fmla="*/ 0 w 1151"/>
                <a:gd name="T33" fmla="*/ 156 h 9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1"/>
                <a:gd name="T52" fmla="*/ 0 h 988"/>
                <a:gd name="T53" fmla="*/ 1151 w 1151"/>
                <a:gd name="T54" fmla="*/ 988 h 9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1" h="988">
                  <a:moveTo>
                    <a:pt x="0" y="156"/>
                  </a:moveTo>
                  <a:lnTo>
                    <a:pt x="17" y="143"/>
                  </a:lnTo>
                  <a:lnTo>
                    <a:pt x="43" y="130"/>
                  </a:lnTo>
                  <a:lnTo>
                    <a:pt x="60" y="117"/>
                  </a:lnTo>
                  <a:lnTo>
                    <a:pt x="85" y="110"/>
                  </a:lnTo>
                  <a:lnTo>
                    <a:pt x="110" y="97"/>
                  </a:lnTo>
                  <a:lnTo>
                    <a:pt x="136" y="84"/>
                  </a:lnTo>
                  <a:lnTo>
                    <a:pt x="153" y="71"/>
                  </a:lnTo>
                  <a:lnTo>
                    <a:pt x="178" y="58"/>
                  </a:lnTo>
                  <a:lnTo>
                    <a:pt x="203" y="45"/>
                  </a:lnTo>
                  <a:lnTo>
                    <a:pt x="229" y="39"/>
                  </a:lnTo>
                  <a:lnTo>
                    <a:pt x="254" y="26"/>
                  </a:lnTo>
                  <a:lnTo>
                    <a:pt x="280" y="19"/>
                  </a:lnTo>
                  <a:lnTo>
                    <a:pt x="305" y="6"/>
                  </a:lnTo>
                  <a:lnTo>
                    <a:pt x="330" y="0"/>
                  </a:lnTo>
                  <a:lnTo>
                    <a:pt x="1151" y="988"/>
                  </a:lnTo>
                  <a:lnTo>
                    <a:pt x="0" y="156"/>
                  </a:lnTo>
                  <a:close/>
                </a:path>
              </a:pathLst>
            </a:custGeom>
            <a:solidFill>
              <a:srgbClr val="FF9900"/>
            </a:solidFill>
            <a:ln w="9525">
              <a:solidFill>
                <a:schemeClr val="bg2"/>
              </a:solidFill>
              <a:round/>
              <a:headEnd/>
              <a:tailEnd/>
            </a:ln>
          </p:spPr>
          <p:txBody>
            <a:bodyPr/>
            <a:lstStyle/>
            <a:p>
              <a:endParaRPr lang="lv-LV"/>
            </a:p>
          </p:txBody>
        </p:sp>
        <p:sp>
          <p:nvSpPr>
            <p:cNvPr id="9267" name="Freeform 26"/>
            <p:cNvSpPr>
              <a:spLocks/>
            </p:cNvSpPr>
            <p:nvPr/>
          </p:nvSpPr>
          <p:spPr bwMode="auto">
            <a:xfrm>
              <a:off x="1763" y="1628"/>
              <a:ext cx="1481" cy="832"/>
            </a:xfrm>
            <a:custGeom>
              <a:avLst/>
              <a:gdLst>
                <a:gd name="T0" fmla="*/ 0 w 1481"/>
                <a:gd name="T1" fmla="*/ 279 h 832"/>
                <a:gd name="T2" fmla="*/ 17 w 1481"/>
                <a:gd name="T3" fmla="*/ 266 h 832"/>
                <a:gd name="T4" fmla="*/ 26 w 1481"/>
                <a:gd name="T5" fmla="*/ 247 h 832"/>
                <a:gd name="T6" fmla="*/ 43 w 1481"/>
                <a:gd name="T7" fmla="*/ 234 h 832"/>
                <a:gd name="T8" fmla="*/ 60 w 1481"/>
                <a:gd name="T9" fmla="*/ 214 h 832"/>
                <a:gd name="T10" fmla="*/ 77 w 1481"/>
                <a:gd name="T11" fmla="*/ 195 h 832"/>
                <a:gd name="T12" fmla="*/ 94 w 1481"/>
                <a:gd name="T13" fmla="*/ 182 h 832"/>
                <a:gd name="T14" fmla="*/ 110 w 1481"/>
                <a:gd name="T15" fmla="*/ 162 h 832"/>
                <a:gd name="T16" fmla="*/ 127 w 1481"/>
                <a:gd name="T17" fmla="*/ 149 h 832"/>
                <a:gd name="T18" fmla="*/ 144 w 1481"/>
                <a:gd name="T19" fmla="*/ 136 h 832"/>
                <a:gd name="T20" fmla="*/ 161 w 1481"/>
                <a:gd name="T21" fmla="*/ 117 h 832"/>
                <a:gd name="T22" fmla="*/ 187 w 1481"/>
                <a:gd name="T23" fmla="*/ 104 h 832"/>
                <a:gd name="T24" fmla="*/ 204 w 1481"/>
                <a:gd name="T25" fmla="*/ 91 h 832"/>
                <a:gd name="T26" fmla="*/ 220 w 1481"/>
                <a:gd name="T27" fmla="*/ 71 h 832"/>
                <a:gd name="T28" fmla="*/ 246 w 1481"/>
                <a:gd name="T29" fmla="*/ 58 h 832"/>
                <a:gd name="T30" fmla="*/ 263 w 1481"/>
                <a:gd name="T31" fmla="*/ 45 h 832"/>
                <a:gd name="T32" fmla="*/ 280 w 1481"/>
                <a:gd name="T33" fmla="*/ 32 h 832"/>
                <a:gd name="T34" fmla="*/ 305 w 1481"/>
                <a:gd name="T35" fmla="*/ 19 h 832"/>
                <a:gd name="T36" fmla="*/ 330 w 1481"/>
                <a:gd name="T37" fmla="*/ 0 h 832"/>
                <a:gd name="T38" fmla="*/ 1481 w 1481"/>
                <a:gd name="T39" fmla="*/ 832 h 832"/>
                <a:gd name="T40" fmla="*/ 0 w 1481"/>
                <a:gd name="T41" fmla="*/ 279 h 8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1"/>
                <a:gd name="T64" fmla="*/ 0 h 832"/>
                <a:gd name="T65" fmla="*/ 1481 w 1481"/>
                <a:gd name="T66" fmla="*/ 832 h 8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1" h="832">
                  <a:moveTo>
                    <a:pt x="0" y="279"/>
                  </a:moveTo>
                  <a:lnTo>
                    <a:pt x="17" y="266"/>
                  </a:lnTo>
                  <a:lnTo>
                    <a:pt x="26" y="247"/>
                  </a:lnTo>
                  <a:lnTo>
                    <a:pt x="43" y="234"/>
                  </a:lnTo>
                  <a:lnTo>
                    <a:pt x="60" y="214"/>
                  </a:lnTo>
                  <a:lnTo>
                    <a:pt x="77" y="195"/>
                  </a:lnTo>
                  <a:lnTo>
                    <a:pt x="94" y="182"/>
                  </a:lnTo>
                  <a:lnTo>
                    <a:pt x="110" y="162"/>
                  </a:lnTo>
                  <a:lnTo>
                    <a:pt x="127" y="149"/>
                  </a:lnTo>
                  <a:lnTo>
                    <a:pt x="144" y="136"/>
                  </a:lnTo>
                  <a:lnTo>
                    <a:pt x="161" y="117"/>
                  </a:lnTo>
                  <a:lnTo>
                    <a:pt x="187" y="104"/>
                  </a:lnTo>
                  <a:lnTo>
                    <a:pt x="204" y="91"/>
                  </a:lnTo>
                  <a:lnTo>
                    <a:pt x="220" y="71"/>
                  </a:lnTo>
                  <a:lnTo>
                    <a:pt x="246" y="58"/>
                  </a:lnTo>
                  <a:lnTo>
                    <a:pt x="263" y="45"/>
                  </a:lnTo>
                  <a:lnTo>
                    <a:pt x="280" y="32"/>
                  </a:lnTo>
                  <a:lnTo>
                    <a:pt x="305" y="19"/>
                  </a:lnTo>
                  <a:lnTo>
                    <a:pt x="330" y="0"/>
                  </a:lnTo>
                  <a:lnTo>
                    <a:pt x="1481" y="832"/>
                  </a:lnTo>
                  <a:lnTo>
                    <a:pt x="0" y="279"/>
                  </a:lnTo>
                  <a:close/>
                </a:path>
              </a:pathLst>
            </a:custGeom>
            <a:solidFill>
              <a:srgbClr val="FF9900"/>
            </a:solidFill>
            <a:ln w="9525">
              <a:solidFill>
                <a:schemeClr val="bg2"/>
              </a:solidFill>
              <a:round/>
              <a:headEnd/>
              <a:tailEnd/>
            </a:ln>
          </p:spPr>
          <p:txBody>
            <a:bodyPr/>
            <a:lstStyle/>
            <a:p>
              <a:endParaRPr lang="lv-LV"/>
            </a:p>
          </p:txBody>
        </p:sp>
        <p:sp>
          <p:nvSpPr>
            <p:cNvPr id="9268" name="Freeform 27"/>
            <p:cNvSpPr>
              <a:spLocks/>
            </p:cNvSpPr>
            <p:nvPr/>
          </p:nvSpPr>
          <p:spPr bwMode="auto">
            <a:xfrm>
              <a:off x="1577" y="1907"/>
              <a:ext cx="1667" cy="553"/>
            </a:xfrm>
            <a:custGeom>
              <a:avLst/>
              <a:gdLst>
                <a:gd name="T0" fmla="*/ 0 w 1667"/>
                <a:gd name="T1" fmla="*/ 338 h 553"/>
                <a:gd name="T2" fmla="*/ 9 w 1667"/>
                <a:gd name="T3" fmla="*/ 319 h 553"/>
                <a:gd name="T4" fmla="*/ 17 w 1667"/>
                <a:gd name="T5" fmla="*/ 299 h 553"/>
                <a:gd name="T6" fmla="*/ 26 w 1667"/>
                <a:gd name="T7" fmla="*/ 280 h 553"/>
                <a:gd name="T8" fmla="*/ 34 w 1667"/>
                <a:gd name="T9" fmla="*/ 260 h 553"/>
                <a:gd name="T10" fmla="*/ 43 w 1667"/>
                <a:gd name="T11" fmla="*/ 241 h 553"/>
                <a:gd name="T12" fmla="*/ 51 w 1667"/>
                <a:gd name="T13" fmla="*/ 221 h 553"/>
                <a:gd name="T14" fmla="*/ 60 w 1667"/>
                <a:gd name="T15" fmla="*/ 202 h 553"/>
                <a:gd name="T16" fmla="*/ 68 w 1667"/>
                <a:gd name="T17" fmla="*/ 182 h 553"/>
                <a:gd name="T18" fmla="*/ 76 w 1667"/>
                <a:gd name="T19" fmla="*/ 163 h 553"/>
                <a:gd name="T20" fmla="*/ 85 w 1667"/>
                <a:gd name="T21" fmla="*/ 143 h 553"/>
                <a:gd name="T22" fmla="*/ 93 w 1667"/>
                <a:gd name="T23" fmla="*/ 130 h 553"/>
                <a:gd name="T24" fmla="*/ 110 w 1667"/>
                <a:gd name="T25" fmla="*/ 111 h 553"/>
                <a:gd name="T26" fmla="*/ 119 w 1667"/>
                <a:gd name="T27" fmla="*/ 91 h 553"/>
                <a:gd name="T28" fmla="*/ 136 w 1667"/>
                <a:gd name="T29" fmla="*/ 72 h 553"/>
                <a:gd name="T30" fmla="*/ 144 w 1667"/>
                <a:gd name="T31" fmla="*/ 52 h 553"/>
                <a:gd name="T32" fmla="*/ 161 w 1667"/>
                <a:gd name="T33" fmla="*/ 39 h 553"/>
                <a:gd name="T34" fmla="*/ 170 w 1667"/>
                <a:gd name="T35" fmla="*/ 20 h 553"/>
                <a:gd name="T36" fmla="*/ 186 w 1667"/>
                <a:gd name="T37" fmla="*/ 0 h 553"/>
                <a:gd name="T38" fmla="*/ 1667 w 1667"/>
                <a:gd name="T39" fmla="*/ 553 h 553"/>
                <a:gd name="T40" fmla="*/ 0 w 1667"/>
                <a:gd name="T41" fmla="*/ 338 h 5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7"/>
                <a:gd name="T64" fmla="*/ 0 h 553"/>
                <a:gd name="T65" fmla="*/ 1667 w 1667"/>
                <a:gd name="T66" fmla="*/ 553 h 5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7" h="553">
                  <a:moveTo>
                    <a:pt x="0" y="338"/>
                  </a:moveTo>
                  <a:lnTo>
                    <a:pt x="9" y="319"/>
                  </a:lnTo>
                  <a:lnTo>
                    <a:pt x="17" y="299"/>
                  </a:lnTo>
                  <a:lnTo>
                    <a:pt x="26" y="280"/>
                  </a:lnTo>
                  <a:lnTo>
                    <a:pt x="34" y="260"/>
                  </a:lnTo>
                  <a:lnTo>
                    <a:pt x="43" y="241"/>
                  </a:lnTo>
                  <a:lnTo>
                    <a:pt x="51" y="221"/>
                  </a:lnTo>
                  <a:lnTo>
                    <a:pt x="60" y="202"/>
                  </a:lnTo>
                  <a:lnTo>
                    <a:pt x="68" y="182"/>
                  </a:lnTo>
                  <a:lnTo>
                    <a:pt x="76" y="163"/>
                  </a:lnTo>
                  <a:lnTo>
                    <a:pt x="85" y="143"/>
                  </a:lnTo>
                  <a:lnTo>
                    <a:pt x="93" y="130"/>
                  </a:lnTo>
                  <a:lnTo>
                    <a:pt x="110" y="111"/>
                  </a:lnTo>
                  <a:lnTo>
                    <a:pt x="119" y="91"/>
                  </a:lnTo>
                  <a:lnTo>
                    <a:pt x="136" y="72"/>
                  </a:lnTo>
                  <a:lnTo>
                    <a:pt x="144" y="52"/>
                  </a:lnTo>
                  <a:lnTo>
                    <a:pt x="161" y="39"/>
                  </a:lnTo>
                  <a:lnTo>
                    <a:pt x="170" y="20"/>
                  </a:lnTo>
                  <a:lnTo>
                    <a:pt x="186" y="0"/>
                  </a:lnTo>
                  <a:lnTo>
                    <a:pt x="1667" y="553"/>
                  </a:lnTo>
                  <a:lnTo>
                    <a:pt x="0" y="338"/>
                  </a:lnTo>
                  <a:close/>
                </a:path>
              </a:pathLst>
            </a:custGeom>
            <a:solidFill>
              <a:srgbClr val="FF9900"/>
            </a:solidFill>
            <a:ln w="9525">
              <a:solidFill>
                <a:schemeClr val="bg2"/>
              </a:solidFill>
              <a:round/>
              <a:headEnd/>
              <a:tailEnd/>
            </a:ln>
          </p:spPr>
          <p:txBody>
            <a:bodyPr/>
            <a:lstStyle/>
            <a:p>
              <a:endParaRPr lang="lv-LV"/>
            </a:p>
          </p:txBody>
        </p:sp>
        <p:sp>
          <p:nvSpPr>
            <p:cNvPr id="9269" name="Freeform 28"/>
            <p:cNvSpPr>
              <a:spLocks/>
            </p:cNvSpPr>
            <p:nvPr/>
          </p:nvSpPr>
          <p:spPr bwMode="auto">
            <a:xfrm>
              <a:off x="3244" y="1329"/>
              <a:ext cx="1701" cy="1268"/>
            </a:xfrm>
            <a:custGeom>
              <a:avLst/>
              <a:gdLst>
                <a:gd name="T0" fmla="*/ 34 w 1701"/>
                <a:gd name="T1" fmla="*/ 0 h 1268"/>
                <a:gd name="T2" fmla="*/ 93 w 1701"/>
                <a:gd name="T3" fmla="*/ 0 h 1268"/>
                <a:gd name="T4" fmla="*/ 152 w 1701"/>
                <a:gd name="T5" fmla="*/ 0 h 1268"/>
                <a:gd name="T6" fmla="*/ 212 w 1701"/>
                <a:gd name="T7" fmla="*/ 6 h 1268"/>
                <a:gd name="T8" fmla="*/ 271 w 1701"/>
                <a:gd name="T9" fmla="*/ 13 h 1268"/>
                <a:gd name="T10" fmla="*/ 330 w 1701"/>
                <a:gd name="T11" fmla="*/ 19 h 1268"/>
                <a:gd name="T12" fmla="*/ 381 w 1701"/>
                <a:gd name="T13" fmla="*/ 26 h 1268"/>
                <a:gd name="T14" fmla="*/ 440 w 1701"/>
                <a:gd name="T15" fmla="*/ 39 h 1268"/>
                <a:gd name="T16" fmla="*/ 499 w 1701"/>
                <a:gd name="T17" fmla="*/ 45 h 1268"/>
                <a:gd name="T18" fmla="*/ 558 w 1701"/>
                <a:gd name="T19" fmla="*/ 58 h 1268"/>
                <a:gd name="T20" fmla="*/ 609 w 1701"/>
                <a:gd name="T21" fmla="*/ 71 h 1268"/>
                <a:gd name="T22" fmla="*/ 668 w 1701"/>
                <a:gd name="T23" fmla="*/ 91 h 1268"/>
                <a:gd name="T24" fmla="*/ 719 w 1701"/>
                <a:gd name="T25" fmla="*/ 104 h 1268"/>
                <a:gd name="T26" fmla="*/ 770 w 1701"/>
                <a:gd name="T27" fmla="*/ 123 h 1268"/>
                <a:gd name="T28" fmla="*/ 821 w 1701"/>
                <a:gd name="T29" fmla="*/ 143 h 1268"/>
                <a:gd name="T30" fmla="*/ 880 w 1701"/>
                <a:gd name="T31" fmla="*/ 162 h 1268"/>
                <a:gd name="T32" fmla="*/ 922 w 1701"/>
                <a:gd name="T33" fmla="*/ 182 h 1268"/>
                <a:gd name="T34" fmla="*/ 973 w 1701"/>
                <a:gd name="T35" fmla="*/ 201 h 1268"/>
                <a:gd name="T36" fmla="*/ 1024 w 1701"/>
                <a:gd name="T37" fmla="*/ 227 h 1268"/>
                <a:gd name="T38" fmla="*/ 1066 w 1701"/>
                <a:gd name="T39" fmla="*/ 253 h 1268"/>
                <a:gd name="T40" fmla="*/ 1117 w 1701"/>
                <a:gd name="T41" fmla="*/ 273 h 1268"/>
                <a:gd name="T42" fmla="*/ 1159 w 1701"/>
                <a:gd name="T43" fmla="*/ 299 h 1268"/>
                <a:gd name="T44" fmla="*/ 1201 w 1701"/>
                <a:gd name="T45" fmla="*/ 331 h 1268"/>
                <a:gd name="T46" fmla="*/ 1244 w 1701"/>
                <a:gd name="T47" fmla="*/ 357 h 1268"/>
                <a:gd name="T48" fmla="*/ 1286 w 1701"/>
                <a:gd name="T49" fmla="*/ 390 h 1268"/>
                <a:gd name="T50" fmla="*/ 1320 w 1701"/>
                <a:gd name="T51" fmla="*/ 416 h 1268"/>
                <a:gd name="T52" fmla="*/ 1354 w 1701"/>
                <a:gd name="T53" fmla="*/ 448 h 1268"/>
                <a:gd name="T54" fmla="*/ 1388 w 1701"/>
                <a:gd name="T55" fmla="*/ 481 h 1268"/>
                <a:gd name="T56" fmla="*/ 1421 w 1701"/>
                <a:gd name="T57" fmla="*/ 513 h 1268"/>
                <a:gd name="T58" fmla="*/ 1455 w 1701"/>
                <a:gd name="T59" fmla="*/ 546 h 1268"/>
                <a:gd name="T60" fmla="*/ 1489 w 1701"/>
                <a:gd name="T61" fmla="*/ 578 h 1268"/>
                <a:gd name="T62" fmla="*/ 1514 w 1701"/>
                <a:gd name="T63" fmla="*/ 617 h 1268"/>
                <a:gd name="T64" fmla="*/ 1540 w 1701"/>
                <a:gd name="T65" fmla="*/ 650 h 1268"/>
                <a:gd name="T66" fmla="*/ 1565 w 1701"/>
                <a:gd name="T67" fmla="*/ 689 h 1268"/>
                <a:gd name="T68" fmla="*/ 1582 w 1701"/>
                <a:gd name="T69" fmla="*/ 721 h 1268"/>
                <a:gd name="T70" fmla="*/ 1608 w 1701"/>
                <a:gd name="T71" fmla="*/ 760 h 1268"/>
                <a:gd name="T72" fmla="*/ 1624 w 1701"/>
                <a:gd name="T73" fmla="*/ 799 h 1268"/>
                <a:gd name="T74" fmla="*/ 1641 w 1701"/>
                <a:gd name="T75" fmla="*/ 838 h 1268"/>
                <a:gd name="T76" fmla="*/ 1658 w 1701"/>
                <a:gd name="T77" fmla="*/ 877 h 1268"/>
                <a:gd name="T78" fmla="*/ 1667 w 1701"/>
                <a:gd name="T79" fmla="*/ 916 h 1268"/>
                <a:gd name="T80" fmla="*/ 1675 w 1701"/>
                <a:gd name="T81" fmla="*/ 955 h 1268"/>
                <a:gd name="T82" fmla="*/ 1684 w 1701"/>
                <a:gd name="T83" fmla="*/ 994 h 1268"/>
                <a:gd name="T84" fmla="*/ 1692 w 1701"/>
                <a:gd name="T85" fmla="*/ 1033 h 1268"/>
                <a:gd name="T86" fmla="*/ 1692 w 1701"/>
                <a:gd name="T87" fmla="*/ 1072 h 1268"/>
                <a:gd name="T88" fmla="*/ 1701 w 1701"/>
                <a:gd name="T89" fmla="*/ 1111 h 1268"/>
                <a:gd name="T90" fmla="*/ 1701 w 1701"/>
                <a:gd name="T91" fmla="*/ 1150 h 1268"/>
                <a:gd name="T92" fmla="*/ 1692 w 1701"/>
                <a:gd name="T93" fmla="*/ 1190 h 1268"/>
                <a:gd name="T94" fmla="*/ 1692 w 1701"/>
                <a:gd name="T95" fmla="*/ 1229 h 1268"/>
                <a:gd name="T96" fmla="*/ 1684 w 1701"/>
                <a:gd name="T97" fmla="*/ 1268 h 1268"/>
                <a:gd name="T98" fmla="*/ 0 w 1701"/>
                <a:gd name="T99" fmla="*/ 0 h 1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1"/>
                <a:gd name="T151" fmla="*/ 0 h 1268"/>
                <a:gd name="T152" fmla="*/ 1701 w 1701"/>
                <a:gd name="T153" fmla="*/ 1268 h 1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1" h="1268">
                  <a:moveTo>
                    <a:pt x="0" y="0"/>
                  </a:moveTo>
                  <a:lnTo>
                    <a:pt x="34" y="0"/>
                  </a:lnTo>
                  <a:lnTo>
                    <a:pt x="59" y="0"/>
                  </a:lnTo>
                  <a:lnTo>
                    <a:pt x="93" y="0"/>
                  </a:lnTo>
                  <a:lnTo>
                    <a:pt x="118" y="0"/>
                  </a:lnTo>
                  <a:lnTo>
                    <a:pt x="152" y="0"/>
                  </a:lnTo>
                  <a:lnTo>
                    <a:pt x="178" y="6"/>
                  </a:lnTo>
                  <a:lnTo>
                    <a:pt x="212" y="6"/>
                  </a:lnTo>
                  <a:lnTo>
                    <a:pt x="237" y="6"/>
                  </a:lnTo>
                  <a:lnTo>
                    <a:pt x="271" y="13"/>
                  </a:lnTo>
                  <a:lnTo>
                    <a:pt x="296" y="13"/>
                  </a:lnTo>
                  <a:lnTo>
                    <a:pt x="330" y="19"/>
                  </a:lnTo>
                  <a:lnTo>
                    <a:pt x="355" y="26"/>
                  </a:lnTo>
                  <a:lnTo>
                    <a:pt x="381" y="26"/>
                  </a:lnTo>
                  <a:lnTo>
                    <a:pt x="415" y="32"/>
                  </a:lnTo>
                  <a:lnTo>
                    <a:pt x="440" y="39"/>
                  </a:lnTo>
                  <a:lnTo>
                    <a:pt x="474" y="39"/>
                  </a:lnTo>
                  <a:lnTo>
                    <a:pt x="499" y="45"/>
                  </a:lnTo>
                  <a:lnTo>
                    <a:pt x="525" y="52"/>
                  </a:lnTo>
                  <a:lnTo>
                    <a:pt x="558" y="58"/>
                  </a:lnTo>
                  <a:lnTo>
                    <a:pt x="584" y="65"/>
                  </a:lnTo>
                  <a:lnTo>
                    <a:pt x="609" y="71"/>
                  </a:lnTo>
                  <a:lnTo>
                    <a:pt x="635" y="78"/>
                  </a:lnTo>
                  <a:lnTo>
                    <a:pt x="668" y="91"/>
                  </a:lnTo>
                  <a:lnTo>
                    <a:pt x="694" y="97"/>
                  </a:lnTo>
                  <a:lnTo>
                    <a:pt x="719" y="104"/>
                  </a:lnTo>
                  <a:lnTo>
                    <a:pt x="745" y="110"/>
                  </a:lnTo>
                  <a:lnTo>
                    <a:pt x="770" y="123"/>
                  </a:lnTo>
                  <a:lnTo>
                    <a:pt x="795" y="130"/>
                  </a:lnTo>
                  <a:lnTo>
                    <a:pt x="821" y="143"/>
                  </a:lnTo>
                  <a:lnTo>
                    <a:pt x="855" y="149"/>
                  </a:lnTo>
                  <a:lnTo>
                    <a:pt x="880" y="162"/>
                  </a:lnTo>
                  <a:lnTo>
                    <a:pt x="897" y="169"/>
                  </a:lnTo>
                  <a:lnTo>
                    <a:pt x="922" y="182"/>
                  </a:lnTo>
                  <a:lnTo>
                    <a:pt x="948" y="188"/>
                  </a:lnTo>
                  <a:lnTo>
                    <a:pt x="973" y="201"/>
                  </a:lnTo>
                  <a:lnTo>
                    <a:pt x="998" y="214"/>
                  </a:lnTo>
                  <a:lnTo>
                    <a:pt x="1024" y="227"/>
                  </a:lnTo>
                  <a:lnTo>
                    <a:pt x="1049" y="240"/>
                  </a:lnTo>
                  <a:lnTo>
                    <a:pt x="1066" y="253"/>
                  </a:lnTo>
                  <a:lnTo>
                    <a:pt x="1091" y="260"/>
                  </a:lnTo>
                  <a:lnTo>
                    <a:pt x="1117" y="273"/>
                  </a:lnTo>
                  <a:lnTo>
                    <a:pt x="1134" y="286"/>
                  </a:lnTo>
                  <a:lnTo>
                    <a:pt x="1159" y="299"/>
                  </a:lnTo>
                  <a:lnTo>
                    <a:pt x="1185" y="318"/>
                  </a:lnTo>
                  <a:lnTo>
                    <a:pt x="1201" y="331"/>
                  </a:lnTo>
                  <a:lnTo>
                    <a:pt x="1218" y="344"/>
                  </a:lnTo>
                  <a:lnTo>
                    <a:pt x="1244" y="357"/>
                  </a:lnTo>
                  <a:lnTo>
                    <a:pt x="1261" y="370"/>
                  </a:lnTo>
                  <a:lnTo>
                    <a:pt x="1286" y="390"/>
                  </a:lnTo>
                  <a:lnTo>
                    <a:pt x="1303" y="403"/>
                  </a:lnTo>
                  <a:lnTo>
                    <a:pt x="1320" y="416"/>
                  </a:lnTo>
                  <a:lnTo>
                    <a:pt x="1337" y="435"/>
                  </a:lnTo>
                  <a:lnTo>
                    <a:pt x="1354" y="448"/>
                  </a:lnTo>
                  <a:lnTo>
                    <a:pt x="1371" y="461"/>
                  </a:lnTo>
                  <a:lnTo>
                    <a:pt x="1388" y="481"/>
                  </a:lnTo>
                  <a:lnTo>
                    <a:pt x="1404" y="494"/>
                  </a:lnTo>
                  <a:lnTo>
                    <a:pt x="1421" y="513"/>
                  </a:lnTo>
                  <a:lnTo>
                    <a:pt x="1438" y="533"/>
                  </a:lnTo>
                  <a:lnTo>
                    <a:pt x="1455" y="546"/>
                  </a:lnTo>
                  <a:lnTo>
                    <a:pt x="1472" y="565"/>
                  </a:lnTo>
                  <a:lnTo>
                    <a:pt x="1489" y="578"/>
                  </a:lnTo>
                  <a:lnTo>
                    <a:pt x="1498" y="598"/>
                  </a:lnTo>
                  <a:lnTo>
                    <a:pt x="1514" y="617"/>
                  </a:lnTo>
                  <a:lnTo>
                    <a:pt x="1523" y="630"/>
                  </a:lnTo>
                  <a:lnTo>
                    <a:pt x="1540" y="650"/>
                  </a:lnTo>
                  <a:lnTo>
                    <a:pt x="1548" y="669"/>
                  </a:lnTo>
                  <a:lnTo>
                    <a:pt x="1565" y="689"/>
                  </a:lnTo>
                  <a:lnTo>
                    <a:pt x="1574" y="708"/>
                  </a:lnTo>
                  <a:lnTo>
                    <a:pt x="1582" y="721"/>
                  </a:lnTo>
                  <a:lnTo>
                    <a:pt x="1599" y="741"/>
                  </a:lnTo>
                  <a:lnTo>
                    <a:pt x="1608" y="760"/>
                  </a:lnTo>
                  <a:lnTo>
                    <a:pt x="1616" y="780"/>
                  </a:lnTo>
                  <a:lnTo>
                    <a:pt x="1624" y="799"/>
                  </a:lnTo>
                  <a:lnTo>
                    <a:pt x="1633" y="819"/>
                  </a:lnTo>
                  <a:lnTo>
                    <a:pt x="1641" y="838"/>
                  </a:lnTo>
                  <a:lnTo>
                    <a:pt x="1650" y="858"/>
                  </a:lnTo>
                  <a:lnTo>
                    <a:pt x="1658" y="877"/>
                  </a:lnTo>
                  <a:lnTo>
                    <a:pt x="1658" y="897"/>
                  </a:lnTo>
                  <a:lnTo>
                    <a:pt x="1667" y="916"/>
                  </a:lnTo>
                  <a:lnTo>
                    <a:pt x="1675" y="936"/>
                  </a:lnTo>
                  <a:lnTo>
                    <a:pt x="1675" y="955"/>
                  </a:lnTo>
                  <a:lnTo>
                    <a:pt x="1684" y="975"/>
                  </a:lnTo>
                  <a:lnTo>
                    <a:pt x="1684" y="994"/>
                  </a:lnTo>
                  <a:lnTo>
                    <a:pt x="1692" y="1014"/>
                  </a:lnTo>
                  <a:lnTo>
                    <a:pt x="1692" y="1033"/>
                  </a:lnTo>
                  <a:lnTo>
                    <a:pt x="1692" y="1053"/>
                  </a:lnTo>
                  <a:lnTo>
                    <a:pt x="1692" y="1072"/>
                  </a:lnTo>
                  <a:lnTo>
                    <a:pt x="1701" y="1092"/>
                  </a:lnTo>
                  <a:lnTo>
                    <a:pt x="1701" y="1111"/>
                  </a:lnTo>
                  <a:lnTo>
                    <a:pt x="1701" y="1131"/>
                  </a:lnTo>
                  <a:lnTo>
                    <a:pt x="1701" y="1150"/>
                  </a:lnTo>
                  <a:lnTo>
                    <a:pt x="1701" y="1170"/>
                  </a:lnTo>
                  <a:lnTo>
                    <a:pt x="1692" y="1190"/>
                  </a:lnTo>
                  <a:lnTo>
                    <a:pt x="1692" y="1209"/>
                  </a:lnTo>
                  <a:lnTo>
                    <a:pt x="1692" y="1229"/>
                  </a:lnTo>
                  <a:lnTo>
                    <a:pt x="1692" y="1248"/>
                  </a:lnTo>
                  <a:lnTo>
                    <a:pt x="1684" y="1268"/>
                  </a:lnTo>
                  <a:lnTo>
                    <a:pt x="0" y="1131"/>
                  </a:lnTo>
                  <a:lnTo>
                    <a:pt x="0" y="0"/>
                  </a:lnTo>
                  <a:close/>
                </a:path>
              </a:pathLst>
            </a:custGeom>
            <a:solidFill>
              <a:srgbClr val="FF9900"/>
            </a:solidFill>
            <a:ln w="9525">
              <a:solidFill>
                <a:schemeClr val="bg2"/>
              </a:solidFill>
              <a:round/>
              <a:headEnd/>
              <a:tailEnd/>
            </a:ln>
          </p:spPr>
          <p:txBody>
            <a:bodyPr/>
            <a:lstStyle/>
            <a:p>
              <a:endParaRPr lang="lv-LV"/>
            </a:p>
          </p:txBody>
        </p:sp>
        <p:sp>
          <p:nvSpPr>
            <p:cNvPr id="9270" name="Freeform 29"/>
            <p:cNvSpPr>
              <a:spLocks/>
            </p:cNvSpPr>
            <p:nvPr/>
          </p:nvSpPr>
          <p:spPr bwMode="auto">
            <a:xfrm>
              <a:off x="1552" y="2245"/>
              <a:ext cx="1692" cy="488"/>
            </a:xfrm>
            <a:custGeom>
              <a:avLst/>
              <a:gdLst>
                <a:gd name="T0" fmla="*/ 51 w 1692"/>
                <a:gd name="T1" fmla="*/ 488 h 488"/>
                <a:gd name="T2" fmla="*/ 42 w 1692"/>
                <a:gd name="T3" fmla="*/ 469 h 488"/>
                <a:gd name="T4" fmla="*/ 34 w 1692"/>
                <a:gd name="T5" fmla="*/ 449 h 488"/>
                <a:gd name="T6" fmla="*/ 25 w 1692"/>
                <a:gd name="T7" fmla="*/ 430 h 488"/>
                <a:gd name="T8" fmla="*/ 25 w 1692"/>
                <a:gd name="T9" fmla="*/ 410 h 488"/>
                <a:gd name="T10" fmla="*/ 17 w 1692"/>
                <a:gd name="T11" fmla="*/ 391 h 488"/>
                <a:gd name="T12" fmla="*/ 17 w 1692"/>
                <a:gd name="T13" fmla="*/ 371 h 488"/>
                <a:gd name="T14" fmla="*/ 8 w 1692"/>
                <a:gd name="T15" fmla="*/ 352 h 488"/>
                <a:gd name="T16" fmla="*/ 8 w 1692"/>
                <a:gd name="T17" fmla="*/ 332 h 488"/>
                <a:gd name="T18" fmla="*/ 8 w 1692"/>
                <a:gd name="T19" fmla="*/ 313 h 488"/>
                <a:gd name="T20" fmla="*/ 0 w 1692"/>
                <a:gd name="T21" fmla="*/ 293 h 488"/>
                <a:gd name="T22" fmla="*/ 0 w 1692"/>
                <a:gd name="T23" fmla="*/ 274 h 488"/>
                <a:gd name="T24" fmla="*/ 0 w 1692"/>
                <a:gd name="T25" fmla="*/ 254 h 488"/>
                <a:gd name="T26" fmla="*/ 0 w 1692"/>
                <a:gd name="T27" fmla="*/ 234 h 488"/>
                <a:gd name="T28" fmla="*/ 0 w 1692"/>
                <a:gd name="T29" fmla="*/ 215 h 488"/>
                <a:gd name="T30" fmla="*/ 0 w 1692"/>
                <a:gd name="T31" fmla="*/ 195 h 488"/>
                <a:gd name="T32" fmla="*/ 0 w 1692"/>
                <a:gd name="T33" fmla="*/ 176 h 488"/>
                <a:gd name="T34" fmla="*/ 0 w 1692"/>
                <a:gd name="T35" fmla="*/ 156 h 488"/>
                <a:gd name="T36" fmla="*/ 0 w 1692"/>
                <a:gd name="T37" fmla="*/ 137 h 488"/>
                <a:gd name="T38" fmla="*/ 8 w 1692"/>
                <a:gd name="T39" fmla="*/ 117 h 488"/>
                <a:gd name="T40" fmla="*/ 8 w 1692"/>
                <a:gd name="T41" fmla="*/ 98 h 488"/>
                <a:gd name="T42" fmla="*/ 8 w 1692"/>
                <a:gd name="T43" fmla="*/ 78 h 488"/>
                <a:gd name="T44" fmla="*/ 17 w 1692"/>
                <a:gd name="T45" fmla="*/ 59 h 488"/>
                <a:gd name="T46" fmla="*/ 17 w 1692"/>
                <a:gd name="T47" fmla="*/ 39 h 488"/>
                <a:gd name="T48" fmla="*/ 25 w 1692"/>
                <a:gd name="T49" fmla="*/ 20 h 488"/>
                <a:gd name="T50" fmla="*/ 25 w 1692"/>
                <a:gd name="T51" fmla="*/ 0 h 488"/>
                <a:gd name="T52" fmla="*/ 1692 w 1692"/>
                <a:gd name="T53" fmla="*/ 215 h 488"/>
                <a:gd name="T54" fmla="*/ 51 w 1692"/>
                <a:gd name="T55" fmla="*/ 488 h 4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92"/>
                <a:gd name="T85" fmla="*/ 0 h 488"/>
                <a:gd name="T86" fmla="*/ 1692 w 1692"/>
                <a:gd name="T87" fmla="*/ 488 h 4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92" h="488">
                  <a:moveTo>
                    <a:pt x="51" y="488"/>
                  </a:moveTo>
                  <a:lnTo>
                    <a:pt x="42" y="469"/>
                  </a:lnTo>
                  <a:lnTo>
                    <a:pt x="34" y="449"/>
                  </a:lnTo>
                  <a:lnTo>
                    <a:pt x="25" y="430"/>
                  </a:lnTo>
                  <a:lnTo>
                    <a:pt x="25" y="410"/>
                  </a:lnTo>
                  <a:lnTo>
                    <a:pt x="17" y="391"/>
                  </a:lnTo>
                  <a:lnTo>
                    <a:pt x="17" y="371"/>
                  </a:lnTo>
                  <a:lnTo>
                    <a:pt x="8" y="352"/>
                  </a:lnTo>
                  <a:lnTo>
                    <a:pt x="8" y="332"/>
                  </a:lnTo>
                  <a:lnTo>
                    <a:pt x="8" y="313"/>
                  </a:lnTo>
                  <a:lnTo>
                    <a:pt x="0" y="293"/>
                  </a:lnTo>
                  <a:lnTo>
                    <a:pt x="0" y="274"/>
                  </a:lnTo>
                  <a:lnTo>
                    <a:pt x="0" y="254"/>
                  </a:lnTo>
                  <a:lnTo>
                    <a:pt x="0" y="234"/>
                  </a:lnTo>
                  <a:lnTo>
                    <a:pt x="0" y="215"/>
                  </a:lnTo>
                  <a:lnTo>
                    <a:pt x="0" y="195"/>
                  </a:lnTo>
                  <a:lnTo>
                    <a:pt x="0" y="176"/>
                  </a:lnTo>
                  <a:lnTo>
                    <a:pt x="0" y="156"/>
                  </a:lnTo>
                  <a:lnTo>
                    <a:pt x="0" y="137"/>
                  </a:lnTo>
                  <a:lnTo>
                    <a:pt x="8" y="117"/>
                  </a:lnTo>
                  <a:lnTo>
                    <a:pt x="8" y="98"/>
                  </a:lnTo>
                  <a:lnTo>
                    <a:pt x="8" y="78"/>
                  </a:lnTo>
                  <a:lnTo>
                    <a:pt x="17" y="59"/>
                  </a:lnTo>
                  <a:lnTo>
                    <a:pt x="17" y="39"/>
                  </a:lnTo>
                  <a:lnTo>
                    <a:pt x="25" y="20"/>
                  </a:lnTo>
                  <a:lnTo>
                    <a:pt x="25" y="0"/>
                  </a:lnTo>
                  <a:lnTo>
                    <a:pt x="1692" y="215"/>
                  </a:lnTo>
                  <a:lnTo>
                    <a:pt x="51" y="488"/>
                  </a:lnTo>
                  <a:close/>
                </a:path>
              </a:pathLst>
            </a:custGeom>
            <a:solidFill>
              <a:srgbClr val="FF9900"/>
            </a:solidFill>
            <a:ln w="9525">
              <a:solidFill>
                <a:schemeClr val="bg2"/>
              </a:solidFill>
              <a:round/>
              <a:headEnd/>
              <a:tailEnd/>
            </a:ln>
          </p:spPr>
          <p:txBody>
            <a:bodyPr/>
            <a:lstStyle/>
            <a:p>
              <a:endParaRPr lang="lv-LV"/>
            </a:p>
          </p:txBody>
        </p:sp>
        <p:sp>
          <p:nvSpPr>
            <p:cNvPr id="9271" name="Freeform 30"/>
            <p:cNvSpPr>
              <a:spLocks/>
            </p:cNvSpPr>
            <p:nvPr/>
          </p:nvSpPr>
          <p:spPr bwMode="auto">
            <a:xfrm>
              <a:off x="1603" y="2460"/>
              <a:ext cx="1641" cy="826"/>
            </a:xfrm>
            <a:custGeom>
              <a:avLst/>
              <a:gdLst>
                <a:gd name="T0" fmla="*/ 490 w 1641"/>
                <a:gd name="T1" fmla="*/ 826 h 826"/>
                <a:gd name="T2" fmla="*/ 465 w 1641"/>
                <a:gd name="T3" fmla="*/ 813 h 826"/>
                <a:gd name="T4" fmla="*/ 440 w 1641"/>
                <a:gd name="T5" fmla="*/ 800 h 826"/>
                <a:gd name="T6" fmla="*/ 423 w 1641"/>
                <a:gd name="T7" fmla="*/ 787 h 826"/>
                <a:gd name="T8" fmla="*/ 406 w 1641"/>
                <a:gd name="T9" fmla="*/ 767 h 826"/>
                <a:gd name="T10" fmla="*/ 380 w 1641"/>
                <a:gd name="T11" fmla="*/ 754 h 826"/>
                <a:gd name="T12" fmla="*/ 364 w 1641"/>
                <a:gd name="T13" fmla="*/ 741 h 826"/>
                <a:gd name="T14" fmla="*/ 347 w 1641"/>
                <a:gd name="T15" fmla="*/ 728 h 826"/>
                <a:gd name="T16" fmla="*/ 321 w 1641"/>
                <a:gd name="T17" fmla="*/ 709 h 826"/>
                <a:gd name="T18" fmla="*/ 304 w 1641"/>
                <a:gd name="T19" fmla="*/ 696 h 826"/>
                <a:gd name="T20" fmla="*/ 287 w 1641"/>
                <a:gd name="T21" fmla="*/ 676 h 826"/>
                <a:gd name="T22" fmla="*/ 270 w 1641"/>
                <a:gd name="T23" fmla="*/ 663 h 826"/>
                <a:gd name="T24" fmla="*/ 254 w 1641"/>
                <a:gd name="T25" fmla="*/ 650 h 826"/>
                <a:gd name="T26" fmla="*/ 237 w 1641"/>
                <a:gd name="T27" fmla="*/ 631 h 826"/>
                <a:gd name="T28" fmla="*/ 220 w 1641"/>
                <a:gd name="T29" fmla="*/ 618 h 826"/>
                <a:gd name="T30" fmla="*/ 203 w 1641"/>
                <a:gd name="T31" fmla="*/ 598 h 826"/>
                <a:gd name="T32" fmla="*/ 186 w 1641"/>
                <a:gd name="T33" fmla="*/ 579 h 826"/>
                <a:gd name="T34" fmla="*/ 177 w 1641"/>
                <a:gd name="T35" fmla="*/ 566 h 826"/>
                <a:gd name="T36" fmla="*/ 160 w 1641"/>
                <a:gd name="T37" fmla="*/ 546 h 826"/>
                <a:gd name="T38" fmla="*/ 144 w 1641"/>
                <a:gd name="T39" fmla="*/ 527 h 826"/>
                <a:gd name="T40" fmla="*/ 135 w 1641"/>
                <a:gd name="T41" fmla="*/ 514 h 826"/>
                <a:gd name="T42" fmla="*/ 118 w 1641"/>
                <a:gd name="T43" fmla="*/ 494 h 826"/>
                <a:gd name="T44" fmla="*/ 110 w 1641"/>
                <a:gd name="T45" fmla="*/ 475 h 826"/>
                <a:gd name="T46" fmla="*/ 93 w 1641"/>
                <a:gd name="T47" fmla="*/ 462 h 826"/>
                <a:gd name="T48" fmla="*/ 84 w 1641"/>
                <a:gd name="T49" fmla="*/ 442 h 826"/>
                <a:gd name="T50" fmla="*/ 67 w 1641"/>
                <a:gd name="T51" fmla="*/ 423 h 826"/>
                <a:gd name="T52" fmla="*/ 59 w 1641"/>
                <a:gd name="T53" fmla="*/ 403 h 826"/>
                <a:gd name="T54" fmla="*/ 50 w 1641"/>
                <a:gd name="T55" fmla="*/ 384 h 826"/>
                <a:gd name="T56" fmla="*/ 42 w 1641"/>
                <a:gd name="T57" fmla="*/ 364 h 826"/>
                <a:gd name="T58" fmla="*/ 34 w 1641"/>
                <a:gd name="T59" fmla="*/ 351 h 826"/>
                <a:gd name="T60" fmla="*/ 25 w 1641"/>
                <a:gd name="T61" fmla="*/ 332 h 826"/>
                <a:gd name="T62" fmla="*/ 17 w 1641"/>
                <a:gd name="T63" fmla="*/ 312 h 826"/>
                <a:gd name="T64" fmla="*/ 8 w 1641"/>
                <a:gd name="T65" fmla="*/ 293 h 826"/>
                <a:gd name="T66" fmla="*/ 0 w 1641"/>
                <a:gd name="T67" fmla="*/ 273 h 826"/>
                <a:gd name="T68" fmla="*/ 1641 w 1641"/>
                <a:gd name="T69" fmla="*/ 0 h 826"/>
                <a:gd name="T70" fmla="*/ 490 w 1641"/>
                <a:gd name="T71" fmla="*/ 826 h 8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1"/>
                <a:gd name="T109" fmla="*/ 0 h 826"/>
                <a:gd name="T110" fmla="*/ 1641 w 1641"/>
                <a:gd name="T111" fmla="*/ 826 h 8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1" h="826">
                  <a:moveTo>
                    <a:pt x="490" y="826"/>
                  </a:moveTo>
                  <a:lnTo>
                    <a:pt x="465" y="813"/>
                  </a:lnTo>
                  <a:lnTo>
                    <a:pt x="440" y="800"/>
                  </a:lnTo>
                  <a:lnTo>
                    <a:pt x="423" y="787"/>
                  </a:lnTo>
                  <a:lnTo>
                    <a:pt x="406" y="767"/>
                  </a:lnTo>
                  <a:lnTo>
                    <a:pt x="380" y="754"/>
                  </a:lnTo>
                  <a:lnTo>
                    <a:pt x="364" y="741"/>
                  </a:lnTo>
                  <a:lnTo>
                    <a:pt x="347" y="728"/>
                  </a:lnTo>
                  <a:lnTo>
                    <a:pt x="321" y="709"/>
                  </a:lnTo>
                  <a:lnTo>
                    <a:pt x="304" y="696"/>
                  </a:lnTo>
                  <a:lnTo>
                    <a:pt x="287" y="676"/>
                  </a:lnTo>
                  <a:lnTo>
                    <a:pt x="270" y="663"/>
                  </a:lnTo>
                  <a:lnTo>
                    <a:pt x="254" y="650"/>
                  </a:lnTo>
                  <a:lnTo>
                    <a:pt x="237" y="631"/>
                  </a:lnTo>
                  <a:lnTo>
                    <a:pt x="220" y="618"/>
                  </a:lnTo>
                  <a:lnTo>
                    <a:pt x="203" y="598"/>
                  </a:lnTo>
                  <a:lnTo>
                    <a:pt x="186" y="579"/>
                  </a:lnTo>
                  <a:lnTo>
                    <a:pt x="177" y="566"/>
                  </a:lnTo>
                  <a:lnTo>
                    <a:pt x="160" y="546"/>
                  </a:lnTo>
                  <a:lnTo>
                    <a:pt x="144" y="527"/>
                  </a:lnTo>
                  <a:lnTo>
                    <a:pt x="135" y="514"/>
                  </a:lnTo>
                  <a:lnTo>
                    <a:pt x="118" y="494"/>
                  </a:lnTo>
                  <a:lnTo>
                    <a:pt x="110" y="475"/>
                  </a:lnTo>
                  <a:lnTo>
                    <a:pt x="93" y="462"/>
                  </a:lnTo>
                  <a:lnTo>
                    <a:pt x="84" y="442"/>
                  </a:lnTo>
                  <a:lnTo>
                    <a:pt x="67" y="423"/>
                  </a:lnTo>
                  <a:lnTo>
                    <a:pt x="59" y="403"/>
                  </a:lnTo>
                  <a:lnTo>
                    <a:pt x="50" y="384"/>
                  </a:lnTo>
                  <a:lnTo>
                    <a:pt x="42" y="364"/>
                  </a:lnTo>
                  <a:lnTo>
                    <a:pt x="34" y="351"/>
                  </a:lnTo>
                  <a:lnTo>
                    <a:pt x="25" y="332"/>
                  </a:lnTo>
                  <a:lnTo>
                    <a:pt x="17" y="312"/>
                  </a:lnTo>
                  <a:lnTo>
                    <a:pt x="8" y="293"/>
                  </a:lnTo>
                  <a:lnTo>
                    <a:pt x="0" y="273"/>
                  </a:lnTo>
                  <a:lnTo>
                    <a:pt x="1641" y="0"/>
                  </a:lnTo>
                  <a:lnTo>
                    <a:pt x="490" y="826"/>
                  </a:lnTo>
                  <a:close/>
                </a:path>
              </a:pathLst>
            </a:custGeom>
            <a:solidFill>
              <a:srgbClr val="FF9900"/>
            </a:solidFill>
            <a:ln w="9525">
              <a:solidFill>
                <a:schemeClr val="bg2"/>
              </a:solidFill>
              <a:round/>
              <a:headEnd/>
              <a:tailEnd/>
            </a:ln>
          </p:spPr>
          <p:txBody>
            <a:bodyPr/>
            <a:lstStyle/>
            <a:p>
              <a:endParaRPr lang="lv-LV"/>
            </a:p>
          </p:txBody>
        </p:sp>
        <p:sp>
          <p:nvSpPr>
            <p:cNvPr id="9272" name="Freeform 31"/>
            <p:cNvSpPr>
              <a:spLocks/>
            </p:cNvSpPr>
            <p:nvPr/>
          </p:nvSpPr>
          <p:spPr bwMode="auto">
            <a:xfrm>
              <a:off x="3244" y="2460"/>
              <a:ext cx="1684" cy="917"/>
            </a:xfrm>
            <a:custGeom>
              <a:avLst/>
              <a:gdLst>
                <a:gd name="T0" fmla="*/ 1684 w 1684"/>
                <a:gd name="T1" fmla="*/ 137 h 917"/>
                <a:gd name="T2" fmla="*/ 1684 w 1684"/>
                <a:gd name="T3" fmla="*/ 156 h 917"/>
                <a:gd name="T4" fmla="*/ 1675 w 1684"/>
                <a:gd name="T5" fmla="*/ 176 h 917"/>
                <a:gd name="T6" fmla="*/ 1675 w 1684"/>
                <a:gd name="T7" fmla="*/ 195 h 917"/>
                <a:gd name="T8" fmla="*/ 1667 w 1684"/>
                <a:gd name="T9" fmla="*/ 215 h 917"/>
                <a:gd name="T10" fmla="*/ 1658 w 1684"/>
                <a:gd name="T11" fmla="*/ 234 h 917"/>
                <a:gd name="T12" fmla="*/ 1658 w 1684"/>
                <a:gd name="T13" fmla="*/ 254 h 917"/>
                <a:gd name="T14" fmla="*/ 1650 w 1684"/>
                <a:gd name="T15" fmla="*/ 273 h 917"/>
                <a:gd name="T16" fmla="*/ 1641 w 1684"/>
                <a:gd name="T17" fmla="*/ 293 h 917"/>
                <a:gd name="T18" fmla="*/ 1633 w 1684"/>
                <a:gd name="T19" fmla="*/ 312 h 917"/>
                <a:gd name="T20" fmla="*/ 1624 w 1684"/>
                <a:gd name="T21" fmla="*/ 332 h 917"/>
                <a:gd name="T22" fmla="*/ 1616 w 1684"/>
                <a:gd name="T23" fmla="*/ 351 h 917"/>
                <a:gd name="T24" fmla="*/ 1608 w 1684"/>
                <a:gd name="T25" fmla="*/ 364 h 917"/>
                <a:gd name="T26" fmla="*/ 1599 w 1684"/>
                <a:gd name="T27" fmla="*/ 384 h 917"/>
                <a:gd name="T28" fmla="*/ 1582 w 1684"/>
                <a:gd name="T29" fmla="*/ 403 h 917"/>
                <a:gd name="T30" fmla="*/ 1574 w 1684"/>
                <a:gd name="T31" fmla="*/ 423 h 917"/>
                <a:gd name="T32" fmla="*/ 1565 w 1684"/>
                <a:gd name="T33" fmla="*/ 442 h 917"/>
                <a:gd name="T34" fmla="*/ 1548 w 1684"/>
                <a:gd name="T35" fmla="*/ 462 h 917"/>
                <a:gd name="T36" fmla="*/ 1540 w 1684"/>
                <a:gd name="T37" fmla="*/ 475 h 917"/>
                <a:gd name="T38" fmla="*/ 1523 w 1684"/>
                <a:gd name="T39" fmla="*/ 494 h 917"/>
                <a:gd name="T40" fmla="*/ 1514 w 1684"/>
                <a:gd name="T41" fmla="*/ 514 h 917"/>
                <a:gd name="T42" fmla="*/ 1498 w 1684"/>
                <a:gd name="T43" fmla="*/ 527 h 917"/>
                <a:gd name="T44" fmla="*/ 1489 w 1684"/>
                <a:gd name="T45" fmla="*/ 546 h 917"/>
                <a:gd name="T46" fmla="*/ 1472 w 1684"/>
                <a:gd name="T47" fmla="*/ 566 h 917"/>
                <a:gd name="T48" fmla="*/ 1455 w 1684"/>
                <a:gd name="T49" fmla="*/ 579 h 917"/>
                <a:gd name="T50" fmla="*/ 1438 w 1684"/>
                <a:gd name="T51" fmla="*/ 598 h 917"/>
                <a:gd name="T52" fmla="*/ 1421 w 1684"/>
                <a:gd name="T53" fmla="*/ 618 h 917"/>
                <a:gd name="T54" fmla="*/ 1404 w 1684"/>
                <a:gd name="T55" fmla="*/ 631 h 917"/>
                <a:gd name="T56" fmla="*/ 1388 w 1684"/>
                <a:gd name="T57" fmla="*/ 650 h 917"/>
                <a:gd name="T58" fmla="*/ 1371 w 1684"/>
                <a:gd name="T59" fmla="*/ 663 h 917"/>
                <a:gd name="T60" fmla="*/ 1354 w 1684"/>
                <a:gd name="T61" fmla="*/ 676 h 917"/>
                <a:gd name="T62" fmla="*/ 1337 w 1684"/>
                <a:gd name="T63" fmla="*/ 696 h 917"/>
                <a:gd name="T64" fmla="*/ 1320 w 1684"/>
                <a:gd name="T65" fmla="*/ 709 h 917"/>
                <a:gd name="T66" fmla="*/ 1303 w 1684"/>
                <a:gd name="T67" fmla="*/ 728 h 917"/>
                <a:gd name="T68" fmla="*/ 1286 w 1684"/>
                <a:gd name="T69" fmla="*/ 741 h 917"/>
                <a:gd name="T70" fmla="*/ 1261 w 1684"/>
                <a:gd name="T71" fmla="*/ 754 h 917"/>
                <a:gd name="T72" fmla="*/ 1244 w 1684"/>
                <a:gd name="T73" fmla="*/ 767 h 917"/>
                <a:gd name="T74" fmla="*/ 1218 w 1684"/>
                <a:gd name="T75" fmla="*/ 787 h 917"/>
                <a:gd name="T76" fmla="*/ 1201 w 1684"/>
                <a:gd name="T77" fmla="*/ 800 h 917"/>
                <a:gd name="T78" fmla="*/ 1185 w 1684"/>
                <a:gd name="T79" fmla="*/ 813 h 917"/>
                <a:gd name="T80" fmla="*/ 1159 w 1684"/>
                <a:gd name="T81" fmla="*/ 826 h 917"/>
                <a:gd name="T82" fmla="*/ 1134 w 1684"/>
                <a:gd name="T83" fmla="*/ 839 h 917"/>
                <a:gd name="T84" fmla="*/ 1117 w 1684"/>
                <a:gd name="T85" fmla="*/ 852 h 917"/>
                <a:gd name="T86" fmla="*/ 1091 w 1684"/>
                <a:gd name="T87" fmla="*/ 865 h 917"/>
                <a:gd name="T88" fmla="*/ 1066 w 1684"/>
                <a:gd name="T89" fmla="*/ 878 h 917"/>
                <a:gd name="T90" fmla="*/ 1049 w 1684"/>
                <a:gd name="T91" fmla="*/ 891 h 917"/>
                <a:gd name="T92" fmla="*/ 1024 w 1684"/>
                <a:gd name="T93" fmla="*/ 904 h 917"/>
                <a:gd name="T94" fmla="*/ 998 w 1684"/>
                <a:gd name="T95" fmla="*/ 917 h 917"/>
                <a:gd name="T96" fmla="*/ 0 w 1684"/>
                <a:gd name="T97" fmla="*/ 0 h 917"/>
                <a:gd name="T98" fmla="*/ 1684 w 1684"/>
                <a:gd name="T99" fmla="*/ 137 h 9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84"/>
                <a:gd name="T151" fmla="*/ 0 h 917"/>
                <a:gd name="T152" fmla="*/ 1684 w 1684"/>
                <a:gd name="T153" fmla="*/ 917 h 9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84" h="917">
                  <a:moveTo>
                    <a:pt x="1684" y="137"/>
                  </a:moveTo>
                  <a:lnTo>
                    <a:pt x="1684" y="156"/>
                  </a:lnTo>
                  <a:lnTo>
                    <a:pt x="1675" y="176"/>
                  </a:lnTo>
                  <a:lnTo>
                    <a:pt x="1675" y="195"/>
                  </a:lnTo>
                  <a:lnTo>
                    <a:pt x="1667" y="215"/>
                  </a:lnTo>
                  <a:lnTo>
                    <a:pt x="1658" y="234"/>
                  </a:lnTo>
                  <a:lnTo>
                    <a:pt x="1658" y="254"/>
                  </a:lnTo>
                  <a:lnTo>
                    <a:pt x="1650" y="273"/>
                  </a:lnTo>
                  <a:lnTo>
                    <a:pt x="1641" y="293"/>
                  </a:lnTo>
                  <a:lnTo>
                    <a:pt x="1633" y="312"/>
                  </a:lnTo>
                  <a:lnTo>
                    <a:pt x="1624" y="332"/>
                  </a:lnTo>
                  <a:lnTo>
                    <a:pt x="1616" y="351"/>
                  </a:lnTo>
                  <a:lnTo>
                    <a:pt x="1608" y="364"/>
                  </a:lnTo>
                  <a:lnTo>
                    <a:pt x="1599" y="384"/>
                  </a:lnTo>
                  <a:lnTo>
                    <a:pt x="1582" y="403"/>
                  </a:lnTo>
                  <a:lnTo>
                    <a:pt x="1574" y="423"/>
                  </a:lnTo>
                  <a:lnTo>
                    <a:pt x="1565" y="442"/>
                  </a:lnTo>
                  <a:lnTo>
                    <a:pt x="1548" y="462"/>
                  </a:lnTo>
                  <a:lnTo>
                    <a:pt x="1540" y="475"/>
                  </a:lnTo>
                  <a:lnTo>
                    <a:pt x="1523" y="494"/>
                  </a:lnTo>
                  <a:lnTo>
                    <a:pt x="1514" y="514"/>
                  </a:lnTo>
                  <a:lnTo>
                    <a:pt x="1498" y="527"/>
                  </a:lnTo>
                  <a:lnTo>
                    <a:pt x="1489" y="546"/>
                  </a:lnTo>
                  <a:lnTo>
                    <a:pt x="1472" y="566"/>
                  </a:lnTo>
                  <a:lnTo>
                    <a:pt x="1455" y="579"/>
                  </a:lnTo>
                  <a:lnTo>
                    <a:pt x="1438" y="598"/>
                  </a:lnTo>
                  <a:lnTo>
                    <a:pt x="1421" y="618"/>
                  </a:lnTo>
                  <a:lnTo>
                    <a:pt x="1404" y="631"/>
                  </a:lnTo>
                  <a:lnTo>
                    <a:pt x="1388" y="650"/>
                  </a:lnTo>
                  <a:lnTo>
                    <a:pt x="1371" y="663"/>
                  </a:lnTo>
                  <a:lnTo>
                    <a:pt x="1354" y="676"/>
                  </a:lnTo>
                  <a:lnTo>
                    <a:pt x="1337" y="696"/>
                  </a:lnTo>
                  <a:lnTo>
                    <a:pt x="1320" y="709"/>
                  </a:lnTo>
                  <a:lnTo>
                    <a:pt x="1303" y="728"/>
                  </a:lnTo>
                  <a:lnTo>
                    <a:pt x="1286" y="741"/>
                  </a:lnTo>
                  <a:lnTo>
                    <a:pt x="1261" y="754"/>
                  </a:lnTo>
                  <a:lnTo>
                    <a:pt x="1244" y="767"/>
                  </a:lnTo>
                  <a:lnTo>
                    <a:pt x="1218" y="787"/>
                  </a:lnTo>
                  <a:lnTo>
                    <a:pt x="1201" y="800"/>
                  </a:lnTo>
                  <a:lnTo>
                    <a:pt x="1185" y="813"/>
                  </a:lnTo>
                  <a:lnTo>
                    <a:pt x="1159" y="826"/>
                  </a:lnTo>
                  <a:lnTo>
                    <a:pt x="1134" y="839"/>
                  </a:lnTo>
                  <a:lnTo>
                    <a:pt x="1117" y="852"/>
                  </a:lnTo>
                  <a:lnTo>
                    <a:pt x="1091" y="865"/>
                  </a:lnTo>
                  <a:lnTo>
                    <a:pt x="1066" y="878"/>
                  </a:lnTo>
                  <a:lnTo>
                    <a:pt x="1049" y="891"/>
                  </a:lnTo>
                  <a:lnTo>
                    <a:pt x="1024" y="904"/>
                  </a:lnTo>
                  <a:lnTo>
                    <a:pt x="998" y="917"/>
                  </a:lnTo>
                  <a:lnTo>
                    <a:pt x="0" y="0"/>
                  </a:lnTo>
                  <a:lnTo>
                    <a:pt x="1684" y="137"/>
                  </a:lnTo>
                  <a:close/>
                </a:path>
              </a:pathLst>
            </a:custGeom>
            <a:solidFill>
              <a:srgbClr val="FF9900"/>
            </a:solidFill>
            <a:ln w="9525">
              <a:solidFill>
                <a:schemeClr val="bg2"/>
              </a:solidFill>
              <a:round/>
              <a:headEnd/>
              <a:tailEnd/>
            </a:ln>
          </p:spPr>
          <p:txBody>
            <a:bodyPr/>
            <a:lstStyle/>
            <a:p>
              <a:endParaRPr lang="lv-LV"/>
            </a:p>
          </p:txBody>
        </p:sp>
        <p:sp>
          <p:nvSpPr>
            <p:cNvPr id="9273" name="Freeform 32"/>
            <p:cNvSpPr>
              <a:spLocks/>
            </p:cNvSpPr>
            <p:nvPr/>
          </p:nvSpPr>
          <p:spPr bwMode="auto">
            <a:xfrm>
              <a:off x="2093" y="2460"/>
              <a:ext cx="1151" cy="1118"/>
            </a:xfrm>
            <a:custGeom>
              <a:avLst/>
              <a:gdLst>
                <a:gd name="T0" fmla="*/ 948 w 1151"/>
                <a:gd name="T1" fmla="*/ 1118 h 1118"/>
                <a:gd name="T2" fmla="*/ 914 w 1151"/>
                <a:gd name="T3" fmla="*/ 1118 h 1118"/>
                <a:gd name="T4" fmla="*/ 889 w 1151"/>
                <a:gd name="T5" fmla="*/ 1118 h 1118"/>
                <a:gd name="T6" fmla="*/ 855 w 1151"/>
                <a:gd name="T7" fmla="*/ 1112 h 1118"/>
                <a:gd name="T8" fmla="*/ 830 w 1151"/>
                <a:gd name="T9" fmla="*/ 1112 h 1118"/>
                <a:gd name="T10" fmla="*/ 804 w 1151"/>
                <a:gd name="T11" fmla="*/ 1105 h 1118"/>
                <a:gd name="T12" fmla="*/ 770 w 1151"/>
                <a:gd name="T13" fmla="*/ 1099 h 1118"/>
                <a:gd name="T14" fmla="*/ 745 w 1151"/>
                <a:gd name="T15" fmla="*/ 1099 h 1118"/>
                <a:gd name="T16" fmla="*/ 711 w 1151"/>
                <a:gd name="T17" fmla="*/ 1092 h 1118"/>
                <a:gd name="T18" fmla="*/ 686 w 1151"/>
                <a:gd name="T19" fmla="*/ 1086 h 1118"/>
                <a:gd name="T20" fmla="*/ 660 w 1151"/>
                <a:gd name="T21" fmla="*/ 1079 h 1118"/>
                <a:gd name="T22" fmla="*/ 626 w 1151"/>
                <a:gd name="T23" fmla="*/ 1073 h 1118"/>
                <a:gd name="T24" fmla="*/ 601 w 1151"/>
                <a:gd name="T25" fmla="*/ 1066 h 1118"/>
                <a:gd name="T26" fmla="*/ 576 w 1151"/>
                <a:gd name="T27" fmla="*/ 1060 h 1118"/>
                <a:gd name="T28" fmla="*/ 542 w 1151"/>
                <a:gd name="T29" fmla="*/ 1053 h 1118"/>
                <a:gd name="T30" fmla="*/ 517 w 1151"/>
                <a:gd name="T31" fmla="*/ 1047 h 1118"/>
                <a:gd name="T32" fmla="*/ 491 w 1151"/>
                <a:gd name="T33" fmla="*/ 1040 h 1118"/>
                <a:gd name="T34" fmla="*/ 466 w 1151"/>
                <a:gd name="T35" fmla="*/ 1034 h 1118"/>
                <a:gd name="T36" fmla="*/ 440 w 1151"/>
                <a:gd name="T37" fmla="*/ 1021 h 1118"/>
                <a:gd name="T38" fmla="*/ 407 w 1151"/>
                <a:gd name="T39" fmla="*/ 1014 h 1118"/>
                <a:gd name="T40" fmla="*/ 381 w 1151"/>
                <a:gd name="T41" fmla="*/ 1008 h 1118"/>
                <a:gd name="T42" fmla="*/ 356 w 1151"/>
                <a:gd name="T43" fmla="*/ 995 h 1118"/>
                <a:gd name="T44" fmla="*/ 330 w 1151"/>
                <a:gd name="T45" fmla="*/ 988 h 1118"/>
                <a:gd name="T46" fmla="*/ 305 w 1151"/>
                <a:gd name="T47" fmla="*/ 975 h 1118"/>
                <a:gd name="T48" fmla="*/ 280 w 1151"/>
                <a:gd name="T49" fmla="*/ 969 h 1118"/>
                <a:gd name="T50" fmla="*/ 254 w 1151"/>
                <a:gd name="T51" fmla="*/ 956 h 1118"/>
                <a:gd name="T52" fmla="*/ 229 w 1151"/>
                <a:gd name="T53" fmla="*/ 949 h 1118"/>
                <a:gd name="T54" fmla="*/ 203 w 1151"/>
                <a:gd name="T55" fmla="*/ 936 h 1118"/>
                <a:gd name="T56" fmla="*/ 178 w 1151"/>
                <a:gd name="T57" fmla="*/ 923 h 1118"/>
                <a:gd name="T58" fmla="*/ 153 w 1151"/>
                <a:gd name="T59" fmla="*/ 917 h 1118"/>
                <a:gd name="T60" fmla="*/ 136 w 1151"/>
                <a:gd name="T61" fmla="*/ 904 h 1118"/>
                <a:gd name="T62" fmla="*/ 110 w 1151"/>
                <a:gd name="T63" fmla="*/ 891 h 1118"/>
                <a:gd name="T64" fmla="*/ 85 w 1151"/>
                <a:gd name="T65" fmla="*/ 878 h 1118"/>
                <a:gd name="T66" fmla="*/ 60 w 1151"/>
                <a:gd name="T67" fmla="*/ 865 h 1118"/>
                <a:gd name="T68" fmla="*/ 43 w 1151"/>
                <a:gd name="T69" fmla="*/ 852 h 1118"/>
                <a:gd name="T70" fmla="*/ 17 w 1151"/>
                <a:gd name="T71" fmla="*/ 839 h 1118"/>
                <a:gd name="T72" fmla="*/ 0 w 1151"/>
                <a:gd name="T73" fmla="*/ 826 h 1118"/>
                <a:gd name="T74" fmla="*/ 1151 w 1151"/>
                <a:gd name="T75" fmla="*/ 0 h 1118"/>
                <a:gd name="T76" fmla="*/ 948 w 1151"/>
                <a:gd name="T77" fmla="*/ 1118 h 1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1"/>
                <a:gd name="T118" fmla="*/ 0 h 1118"/>
                <a:gd name="T119" fmla="*/ 1151 w 1151"/>
                <a:gd name="T120" fmla="*/ 1118 h 11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1" h="1118">
                  <a:moveTo>
                    <a:pt x="948" y="1118"/>
                  </a:moveTo>
                  <a:lnTo>
                    <a:pt x="914" y="1118"/>
                  </a:lnTo>
                  <a:lnTo>
                    <a:pt x="889" y="1118"/>
                  </a:lnTo>
                  <a:lnTo>
                    <a:pt x="855" y="1112"/>
                  </a:lnTo>
                  <a:lnTo>
                    <a:pt x="830" y="1112"/>
                  </a:lnTo>
                  <a:lnTo>
                    <a:pt x="804" y="1105"/>
                  </a:lnTo>
                  <a:lnTo>
                    <a:pt x="770" y="1099"/>
                  </a:lnTo>
                  <a:lnTo>
                    <a:pt x="745" y="1099"/>
                  </a:lnTo>
                  <a:lnTo>
                    <a:pt x="711" y="1092"/>
                  </a:lnTo>
                  <a:lnTo>
                    <a:pt x="686" y="1086"/>
                  </a:lnTo>
                  <a:lnTo>
                    <a:pt x="660" y="1079"/>
                  </a:lnTo>
                  <a:lnTo>
                    <a:pt x="626" y="1073"/>
                  </a:lnTo>
                  <a:lnTo>
                    <a:pt x="601" y="1066"/>
                  </a:lnTo>
                  <a:lnTo>
                    <a:pt x="576" y="1060"/>
                  </a:lnTo>
                  <a:lnTo>
                    <a:pt x="542" y="1053"/>
                  </a:lnTo>
                  <a:lnTo>
                    <a:pt x="517" y="1047"/>
                  </a:lnTo>
                  <a:lnTo>
                    <a:pt x="491" y="1040"/>
                  </a:lnTo>
                  <a:lnTo>
                    <a:pt x="466" y="1034"/>
                  </a:lnTo>
                  <a:lnTo>
                    <a:pt x="440" y="1021"/>
                  </a:lnTo>
                  <a:lnTo>
                    <a:pt x="407" y="1014"/>
                  </a:lnTo>
                  <a:lnTo>
                    <a:pt x="381" y="1008"/>
                  </a:lnTo>
                  <a:lnTo>
                    <a:pt x="356" y="995"/>
                  </a:lnTo>
                  <a:lnTo>
                    <a:pt x="330" y="988"/>
                  </a:lnTo>
                  <a:lnTo>
                    <a:pt x="305" y="975"/>
                  </a:lnTo>
                  <a:lnTo>
                    <a:pt x="280" y="969"/>
                  </a:lnTo>
                  <a:lnTo>
                    <a:pt x="254" y="956"/>
                  </a:lnTo>
                  <a:lnTo>
                    <a:pt x="229" y="949"/>
                  </a:lnTo>
                  <a:lnTo>
                    <a:pt x="203" y="936"/>
                  </a:lnTo>
                  <a:lnTo>
                    <a:pt x="178" y="923"/>
                  </a:lnTo>
                  <a:lnTo>
                    <a:pt x="153" y="917"/>
                  </a:lnTo>
                  <a:lnTo>
                    <a:pt x="136" y="904"/>
                  </a:lnTo>
                  <a:lnTo>
                    <a:pt x="110" y="891"/>
                  </a:lnTo>
                  <a:lnTo>
                    <a:pt x="85" y="878"/>
                  </a:lnTo>
                  <a:lnTo>
                    <a:pt x="60" y="865"/>
                  </a:lnTo>
                  <a:lnTo>
                    <a:pt x="43" y="852"/>
                  </a:lnTo>
                  <a:lnTo>
                    <a:pt x="17" y="839"/>
                  </a:lnTo>
                  <a:lnTo>
                    <a:pt x="0" y="826"/>
                  </a:lnTo>
                  <a:lnTo>
                    <a:pt x="1151" y="0"/>
                  </a:lnTo>
                  <a:lnTo>
                    <a:pt x="948" y="1118"/>
                  </a:lnTo>
                  <a:close/>
                </a:path>
              </a:pathLst>
            </a:custGeom>
            <a:solidFill>
              <a:srgbClr val="A50021"/>
            </a:solidFill>
            <a:ln w="9525">
              <a:noFill/>
              <a:round/>
              <a:headEnd/>
              <a:tailEnd/>
            </a:ln>
          </p:spPr>
          <p:txBody>
            <a:bodyPr/>
            <a:lstStyle/>
            <a:p>
              <a:endParaRPr lang="lv-LV"/>
            </a:p>
          </p:txBody>
        </p:sp>
        <p:sp>
          <p:nvSpPr>
            <p:cNvPr id="9274" name="Freeform 33"/>
            <p:cNvSpPr>
              <a:spLocks/>
            </p:cNvSpPr>
            <p:nvPr/>
          </p:nvSpPr>
          <p:spPr bwMode="auto">
            <a:xfrm>
              <a:off x="3041" y="2460"/>
              <a:ext cx="1201" cy="1131"/>
            </a:xfrm>
            <a:custGeom>
              <a:avLst/>
              <a:gdLst>
                <a:gd name="T0" fmla="*/ 1201 w 1201"/>
                <a:gd name="T1" fmla="*/ 917 h 1131"/>
                <a:gd name="T2" fmla="*/ 1176 w 1201"/>
                <a:gd name="T3" fmla="*/ 923 h 1131"/>
                <a:gd name="T4" fmla="*/ 1151 w 1201"/>
                <a:gd name="T5" fmla="*/ 936 h 1131"/>
                <a:gd name="T6" fmla="*/ 1125 w 1201"/>
                <a:gd name="T7" fmla="*/ 949 h 1131"/>
                <a:gd name="T8" fmla="*/ 1100 w 1201"/>
                <a:gd name="T9" fmla="*/ 956 h 1131"/>
                <a:gd name="T10" fmla="*/ 1083 w 1201"/>
                <a:gd name="T11" fmla="*/ 969 h 1131"/>
                <a:gd name="T12" fmla="*/ 1058 w 1201"/>
                <a:gd name="T13" fmla="*/ 975 h 1131"/>
                <a:gd name="T14" fmla="*/ 1024 w 1201"/>
                <a:gd name="T15" fmla="*/ 988 h 1131"/>
                <a:gd name="T16" fmla="*/ 998 w 1201"/>
                <a:gd name="T17" fmla="*/ 995 h 1131"/>
                <a:gd name="T18" fmla="*/ 973 w 1201"/>
                <a:gd name="T19" fmla="*/ 1008 h 1131"/>
                <a:gd name="T20" fmla="*/ 948 w 1201"/>
                <a:gd name="T21" fmla="*/ 1014 h 1131"/>
                <a:gd name="T22" fmla="*/ 922 w 1201"/>
                <a:gd name="T23" fmla="*/ 1021 h 1131"/>
                <a:gd name="T24" fmla="*/ 897 w 1201"/>
                <a:gd name="T25" fmla="*/ 1034 h 1131"/>
                <a:gd name="T26" fmla="*/ 871 w 1201"/>
                <a:gd name="T27" fmla="*/ 1040 h 1131"/>
                <a:gd name="T28" fmla="*/ 838 w 1201"/>
                <a:gd name="T29" fmla="*/ 1047 h 1131"/>
                <a:gd name="T30" fmla="*/ 812 w 1201"/>
                <a:gd name="T31" fmla="*/ 1053 h 1131"/>
                <a:gd name="T32" fmla="*/ 787 w 1201"/>
                <a:gd name="T33" fmla="*/ 1060 h 1131"/>
                <a:gd name="T34" fmla="*/ 761 w 1201"/>
                <a:gd name="T35" fmla="*/ 1066 h 1131"/>
                <a:gd name="T36" fmla="*/ 728 w 1201"/>
                <a:gd name="T37" fmla="*/ 1073 h 1131"/>
                <a:gd name="T38" fmla="*/ 702 w 1201"/>
                <a:gd name="T39" fmla="*/ 1079 h 1131"/>
                <a:gd name="T40" fmla="*/ 677 w 1201"/>
                <a:gd name="T41" fmla="*/ 1086 h 1131"/>
                <a:gd name="T42" fmla="*/ 643 w 1201"/>
                <a:gd name="T43" fmla="*/ 1092 h 1131"/>
                <a:gd name="T44" fmla="*/ 618 w 1201"/>
                <a:gd name="T45" fmla="*/ 1099 h 1131"/>
                <a:gd name="T46" fmla="*/ 584 w 1201"/>
                <a:gd name="T47" fmla="*/ 1099 h 1131"/>
                <a:gd name="T48" fmla="*/ 558 w 1201"/>
                <a:gd name="T49" fmla="*/ 1105 h 1131"/>
                <a:gd name="T50" fmla="*/ 533 w 1201"/>
                <a:gd name="T51" fmla="*/ 1112 h 1131"/>
                <a:gd name="T52" fmla="*/ 499 w 1201"/>
                <a:gd name="T53" fmla="*/ 1112 h 1131"/>
                <a:gd name="T54" fmla="*/ 474 w 1201"/>
                <a:gd name="T55" fmla="*/ 1118 h 1131"/>
                <a:gd name="T56" fmla="*/ 440 w 1201"/>
                <a:gd name="T57" fmla="*/ 1118 h 1131"/>
                <a:gd name="T58" fmla="*/ 415 w 1201"/>
                <a:gd name="T59" fmla="*/ 1118 h 1131"/>
                <a:gd name="T60" fmla="*/ 381 w 1201"/>
                <a:gd name="T61" fmla="*/ 1125 h 1131"/>
                <a:gd name="T62" fmla="*/ 355 w 1201"/>
                <a:gd name="T63" fmla="*/ 1125 h 1131"/>
                <a:gd name="T64" fmla="*/ 321 w 1201"/>
                <a:gd name="T65" fmla="*/ 1125 h 1131"/>
                <a:gd name="T66" fmla="*/ 296 w 1201"/>
                <a:gd name="T67" fmla="*/ 1131 h 1131"/>
                <a:gd name="T68" fmla="*/ 262 w 1201"/>
                <a:gd name="T69" fmla="*/ 1131 h 1131"/>
                <a:gd name="T70" fmla="*/ 237 w 1201"/>
                <a:gd name="T71" fmla="*/ 1131 h 1131"/>
                <a:gd name="T72" fmla="*/ 203 w 1201"/>
                <a:gd name="T73" fmla="*/ 1131 h 1131"/>
                <a:gd name="T74" fmla="*/ 178 w 1201"/>
                <a:gd name="T75" fmla="*/ 1131 h 1131"/>
                <a:gd name="T76" fmla="*/ 144 w 1201"/>
                <a:gd name="T77" fmla="*/ 1131 h 1131"/>
                <a:gd name="T78" fmla="*/ 118 w 1201"/>
                <a:gd name="T79" fmla="*/ 1131 h 1131"/>
                <a:gd name="T80" fmla="*/ 85 w 1201"/>
                <a:gd name="T81" fmla="*/ 1125 h 1131"/>
                <a:gd name="T82" fmla="*/ 59 w 1201"/>
                <a:gd name="T83" fmla="*/ 1125 h 1131"/>
                <a:gd name="T84" fmla="*/ 25 w 1201"/>
                <a:gd name="T85" fmla="*/ 1125 h 1131"/>
                <a:gd name="T86" fmla="*/ 0 w 1201"/>
                <a:gd name="T87" fmla="*/ 1118 h 1131"/>
                <a:gd name="T88" fmla="*/ 203 w 1201"/>
                <a:gd name="T89" fmla="*/ 0 h 1131"/>
                <a:gd name="T90" fmla="*/ 1201 w 1201"/>
                <a:gd name="T91" fmla="*/ 917 h 11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1"/>
                <a:gd name="T139" fmla="*/ 0 h 1131"/>
                <a:gd name="T140" fmla="*/ 1201 w 1201"/>
                <a:gd name="T141" fmla="*/ 1131 h 11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1" h="1131">
                  <a:moveTo>
                    <a:pt x="1201" y="917"/>
                  </a:moveTo>
                  <a:lnTo>
                    <a:pt x="1176" y="923"/>
                  </a:lnTo>
                  <a:lnTo>
                    <a:pt x="1151" y="936"/>
                  </a:lnTo>
                  <a:lnTo>
                    <a:pt x="1125" y="949"/>
                  </a:lnTo>
                  <a:lnTo>
                    <a:pt x="1100" y="956"/>
                  </a:lnTo>
                  <a:lnTo>
                    <a:pt x="1083" y="969"/>
                  </a:lnTo>
                  <a:lnTo>
                    <a:pt x="1058" y="975"/>
                  </a:lnTo>
                  <a:lnTo>
                    <a:pt x="1024" y="988"/>
                  </a:lnTo>
                  <a:lnTo>
                    <a:pt x="998" y="995"/>
                  </a:lnTo>
                  <a:lnTo>
                    <a:pt x="973" y="1008"/>
                  </a:lnTo>
                  <a:lnTo>
                    <a:pt x="948" y="1014"/>
                  </a:lnTo>
                  <a:lnTo>
                    <a:pt x="922" y="1021"/>
                  </a:lnTo>
                  <a:lnTo>
                    <a:pt x="897" y="1034"/>
                  </a:lnTo>
                  <a:lnTo>
                    <a:pt x="871" y="1040"/>
                  </a:lnTo>
                  <a:lnTo>
                    <a:pt x="838" y="1047"/>
                  </a:lnTo>
                  <a:lnTo>
                    <a:pt x="812" y="1053"/>
                  </a:lnTo>
                  <a:lnTo>
                    <a:pt x="787" y="1060"/>
                  </a:lnTo>
                  <a:lnTo>
                    <a:pt x="761" y="1066"/>
                  </a:lnTo>
                  <a:lnTo>
                    <a:pt x="728" y="1073"/>
                  </a:lnTo>
                  <a:lnTo>
                    <a:pt x="702" y="1079"/>
                  </a:lnTo>
                  <a:lnTo>
                    <a:pt x="677" y="1086"/>
                  </a:lnTo>
                  <a:lnTo>
                    <a:pt x="643" y="1092"/>
                  </a:lnTo>
                  <a:lnTo>
                    <a:pt x="618" y="1099"/>
                  </a:lnTo>
                  <a:lnTo>
                    <a:pt x="584" y="1099"/>
                  </a:lnTo>
                  <a:lnTo>
                    <a:pt x="558" y="1105"/>
                  </a:lnTo>
                  <a:lnTo>
                    <a:pt x="533" y="1112"/>
                  </a:lnTo>
                  <a:lnTo>
                    <a:pt x="499" y="1112"/>
                  </a:lnTo>
                  <a:lnTo>
                    <a:pt x="474" y="1118"/>
                  </a:lnTo>
                  <a:lnTo>
                    <a:pt x="440" y="1118"/>
                  </a:lnTo>
                  <a:lnTo>
                    <a:pt x="415" y="1118"/>
                  </a:lnTo>
                  <a:lnTo>
                    <a:pt x="381" y="1125"/>
                  </a:lnTo>
                  <a:lnTo>
                    <a:pt x="355" y="1125"/>
                  </a:lnTo>
                  <a:lnTo>
                    <a:pt x="321" y="1125"/>
                  </a:lnTo>
                  <a:lnTo>
                    <a:pt x="296" y="1131"/>
                  </a:lnTo>
                  <a:lnTo>
                    <a:pt x="262" y="1131"/>
                  </a:lnTo>
                  <a:lnTo>
                    <a:pt x="237" y="1131"/>
                  </a:lnTo>
                  <a:lnTo>
                    <a:pt x="203" y="1131"/>
                  </a:lnTo>
                  <a:lnTo>
                    <a:pt x="178" y="1131"/>
                  </a:lnTo>
                  <a:lnTo>
                    <a:pt x="144" y="1131"/>
                  </a:lnTo>
                  <a:lnTo>
                    <a:pt x="118" y="1131"/>
                  </a:lnTo>
                  <a:lnTo>
                    <a:pt x="85" y="1125"/>
                  </a:lnTo>
                  <a:lnTo>
                    <a:pt x="59" y="1125"/>
                  </a:lnTo>
                  <a:lnTo>
                    <a:pt x="25" y="1125"/>
                  </a:lnTo>
                  <a:lnTo>
                    <a:pt x="0" y="1118"/>
                  </a:lnTo>
                  <a:lnTo>
                    <a:pt x="203" y="0"/>
                  </a:lnTo>
                  <a:lnTo>
                    <a:pt x="1201" y="917"/>
                  </a:lnTo>
                  <a:close/>
                </a:path>
              </a:pathLst>
            </a:custGeom>
            <a:solidFill>
              <a:srgbClr val="FF9900"/>
            </a:solidFill>
            <a:ln w="9525">
              <a:solidFill>
                <a:schemeClr val="bg2"/>
              </a:solidFill>
              <a:round/>
              <a:headEnd/>
              <a:tailEnd/>
            </a:ln>
          </p:spPr>
          <p:txBody>
            <a:bodyPr/>
            <a:lstStyle/>
            <a:p>
              <a:endParaRPr lang="lv-LV"/>
            </a:p>
          </p:txBody>
        </p:sp>
      </p:grpSp>
      <p:sp>
        <p:nvSpPr>
          <p:cNvPr id="9238" name="Text Box 34"/>
          <p:cNvSpPr txBox="1">
            <a:spLocks noChangeArrowheads="1"/>
          </p:cNvSpPr>
          <p:nvPr/>
        </p:nvSpPr>
        <p:spPr bwMode="auto">
          <a:xfrm>
            <a:off x="5611813" y="2986088"/>
            <a:ext cx="1425575" cy="549275"/>
          </a:xfrm>
          <a:prstGeom prst="rect">
            <a:avLst/>
          </a:prstGeom>
          <a:noFill/>
          <a:ln w="14351">
            <a:noFill/>
            <a:miter lim="800000"/>
            <a:headEnd/>
            <a:tailEnd/>
          </a:ln>
        </p:spPr>
        <p:txBody>
          <a:bodyPr>
            <a:spAutoFit/>
          </a:bodyPr>
          <a:lstStyle/>
          <a:p>
            <a:pPr eaLnBrk="0" hangingPunct="0">
              <a:spcBef>
                <a:spcPct val="50000"/>
              </a:spcBef>
            </a:pPr>
            <a:r>
              <a:rPr lang="lv-LV" sz="1500" b="1" dirty="0">
                <a:solidFill>
                  <a:schemeClr val="bg1"/>
                </a:solidFill>
              </a:rPr>
              <a:t>Citi cēloņi</a:t>
            </a:r>
            <a:r>
              <a:rPr lang="en-US" sz="1500" b="1" dirty="0">
                <a:solidFill>
                  <a:schemeClr val="bg1"/>
                </a:solidFill>
              </a:rPr>
              <a:t> 27%</a:t>
            </a:r>
          </a:p>
        </p:txBody>
      </p:sp>
      <p:sp>
        <p:nvSpPr>
          <p:cNvPr id="9239" name="Text Box 35"/>
          <p:cNvSpPr txBox="1">
            <a:spLocks noChangeArrowheads="1"/>
          </p:cNvSpPr>
          <p:nvPr/>
        </p:nvSpPr>
        <p:spPr bwMode="auto">
          <a:xfrm>
            <a:off x="5099050" y="4797425"/>
            <a:ext cx="989013" cy="549275"/>
          </a:xfrm>
          <a:prstGeom prst="rect">
            <a:avLst/>
          </a:prstGeom>
          <a:noFill/>
          <a:ln w="14351">
            <a:noFill/>
            <a:miter lim="800000"/>
            <a:headEnd/>
            <a:tailEnd/>
          </a:ln>
        </p:spPr>
        <p:txBody>
          <a:bodyPr>
            <a:spAutoFit/>
          </a:bodyPr>
          <a:lstStyle/>
          <a:p>
            <a:pPr eaLnBrk="0" hangingPunct="0">
              <a:spcBef>
                <a:spcPct val="50000"/>
              </a:spcBef>
            </a:pPr>
            <a:r>
              <a:rPr lang="lv-LV" sz="1500" b="1">
                <a:solidFill>
                  <a:schemeClr val="bg1"/>
                </a:solidFill>
              </a:rPr>
              <a:t>Vēzis </a:t>
            </a:r>
            <a:r>
              <a:rPr lang="en-US" sz="1500" b="1">
                <a:solidFill>
                  <a:schemeClr val="bg1"/>
                </a:solidFill>
              </a:rPr>
              <a:t>12%</a:t>
            </a:r>
          </a:p>
        </p:txBody>
      </p:sp>
      <p:sp>
        <p:nvSpPr>
          <p:cNvPr id="9240" name="Text Box 36"/>
          <p:cNvSpPr txBox="1">
            <a:spLocks noChangeArrowheads="1"/>
          </p:cNvSpPr>
          <p:nvPr/>
        </p:nvSpPr>
        <p:spPr bwMode="auto">
          <a:xfrm>
            <a:off x="3811588" y="4802188"/>
            <a:ext cx="1174750" cy="762000"/>
          </a:xfrm>
          <a:prstGeom prst="rect">
            <a:avLst/>
          </a:prstGeom>
          <a:noFill/>
          <a:ln w="14351">
            <a:noFill/>
            <a:miter lim="800000"/>
            <a:headEnd/>
            <a:tailEnd/>
          </a:ln>
        </p:spPr>
        <p:txBody>
          <a:bodyPr>
            <a:spAutoFit/>
          </a:bodyPr>
          <a:lstStyle/>
          <a:p>
            <a:pPr algn="ctr" eaLnBrk="0" hangingPunct="0"/>
            <a:r>
              <a:rPr lang="lv-LV" sz="2200" b="1" dirty="0">
                <a:solidFill>
                  <a:srgbClr val="FEEB37"/>
                </a:solidFill>
              </a:rPr>
              <a:t>Insults</a:t>
            </a:r>
            <a:endParaRPr lang="en-US" sz="2200" b="1" dirty="0">
              <a:solidFill>
                <a:srgbClr val="FEEB37"/>
              </a:solidFill>
            </a:endParaRPr>
          </a:p>
          <a:p>
            <a:pPr algn="ctr" eaLnBrk="0" hangingPunct="0"/>
            <a:r>
              <a:rPr lang="en-US" sz="2200" b="1" dirty="0">
                <a:solidFill>
                  <a:srgbClr val="FEEB37"/>
                </a:solidFill>
              </a:rPr>
              <a:t>10%</a:t>
            </a:r>
          </a:p>
        </p:txBody>
      </p:sp>
      <p:sp>
        <p:nvSpPr>
          <p:cNvPr id="9241" name="Text Box 37"/>
          <p:cNvSpPr txBox="1">
            <a:spLocks noChangeArrowheads="1"/>
          </p:cNvSpPr>
          <p:nvPr/>
        </p:nvSpPr>
        <p:spPr bwMode="auto">
          <a:xfrm>
            <a:off x="3040063" y="4381500"/>
            <a:ext cx="989012" cy="549275"/>
          </a:xfrm>
          <a:prstGeom prst="rect">
            <a:avLst/>
          </a:prstGeom>
          <a:noFill/>
          <a:ln w="14351">
            <a:noFill/>
            <a:miter lim="800000"/>
            <a:headEnd/>
            <a:tailEnd/>
          </a:ln>
        </p:spPr>
        <p:txBody>
          <a:bodyPr>
            <a:spAutoFit/>
          </a:bodyPr>
          <a:lstStyle/>
          <a:p>
            <a:pPr eaLnBrk="0" hangingPunct="0">
              <a:spcBef>
                <a:spcPct val="50000"/>
              </a:spcBef>
            </a:pPr>
            <a:r>
              <a:rPr lang="lv-LV" sz="1500" b="1">
                <a:solidFill>
                  <a:schemeClr val="bg1"/>
                </a:solidFill>
              </a:rPr>
              <a:t>Traumas</a:t>
            </a:r>
            <a:r>
              <a:rPr lang="en-US" sz="1500" b="1">
                <a:solidFill>
                  <a:schemeClr val="bg1"/>
                </a:solidFill>
              </a:rPr>
              <a:t>9%</a:t>
            </a:r>
          </a:p>
        </p:txBody>
      </p:sp>
      <p:sp>
        <p:nvSpPr>
          <p:cNvPr id="9242" name="Text Box 38"/>
          <p:cNvSpPr txBox="1">
            <a:spLocks noChangeArrowheads="1"/>
          </p:cNvSpPr>
          <p:nvPr/>
        </p:nvSpPr>
        <p:spPr bwMode="auto">
          <a:xfrm>
            <a:off x="536575" y="3649663"/>
            <a:ext cx="3792538" cy="663575"/>
          </a:xfrm>
          <a:prstGeom prst="rect">
            <a:avLst/>
          </a:prstGeom>
          <a:noFill/>
          <a:ln w="14351">
            <a:noFill/>
            <a:miter lim="800000"/>
            <a:headEnd/>
            <a:tailEnd/>
          </a:ln>
        </p:spPr>
        <p:txBody>
          <a:bodyPr>
            <a:spAutoFit/>
          </a:bodyPr>
          <a:lstStyle/>
          <a:p>
            <a:pPr eaLnBrk="0" hangingPunct="0">
              <a:spcBef>
                <a:spcPct val="50000"/>
              </a:spcBef>
            </a:pPr>
            <a:r>
              <a:rPr lang="lv-LV" sz="1500" b="1"/>
              <a:t>Respiratoras infekcijas</a:t>
            </a:r>
            <a:endParaRPr lang="lv-LV" sz="1500" b="1">
              <a:solidFill>
                <a:schemeClr val="bg1"/>
              </a:solidFill>
            </a:endParaRPr>
          </a:p>
          <a:p>
            <a:pPr eaLnBrk="0" hangingPunct="0">
              <a:spcBef>
                <a:spcPct val="50000"/>
              </a:spcBef>
            </a:pPr>
            <a:r>
              <a:rPr lang="lv-LV" sz="1500" b="1">
                <a:solidFill>
                  <a:schemeClr val="bg1"/>
                </a:solidFill>
              </a:rPr>
              <a:t>		      </a:t>
            </a:r>
            <a:r>
              <a:rPr lang="en-US" sz="1500" b="1">
                <a:solidFill>
                  <a:schemeClr val="bg1"/>
                </a:solidFill>
              </a:rPr>
              <a:t>7%</a:t>
            </a:r>
          </a:p>
        </p:txBody>
      </p:sp>
      <p:sp>
        <p:nvSpPr>
          <p:cNvPr id="9243" name="Text Box 39"/>
          <p:cNvSpPr txBox="1">
            <a:spLocks noChangeArrowheads="1"/>
          </p:cNvSpPr>
          <p:nvPr/>
        </p:nvSpPr>
        <p:spPr bwMode="auto">
          <a:xfrm>
            <a:off x="1506538" y="3279775"/>
            <a:ext cx="2133600" cy="320675"/>
          </a:xfrm>
          <a:prstGeom prst="rect">
            <a:avLst/>
          </a:prstGeom>
          <a:noFill/>
          <a:ln w="14351">
            <a:noFill/>
            <a:miter lim="800000"/>
            <a:headEnd/>
            <a:tailEnd/>
          </a:ln>
        </p:spPr>
        <p:txBody>
          <a:bodyPr>
            <a:spAutoFit/>
          </a:bodyPr>
          <a:lstStyle/>
          <a:p>
            <a:pPr eaLnBrk="0" hangingPunct="0">
              <a:spcBef>
                <a:spcPct val="50000"/>
              </a:spcBef>
            </a:pPr>
            <a:r>
              <a:rPr lang="en-US" sz="1500" b="1"/>
              <a:t>HIV/AIDS</a:t>
            </a:r>
            <a:r>
              <a:rPr lang="en-US" sz="1500" b="1">
                <a:solidFill>
                  <a:schemeClr val="bg1"/>
                </a:solidFill>
              </a:rPr>
              <a:t>       5%</a:t>
            </a:r>
          </a:p>
        </p:txBody>
      </p:sp>
      <p:sp>
        <p:nvSpPr>
          <p:cNvPr id="9244" name="Text Box 40"/>
          <p:cNvSpPr txBox="1">
            <a:spLocks noChangeArrowheads="1"/>
          </p:cNvSpPr>
          <p:nvPr/>
        </p:nvSpPr>
        <p:spPr bwMode="auto">
          <a:xfrm>
            <a:off x="179388" y="2565400"/>
            <a:ext cx="3270250" cy="549275"/>
          </a:xfrm>
          <a:prstGeom prst="rect">
            <a:avLst/>
          </a:prstGeom>
          <a:noFill/>
          <a:ln w="14351">
            <a:noFill/>
            <a:miter lim="800000"/>
            <a:headEnd/>
            <a:tailEnd/>
          </a:ln>
        </p:spPr>
        <p:txBody>
          <a:bodyPr>
            <a:spAutoFit/>
          </a:bodyPr>
          <a:lstStyle/>
          <a:p>
            <a:r>
              <a:rPr lang="lv-LV" sz="1500" b="1"/>
              <a:t>Hroniska obstruktīva</a:t>
            </a:r>
          </a:p>
          <a:p>
            <a:r>
              <a:rPr lang="lv-LV" sz="1500" b="1"/>
              <a:t>plaušu slimība</a:t>
            </a:r>
            <a:endParaRPr lang="en-US" sz="1500" b="1">
              <a:solidFill>
                <a:schemeClr val="bg1"/>
              </a:solidFill>
            </a:endParaRPr>
          </a:p>
        </p:txBody>
      </p:sp>
      <p:sp>
        <p:nvSpPr>
          <p:cNvPr id="9245" name="Text Box 41"/>
          <p:cNvSpPr txBox="1">
            <a:spLocks noChangeArrowheads="1"/>
          </p:cNvSpPr>
          <p:nvPr/>
        </p:nvSpPr>
        <p:spPr bwMode="auto">
          <a:xfrm>
            <a:off x="1874838" y="2128838"/>
            <a:ext cx="1765300" cy="320675"/>
          </a:xfrm>
          <a:prstGeom prst="rect">
            <a:avLst/>
          </a:prstGeom>
          <a:noFill/>
          <a:ln w="14351">
            <a:noFill/>
            <a:miter lim="800000"/>
            <a:headEnd/>
            <a:tailEnd/>
          </a:ln>
        </p:spPr>
        <p:txBody>
          <a:bodyPr>
            <a:spAutoFit/>
          </a:bodyPr>
          <a:lstStyle/>
          <a:p>
            <a:pPr eaLnBrk="0" hangingPunct="0">
              <a:spcBef>
                <a:spcPct val="50000"/>
              </a:spcBef>
            </a:pPr>
            <a:r>
              <a:rPr lang="en-US" sz="1500" b="1"/>
              <a:t>Perinat</a:t>
            </a:r>
            <a:r>
              <a:rPr lang="lv-LV" sz="1500" b="1"/>
              <a:t>āli cēloņi</a:t>
            </a:r>
            <a:endParaRPr lang="en-US" sz="1500" b="1"/>
          </a:p>
        </p:txBody>
      </p:sp>
      <p:sp>
        <p:nvSpPr>
          <p:cNvPr id="9246" name="Text Box 42"/>
          <p:cNvSpPr txBox="1">
            <a:spLocks noChangeArrowheads="1"/>
          </p:cNvSpPr>
          <p:nvPr/>
        </p:nvSpPr>
        <p:spPr bwMode="auto">
          <a:xfrm>
            <a:off x="2916238" y="1773238"/>
            <a:ext cx="1020762" cy="320675"/>
          </a:xfrm>
          <a:prstGeom prst="rect">
            <a:avLst/>
          </a:prstGeom>
          <a:noFill/>
          <a:ln w="14351">
            <a:noFill/>
            <a:miter lim="800000"/>
            <a:headEnd/>
            <a:tailEnd/>
          </a:ln>
        </p:spPr>
        <p:txBody>
          <a:bodyPr>
            <a:spAutoFit/>
          </a:bodyPr>
          <a:lstStyle/>
          <a:p>
            <a:pPr eaLnBrk="0" hangingPunct="0">
              <a:spcBef>
                <a:spcPct val="50000"/>
              </a:spcBef>
            </a:pPr>
            <a:r>
              <a:rPr lang="lv-LV" sz="1500" b="1"/>
              <a:t>Diarejas</a:t>
            </a:r>
            <a:endParaRPr lang="en-US" sz="1500" b="1"/>
          </a:p>
        </p:txBody>
      </p:sp>
      <p:sp>
        <p:nvSpPr>
          <p:cNvPr id="9247" name="Line 43"/>
          <p:cNvSpPr>
            <a:spLocks noChangeShapeType="1"/>
          </p:cNvSpPr>
          <p:nvPr/>
        </p:nvSpPr>
        <p:spPr bwMode="auto">
          <a:xfrm>
            <a:off x="3976688" y="2151063"/>
            <a:ext cx="171450" cy="282575"/>
          </a:xfrm>
          <a:prstGeom prst="line">
            <a:avLst/>
          </a:prstGeom>
          <a:noFill/>
          <a:ln w="14351">
            <a:solidFill>
              <a:schemeClr val="tx1"/>
            </a:solidFill>
            <a:round/>
            <a:headEnd/>
            <a:tailEnd/>
          </a:ln>
        </p:spPr>
        <p:txBody>
          <a:bodyPr wrap="none" anchor="ctr"/>
          <a:lstStyle/>
          <a:p>
            <a:endParaRPr lang="lv-LV"/>
          </a:p>
        </p:txBody>
      </p:sp>
      <p:sp>
        <p:nvSpPr>
          <p:cNvPr id="9248" name="Line 44"/>
          <p:cNvSpPr>
            <a:spLocks noChangeShapeType="1"/>
          </p:cNvSpPr>
          <p:nvPr/>
        </p:nvSpPr>
        <p:spPr bwMode="auto">
          <a:xfrm>
            <a:off x="3563938" y="2060575"/>
            <a:ext cx="215900" cy="504825"/>
          </a:xfrm>
          <a:prstGeom prst="line">
            <a:avLst/>
          </a:prstGeom>
          <a:noFill/>
          <a:ln w="14351">
            <a:solidFill>
              <a:schemeClr val="tx1"/>
            </a:solidFill>
            <a:round/>
            <a:headEnd/>
            <a:tailEnd/>
          </a:ln>
        </p:spPr>
        <p:txBody>
          <a:bodyPr wrap="none" anchor="ctr"/>
          <a:lstStyle/>
          <a:p>
            <a:endParaRPr lang="lv-LV"/>
          </a:p>
        </p:txBody>
      </p:sp>
      <p:sp>
        <p:nvSpPr>
          <p:cNvPr id="9249" name="Text Box 45"/>
          <p:cNvSpPr txBox="1">
            <a:spLocks noChangeArrowheads="1"/>
          </p:cNvSpPr>
          <p:nvPr/>
        </p:nvSpPr>
        <p:spPr bwMode="auto">
          <a:xfrm>
            <a:off x="3932238" y="1581150"/>
            <a:ext cx="1449387" cy="320675"/>
          </a:xfrm>
          <a:prstGeom prst="rect">
            <a:avLst/>
          </a:prstGeom>
          <a:noFill/>
          <a:ln w="14351">
            <a:noFill/>
            <a:miter lim="800000"/>
            <a:headEnd/>
            <a:tailEnd/>
          </a:ln>
        </p:spPr>
        <p:txBody>
          <a:bodyPr>
            <a:spAutoFit/>
          </a:bodyPr>
          <a:lstStyle/>
          <a:p>
            <a:pPr eaLnBrk="0" hangingPunct="0">
              <a:spcBef>
                <a:spcPct val="50000"/>
              </a:spcBef>
            </a:pPr>
            <a:r>
              <a:rPr lang="en-US" sz="1500" b="1"/>
              <a:t>Tuber</a:t>
            </a:r>
            <a:r>
              <a:rPr lang="lv-LV" sz="1500" b="1"/>
              <a:t>k</a:t>
            </a:r>
            <a:r>
              <a:rPr lang="en-US" sz="1500" b="1"/>
              <a:t>ulo</a:t>
            </a:r>
            <a:r>
              <a:rPr lang="lv-LV" sz="1500" b="1"/>
              <a:t>ze</a:t>
            </a:r>
            <a:endParaRPr lang="en-US" sz="1500" b="1"/>
          </a:p>
        </p:txBody>
      </p:sp>
      <p:sp>
        <p:nvSpPr>
          <p:cNvPr id="9250" name="Text Box 46"/>
          <p:cNvSpPr txBox="1">
            <a:spLocks noChangeArrowheads="1"/>
          </p:cNvSpPr>
          <p:nvPr/>
        </p:nvSpPr>
        <p:spPr bwMode="auto">
          <a:xfrm>
            <a:off x="4437063" y="2352675"/>
            <a:ext cx="527050" cy="320675"/>
          </a:xfrm>
          <a:prstGeom prst="rect">
            <a:avLst/>
          </a:prstGeom>
          <a:noFill/>
          <a:ln w="14351">
            <a:noFill/>
            <a:miter lim="800000"/>
            <a:headEnd/>
            <a:tailEnd/>
          </a:ln>
        </p:spPr>
        <p:txBody>
          <a:bodyPr>
            <a:spAutoFit/>
          </a:bodyPr>
          <a:lstStyle/>
          <a:p>
            <a:pPr eaLnBrk="0" hangingPunct="0">
              <a:spcBef>
                <a:spcPct val="50000"/>
              </a:spcBef>
            </a:pPr>
            <a:r>
              <a:rPr lang="en-US" sz="1500" b="1">
                <a:solidFill>
                  <a:schemeClr val="bg1"/>
                </a:solidFill>
              </a:rPr>
              <a:t>3%</a:t>
            </a:r>
          </a:p>
        </p:txBody>
      </p:sp>
      <p:sp>
        <p:nvSpPr>
          <p:cNvPr id="9251" name="Line 47"/>
          <p:cNvSpPr>
            <a:spLocks noChangeShapeType="1"/>
          </p:cNvSpPr>
          <p:nvPr/>
        </p:nvSpPr>
        <p:spPr bwMode="auto">
          <a:xfrm>
            <a:off x="4475163" y="1941513"/>
            <a:ext cx="122237" cy="446087"/>
          </a:xfrm>
          <a:prstGeom prst="line">
            <a:avLst/>
          </a:prstGeom>
          <a:noFill/>
          <a:ln w="14351">
            <a:solidFill>
              <a:schemeClr val="tx1"/>
            </a:solidFill>
            <a:round/>
            <a:headEnd/>
            <a:tailEnd/>
          </a:ln>
        </p:spPr>
        <p:txBody>
          <a:bodyPr wrap="none" anchor="ctr"/>
          <a:lstStyle/>
          <a:p>
            <a:endParaRPr lang="lv-LV"/>
          </a:p>
        </p:txBody>
      </p:sp>
      <p:sp>
        <p:nvSpPr>
          <p:cNvPr id="9252" name="Text Box 48"/>
          <p:cNvSpPr txBox="1">
            <a:spLocks noChangeArrowheads="1"/>
          </p:cNvSpPr>
          <p:nvPr/>
        </p:nvSpPr>
        <p:spPr bwMode="auto">
          <a:xfrm>
            <a:off x="3960813" y="2390775"/>
            <a:ext cx="527050" cy="320675"/>
          </a:xfrm>
          <a:prstGeom prst="rect">
            <a:avLst/>
          </a:prstGeom>
          <a:noFill/>
          <a:ln w="14351">
            <a:noFill/>
            <a:miter lim="800000"/>
            <a:headEnd/>
            <a:tailEnd/>
          </a:ln>
        </p:spPr>
        <p:txBody>
          <a:bodyPr>
            <a:spAutoFit/>
          </a:bodyPr>
          <a:lstStyle/>
          <a:p>
            <a:pPr eaLnBrk="0" hangingPunct="0">
              <a:spcBef>
                <a:spcPct val="50000"/>
              </a:spcBef>
            </a:pPr>
            <a:r>
              <a:rPr lang="en-US" sz="1500" b="1">
                <a:solidFill>
                  <a:schemeClr val="bg1"/>
                </a:solidFill>
              </a:rPr>
              <a:t>3%</a:t>
            </a:r>
          </a:p>
        </p:txBody>
      </p:sp>
      <p:sp>
        <p:nvSpPr>
          <p:cNvPr id="9253" name="Text Box 49"/>
          <p:cNvSpPr txBox="1">
            <a:spLocks noChangeArrowheads="1"/>
          </p:cNvSpPr>
          <p:nvPr/>
        </p:nvSpPr>
        <p:spPr bwMode="auto">
          <a:xfrm>
            <a:off x="3544888" y="2589213"/>
            <a:ext cx="527050" cy="320675"/>
          </a:xfrm>
          <a:prstGeom prst="rect">
            <a:avLst/>
          </a:prstGeom>
          <a:noFill/>
          <a:ln w="14351">
            <a:noFill/>
            <a:miter lim="800000"/>
            <a:headEnd/>
            <a:tailEnd/>
          </a:ln>
        </p:spPr>
        <p:txBody>
          <a:bodyPr>
            <a:spAutoFit/>
          </a:bodyPr>
          <a:lstStyle/>
          <a:p>
            <a:pPr eaLnBrk="0" hangingPunct="0">
              <a:spcBef>
                <a:spcPct val="50000"/>
              </a:spcBef>
            </a:pPr>
            <a:r>
              <a:rPr lang="en-US" sz="1500" b="1">
                <a:solidFill>
                  <a:schemeClr val="bg1"/>
                </a:solidFill>
              </a:rPr>
              <a:t>4%</a:t>
            </a:r>
          </a:p>
        </p:txBody>
      </p:sp>
      <p:sp>
        <p:nvSpPr>
          <p:cNvPr id="9254" name="Text Box 50"/>
          <p:cNvSpPr txBox="1">
            <a:spLocks noChangeArrowheads="1"/>
          </p:cNvSpPr>
          <p:nvPr/>
        </p:nvSpPr>
        <p:spPr bwMode="auto">
          <a:xfrm>
            <a:off x="4797425" y="2243138"/>
            <a:ext cx="527050" cy="320675"/>
          </a:xfrm>
          <a:prstGeom prst="rect">
            <a:avLst/>
          </a:prstGeom>
          <a:noFill/>
          <a:ln w="14351">
            <a:noFill/>
            <a:miter lim="800000"/>
            <a:headEnd/>
            <a:tailEnd/>
          </a:ln>
        </p:spPr>
        <p:txBody>
          <a:bodyPr>
            <a:spAutoFit/>
          </a:bodyPr>
          <a:lstStyle/>
          <a:p>
            <a:pPr eaLnBrk="0" hangingPunct="0">
              <a:spcBef>
                <a:spcPct val="50000"/>
              </a:spcBef>
            </a:pPr>
            <a:r>
              <a:rPr lang="en-US" sz="1500" b="1">
                <a:solidFill>
                  <a:schemeClr val="bg1"/>
                </a:solidFill>
              </a:rPr>
              <a:t>2%</a:t>
            </a:r>
          </a:p>
        </p:txBody>
      </p:sp>
      <p:sp>
        <p:nvSpPr>
          <p:cNvPr id="9255" name="Text Box 51"/>
          <p:cNvSpPr txBox="1">
            <a:spLocks noChangeArrowheads="1"/>
          </p:cNvSpPr>
          <p:nvPr/>
        </p:nvSpPr>
        <p:spPr bwMode="auto">
          <a:xfrm>
            <a:off x="5318125" y="1657350"/>
            <a:ext cx="1449388" cy="320675"/>
          </a:xfrm>
          <a:prstGeom prst="rect">
            <a:avLst/>
          </a:prstGeom>
          <a:noFill/>
          <a:ln w="14351">
            <a:noFill/>
            <a:miter lim="800000"/>
            <a:headEnd/>
            <a:tailEnd/>
          </a:ln>
        </p:spPr>
        <p:txBody>
          <a:bodyPr>
            <a:spAutoFit/>
          </a:bodyPr>
          <a:lstStyle/>
          <a:p>
            <a:pPr eaLnBrk="0" hangingPunct="0">
              <a:spcBef>
                <a:spcPct val="50000"/>
              </a:spcBef>
            </a:pPr>
            <a:r>
              <a:rPr lang="en-US" sz="1500" b="1"/>
              <a:t>Mal</a:t>
            </a:r>
            <a:r>
              <a:rPr lang="lv-LV" sz="1500" b="1"/>
              <a:t>ā</a:t>
            </a:r>
            <a:r>
              <a:rPr lang="en-US" sz="1500" b="1"/>
              <a:t>ri</a:t>
            </a:r>
            <a:r>
              <a:rPr lang="lv-LV" sz="1500" b="1"/>
              <a:t>j</a:t>
            </a:r>
            <a:r>
              <a:rPr lang="en-US" sz="1500" b="1"/>
              <a:t>a</a:t>
            </a:r>
          </a:p>
        </p:txBody>
      </p:sp>
      <p:sp>
        <p:nvSpPr>
          <p:cNvPr id="9256" name="Line 52"/>
          <p:cNvSpPr>
            <a:spLocks noChangeShapeType="1"/>
          </p:cNvSpPr>
          <p:nvPr/>
        </p:nvSpPr>
        <p:spPr bwMode="auto">
          <a:xfrm flipH="1">
            <a:off x="5073650" y="1844675"/>
            <a:ext cx="252413" cy="400050"/>
          </a:xfrm>
          <a:prstGeom prst="line">
            <a:avLst/>
          </a:prstGeom>
          <a:noFill/>
          <a:ln w="14351">
            <a:solidFill>
              <a:schemeClr val="tx1"/>
            </a:solidFill>
            <a:round/>
            <a:headEnd/>
            <a:tailEnd/>
          </a:ln>
        </p:spPr>
        <p:txBody>
          <a:bodyPr wrap="none" anchor="ctr"/>
          <a:lstStyle/>
          <a:p>
            <a:endParaRPr lang="lv-LV"/>
          </a:p>
        </p:txBody>
      </p:sp>
      <p:sp>
        <p:nvSpPr>
          <p:cNvPr id="9257" name="Text Box 53"/>
          <p:cNvSpPr txBox="1">
            <a:spLocks noChangeArrowheads="1"/>
          </p:cNvSpPr>
          <p:nvPr/>
        </p:nvSpPr>
        <p:spPr bwMode="auto">
          <a:xfrm>
            <a:off x="5943600" y="4124325"/>
            <a:ext cx="1671638" cy="320675"/>
          </a:xfrm>
          <a:prstGeom prst="rect">
            <a:avLst/>
          </a:prstGeom>
          <a:noFill/>
          <a:ln w="14351">
            <a:noFill/>
            <a:miter lim="800000"/>
            <a:headEnd/>
            <a:tailEnd/>
          </a:ln>
        </p:spPr>
        <p:txBody>
          <a:bodyPr>
            <a:spAutoFit/>
          </a:bodyPr>
          <a:lstStyle/>
          <a:p>
            <a:pPr eaLnBrk="0" hangingPunct="0">
              <a:spcBef>
                <a:spcPct val="50000"/>
              </a:spcBef>
            </a:pPr>
            <a:r>
              <a:rPr lang="lv-LV" sz="1500" b="1">
                <a:solidFill>
                  <a:schemeClr val="bg1"/>
                </a:solidFill>
              </a:rPr>
              <a:t>KSS </a:t>
            </a:r>
            <a:r>
              <a:rPr lang="en-US" sz="1500" b="1">
                <a:solidFill>
                  <a:schemeClr val="bg1"/>
                </a:solidFill>
              </a:rPr>
              <a:t> 13%</a:t>
            </a:r>
          </a:p>
        </p:txBody>
      </p:sp>
      <p:sp>
        <p:nvSpPr>
          <p:cNvPr id="9258" name="Rectangle 54"/>
          <p:cNvSpPr>
            <a:spLocks noChangeArrowheads="1"/>
          </p:cNvSpPr>
          <p:nvPr/>
        </p:nvSpPr>
        <p:spPr bwMode="auto">
          <a:xfrm>
            <a:off x="0" y="1428750"/>
            <a:ext cx="9144000" cy="69850"/>
          </a:xfrm>
          <a:prstGeom prst="rect">
            <a:avLst/>
          </a:prstGeom>
          <a:gradFill rotWithShape="0">
            <a:gsLst>
              <a:gs pos="0">
                <a:srgbClr val="FFEC37"/>
              </a:gs>
              <a:gs pos="100000">
                <a:srgbClr val="00527C"/>
              </a:gs>
            </a:gsLst>
            <a:lin ang="0" scaled="1"/>
          </a:gradFill>
          <a:ln w="9525">
            <a:noFill/>
            <a:miter lim="800000"/>
            <a:headEnd/>
            <a:tailEnd/>
          </a:ln>
        </p:spPr>
        <p:txBody>
          <a:bodyPr wrap="none" anchor="ctr"/>
          <a:lstStyle/>
          <a:p>
            <a:endParaRPr lang="lv-LV"/>
          </a:p>
        </p:txBody>
      </p:sp>
      <p:sp>
        <p:nvSpPr>
          <p:cNvPr id="9259" name="Line 55"/>
          <p:cNvSpPr>
            <a:spLocks noChangeShapeType="1"/>
          </p:cNvSpPr>
          <p:nvPr/>
        </p:nvSpPr>
        <p:spPr bwMode="auto">
          <a:xfrm>
            <a:off x="1763713" y="3933825"/>
            <a:ext cx="936625" cy="215900"/>
          </a:xfrm>
          <a:prstGeom prst="line">
            <a:avLst/>
          </a:prstGeom>
          <a:noFill/>
          <a:ln w="9525">
            <a:solidFill>
              <a:schemeClr val="tx1"/>
            </a:solidFill>
            <a:round/>
            <a:headEnd/>
            <a:tailEnd/>
          </a:ln>
        </p:spPr>
        <p:txBody>
          <a:bodyPr/>
          <a:lstStyle/>
          <a:p>
            <a:endParaRPr lang="lv-LV"/>
          </a:p>
        </p:txBody>
      </p:sp>
      <p:sp>
        <p:nvSpPr>
          <p:cNvPr id="9260" name="Line 56"/>
          <p:cNvSpPr>
            <a:spLocks noChangeShapeType="1"/>
          </p:cNvSpPr>
          <p:nvPr/>
        </p:nvSpPr>
        <p:spPr bwMode="auto">
          <a:xfrm>
            <a:off x="2484438" y="3429000"/>
            <a:ext cx="287337" cy="71438"/>
          </a:xfrm>
          <a:prstGeom prst="line">
            <a:avLst/>
          </a:prstGeom>
          <a:noFill/>
          <a:ln w="9525">
            <a:solidFill>
              <a:schemeClr val="tx1"/>
            </a:solidFill>
            <a:round/>
            <a:headEnd/>
            <a:tailEnd/>
          </a:ln>
        </p:spPr>
        <p:txBody>
          <a:bodyPr/>
          <a:lstStyle/>
          <a:p>
            <a:endParaRPr lang="lv-LV"/>
          </a:p>
        </p:txBody>
      </p:sp>
      <p:sp>
        <p:nvSpPr>
          <p:cNvPr id="9261" name="Line 57"/>
          <p:cNvSpPr>
            <a:spLocks noChangeShapeType="1"/>
          </p:cNvSpPr>
          <p:nvPr/>
        </p:nvSpPr>
        <p:spPr bwMode="auto">
          <a:xfrm>
            <a:off x="2555875" y="2852738"/>
            <a:ext cx="503238" cy="215900"/>
          </a:xfrm>
          <a:prstGeom prst="line">
            <a:avLst/>
          </a:prstGeom>
          <a:noFill/>
          <a:ln w="9525">
            <a:solidFill>
              <a:schemeClr val="tx1"/>
            </a:solidFill>
            <a:round/>
            <a:headEnd/>
            <a:tailEnd/>
          </a:ln>
        </p:spPr>
        <p:txBody>
          <a:bodyPr/>
          <a:lstStyle/>
          <a:p>
            <a:endParaRPr lang="lv-LV"/>
          </a:p>
        </p:txBody>
      </p:sp>
      <p:sp>
        <p:nvSpPr>
          <p:cNvPr id="9262" name="Rectangle 58"/>
          <p:cNvSpPr>
            <a:spLocks noChangeArrowheads="1"/>
          </p:cNvSpPr>
          <p:nvPr/>
        </p:nvSpPr>
        <p:spPr bwMode="auto">
          <a:xfrm>
            <a:off x="3132138" y="2924175"/>
            <a:ext cx="441325" cy="304800"/>
          </a:xfrm>
          <a:prstGeom prst="rect">
            <a:avLst/>
          </a:prstGeom>
          <a:noFill/>
          <a:ln w="12700">
            <a:noFill/>
            <a:miter lim="800000"/>
            <a:headEnd type="none" w="sm" len="sm"/>
            <a:tailEnd type="none" w="sm" len="sm"/>
          </a:ln>
        </p:spPr>
        <p:txBody>
          <a:bodyPr wrap="none">
            <a:spAutoFit/>
          </a:bodyPr>
          <a:lstStyle/>
          <a:p>
            <a:r>
              <a:rPr lang="en-US" sz="1400" b="1">
                <a:solidFill>
                  <a:schemeClr val="bg1"/>
                </a:solidFill>
              </a:rPr>
              <a:t>5%</a:t>
            </a:r>
            <a:endParaRPr lang="ru-RU" sz="1400" b="1">
              <a:solidFill>
                <a:schemeClr val="bg1"/>
              </a:solidFill>
            </a:endParaRPr>
          </a:p>
        </p:txBody>
      </p:sp>
    </p:spTree>
    <p:extLst>
      <p:ext uri="{BB962C8B-B14F-4D97-AF65-F5344CB8AC3E}">
        <p14:creationId xmlns:p14="http://schemas.microsoft.com/office/powerpoint/2010/main" val="2642114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42852"/>
            <a:ext cx="8229600" cy="1000132"/>
          </a:xfrm>
        </p:spPr>
        <p:txBody>
          <a:bodyPr>
            <a:normAutofit fontScale="90000"/>
          </a:bodyPr>
          <a:lstStyle/>
          <a:p>
            <a:r>
              <a:rPr lang="lv-LV" dirty="0" smtClean="0"/>
              <a:t>Visos Latvijas stacionāros ārstēto pacientu </a:t>
            </a:r>
            <a:r>
              <a:rPr lang="lv-LV" dirty="0" err="1" smtClean="0"/>
              <a:t>letalitāte</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5329487"/>
              </p:ext>
            </p:extLst>
          </p:nvPr>
        </p:nvGraphicFramePr>
        <p:xfrm>
          <a:off x="214282" y="1357298"/>
          <a:ext cx="8501120" cy="4572032"/>
        </p:xfrm>
        <a:graphic>
          <a:graphicData uri="http://schemas.openxmlformats.org/drawingml/2006/table">
            <a:tbl>
              <a:tblPr firstRow="1" bandRow="1">
                <a:tableStyleId>{5C22544A-7EE6-4342-B048-85BDC9FD1C3A}</a:tableStyleId>
              </a:tblPr>
              <a:tblGrid>
                <a:gridCol w="785818"/>
                <a:gridCol w="1339462"/>
                <a:gridCol w="1062640"/>
                <a:gridCol w="1062640"/>
                <a:gridCol w="1062640"/>
                <a:gridCol w="1062640"/>
                <a:gridCol w="1062640"/>
                <a:gridCol w="1062640"/>
              </a:tblGrid>
              <a:tr h="380497">
                <a:tc rowSpan="2">
                  <a:txBody>
                    <a:bodyPr/>
                    <a:lstStyle/>
                    <a:p>
                      <a:pPr marL="453390" indent="-226695" algn="ctr">
                        <a:spcAft>
                          <a:spcPts val="0"/>
                        </a:spcAft>
                      </a:pPr>
                      <a:r>
                        <a:rPr lang="en-US" sz="1400" b="1" dirty="0">
                          <a:solidFill>
                            <a:schemeClr val="bg1"/>
                          </a:solidFill>
                          <a:latin typeface="Arial Narrow"/>
                          <a:ea typeface="Calibri"/>
                          <a:cs typeface="Times New Roman"/>
                        </a:rPr>
                        <a:t>SSK-10 </a:t>
                      </a:r>
                      <a:endParaRPr lang="lv-LV" sz="1400" b="1" dirty="0">
                        <a:solidFill>
                          <a:schemeClr val="bg1"/>
                        </a:solidFill>
                        <a:latin typeface="Calibri"/>
                        <a:ea typeface="Calibri"/>
                        <a:cs typeface="Times New Roman"/>
                      </a:endParaRPr>
                    </a:p>
                  </a:txBody>
                  <a:tcPr marL="68580" marR="68580" marT="0" marB="0" anchor="ctr"/>
                </a:tc>
                <a:tc rowSpan="2">
                  <a:txBody>
                    <a:bodyPr/>
                    <a:lstStyle/>
                    <a:p>
                      <a:pPr marL="453390" indent="-226695" algn="ctr">
                        <a:spcAft>
                          <a:spcPts val="0"/>
                        </a:spcAft>
                      </a:pPr>
                      <a:r>
                        <a:rPr lang="en-US" sz="1400" b="1" dirty="0" err="1">
                          <a:solidFill>
                            <a:schemeClr val="bg1"/>
                          </a:solidFill>
                          <a:latin typeface="Arial Narrow"/>
                          <a:ea typeface="Calibri"/>
                          <a:cs typeface="Times New Roman"/>
                        </a:rPr>
                        <a:t>Diagnoze</a:t>
                      </a:r>
                      <a:endParaRPr lang="lv-LV" sz="1400" b="1" dirty="0">
                        <a:solidFill>
                          <a:schemeClr val="bg1"/>
                        </a:solidFill>
                        <a:latin typeface="Calibri"/>
                        <a:ea typeface="Calibri"/>
                        <a:cs typeface="Times New Roman"/>
                      </a:endParaRPr>
                    </a:p>
                  </a:txBody>
                  <a:tcPr marL="68580" marR="68580" marT="0" marB="0" anchor="ctr"/>
                </a:tc>
                <a:tc gridSpan="6">
                  <a:txBody>
                    <a:bodyPr/>
                    <a:lstStyle/>
                    <a:p>
                      <a:pPr marL="453390" indent="-226695" algn="ctr">
                        <a:spcAft>
                          <a:spcPts val="0"/>
                        </a:spcAft>
                      </a:pPr>
                      <a:r>
                        <a:rPr lang="lv-LV" sz="1400" b="1" dirty="0">
                          <a:solidFill>
                            <a:schemeClr val="bg1"/>
                          </a:solidFill>
                          <a:latin typeface="Arial Narrow"/>
                          <a:ea typeface="Calibri"/>
                          <a:cs typeface="Times New Roman"/>
                        </a:rPr>
                        <a:t>Pacientu </a:t>
                      </a:r>
                      <a:r>
                        <a:rPr lang="lv-LV" sz="1400" b="1" dirty="0" err="1">
                          <a:solidFill>
                            <a:schemeClr val="bg1"/>
                          </a:solidFill>
                          <a:latin typeface="Arial Narrow"/>
                          <a:ea typeface="Calibri"/>
                          <a:cs typeface="Times New Roman"/>
                        </a:rPr>
                        <a:t>letalitāte</a:t>
                      </a:r>
                      <a:r>
                        <a:rPr lang="lv-LV" sz="1400" b="1" dirty="0">
                          <a:solidFill>
                            <a:schemeClr val="bg1"/>
                          </a:solidFill>
                          <a:latin typeface="Arial Narrow"/>
                          <a:ea typeface="Calibri"/>
                          <a:cs typeface="Times New Roman"/>
                        </a:rPr>
                        <a:t> (%)</a:t>
                      </a:r>
                      <a:endParaRPr lang="lv-LV" sz="1400" b="1" dirty="0">
                        <a:solidFill>
                          <a:schemeClr val="bg1"/>
                        </a:solidFill>
                        <a:latin typeface="Calibri"/>
                        <a:ea typeface="Calibri"/>
                        <a:cs typeface="Times New Roman"/>
                      </a:endParaRPr>
                    </a:p>
                  </a:txBody>
                  <a:tcPr marL="68580" marR="68580" marT="0" marB="0"/>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475617">
                <a:tc vMerge="1">
                  <a:txBody>
                    <a:bodyPr/>
                    <a:lstStyle/>
                    <a:p>
                      <a:pPr marL="453390" indent="-226695" algn="ctr">
                        <a:spcAft>
                          <a:spcPts val="0"/>
                        </a:spcAft>
                      </a:pPr>
                      <a:endParaRPr lang="lv-LV" sz="1200" dirty="0">
                        <a:latin typeface="Calibri"/>
                        <a:ea typeface="Calibri"/>
                        <a:cs typeface="Times New Roman"/>
                      </a:endParaRPr>
                    </a:p>
                  </a:txBody>
                  <a:tcPr marL="68580" marR="68580" marT="0" marB="0" anchor="ctr"/>
                </a:tc>
                <a:tc vMerge="1">
                  <a:txBody>
                    <a:bodyPr/>
                    <a:lstStyle/>
                    <a:p>
                      <a:endParaRPr lang="lv-LV"/>
                    </a:p>
                  </a:txBody>
                  <a:tcPr/>
                </a:tc>
                <a:tc>
                  <a:txBody>
                    <a:bodyPr/>
                    <a:lstStyle/>
                    <a:p>
                      <a:pPr marL="453390" indent="-226695" algn="ctr">
                        <a:spcAft>
                          <a:spcPts val="0"/>
                        </a:spcAft>
                      </a:pPr>
                      <a:r>
                        <a:rPr lang="lv-LV" sz="1200" b="1">
                          <a:latin typeface="Arial Narrow"/>
                          <a:ea typeface="Calibri"/>
                          <a:cs typeface="Times New Roman"/>
                        </a:rPr>
                        <a:t>2006</a:t>
                      </a:r>
                      <a:endParaRPr lang="lv-LV" sz="1200" b="1">
                        <a:latin typeface="Calibri"/>
                        <a:ea typeface="Calibri"/>
                        <a:cs typeface="Times New Roman"/>
                      </a:endParaRPr>
                    </a:p>
                  </a:txBody>
                  <a:tcPr marL="36195" marR="36195" marT="0" marB="0" anchor="ctr"/>
                </a:tc>
                <a:tc>
                  <a:txBody>
                    <a:bodyPr/>
                    <a:lstStyle/>
                    <a:p>
                      <a:pPr marL="453390" indent="-226695" algn="ctr">
                        <a:spcAft>
                          <a:spcPts val="0"/>
                        </a:spcAft>
                      </a:pPr>
                      <a:r>
                        <a:rPr lang="lv-LV" sz="1200" b="1">
                          <a:latin typeface="Arial Narrow"/>
                          <a:ea typeface="Calibri"/>
                          <a:cs typeface="Times New Roman"/>
                        </a:rPr>
                        <a:t>2007</a:t>
                      </a:r>
                      <a:endParaRPr lang="lv-LV" sz="1200" b="1">
                        <a:latin typeface="Calibri"/>
                        <a:ea typeface="Calibri"/>
                        <a:cs typeface="Times New Roman"/>
                      </a:endParaRPr>
                    </a:p>
                  </a:txBody>
                  <a:tcPr marL="36195" marR="36195" marT="0" marB="0" anchor="ctr"/>
                </a:tc>
                <a:tc>
                  <a:txBody>
                    <a:bodyPr/>
                    <a:lstStyle/>
                    <a:p>
                      <a:pPr marL="453390" indent="-226695" algn="ctr">
                        <a:spcAft>
                          <a:spcPts val="0"/>
                        </a:spcAft>
                      </a:pPr>
                      <a:r>
                        <a:rPr lang="lv-LV" sz="1200" b="1">
                          <a:latin typeface="Arial Narrow"/>
                          <a:ea typeface="Calibri"/>
                          <a:cs typeface="Times New Roman"/>
                        </a:rPr>
                        <a:t>2008</a:t>
                      </a:r>
                      <a:endParaRPr lang="lv-LV" sz="1200" b="1">
                        <a:latin typeface="Calibri"/>
                        <a:ea typeface="Calibri"/>
                        <a:cs typeface="Times New Roman"/>
                      </a:endParaRPr>
                    </a:p>
                  </a:txBody>
                  <a:tcPr marL="36195" marR="36195" marT="0" marB="0" anchor="ctr"/>
                </a:tc>
                <a:tc>
                  <a:txBody>
                    <a:bodyPr/>
                    <a:lstStyle/>
                    <a:p>
                      <a:pPr marL="453390" indent="-226695" algn="ctr">
                        <a:spcAft>
                          <a:spcPts val="0"/>
                        </a:spcAft>
                      </a:pPr>
                      <a:r>
                        <a:rPr lang="lv-LV" sz="1200" b="1">
                          <a:latin typeface="Arial Narrow"/>
                          <a:ea typeface="Calibri"/>
                          <a:cs typeface="Times New Roman"/>
                        </a:rPr>
                        <a:t>2009</a:t>
                      </a:r>
                      <a:endParaRPr lang="lv-LV" sz="1200" b="1">
                        <a:latin typeface="Calibri"/>
                        <a:ea typeface="Calibri"/>
                        <a:cs typeface="Times New Roman"/>
                      </a:endParaRPr>
                    </a:p>
                  </a:txBody>
                  <a:tcPr marL="36195" marR="36195" marT="0" marB="0" anchor="ctr"/>
                </a:tc>
                <a:tc>
                  <a:txBody>
                    <a:bodyPr/>
                    <a:lstStyle/>
                    <a:p>
                      <a:pPr marL="453390" indent="-226695" algn="ctr">
                        <a:spcAft>
                          <a:spcPts val="0"/>
                        </a:spcAft>
                      </a:pPr>
                      <a:r>
                        <a:rPr lang="lv-LV" sz="1200" b="1">
                          <a:latin typeface="Arial Narrow"/>
                          <a:ea typeface="Calibri"/>
                          <a:cs typeface="Times New Roman"/>
                        </a:rPr>
                        <a:t>2010</a:t>
                      </a:r>
                      <a:endParaRPr lang="lv-LV" sz="1200" b="1">
                        <a:latin typeface="Calibri"/>
                        <a:ea typeface="Calibri"/>
                        <a:cs typeface="Times New Roman"/>
                      </a:endParaRPr>
                    </a:p>
                  </a:txBody>
                  <a:tcPr marL="36195" marR="36195" marT="0" marB="0" anchor="ctr"/>
                </a:tc>
                <a:tc>
                  <a:txBody>
                    <a:bodyPr/>
                    <a:lstStyle/>
                    <a:p>
                      <a:pPr marL="453390" indent="-226695" algn="ctr">
                        <a:spcAft>
                          <a:spcPts val="0"/>
                        </a:spcAft>
                      </a:pPr>
                      <a:r>
                        <a:rPr lang="lv-LV" sz="1200" b="1" dirty="0">
                          <a:latin typeface="Arial Narrow"/>
                          <a:ea typeface="Calibri"/>
                          <a:cs typeface="Times New Roman"/>
                        </a:rPr>
                        <a:t>2011</a:t>
                      </a:r>
                      <a:endParaRPr lang="lv-LV" sz="1200" b="1" dirty="0">
                        <a:latin typeface="Calibri"/>
                        <a:ea typeface="Calibri"/>
                        <a:cs typeface="Times New Roman"/>
                      </a:endParaRPr>
                    </a:p>
                  </a:txBody>
                  <a:tcPr marL="36195" marR="36195" marT="0" marB="0" anchor="ctr"/>
                </a:tc>
              </a:tr>
              <a:tr h="727244">
                <a:tc>
                  <a:txBody>
                    <a:bodyPr/>
                    <a:lstStyle/>
                    <a:p>
                      <a:pPr marL="453390" indent="-41275">
                        <a:spcAft>
                          <a:spcPts val="0"/>
                        </a:spcAft>
                        <a:tabLst>
                          <a:tab pos="-991870" algn="l"/>
                          <a:tab pos="88265" algn="l"/>
                        </a:tabLst>
                      </a:pPr>
                      <a:r>
                        <a:rPr lang="lv-LV" sz="1200" b="1">
                          <a:latin typeface="Arial Narrow"/>
                          <a:ea typeface="Calibri"/>
                          <a:cs typeface="Times New Roman"/>
                        </a:rPr>
                        <a:t>I60</a:t>
                      </a:r>
                      <a:endParaRPr lang="lv-LV" sz="1200" b="1">
                        <a:latin typeface="Calibri"/>
                        <a:ea typeface="Calibri"/>
                        <a:cs typeface="Times New Roman"/>
                      </a:endParaRPr>
                    </a:p>
                  </a:txBody>
                  <a:tcPr marL="68580" marR="68580" marT="0" marB="0" anchor="ctr"/>
                </a:tc>
                <a:tc>
                  <a:txBody>
                    <a:bodyPr/>
                    <a:lstStyle/>
                    <a:p>
                      <a:pPr marL="189865" indent="-226695">
                        <a:spcAft>
                          <a:spcPts val="0"/>
                        </a:spcAft>
                        <a:tabLst>
                          <a:tab pos="280035" algn="l"/>
                        </a:tabLst>
                      </a:pPr>
                      <a:r>
                        <a:rPr lang="lv-LV" sz="1200" b="1" i="1" dirty="0" err="1" smtClean="0">
                          <a:latin typeface="Arial Narrow"/>
                          <a:ea typeface="Calibri"/>
                          <a:cs typeface="Times New Roman"/>
                        </a:rPr>
                        <a:t>Subarahnoidāls</a:t>
                      </a:r>
                      <a:r>
                        <a:rPr lang="lv-LV" sz="1200" b="1" i="1" baseline="0" dirty="0" smtClean="0">
                          <a:latin typeface="Arial Narrow"/>
                          <a:ea typeface="Calibri"/>
                          <a:cs typeface="Times New Roman"/>
                        </a:rPr>
                        <a:t> </a:t>
                      </a:r>
                      <a:r>
                        <a:rPr lang="lv-LV" sz="1200" b="1" i="1" dirty="0" smtClean="0">
                          <a:latin typeface="Arial Narrow"/>
                          <a:ea typeface="Calibri"/>
                          <a:cs typeface="Times New Roman"/>
                        </a:rPr>
                        <a:t>asinsizplūdums</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dirty="0">
                          <a:solidFill>
                            <a:srgbClr val="000000"/>
                          </a:solidFill>
                          <a:latin typeface="Arial Narrow"/>
                          <a:ea typeface="Arial Unicode MS"/>
                          <a:cs typeface="Arial Unicode MS"/>
                        </a:rPr>
                        <a:t>28,7</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31,8</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32,6</a:t>
                      </a:r>
                      <a:endParaRPr lang="lv-LV" sz="1200" b="1">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33,3</a:t>
                      </a:r>
                      <a:endParaRPr lang="lv-LV" sz="1200" b="1">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27,3</a:t>
                      </a:r>
                      <a:endParaRPr lang="lv-LV" sz="1200" b="1">
                        <a:latin typeface="Calibri"/>
                        <a:ea typeface="Calibri"/>
                        <a:cs typeface="Times New Roman"/>
                      </a:endParaRPr>
                    </a:p>
                  </a:txBody>
                  <a:tcPr marL="68580" marR="68580" marT="0" marB="0" anchor="ctr"/>
                </a:tc>
                <a:tc>
                  <a:txBody>
                    <a:bodyPr/>
                    <a:lstStyle/>
                    <a:p>
                      <a:pPr marL="396240" indent="-226695" algn="r">
                        <a:spcAft>
                          <a:spcPts val="0"/>
                        </a:spcAft>
                      </a:pPr>
                      <a:r>
                        <a:rPr lang="lv-LV" sz="1200" b="1">
                          <a:solidFill>
                            <a:srgbClr val="000000"/>
                          </a:solidFill>
                          <a:latin typeface="Arial Narrow"/>
                          <a:ea typeface="Calibri"/>
                          <a:cs typeface="Times New Roman"/>
                        </a:rPr>
                        <a:t>32,0</a:t>
                      </a:r>
                      <a:endParaRPr lang="lv-LV" sz="1200" b="1">
                        <a:latin typeface="Calibri"/>
                        <a:ea typeface="Calibri"/>
                        <a:cs typeface="Times New Roman"/>
                      </a:endParaRPr>
                    </a:p>
                  </a:txBody>
                  <a:tcPr marL="17780" marR="71755" marT="0" marB="0" anchor="ctr"/>
                </a:tc>
              </a:tr>
              <a:tr h="727244">
                <a:tc>
                  <a:txBody>
                    <a:bodyPr/>
                    <a:lstStyle/>
                    <a:p>
                      <a:pPr marL="453390" indent="-41275">
                        <a:spcAft>
                          <a:spcPts val="0"/>
                        </a:spcAft>
                        <a:tabLst>
                          <a:tab pos="-991870" algn="l"/>
                          <a:tab pos="88265" algn="l"/>
                          <a:tab pos="659765" algn="l"/>
                        </a:tabLst>
                      </a:pPr>
                      <a:r>
                        <a:rPr lang="lv-LV" sz="1200" b="1">
                          <a:latin typeface="Arial Narrow"/>
                          <a:ea typeface="Calibri"/>
                          <a:cs typeface="Times New Roman"/>
                        </a:rPr>
                        <a:t>I61</a:t>
                      </a:r>
                      <a:endParaRPr lang="lv-LV" sz="1200" b="1">
                        <a:latin typeface="Calibri"/>
                        <a:ea typeface="Calibri"/>
                        <a:cs typeface="Times New Roman"/>
                      </a:endParaRPr>
                    </a:p>
                  </a:txBody>
                  <a:tcPr marL="68580" marR="68580" marT="0" marB="0" anchor="ctr"/>
                </a:tc>
                <a:tc>
                  <a:txBody>
                    <a:bodyPr/>
                    <a:lstStyle/>
                    <a:p>
                      <a:pPr marL="189865" indent="-226695">
                        <a:spcAft>
                          <a:spcPts val="0"/>
                        </a:spcAft>
                        <a:tabLst>
                          <a:tab pos="280035" algn="l"/>
                          <a:tab pos="659765" algn="l"/>
                        </a:tabLst>
                      </a:pPr>
                      <a:r>
                        <a:rPr lang="lv-LV" sz="1200" b="1" i="1" dirty="0">
                          <a:latin typeface="Arial Narrow"/>
                          <a:ea typeface="Calibri"/>
                          <a:cs typeface="Times New Roman"/>
                        </a:rPr>
                        <a:t>I</a:t>
                      </a:r>
                      <a:r>
                        <a:rPr lang="lv-LV" sz="1200" b="1" i="1" dirty="0" smtClean="0">
                          <a:latin typeface="Arial Narrow"/>
                          <a:ea typeface="Calibri"/>
                          <a:cs typeface="Times New Roman"/>
                        </a:rPr>
                        <a:t>ntracerebrāls asinsizplūdums</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dirty="0">
                          <a:solidFill>
                            <a:srgbClr val="000000"/>
                          </a:solidFill>
                          <a:latin typeface="Arial Narrow"/>
                          <a:ea typeface="Arial Unicode MS"/>
                          <a:cs typeface="Arial Unicode MS"/>
                        </a:rPr>
                        <a:t>42,8</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dirty="0">
                          <a:solidFill>
                            <a:srgbClr val="000000"/>
                          </a:solidFill>
                          <a:latin typeface="Arial Narrow"/>
                          <a:ea typeface="Arial Unicode MS"/>
                          <a:cs typeface="Arial Unicode MS"/>
                        </a:rPr>
                        <a:t>39,6</a:t>
                      </a:r>
                      <a:endParaRPr lang="lv-LV" sz="1200" b="1" dirty="0">
                        <a:latin typeface="Calibri"/>
                        <a:ea typeface="Calibri"/>
                        <a:cs typeface="Times New Roman"/>
                      </a:endParaRPr>
                    </a:p>
                  </a:txBody>
                  <a:tcPr marL="17780" marR="71755" marT="0" marB="0" anchor="ctr"/>
                </a:tc>
                <a:tc>
                  <a:txBody>
                    <a:bodyPr/>
                    <a:lstStyle/>
                    <a:p>
                      <a:pPr marL="453390" indent="-226695" algn="r">
                        <a:spcAft>
                          <a:spcPts val="0"/>
                        </a:spcAft>
                      </a:pPr>
                      <a:r>
                        <a:rPr lang="lv-LV" sz="1200" b="1" dirty="0">
                          <a:solidFill>
                            <a:srgbClr val="000000"/>
                          </a:solidFill>
                          <a:latin typeface="Arial Narrow"/>
                          <a:ea typeface="Arial Unicode MS"/>
                          <a:cs typeface="Arial Unicode MS"/>
                        </a:rPr>
                        <a:t>39,6</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dirty="0">
                          <a:solidFill>
                            <a:srgbClr val="000000"/>
                          </a:solidFill>
                          <a:latin typeface="Arial Narrow"/>
                          <a:ea typeface="Arial Unicode MS"/>
                          <a:cs typeface="Arial Unicode MS"/>
                        </a:rPr>
                        <a:t>35,6</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dirty="0">
                          <a:solidFill>
                            <a:srgbClr val="000000"/>
                          </a:solidFill>
                          <a:latin typeface="Arial Narrow"/>
                          <a:ea typeface="Arial Unicode MS"/>
                          <a:cs typeface="Arial Unicode MS"/>
                        </a:rPr>
                        <a:t>41,7</a:t>
                      </a:r>
                      <a:endParaRPr lang="lv-LV" sz="1200" b="1" dirty="0">
                        <a:latin typeface="Calibri"/>
                        <a:ea typeface="Calibri"/>
                        <a:cs typeface="Times New Roman"/>
                      </a:endParaRPr>
                    </a:p>
                  </a:txBody>
                  <a:tcPr marL="68580" marR="68580" marT="0" marB="0" anchor="ctr"/>
                </a:tc>
                <a:tc>
                  <a:txBody>
                    <a:bodyPr/>
                    <a:lstStyle/>
                    <a:p>
                      <a:pPr marL="396240" indent="-226695" algn="r">
                        <a:spcAft>
                          <a:spcPts val="0"/>
                        </a:spcAft>
                      </a:pPr>
                      <a:r>
                        <a:rPr lang="lv-LV" sz="1200" b="1">
                          <a:solidFill>
                            <a:srgbClr val="000000"/>
                          </a:solidFill>
                          <a:latin typeface="Arial Narrow"/>
                          <a:ea typeface="Calibri"/>
                          <a:cs typeface="Times New Roman"/>
                        </a:rPr>
                        <a:t>38,2</a:t>
                      </a:r>
                      <a:endParaRPr lang="lv-LV" sz="1200" b="1">
                        <a:latin typeface="Calibri"/>
                        <a:ea typeface="Calibri"/>
                        <a:cs typeface="Times New Roman"/>
                      </a:endParaRPr>
                    </a:p>
                  </a:txBody>
                  <a:tcPr marL="17780" marR="71755" marT="0" marB="0" anchor="ctr"/>
                </a:tc>
              </a:tr>
              <a:tr h="727244">
                <a:tc>
                  <a:txBody>
                    <a:bodyPr/>
                    <a:lstStyle/>
                    <a:p>
                      <a:pPr marL="453390" indent="-41275">
                        <a:spcAft>
                          <a:spcPts val="0"/>
                        </a:spcAft>
                        <a:tabLst>
                          <a:tab pos="-991870" algn="l"/>
                          <a:tab pos="88265" algn="l"/>
                          <a:tab pos="209550" algn="l"/>
                        </a:tabLst>
                      </a:pPr>
                      <a:r>
                        <a:rPr lang="lv-LV" sz="1200" b="1">
                          <a:latin typeface="Arial Narrow"/>
                          <a:ea typeface="Calibri"/>
                          <a:cs typeface="Times New Roman"/>
                        </a:rPr>
                        <a:t>I63</a:t>
                      </a:r>
                      <a:endParaRPr lang="lv-LV" sz="1200" b="1">
                        <a:latin typeface="Calibri"/>
                        <a:ea typeface="Calibri"/>
                        <a:cs typeface="Times New Roman"/>
                      </a:endParaRPr>
                    </a:p>
                  </a:txBody>
                  <a:tcPr marL="68580" marR="68580" marT="0" marB="0" anchor="ctr"/>
                </a:tc>
                <a:tc>
                  <a:txBody>
                    <a:bodyPr/>
                    <a:lstStyle/>
                    <a:p>
                      <a:pPr marL="189865" indent="-226695">
                        <a:spcAft>
                          <a:spcPts val="0"/>
                        </a:spcAft>
                        <a:tabLst>
                          <a:tab pos="209550" algn="l"/>
                          <a:tab pos="280035" algn="l"/>
                        </a:tabLst>
                      </a:pPr>
                      <a:r>
                        <a:rPr lang="lv-LV" sz="1200" b="1" i="1" dirty="0">
                          <a:latin typeface="Arial Narrow"/>
                          <a:ea typeface="Calibri"/>
                          <a:cs typeface="Times New Roman"/>
                        </a:rPr>
                        <a:t>S</a:t>
                      </a:r>
                      <a:r>
                        <a:rPr lang="lv-LV" sz="1200" b="1" i="1" dirty="0" smtClean="0">
                          <a:latin typeface="Arial Narrow"/>
                          <a:ea typeface="Calibri"/>
                          <a:cs typeface="Times New Roman"/>
                        </a:rPr>
                        <a:t>madzeņu </a:t>
                      </a:r>
                      <a:r>
                        <a:rPr lang="lv-LV" sz="1200" b="1" i="1" dirty="0">
                          <a:latin typeface="Arial Narrow"/>
                          <a:ea typeface="Calibri"/>
                          <a:cs typeface="Times New Roman"/>
                        </a:rPr>
                        <a:t>infarkts</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20,6</a:t>
                      </a:r>
                      <a:endParaRPr lang="lv-LV" sz="1200" b="1">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20,7</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20,2</a:t>
                      </a:r>
                      <a:endParaRPr lang="lv-LV" sz="1200" b="1">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19,7</a:t>
                      </a:r>
                      <a:endParaRPr lang="lv-LV" sz="1200" b="1">
                        <a:latin typeface="Calibri"/>
                        <a:ea typeface="Calibri"/>
                        <a:cs typeface="Times New Roman"/>
                      </a:endParaRPr>
                    </a:p>
                  </a:txBody>
                  <a:tcPr marL="17780" marR="17780" marT="0" marB="0" anchor="ctr"/>
                </a:tc>
                <a:tc>
                  <a:txBody>
                    <a:bodyPr/>
                    <a:lstStyle/>
                    <a:p>
                      <a:pPr marL="453390" indent="-226695" algn="r">
                        <a:spcAft>
                          <a:spcPts val="0"/>
                        </a:spcAft>
                      </a:pPr>
                      <a:r>
                        <a:rPr lang="lv-LV" sz="1200" b="1" dirty="0">
                          <a:solidFill>
                            <a:srgbClr val="000000"/>
                          </a:solidFill>
                          <a:latin typeface="Arial Narrow"/>
                          <a:ea typeface="Arial Unicode MS"/>
                          <a:cs typeface="Arial Unicode MS"/>
                        </a:rPr>
                        <a:t>20,0</a:t>
                      </a:r>
                      <a:endParaRPr lang="lv-LV" sz="1200" b="1" dirty="0">
                        <a:latin typeface="Calibri"/>
                        <a:ea typeface="Calibri"/>
                        <a:cs typeface="Times New Roman"/>
                      </a:endParaRPr>
                    </a:p>
                  </a:txBody>
                  <a:tcPr marL="68580" marR="68580" marT="0" marB="0" anchor="ctr"/>
                </a:tc>
                <a:tc>
                  <a:txBody>
                    <a:bodyPr/>
                    <a:lstStyle/>
                    <a:p>
                      <a:pPr marL="396240" indent="-226695" algn="r">
                        <a:spcAft>
                          <a:spcPts val="0"/>
                        </a:spcAft>
                      </a:pPr>
                      <a:r>
                        <a:rPr lang="lv-LV" sz="1200" b="1" dirty="0">
                          <a:solidFill>
                            <a:srgbClr val="000000"/>
                          </a:solidFill>
                          <a:latin typeface="Arial Narrow"/>
                          <a:ea typeface="Calibri"/>
                          <a:cs typeface="Times New Roman"/>
                        </a:rPr>
                        <a:t>19,2</a:t>
                      </a:r>
                      <a:endParaRPr lang="lv-LV" sz="1200" b="1" dirty="0">
                        <a:latin typeface="Calibri"/>
                        <a:ea typeface="Calibri"/>
                        <a:cs typeface="Times New Roman"/>
                      </a:endParaRPr>
                    </a:p>
                  </a:txBody>
                  <a:tcPr marL="17780" marR="71755" marT="0" marB="0" anchor="ctr"/>
                </a:tc>
              </a:tr>
              <a:tr h="727244">
                <a:tc>
                  <a:txBody>
                    <a:bodyPr/>
                    <a:lstStyle/>
                    <a:p>
                      <a:pPr marL="453390" indent="-41275">
                        <a:spcAft>
                          <a:spcPts val="0"/>
                        </a:spcAft>
                        <a:tabLst>
                          <a:tab pos="-991870" algn="l"/>
                          <a:tab pos="88265" algn="l"/>
                          <a:tab pos="299720" algn="l"/>
                        </a:tabLst>
                      </a:pPr>
                      <a:r>
                        <a:rPr lang="lv-LV" sz="1200" b="1">
                          <a:latin typeface="Arial Narrow"/>
                          <a:ea typeface="Calibri"/>
                          <a:cs typeface="Times New Roman"/>
                        </a:rPr>
                        <a:t>I67.2</a:t>
                      </a:r>
                      <a:endParaRPr lang="lv-LV" sz="1200" b="1">
                        <a:latin typeface="Calibri"/>
                        <a:ea typeface="Calibri"/>
                        <a:cs typeface="Times New Roman"/>
                      </a:endParaRPr>
                    </a:p>
                  </a:txBody>
                  <a:tcPr marL="68580" marR="68580" marT="0" marB="0" anchor="ctr"/>
                </a:tc>
                <a:tc>
                  <a:txBody>
                    <a:bodyPr/>
                    <a:lstStyle/>
                    <a:p>
                      <a:pPr marL="189865" indent="-226695">
                        <a:spcAft>
                          <a:spcPts val="0"/>
                        </a:spcAft>
                        <a:tabLst>
                          <a:tab pos="280035" algn="l"/>
                          <a:tab pos="299720" algn="l"/>
                        </a:tabLst>
                      </a:pPr>
                      <a:r>
                        <a:rPr lang="lv-LV" sz="1200" b="1" i="1" dirty="0" smtClean="0">
                          <a:latin typeface="Arial Narrow"/>
                          <a:ea typeface="Calibri"/>
                          <a:cs typeface="Times New Roman"/>
                        </a:rPr>
                        <a:t>Smadzeņu </a:t>
                      </a:r>
                      <a:r>
                        <a:rPr lang="lv-LV" sz="1200" b="1" i="1" dirty="0">
                          <a:latin typeface="Arial Narrow"/>
                          <a:ea typeface="Calibri"/>
                          <a:cs typeface="Times New Roman"/>
                        </a:rPr>
                        <a:t>ateroskleroze</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11,0</a:t>
                      </a:r>
                      <a:endParaRPr lang="lv-LV" sz="1200" b="1">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8,9</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6,6</a:t>
                      </a:r>
                      <a:endParaRPr lang="lv-LV" sz="1200" b="1">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9,8</a:t>
                      </a:r>
                      <a:endParaRPr lang="lv-LV" sz="1200" b="1">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11,8</a:t>
                      </a:r>
                      <a:endParaRPr lang="lv-LV" sz="1200" b="1">
                        <a:latin typeface="Calibri"/>
                        <a:ea typeface="Calibri"/>
                        <a:cs typeface="Times New Roman"/>
                      </a:endParaRPr>
                    </a:p>
                  </a:txBody>
                  <a:tcPr marL="68580" marR="68580" marT="0" marB="0" anchor="ctr"/>
                </a:tc>
                <a:tc>
                  <a:txBody>
                    <a:bodyPr/>
                    <a:lstStyle/>
                    <a:p>
                      <a:pPr marL="396240" indent="-226695" algn="r">
                        <a:spcAft>
                          <a:spcPts val="0"/>
                        </a:spcAft>
                      </a:pPr>
                      <a:r>
                        <a:rPr lang="lv-LV" sz="1200" b="1" dirty="0">
                          <a:solidFill>
                            <a:srgbClr val="000000"/>
                          </a:solidFill>
                          <a:latin typeface="Arial Narrow"/>
                          <a:ea typeface="Calibri"/>
                          <a:cs typeface="Times New Roman"/>
                        </a:rPr>
                        <a:t>14,3</a:t>
                      </a:r>
                      <a:endParaRPr lang="lv-LV" sz="1200" b="1" dirty="0">
                        <a:latin typeface="Calibri"/>
                        <a:ea typeface="Calibri"/>
                        <a:cs typeface="Times New Roman"/>
                      </a:endParaRPr>
                    </a:p>
                  </a:txBody>
                  <a:tcPr marL="17780" marR="71755" marT="0" marB="0" anchor="ctr"/>
                </a:tc>
              </a:tr>
              <a:tr h="806942">
                <a:tc>
                  <a:txBody>
                    <a:bodyPr/>
                    <a:lstStyle/>
                    <a:p>
                      <a:pPr marL="453390" indent="-41275">
                        <a:spcAft>
                          <a:spcPts val="0"/>
                        </a:spcAft>
                        <a:tabLst>
                          <a:tab pos="-991870" algn="l"/>
                          <a:tab pos="-1270" algn="l"/>
                          <a:tab pos="299720" algn="l"/>
                        </a:tabLst>
                      </a:pPr>
                      <a:r>
                        <a:rPr lang="lv-LV" sz="1200" b="1" dirty="0">
                          <a:latin typeface="Arial Narrow"/>
                          <a:ea typeface="Calibri"/>
                          <a:cs typeface="Times New Roman"/>
                        </a:rPr>
                        <a:t>I69</a:t>
                      </a:r>
                      <a:endParaRPr lang="lv-LV" sz="1200" b="1" dirty="0">
                        <a:latin typeface="Calibri"/>
                        <a:ea typeface="Calibri"/>
                        <a:cs typeface="Times New Roman"/>
                      </a:endParaRPr>
                    </a:p>
                  </a:txBody>
                  <a:tcPr marL="68580" marR="68580" marT="0" marB="0" anchor="ctr"/>
                </a:tc>
                <a:tc>
                  <a:txBody>
                    <a:bodyPr/>
                    <a:lstStyle/>
                    <a:p>
                      <a:pPr marL="189865" indent="-226695">
                        <a:spcAft>
                          <a:spcPts val="0"/>
                        </a:spcAft>
                        <a:tabLst>
                          <a:tab pos="280035" algn="l"/>
                          <a:tab pos="299720" algn="l"/>
                        </a:tabLst>
                      </a:pPr>
                      <a:r>
                        <a:rPr lang="lv-LV" sz="1200" b="1" i="1" dirty="0">
                          <a:latin typeface="Arial Narrow"/>
                          <a:ea typeface="Calibri"/>
                          <a:cs typeface="Times New Roman"/>
                        </a:rPr>
                        <a:t>C</a:t>
                      </a:r>
                      <a:r>
                        <a:rPr lang="lv-LV" sz="1200" b="1" i="1" dirty="0" smtClean="0">
                          <a:latin typeface="Arial Narrow"/>
                          <a:ea typeface="Calibri"/>
                          <a:cs typeface="Times New Roman"/>
                        </a:rPr>
                        <a:t>erebrovaskulāru </a:t>
                      </a:r>
                      <a:r>
                        <a:rPr lang="lv-LV" sz="1200" b="1" i="1" dirty="0">
                          <a:latin typeface="Arial Narrow"/>
                          <a:ea typeface="Calibri"/>
                          <a:cs typeface="Times New Roman"/>
                        </a:rPr>
                        <a:t>slimību sekas</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9,0</a:t>
                      </a:r>
                      <a:endParaRPr lang="lv-LV" sz="1200" b="1">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9,5</a:t>
                      </a:r>
                      <a:endParaRPr lang="lv-LV" sz="1200" b="1">
                        <a:latin typeface="Calibri"/>
                        <a:ea typeface="Calibri"/>
                        <a:cs typeface="Times New Roman"/>
                      </a:endParaRPr>
                    </a:p>
                  </a:txBody>
                  <a:tcPr marL="17780" marR="71755" marT="0" marB="0" anchor="ctr"/>
                </a:tc>
                <a:tc>
                  <a:txBody>
                    <a:bodyPr/>
                    <a:lstStyle/>
                    <a:p>
                      <a:pPr marL="453390" indent="-226695" algn="r">
                        <a:spcAft>
                          <a:spcPts val="0"/>
                        </a:spcAft>
                      </a:pPr>
                      <a:r>
                        <a:rPr lang="lv-LV" sz="1200" b="1" dirty="0">
                          <a:solidFill>
                            <a:srgbClr val="000000"/>
                          </a:solidFill>
                          <a:latin typeface="Arial Narrow"/>
                          <a:ea typeface="Arial Unicode MS"/>
                          <a:cs typeface="Arial Unicode MS"/>
                        </a:rPr>
                        <a:t>11,2</a:t>
                      </a:r>
                      <a:endParaRPr lang="lv-LV" sz="1200" b="1" dirty="0">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10,5</a:t>
                      </a:r>
                      <a:endParaRPr lang="lv-LV" sz="1200" b="1">
                        <a:latin typeface="Calibri"/>
                        <a:ea typeface="Calibri"/>
                        <a:cs typeface="Times New Roman"/>
                      </a:endParaRPr>
                    </a:p>
                  </a:txBody>
                  <a:tcPr marL="17780" marR="17780" marT="0" marB="0" anchor="ctr"/>
                </a:tc>
                <a:tc>
                  <a:txBody>
                    <a:bodyPr/>
                    <a:lstStyle/>
                    <a:p>
                      <a:pPr marL="453390" indent="-226695" algn="r">
                        <a:spcAft>
                          <a:spcPts val="0"/>
                        </a:spcAft>
                      </a:pPr>
                      <a:r>
                        <a:rPr lang="lv-LV" sz="1200" b="1">
                          <a:solidFill>
                            <a:srgbClr val="000000"/>
                          </a:solidFill>
                          <a:latin typeface="Arial Narrow"/>
                          <a:ea typeface="Arial Unicode MS"/>
                          <a:cs typeface="Arial Unicode MS"/>
                        </a:rPr>
                        <a:t>10,7</a:t>
                      </a:r>
                      <a:endParaRPr lang="lv-LV" sz="1200" b="1">
                        <a:latin typeface="Calibri"/>
                        <a:ea typeface="Calibri"/>
                        <a:cs typeface="Times New Roman"/>
                      </a:endParaRPr>
                    </a:p>
                  </a:txBody>
                  <a:tcPr marL="68580" marR="68580" marT="0" marB="0" anchor="ctr"/>
                </a:tc>
                <a:tc>
                  <a:txBody>
                    <a:bodyPr/>
                    <a:lstStyle/>
                    <a:p>
                      <a:pPr marL="453390" indent="-226695" algn="r">
                        <a:spcAft>
                          <a:spcPts val="0"/>
                        </a:spcAft>
                      </a:pPr>
                      <a:r>
                        <a:rPr lang="lv-LV" sz="1200" b="1" dirty="0">
                          <a:solidFill>
                            <a:srgbClr val="000000"/>
                          </a:solidFill>
                          <a:latin typeface="Arial Narrow"/>
                          <a:ea typeface="Calibri"/>
                          <a:cs typeface="Times New Roman"/>
                        </a:rPr>
                        <a:t>7,7</a:t>
                      </a:r>
                      <a:endParaRPr lang="lv-LV" sz="1200" b="1" dirty="0">
                        <a:latin typeface="Calibri"/>
                        <a:ea typeface="Calibri"/>
                        <a:cs typeface="Times New Roman"/>
                      </a:endParaRPr>
                    </a:p>
                  </a:txBody>
                  <a:tcPr marL="17780" marR="71755" marT="0" marB="0" anchor="ctr"/>
                </a:tc>
              </a:tr>
            </a:tbl>
          </a:graphicData>
        </a:graphic>
      </p:graphicFrame>
      <p:sp>
        <p:nvSpPr>
          <p:cNvPr id="5" name="Rectangle 4"/>
          <p:cNvSpPr/>
          <p:nvPr/>
        </p:nvSpPr>
        <p:spPr>
          <a:xfrm>
            <a:off x="214282" y="6000768"/>
            <a:ext cx="8501122" cy="523220"/>
          </a:xfrm>
          <a:prstGeom prst="rect">
            <a:avLst/>
          </a:prstGeom>
        </p:spPr>
        <p:txBody>
          <a:bodyPr wrap="square">
            <a:spAutoFit/>
          </a:bodyPr>
          <a:lstStyle/>
          <a:p>
            <a:pPr algn="r"/>
            <a:r>
              <a:rPr lang="lv-LV" sz="1400" i="1" dirty="0" smtClean="0">
                <a:latin typeface="+mj-lt"/>
                <a:hlinkClick r:id="rId2"/>
              </a:rPr>
              <a:t>http://www.spkc.gov.lv/veselibas-aprupes-statistika/</a:t>
            </a:r>
            <a:r>
              <a:rPr lang="lv-LV" sz="1400" i="1" dirty="0" smtClean="0">
                <a:latin typeface="+mj-lt"/>
              </a:rPr>
              <a:t>; Latvijas veselības aprūpes statistikas gadagrāmata 2011</a:t>
            </a:r>
          </a:p>
        </p:txBody>
      </p:sp>
    </p:spTree>
    <p:extLst>
      <p:ext uri="{BB962C8B-B14F-4D97-AF65-F5344CB8AC3E}">
        <p14:creationId xmlns:p14="http://schemas.microsoft.com/office/powerpoint/2010/main" val="969491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Vecums">
      <a:dk1>
        <a:srgbClr val="1A4D83"/>
      </a:dk1>
      <a:lt1>
        <a:srgbClr val="BFBFBF"/>
      </a:lt1>
      <a:dk2>
        <a:srgbClr val="1F497D"/>
      </a:dk2>
      <a:lt2>
        <a:srgbClr val="F2F2F2"/>
      </a:lt2>
      <a:accent1>
        <a:srgbClr val="4F81BD"/>
      </a:accent1>
      <a:accent2>
        <a:srgbClr val="D8D8D8"/>
      </a:accent2>
      <a:accent3>
        <a:srgbClr val="9BBB59"/>
      </a:accent3>
      <a:accent4>
        <a:srgbClr val="0C0C0C"/>
      </a:accent4>
      <a:accent5>
        <a:srgbClr val="4BACC6"/>
      </a:accent5>
      <a:accent6>
        <a:srgbClr val="0000BF"/>
      </a:accent6>
      <a:hlink>
        <a:srgbClr val="0000FF"/>
      </a:hlink>
      <a:folHlink>
        <a:srgbClr val="00B050"/>
      </a:folHlink>
    </a:clrScheme>
    <a:fontScheme name="Vecums">
      <a:majorFont>
        <a:latin typeface="CentSchbook TL"/>
        <a:ea typeface=""/>
        <a:cs typeface=""/>
      </a:majorFont>
      <a:minorFont>
        <a:latin typeface="CentSchbook T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Vecums">
      <a:dk1>
        <a:srgbClr val="1A4D83"/>
      </a:dk1>
      <a:lt1>
        <a:srgbClr val="BFBFBF"/>
      </a:lt1>
      <a:dk2>
        <a:srgbClr val="1A4D83"/>
      </a:dk2>
      <a:lt2>
        <a:srgbClr val="F2F2F2"/>
      </a:lt2>
      <a:accent1>
        <a:srgbClr val="4F81BD"/>
      </a:accent1>
      <a:accent2>
        <a:srgbClr val="D8D8D8"/>
      </a:accent2>
      <a:accent3>
        <a:srgbClr val="9BBB59"/>
      </a:accent3>
      <a:accent4>
        <a:srgbClr val="0C0C0C"/>
      </a:accent4>
      <a:accent5>
        <a:srgbClr val="4BACC6"/>
      </a:accent5>
      <a:accent6>
        <a:srgbClr val="0000BF"/>
      </a:accent6>
      <a:hlink>
        <a:srgbClr val="0000FF"/>
      </a:hlink>
      <a:folHlink>
        <a:srgbClr val="00B050"/>
      </a:folHlink>
    </a:clrScheme>
    <a:fontScheme name="Vecums">
      <a:majorFont>
        <a:latin typeface="CentSchbook TL"/>
        <a:ea typeface=""/>
        <a:cs typeface=""/>
      </a:majorFont>
      <a:minorFont>
        <a:latin typeface="CentSchbook T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1863</TotalTime>
  <Words>1568</Words>
  <Application>Microsoft Office PowerPoint</Application>
  <PresentationFormat>On-screen Show (4:3)</PresentationFormat>
  <Paragraphs>313</Paragraphs>
  <Slides>26</Slides>
  <Notes>11</Notes>
  <HiddenSlides>1</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4_Custom Design</vt:lpstr>
      <vt:lpstr>2_Custom Design</vt:lpstr>
      <vt:lpstr>3_Custom Design</vt:lpstr>
      <vt:lpstr>Chart</vt:lpstr>
      <vt:lpstr>Novecošana un insults.</vt:lpstr>
      <vt:lpstr>Cilvēku populācija pasaulē  virs 60 gadiem  (1950-2050)</vt:lpstr>
      <vt:lpstr>Fakti </vt:lpstr>
      <vt:lpstr>STACIONĀRĀ ĀRSTĒTO PACIENTU SADALĪJUMS PA GALVENAJĀM DIAGNOŽU GRUPĀM 2011.GADĀ (60 gadi un vecāki)</vt:lpstr>
      <vt:lpstr>STACIONĀRĀ ĀRSTĒTO PACIENTU SKAITS PA SLIMĪBU GRUPĀM  2006. – 2011. GADS  visās slimnīcās </vt:lpstr>
      <vt:lpstr>PowerPoint Presentation</vt:lpstr>
      <vt:lpstr>PowerPoint Presentation</vt:lpstr>
      <vt:lpstr>Insults ir cēlonis 10% visu nāves gadījumu pasaulē</vt:lpstr>
      <vt:lpstr>Visos Latvijas stacionāros ārstēto pacientu letalitāte</vt:lpstr>
      <vt:lpstr>PowerPoint Presentation</vt:lpstr>
      <vt:lpstr>PowerPoint Presentation</vt:lpstr>
      <vt:lpstr>Hroniskas slimības-galvenie invaliditātes iemesli pasaulē</vt:lpstr>
      <vt:lpstr>PowerPoint Presentation</vt:lpstr>
      <vt:lpstr>PowerPoint Presentation</vt:lpstr>
      <vt:lpstr>Insulta riska faktori</vt:lpstr>
      <vt:lpstr>Insulta riska faktori</vt:lpstr>
      <vt:lpstr>ĀF un vecums</vt:lpstr>
      <vt:lpstr>ĀF un insults</vt:lpstr>
      <vt:lpstr>Išēmiska insulta ārstēšana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Juris</dc:creator>
  <cp:lastModifiedBy>Ilga</cp:lastModifiedBy>
  <cp:revision>80</cp:revision>
  <dcterms:created xsi:type="dcterms:W3CDTF">2010-01-03T21:50:35Z</dcterms:created>
  <dcterms:modified xsi:type="dcterms:W3CDTF">2013-10-03T11:27:27Z</dcterms:modified>
</cp:coreProperties>
</file>