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20" r:id="rId2"/>
    <p:sldMasterId id="2147483728" r:id="rId3"/>
    <p:sldMasterId id="2147483740" r:id="rId4"/>
  </p:sldMasterIdLst>
  <p:notesMasterIdLst>
    <p:notesMasterId r:id="rId38"/>
  </p:notesMasterIdLst>
  <p:sldIdLst>
    <p:sldId id="296" r:id="rId5"/>
    <p:sldId id="268" r:id="rId6"/>
    <p:sldId id="269" r:id="rId7"/>
    <p:sldId id="258" r:id="rId8"/>
    <p:sldId id="291" r:id="rId9"/>
    <p:sldId id="260" r:id="rId10"/>
    <p:sldId id="275" r:id="rId11"/>
    <p:sldId id="263" r:id="rId12"/>
    <p:sldId id="264" r:id="rId13"/>
    <p:sldId id="261" r:id="rId14"/>
    <p:sldId id="262" r:id="rId15"/>
    <p:sldId id="265" r:id="rId16"/>
    <p:sldId id="294" r:id="rId17"/>
    <p:sldId id="259" r:id="rId18"/>
    <p:sldId id="276" r:id="rId19"/>
    <p:sldId id="277" r:id="rId20"/>
    <p:sldId id="278" r:id="rId21"/>
    <p:sldId id="279" r:id="rId22"/>
    <p:sldId id="280" r:id="rId23"/>
    <p:sldId id="281" r:id="rId24"/>
    <p:sldId id="282" r:id="rId25"/>
    <p:sldId id="283" r:id="rId26"/>
    <p:sldId id="285" r:id="rId27"/>
    <p:sldId id="286" r:id="rId28"/>
    <p:sldId id="287" r:id="rId29"/>
    <p:sldId id="288" r:id="rId30"/>
    <p:sldId id="289" r:id="rId31"/>
    <p:sldId id="290" r:id="rId32"/>
    <p:sldId id="270" r:id="rId33"/>
    <p:sldId id="271" r:id="rId34"/>
    <p:sldId id="295" r:id="rId35"/>
    <p:sldId id="274" r:id="rId36"/>
    <p:sldId id="293" r:id="rId37"/>
  </p:sldIdLst>
  <p:sldSz cx="9144000" cy="6858000" type="screen4x3"/>
  <p:notesSz cx="6735763" cy="98663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0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2F6464C-625B-43F2-BE78-CF4C8F16607B}" type="datetimeFigureOut">
              <a:rPr lang="lv-LV" smtClean="0"/>
              <a:pPr/>
              <a:t>03.10.2013</a:t>
            </a:fld>
            <a:endParaRPr lang="lv-LV"/>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AC75517-77E2-429D-A128-7E60784BE520}"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C2D50AB-28F0-4C4A-9554-EBB54C949CBB}" type="slidenum">
              <a:rPr lang="de-DE"/>
              <a:pPr/>
              <a:t>2</a:t>
            </a:fld>
            <a:endParaRPr lang="de-DE"/>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smtClean="0">
                <a:cs typeface="Arial" charset="0"/>
              </a:rPr>
              <a:t>In old age, we can still learn new tasks, but we might need more help and time to master them.</a:t>
            </a:r>
          </a:p>
          <a:p>
            <a:r>
              <a:rPr lang="en-US" smtClean="0">
                <a:cs typeface="Arial" charset="0"/>
              </a:rPr>
              <a:t>Age-related deterioration of memory or other cognitive functions is normal. </a:t>
            </a:r>
          </a:p>
          <a:p>
            <a:r>
              <a:rPr lang="en-US" smtClean="0">
                <a:cs typeface="Arial" charset="0"/>
              </a:rPr>
              <a:t>Age-related changes in memory and learning ability are not necessarily pathological or caused by dementia.</a:t>
            </a:r>
          </a:p>
          <a:p>
            <a:endParaRPr lang="en-US" smtClean="0">
              <a:cs typeface="Arial" charset="0"/>
            </a:endParaRPr>
          </a:p>
          <a:p>
            <a:r>
              <a:rPr lang="en-US" b="1" i="1" smtClean="0">
                <a:cs typeface="Arial" charset="0"/>
              </a:rPr>
              <a:t>(click to animate)</a:t>
            </a:r>
          </a:p>
          <a:p>
            <a:r>
              <a:rPr lang="en-US" smtClean="0">
                <a:cs typeface="Arial" charset="0"/>
              </a:rPr>
              <a:t>Age-associated memory impairment occurs in humans beyond the age of 50 years. </a:t>
            </a:r>
          </a:p>
          <a:p>
            <a:r>
              <a:rPr lang="en-US" smtClean="0">
                <a:cs typeface="Arial" charset="0"/>
              </a:rPr>
              <a:t>Almost all affected persons complain of impaired memory or recall capacity in everyday life. </a:t>
            </a:r>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141B804-7AE9-4FB2-A721-CB1F30713BEE}" type="slidenum">
              <a:rPr lang="de-DE"/>
              <a:pPr/>
              <a:t>3</a:t>
            </a:fld>
            <a:endParaRPr lang="de-DE"/>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smtClean="0">
                <a:cs typeface="Arial" charset="0"/>
              </a:rPr>
              <a:t>It is important to point out the differences between normal aging processes and symptoms of dementia, especially when advising healthy older patients with memory and other cognitive deficits, as many of them are afraid of Alzheimer’s, and now fear that this is the fate they are facing.</a:t>
            </a:r>
          </a:p>
          <a:p>
            <a:endParaRPr lang="en-US" smtClean="0">
              <a:cs typeface="Times New Roman" pitchFamily="18" charset="0"/>
            </a:endParaRPr>
          </a:p>
          <a:p>
            <a:r>
              <a:rPr lang="en-US" b="1" i="1" smtClean="0">
                <a:cs typeface="Arial" charset="0"/>
              </a:rPr>
              <a:t>(click to animate)</a:t>
            </a:r>
          </a:p>
          <a:p>
            <a:r>
              <a:rPr lang="en-US" smtClean="0">
                <a:cs typeface="Arial" charset="0"/>
              </a:rPr>
              <a:t>In memory tests, the performance of people with age-associated memory impairment (AAMI) often differs by more than one standard deviation from the performance of younger, healthy people.</a:t>
            </a:r>
          </a:p>
          <a:p>
            <a:endParaRPr lang="en-US" smtClean="0">
              <a:cs typeface="Arial" charset="0"/>
            </a:endParaRPr>
          </a:p>
          <a:p>
            <a:r>
              <a:rPr lang="en-US" b="1" i="1" smtClean="0">
                <a:cs typeface="Times New Roman" pitchFamily="18" charset="0"/>
              </a:rPr>
              <a:t>(click to animate)</a:t>
            </a:r>
          </a:p>
          <a:p>
            <a:r>
              <a:rPr lang="en-US" smtClean="0">
                <a:cs typeface="Arial" charset="0"/>
              </a:rPr>
              <a:t>However, unlike dementia patients, people with AAMI do not show abnormal results in dementia-specific tests.</a:t>
            </a:r>
          </a:p>
          <a:p>
            <a:endParaRPr lang="en-US" smtClean="0">
              <a:cs typeface="Arial" charset="0"/>
            </a:endParaRPr>
          </a:p>
          <a:p>
            <a:r>
              <a:rPr lang="en-US" b="1" i="1" smtClean="0">
                <a:cs typeface="Arial" charset="0"/>
              </a:rPr>
              <a:t>(click to animate)</a:t>
            </a:r>
          </a:p>
          <a:p>
            <a:r>
              <a:rPr lang="en-US" smtClean="0">
                <a:cs typeface="Arial" charset="0"/>
              </a:rPr>
              <a:t>Neither do they exhibit reduction in their intellectual, cognitive performance, or their social competence.</a:t>
            </a:r>
          </a:p>
          <a:p>
            <a:endParaRPr lang="en-US" smtClean="0">
              <a:cs typeface="Arial" charset="0"/>
            </a:endParaRPr>
          </a:p>
          <a:p>
            <a:r>
              <a:rPr lang="en-US" b="1" i="1" smtClean="0">
                <a:cs typeface="Times New Roman" pitchFamily="18" charset="0"/>
              </a:rPr>
              <a:t>(click to animate)</a:t>
            </a:r>
          </a:p>
          <a:p>
            <a:r>
              <a:rPr lang="en-US" smtClean="0">
                <a:cs typeface="Arial" charset="0"/>
              </a:rPr>
              <a:t>Also unlike dementia, these deficits do not show progression.</a:t>
            </a:r>
            <a:endParaRPr lang="en-US" smtClean="0">
              <a:cs typeface="Times New Roman" pitchFamily="18" charset="0"/>
            </a:endParaRP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fld id="{5AC75517-77E2-429D-A128-7E60784BE520}" type="slidenum">
              <a:rPr lang="lv-LV" smtClean="0"/>
              <a:pPr/>
              <a:t>7</a:t>
            </a:fld>
            <a:endParaRPr lang="lv-LV"/>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F1BE6FA-6A3B-479A-82B6-906E5DF21B71}" type="slidenum">
              <a:rPr lang="de-DE"/>
              <a:pPr/>
              <a:t>8</a:t>
            </a:fld>
            <a:endParaRPr lang="de-DE"/>
          </a:p>
        </p:txBody>
      </p:sp>
      <p:sp>
        <p:nvSpPr>
          <p:cNvPr id="52227" name="Rectangle 7"/>
          <p:cNvSpPr txBox="1">
            <a:spLocks noGrp="1" noChangeArrowheads="1"/>
          </p:cNvSpPr>
          <p:nvPr/>
        </p:nvSpPr>
        <p:spPr bwMode="auto">
          <a:xfrm>
            <a:off x="3816616" y="9372997"/>
            <a:ext cx="2919147" cy="493316"/>
          </a:xfrm>
          <a:prstGeom prst="rect">
            <a:avLst/>
          </a:prstGeom>
          <a:noFill/>
          <a:ln w="9525">
            <a:noFill/>
            <a:miter lim="800000"/>
            <a:headEnd/>
            <a:tailEnd/>
          </a:ln>
        </p:spPr>
        <p:txBody>
          <a:bodyPr lIns="95113" tIns="47556" rIns="95113" bIns="47556" anchor="b"/>
          <a:lstStyle/>
          <a:p>
            <a:pPr algn="r" defTabSz="950913">
              <a:buFontTx/>
              <a:buNone/>
            </a:pPr>
            <a:fld id="{28D76CD9-1B76-4C11-9C85-6073E9455A45}" type="slidenum">
              <a:rPr lang="de-DE" sz="1300"/>
              <a:pPr algn="r" defTabSz="950913">
                <a:buFontTx/>
                <a:buNone/>
              </a:pPr>
              <a:t>8</a:t>
            </a:fld>
            <a:endParaRPr lang="de-DE" sz="1300"/>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p:spPr>
        <p:txBody>
          <a:bodyPr/>
          <a:lstStyle/>
          <a:p>
            <a:r>
              <a:rPr lang="en-US" sz="900" smtClean="0">
                <a:cs typeface="Arial" charset="0"/>
              </a:rPr>
              <a:t>Various pathological changes in the brain have been observed in neuropathological post-mortem examinations of AD patients. The most prominent anatomical hallmark is a macroscopically impressing one: atrophic areas of the cerebral cortex as seen on the right side in the panel here.</a:t>
            </a:r>
          </a:p>
          <a:p>
            <a:endParaRPr lang="en-US" sz="900" smtClean="0">
              <a:cs typeface="Arial" charset="0"/>
            </a:endParaRPr>
          </a:p>
          <a:p>
            <a:r>
              <a:rPr lang="en-US" sz="900" b="1" i="1" smtClean="0">
                <a:cs typeface="Arial" charset="0"/>
              </a:rPr>
              <a:t>(click to animate) </a:t>
            </a:r>
          </a:p>
          <a:p>
            <a:r>
              <a:rPr lang="en-US" sz="900" smtClean="0">
                <a:cs typeface="Arial" charset="0"/>
              </a:rPr>
              <a:t>The frontal and temporal lobes of the cerebral cortex, as well as the hippocampus and the entorhinal region are most severely affected by atrophy.  </a:t>
            </a:r>
          </a:p>
          <a:p>
            <a:endParaRPr lang="en-US" sz="900" smtClean="0">
              <a:cs typeface="Arial" charset="0"/>
            </a:endParaRPr>
          </a:p>
          <a:p>
            <a:r>
              <a:rPr lang="en-US" sz="900" b="1" i="1" smtClean="0">
                <a:cs typeface="Arial" charset="0"/>
              </a:rPr>
              <a:t>(click to animate)</a:t>
            </a:r>
          </a:p>
          <a:p>
            <a:r>
              <a:rPr lang="en-US" sz="900" smtClean="0">
                <a:cs typeface="Arial" charset="0"/>
              </a:rPr>
              <a:t>Especially in these areas, the brain of an AD patient is characterized by degeneration of the nerve cells, as well as shrinkage of some cells and their dendrites.  This leads to macroscopic enlargement of the cerebral ventricle and the outer subarachnoid region.</a:t>
            </a:r>
          </a:p>
          <a:p>
            <a:endParaRPr lang="en-US" sz="900" smtClean="0">
              <a:cs typeface="Arial" charset="0"/>
            </a:endParaRPr>
          </a:p>
          <a:p>
            <a:r>
              <a:rPr lang="en-US" sz="900" b="1" i="1" smtClean="0">
                <a:cs typeface="Times New Roman" pitchFamily="18" charset="0"/>
              </a:rPr>
              <a:t>(click to animate)</a:t>
            </a:r>
            <a:endParaRPr lang="en-US" sz="900" b="1" i="1" smtClean="0">
              <a:cs typeface="Arial" charset="0"/>
            </a:endParaRPr>
          </a:p>
          <a:p>
            <a:r>
              <a:rPr lang="en-US" sz="900" smtClean="0">
                <a:cs typeface="Arial" charset="0"/>
              </a:rPr>
              <a:t>As the disease progresses, the extent of pathoanatomy does too. In extreme cases, a loss of up to 500 g of brain weight has been observed compared to subjects of the same age without dementia.  However, it must be stressed that the detection or absence of cerebral atrophy is not in itself of great diagnostic importance. </a:t>
            </a:r>
            <a:endParaRPr lang="en-US" sz="900" smtClean="0">
              <a:cs typeface="Times New Roman" pitchFamily="18" charset="0"/>
            </a:endParaRPr>
          </a:p>
          <a:p>
            <a:endParaRPr lang="en-US" sz="9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4879651-2571-49CC-978F-E847718FC92E}" type="slidenum">
              <a:rPr lang="de-DE"/>
              <a:pPr/>
              <a:t>9</a:t>
            </a:fld>
            <a:endParaRPr lang="de-DE"/>
          </a:p>
        </p:txBody>
      </p:sp>
      <p:sp>
        <p:nvSpPr>
          <p:cNvPr id="53251" name="Rectangle 7"/>
          <p:cNvSpPr txBox="1">
            <a:spLocks noGrp="1" noChangeArrowheads="1"/>
          </p:cNvSpPr>
          <p:nvPr/>
        </p:nvSpPr>
        <p:spPr bwMode="auto">
          <a:xfrm>
            <a:off x="3816616" y="9372997"/>
            <a:ext cx="2919147" cy="493316"/>
          </a:xfrm>
          <a:prstGeom prst="rect">
            <a:avLst/>
          </a:prstGeom>
          <a:noFill/>
          <a:ln w="9525">
            <a:noFill/>
            <a:miter lim="800000"/>
            <a:headEnd/>
            <a:tailEnd/>
          </a:ln>
        </p:spPr>
        <p:txBody>
          <a:bodyPr lIns="95113" tIns="47556" rIns="95113" bIns="47556" anchor="b"/>
          <a:lstStyle/>
          <a:p>
            <a:pPr algn="r" defTabSz="950913">
              <a:buFontTx/>
              <a:buNone/>
            </a:pPr>
            <a:fld id="{C075C0AD-D0FB-47FD-B5E8-B28AB42C1E97}" type="slidenum">
              <a:rPr lang="de-DE" sz="1300"/>
              <a:pPr algn="r" defTabSz="950913">
                <a:buFontTx/>
                <a:buNone/>
              </a:pPr>
              <a:t>9</a:t>
            </a:fld>
            <a:endParaRPr lang="de-DE" sz="1300"/>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p:spPr>
        <p:txBody>
          <a:bodyPr/>
          <a:lstStyle/>
          <a:p>
            <a:r>
              <a:rPr lang="en-US" sz="900" smtClean="0">
                <a:cs typeface="Arial" charset="0"/>
              </a:rPr>
              <a:t>As said before, the reduction in brain size due to atrophy is caused by two mechanisms, the destruction of neurons and the shrinkage of individual cells and their dendrites (resulting in the loss of synaptic connections). The extent of cell number reduction is summarized in this slide:</a:t>
            </a:r>
          </a:p>
          <a:p>
            <a:r>
              <a:rPr lang="en-US" sz="900" smtClean="0">
                <a:cs typeface="Arial" charset="0"/>
              </a:rPr>
              <a:t>The large nerve cells of the frontal and temporal lobes of the cerebral cortex and of the hippocampus are particularly affected.  The number of these neurons may be reduced by up to 60%.</a:t>
            </a:r>
          </a:p>
          <a:p>
            <a:endParaRPr lang="en-US" sz="900" smtClean="0">
              <a:cs typeface="Arial" charset="0"/>
            </a:endParaRPr>
          </a:p>
          <a:p>
            <a:r>
              <a:rPr lang="en-US" sz="900" b="1" i="1" smtClean="0">
                <a:cs typeface="Arial" charset="0"/>
              </a:rPr>
              <a:t>(click to animate)</a:t>
            </a:r>
          </a:p>
          <a:p>
            <a:r>
              <a:rPr lang="en-US" sz="900" smtClean="0">
                <a:cs typeface="Arial" charset="0"/>
              </a:rPr>
              <a:t>Remember that the hippocampus plays a central part in memory processes and is the interfacing relay between short- and long-term memory.</a:t>
            </a:r>
          </a:p>
          <a:p>
            <a:endParaRPr lang="en-US" sz="900" smtClean="0">
              <a:cs typeface="Arial" charset="0"/>
            </a:endParaRPr>
          </a:p>
          <a:p>
            <a:r>
              <a:rPr lang="en-US" sz="900" b="1" i="1" smtClean="0">
                <a:cs typeface="Times New Roman" pitchFamily="18" charset="0"/>
              </a:rPr>
              <a:t>(click to animate)</a:t>
            </a:r>
          </a:p>
          <a:p>
            <a:r>
              <a:rPr lang="en-US" sz="900" smtClean="0">
                <a:cs typeface="Arial" charset="0"/>
              </a:rPr>
              <a:t>Remember that the synapses are the functional units formed by two communicating neurons.</a:t>
            </a:r>
          </a:p>
          <a:p>
            <a:r>
              <a:rPr lang="en-US" sz="900" smtClean="0">
                <a:cs typeface="Arial" charset="0"/>
              </a:rPr>
              <a:t>In AD, the number of synapses may be reduced by up to 55%.</a:t>
            </a:r>
          </a:p>
          <a:p>
            <a:endParaRPr lang="en-US" sz="900" smtClean="0">
              <a:cs typeface="Arial" charset="0"/>
            </a:endParaRPr>
          </a:p>
          <a:p>
            <a:r>
              <a:rPr lang="en-US" sz="900" b="1" i="1" smtClean="0">
                <a:cs typeface="Times New Roman" pitchFamily="18" charset="0"/>
              </a:rPr>
              <a:t>(click to animate)</a:t>
            </a:r>
          </a:p>
          <a:p>
            <a:r>
              <a:rPr lang="en-US" sz="900" smtClean="0">
                <a:cs typeface="Arial" charset="0"/>
              </a:rPr>
              <a:t>In addition, nerve cells are also destroyed in some areas of the basal brain and the brain stem, for example in N. basalis Meynert and the nucleus raphe dorsalis. Here the reduction in the number of neurons may be as much as 90%.</a:t>
            </a:r>
          </a:p>
          <a:p>
            <a:r>
              <a:rPr lang="en-US" sz="900" smtClean="0">
                <a:cs typeface="Arial" charset="0"/>
              </a:rPr>
              <a:t>The volume of the ventricles enlarges as the brain matter degenerates. </a:t>
            </a:r>
          </a:p>
          <a:p>
            <a:r>
              <a:rPr lang="en-US" sz="900" smtClean="0">
                <a:cs typeface="Arial" charset="0"/>
              </a:rPr>
              <a:t>The atrophic loss of neuronal tissue is partly compensated by increased production of astroglia (the "connective tissue of the nervous system"). Also remember the additional tasks of the astrocytes regarding clean-up of debris and dead matter!</a:t>
            </a:r>
          </a:p>
          <a:p>
            <a:endParaRPr lang="en-US" sz="900" smtClean="0">
              <a:cs typeface="Times New Roman" pitchFamily="18" charset="0"/>
            </a:endParaRPr>
          </a:p>
          <a:p>
            <a:r>
              <a:rPr lang="en-US" sz="900" smtClean="0">
                <a:cs typeface="Arial" charset="0"/>
              </a:rPr>
              <a:t>The visual cortex, the cerebellum and spinal cord are little or not at all affected by the degenerative processes.</a:t>
            </a:r>
          </a:p>
          <a:p>
            <a:endParaRPr lang="en-US" sz="9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1ED46E7-1F01-462A-8705-AAFFE9BD53C2}" type="slidenum">
              <a:rPr lang="de-DE"/>
              <a:pPr/>
              <a:t>11</a:t>
            </a:fld>
            <a:endParaRPr lang="de-DE"/>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smtClean="0">
                <a:cs typeface="Times New Roman" pitchFamily="18" charset="0"/>
              </a:rPr>
              <a:t>Dementia may result from various underlying causes.</a:t>
            </a:r>
          </a:p>
          <a:p>
            <a:r>
              <a:rPr lang="en-US" b="1" i="1" smtClean="0">
                <a:cs typeface="Times New Roman" pitchFamily="18" charset="0"/>
              </a:rPr>
              <a:t>(click to animate)</a:t>
            </a:r>
          </a:p>
          <a:p>
            <a:r>
              <a:rPr lang="en-US" smtClean="0">
                <a:cs typeface="Times New Roman" pitchFamily="18" charset="0"/>
              </a:rPr>
              <a:t>Primary dementia, i.e. those forms in which the brain is the primary organ affected by the disease, makes for 9 out of 10 cases of dementia.</a:t>
            </a:r>
          </a:p>
          <a:p>
            <a:r>
              <a:rPr lang="en-US" b="1" i="1" smtClean="0">
                <a:cs typeface="Times New Roman" pitchFamily="18" charset="0"/>
              </a:rPr>
              <a:t>(click to animate)</a:t>
            </a:r>
          </a:p>
          <a:p>
            <a:r>
              <a:rPr lang="en-US" smtClean="0">
                <a:cs typeface="Times New Roman" pitchFamily="18" charset="0"/>
              </a:rPr>
              <a:t>Primary dementia falls again into three different categories: About one in two cases is classified as degenerative dementia. This includes in particular Alzheimer-type dementia (ATD). The pathological changes of the brain include atrophy of specific parts of the cerebral cortex as well as deposits of pathological proteins called amyloids.  </a:t>
            </a:r>
          </a:p>
          <a:p>
            <a:r>
              <a:rPr lang="en-US" b="1" i="1" smtClean="0">
                <a:cs typeface="Times New Roman" pitchFamily="18" charset="0"/>
              </a:rPr>
              <a:t>(click to animate)</a:t>
            </a:r>
          </a:p>
          <a:p>
            <a:r>
              <a:rPr lang="en-US" smtClean="0">
                <a:cs typeface="Times New Roman" pitchFamily="18" charset="0"/>
              </a:rPr>
              <a:t>Vascular dementia (VaD), which comprises about 20% of all primary dementia cases, is often also referred to as multi-infarct dementia – referring to the cause of this type of dementia. </a:t>
            </a:r>
          </a:p>
          <a:p>
            <a:r>
              <a:rPr lang="en-US" b="1" i="1" smtClean="0">
                <a:cs typeface="Times New Roman" pitchFamily="18" charset="0"/>
              </a:rPr>
              <a:t>(click to animate)</a:t>
            </a:r>
          </a:p>
          <a:p>
            <a:r>
              <a:rPr lang="en-US" smtClean="0">
                <a:cs typeface="Times New Roman" pitchFamily="18" charset="0"/>
              </a:rPr>
              <a:t>Mixed forms of dementia – being partially of vascular and partially of degenerative dementia - often occur with increasing age. Recent findings also point to vascular causes of ATD.</a:t>
            </a:r>
          </a:p>
          <a:p>
            <a:r>
              <a:rPr lang="en-US" b="1" i="1" smtClean="0">
                <a:cs typeface="Times New Roman" pitchFamily="18" charset="0"/>
              </a:rPr>
              <a:t>(click to animate)</a:t>
            </a:r>
          </a:p>
          <a:p>
            <a:r>
              <a:rPr lang="en-US" smtClean="0">
                <a:cs typeface="Times New Roman" pitchFamily="18" charset="0"/>
              </a:rPr>
              <a:t>In secondary dementias, with an incidence of 10 %, the primary disease is not one of the brain. Instead, secondary dementia is caused by e.g. endocrinal dysfunction, metabolic diseases or vitamin deficiencies.  The cognitive deficits are frequently reversible if the underlying disease is treated.</a:t>
            </a:r>
          </a:p>
          <a:p>
            <a:r>
              <a:rPr lang="en-US" smtClean="0">
                <a:cs typeface="Times New Roman" pitchFamily="18" charset="0"/>
              </a:rPr>
              <a:t>It should not be forgotten, however, that all internal disorders may impair or unmask an already existing dementia.</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2C17743-26A9-4C2D-909A-F6ED9A54412F}" type="slidenum">
              <a:rPr lang="de-DE"/>
              <a:pPr/>
              <a:t>29</a:t>
            </a:fld>
            <a:endParaRPr lang="de-DE"/>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GB" sz="900" smtClean="0">
                <a:cs typeface="Arial" charset="0"/>
              </a:rPr>
              <a:t>It is difficult to recognise dementia, especially in the early stages, since many symptoms which would already indicate dementia are not recognised as such, or are covered up or trivialised by the patient. The failure rate in dementia diagnosis is rated to be 20 %. It is therefore necessary to filter out carefully where changes have actually occurred, in particular </a:t>
            </a:r>
            <a:r>
              <a:rPr lang="en-US" sz="900" smtClean="0">
                <a:cs typeface="Arial" charset="0"/>
              </a:rPr>
              <a:t>in interviews with the relatives.</a:t>
            </a:r>
          </a:p>
          <a:p>
            <a:endParaRPr lang="en-US" sz="900" smtClean="0">
              <a:cs typeface="Arial" charset="0"/>
            </a:endParaRPr>
          </a:p>
          <a:p>
            <a:r>
              <a:rPr lang="en-US" sz="900" b="1" i="1" smtClean="0">
                <a:cs typeface="Times New Roman" pitchFamily="18" charset="0"/>
              </a:rPr>
              <a:t>(click to animate each of the bullet points – in the end this will give you a vivid emotional image of the typical symptoms)</a:t>
            </a:r>
          </a:p>
          <a:p>
            <a:pPr>
              <a:buFontTx/>
              <a:buChar char="•"/>
            </a:pPr>
            <a:r>
              <a:rPr lang="en-US" sz="900" smtClean="0">
                <a:cs typeface="Arial" charset="0"/>
              </a:rPr>
              <a:t>Disturbances of concentration and memory particularly affect patients who are still working on their job.  They can no longer meet the demands which are made of them.  </a:t>
            </a:r>
          </a:p>
          <a:p>
            <a:pPr>
              <a:buFontTx/>
              <a:buChar char="•"/>
            </a:pPr>
            <a:r>
              <a:rPr lang="en-US" sz="900" smtClean="0">
                <a:cs typeface="Arial" charset="0"/>
              </a:rPr>
              <a:t>They are affected by a permanent feeling of overstrain. </a:t>
            </a:r>
          </a:p>
          <a:p>
            <a:pPr>
              <a:buFontTx/>
              <a:buChar char="•"/>
            </a:pPr>
            <a:r>
              <a:rPr lang="en-US" sz="900" smtClean="0">
                <a:cs typeface="Arial" charset="0"/>
              </a:rPr>
              <a:t>This can lead to a quicker (subjective) onset of exhaustion</a:t>
            </a:r>
          </a:p>
          <a:p>
            <a:pPr>
              <a:buFontTx/>
              <a:buChar char="•"/>
            </a:pPr>
            <a:r>
              <a:rPr lang="en-US" sz="900" smtClean="0">
                <a:cs typeface="Arial" charset="0"/>
              </a:rPr>
              <a:t>and the diffuse feeling of anxiety.</a:t>
            </a:r>
          </a:p>
          <a:p>
            <a:pPr>
              <a:buFontTx/>
              <a:buChar char="•"/>
            </a:pPr>
            <a:r>
              <a:rPr lang="en-US" sz="900" smtClean="0">
                <a:cs typeface="Arial" charset="0"/>
              </a:rPr>
              <a:t>Depressive mood is observed in many dementia patients. In such cases, differential diagnosis is needed to distinguish dementia with depressive moods from depression itself.</a:t>
            </a:r>
          </a:p>
          <a:p>
            <a:pPr>
              <a:buFontTx/>
              <a:buChar char="•"/>
            </a:pPr>
            <a:r>
              <a:rPr lang="en-US" sz="900" smtClean="0">
                <a:cs typeface="Arial" charset="0"/>
              </a:rPr>
              <a:t>A typical symptom which occurs in many patients is loss of drive.</a:t>
            </a:r>
          </a:p>
          <a:p>
            <a:pPr>
              <a:buFontTx/>
              <a:buChar char="•"/>
            </a:pPr>
            <a:r>
              <a:rPr lang="en-US" sz="900" smtClean="0">
                <a:cs typeface="Arial" charset="0"/>
              </a:rPr>
              <a:t>Interest in politics, sport and other cultural and social events diminishes.</a:t>
            </a:r>
            <a:endParaRPr lang="en-US" sz="9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B775A17-1B84-46D3-8780-4D8A196679C7}" type="slidenum">
              <a:rPr lang="de-DE"/>
              <a:pPr/>
              <a:t>30</a:t>
            </a:fld>
            <a:endParaRPr lang="de-DE"/>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GB" b="1" i="1" smtClean="0">
                <a:cs typeface="Arial" charset="0"/>
              </a:rPr>
              <a:t>(click to animate each of the following bullet points #s 1 – 4/5)</a:t>
            </a:r>
          </a:p>
          <a:p>
            <a:pPr>
              <a:buFontTx/>
              <a:buChar char="•"/>
            </a:pPr>
            <a:r>
              <a:rPr lang="en-GB" smtClean="0">
                <a:cs typeface="Arial" charset="0"/>
              </a:rPr>
              <a:t>Advanced dementia leads to global defects which affect all regions of higher cortical function. Besides memory impairment, agnosia (lack of recognition), aphasia (speech disturbance) and apraxia (disturbance of the meaningful course of movements) can be observed.  </a:t>
            </a:r>
          </a:p>
          <a:p>
            <a:pPr>
              <a:buFontTx/>
              <a:buChar char="•"/>
            </a:pPr>
            <a:r>
              <a:rPr lang="en-GB" smtClean="0">
                <a:cs typeface="Arial" charset="0"/>
              </a:rPr>
              <a:t>Disorientation of space and time is also often pronounced. Memory function decreases, so that initially it becomes difficult to remember recent events, names, or places.</a:t>
            </a:r>
          </a:p>
          <a:p>
            <a:pPr>
              <a:buFontTx/>
              <a:buChar char="•"/>
            </a:pPr>
            <a:r>
              <a:rPr lang="en-GB" smtClean="0">
                <a:cs typeface="Arial" charset="0"/>
              </a:rPr>
              <a:t>The extent of the effect is subject to temporal fluctuations and may change from one moment to the next.  To begin with, the patient can compensate for loss of long-term memory, but as the disease progresses this defect also becomes increasingly apparent.  </a:t>
            </a:r>
          </a:p>
          <a:p>
            <a:pPr>
              <a:buFontTx/>
              <a:buChar char="•"/>
            </a:pPr>
            <a:r>
              <a:rPr lang="en-GB" smtClean="0">
                <a:cs typeface="Arial" charset="0"/>
              </a:rPr>
              <a:t>For example, in everyday living dementia is expressed in a neglect of housework and personal hygiene.  </a:t>
            </a:r>
          </a:p>
          <a:p>
            <a:pPr>
              <a:buFontTx/>
              <a:buChar char="•"/>
            </a:pPr>
            <a:r>
              <a:rPr lang="en-GB" smtClean="0">
                <a:cs typeface="Arial" charset="0"/>
              </a:rPr>
              <a:t>Changes from normal behaviour and emotional reaction pattern occur increasingly.  At the onset of the disease, for example, dulling of the mind with unstable, often excessive emotions is typical. Original features of the personal character may become exaggerated to caricature level. The initial emotional changes may progress to irritability with periods of rage and violence.  As the disease progresses further, the emotions become more and more shallow and in the advanced state, diminish completely.</a:t>
            </a:r>
          </a:p>
          <a:p>
            <a:pPr>
              <a:buFontTx/>
              <a:buChar char="•"/>
            </a:pPr>
            <a:r>
              <a:rPr lang="en-GB" smtClean="0">
                <a:cs typeface="Arial" charset="0"/>
              </a:rPr>
              <a:t>In dementia patients, disturbed motor function often leads to unstable gait and some mild extrapyramidal symptoms.</a:t>
            </a:r>
            <a:r>
              <a:rPr lang="de-DE" smtClean="0">
                <a:cs typeface="Times New Roman" pitchFamily="18" charset="0"/>
              </a:rPr>
              <a:t> </a:t>
            </a:r>
            <a:r>
              <a:rPr lang="en-GB" smtClean="0">
                <a:cs typeface="Arial" charset="0"/>
              </a:rPr>
              <a:t>The latest stages are characterized by difficulties in swallowing, the patient loses control of posture and is confined to bed.  Once urinary and faecal incontinence have developed, the final stage requires total nursing care.</a:t>
            </a:r>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79C5B8F-AEAF-419E-9506-8921018E168E}" type="slidenum">
              <a:rPr lang="de-DE"/>
              <a:pPr/>
              <a:t>32</a:t>
            </a:fld>
            <a:endParaRPr lang="de-DE"/>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smtClean="0">
                <a:cs typeface="Arial" charset="0"/>
              </a:rPr>
              <a:t>A number of drugs with different mechanisms of action are available on the market for the pharmacological treatment of dementia. They may be roughly categorized into anti-dementia drugs and “classical” so-called nootropics, </a:t>
            </a:r>
          </a:p>
          <a:p>
            <a:endParaRPr lang="en-US" smtClean="0">
              <a:cs typeface="Arial" charset="0"/>
            </a:endParaRPr>
          </a:p>
          <a:p>
            <a:r>
              <a:rPr lang="en-US" b="1" i="1" smtClean="0">
                <a:cs typeface="Arial" charset="0"/>
              </a:rPr>
              <a:t>(click to start animation)</a:t>
            </a:r>
          </a:p>
          <a:p>
            <a:r>
              <a:rPr lang="en-US" smtClean="0">
                <a:cs typeface="Arial" charset="0"/>
              </a:rPr>
              <a:t>“Nootropics” designates a generic class of drugs used to specifically facilitate learning or memory, or to prevent the cognitive deficits associated with dementia.</a:t>
            </a:r>
            <a:r>
              <a:rPr lang="en-US" smtClean="0">
                <a:cs typeface="Times New Roman" pitchFamily="18" charset="0"/>
              </a:rPr>
              <a:t> </a:t>
            </a:r>
            <a:r>
              <a:rPr lang="en-US" smtClean="0">
                <a:cs typeface="Arial" charset="0"/>
              </a:rPr>
              <a:t>Nootropics are generally characterized by a more non-specific mechanism of action. </a:t>
            </a:r>
          </a:p>
          <a:p>
            <a:r>
              <a:rPr lang="en-US" smtClean="0">
                <a:cs typeface="Arial" charset="0"/>
              </a:rPr>
              <a:t>Piracetam stimulates the metabolic activity of nerve cells. </a:t>
            </a:r>
          </a:p>
          <a:p>
            <a:r>
              <a:rPr lang="en-US" smtClean="0">
                <a:cs typeface="Arial" charset="0"/>
              </a:rPr>
              <a:t>The herbal drug ginkgo biloba improves cerebral blood flow and is believed to prevent membrane damage through its radical-scavenging properties. </a:t>
            </a:r>
          </a:p>
          <a:p>
            <a:r>
              <a:rPr lang="en-US" smtClean="0">
                <a:cs typeface="Arial" charset="0"/>
              </a:rPr>
              <a:t>Nicergoline has vasodilative effects.</a:t>
            </a:r>
          </a:p>
          <a:p>
            <a:endParaRPr lang="en-US" smtClean="0">
              <a:cs typeface="Arial" charset="0"/>
            </a:endParaRPr>
          </a:p>
          <a:p>
            <a:r>
              <a:rPr lang="en-US" b="1" i="1" smtClean="0">
                <a:cs typeface="Arial" charset="0"/>
              </a:rPr>
              <a:t>You may want to add other relevant anti-dementia drugs of your home market.</a:t>
            </a:r>
            <a:endParaRPr lang="en-US" b="1" i="1" smtClean="0">
              <a:cs typeface="Times New Roman" pitchFamily="18" charset="0"/>
            </a:endParaRPr>
          </a:p>
          <a:p>
            <a:endParaRPr lang="en-US" smtClean="0">
              <a:cs typeface="Times New Roman" pitchFamily="18" charset="0"/>
            </a:endParaRPr>
          </a:p>
          <a:p>
            <a:r>
              <a:rPr lang="en-US" b="1" i="1" smtClean="0">
                <a:cs typeface="Arial" charset="0"/>
              </a:rPr>
              <a:t>(click to start animation)</a:t>
            </a:r>
          </a:p>
          <a:p>
            <a:r>
              <a:rPr lang="en-US" smtClean="0">
                <a:cs typeface="Arial" charset="0"/>
              </a:rPr>
              <a:t>Only a few drugs, the so-called anti-dementiva, specifically influence the impaired neurotransmission seen in dementia.</a:t>
            </a:r>
            <a:endParaRPr lang="en-US" smtClean="0">
              <a:cs typeface="Times New Roman" pitchFamily="18" charset="0"/>
            </a:endParaRPr>
          </a:p>
          <a:p>
            <a:r>
              <a:rPr lang="en-US" smtClean="0">
                <a:cs typeface="Arial" charset="0"/>
              </a:rPr>
              <a:t> </a:t>
            </a:r>
            <a:endParaRPr lang="en-US" smtClean="0">
              <a:cs typeface="Times New Roman" pitchFamily="18" charset="0"/>
            </a:endParaRPr>
          </a:p>
          <a:p>
            <a:r>
              <a:rPr lang="en-US" smtClean="0">
                <a:cs typeface="Arial" charset="0"/>
              </a:rPr>
              <a:t>Donepezil, rivastigmine, and galantamine are so-called acetylcholinesterase inhibitors (AChEIs), i.e. they inhibit the breakdown of acetylcholine (ACh). This is supposed to counteract the deficiency of the neurotransmitter ACh in AD patients. </a:t>
            </a:r>
          </a:p>
          <a:p>
            <a:r>
              <a:rPr lang="en-US" smtClean="0">
                <a:cs typeface="Arial" charset="0"/>
              </a:rPr>
              <a:t>Memantine is the only anti-dementia drug available which acts through a different mechanism: Memantine is an NMDA antagonist, i.e. it exerts a favorable effect on the impaired glutamatergic neurotransmission by reducing the neurotoxic effect of glutamate.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smtClean="0"/>
              <a:t>Click icon to add table</a:t>
            </a:r>
          </a:p>
        </p:txBody>
      </p:sp>
      <p:sp>
        <p:nvSpPr>
          <p:cNvPr id="4" name="Datuma vietturis 3"/>
          <p:cNvSpPr>
            <a:spLocks noGrp="1"/>
          </p:cNvSpPr>
          <p:nvPr>
            <p:ph type="dt" sz="half" idx="10"/>
          </p:nvPr>
        </p:nvSpPr>
        <p:spPr>
          <a:xfrm>
            <a:off x="457200" y="6356350"/>
            <a:ext cx="2133600" cy="365125"/>
          </a:xfrm>
          <a:prstGeom prst="rect">
            <a:avLst/>
          </a:prstGeom>
        </p:spPr>
        <p:txBody>
          <a:bodyPr/>
          <a:lstStyle>
            <a:lvl1pPr>
              <a:defRPr/>
            </a:lvl1pPr>
          </a:lstStyle>
          <a:p>
            <a:pPr>
              <a:defRPr/>
            </a:pPr>
            <a:fld id="{6D78824C-D887-4AD9-9DDE-B87386BC08AD}" type="datetimeFigureOut">
              <a:rPr lang="lv-LV" smtClean="0"/>
              <a:pPr>
                <a:defRPr/>
              </a:pPr>
              <a:t>03.10.2013</a:t>
            </a:fld>
            <a:endParaRPr lang="lv-LV"/>
          </a:p>
        </p:txBody>
      </p:sp>
      <p:sp>
        <p:nvSpPr>
          <p:cNvPr id="5" name="Kājenes vietturis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lv-LV"/>
          </a:p>
        </p:txBody>
      </p:sp>
      <p:sp>
        <p:nvSpPr>
          <p:cNvPr id="6" name="Slaida numura vietturis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AA677B1-DA05-4138-AAD2-A7AE6ECE4B23}" type="slidenum">
              <a:rPr lang="lv-LV" smtClean="0"/>
              <a:pPr>
                <a:defRPr/>
              </a:pPr>
              <a:t>‹#›</a:t>
            </a:fld>
            <a:endParaRPr lang="lv-LV"/>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uma vietturis 3"/>
          <p:cNvSpPr>
            <a:spLocks noGrp="1"/>
          </p:cNvSpPr>
          <p:nvPr>
            <p:ph type="dt" sz="half" idx="10"/>
          </p:nvPr>
        </p:nvSpPr>
        <p:spPr>
          <a:xfrm>
            <a:off x="457200" y="6356350"/>
            <a:ext cx="2133600" cy="365125"/>
          </a:xfrm>
          <a:prstGeom prst="rect">
            <a:avLst/>
          </a:prstGeom>
        </p:spPr>
        <p:txBody>
          <a:bodyPr/>
          <a:lstStyle>
            <a:lvl1pPr>
              <a:defRPr/>
            </a:lvl1pPr>
          </a:lstStyle>
          <a:p>
            <a:fld id="{B1AD61EF-D32F-455B-A3AF-915D89305636}" type="datetimeFigureOut">
              <a:rPr lang="lv-LV" smtClean="0"/>
              <a:pPr/>
              <a:t>03.10.2013</a:t>
            </a:fld>
            <a:endParaRPr lang="lv-LV"/>
          </a:p>
        </p:txBody>
      </p:sp>
      <p:sp>
        <p:nvSpPr>
          <p:cNvPr id="6" name="Kājenes vietturis 4"/>
          <p:cNvSpPr>
            <a:spLocks noGrp="1"/>
          </p:cNvSpPr>
          <p:nvPr>
            <p:ph type="ftr" sz="quarter" idx="11"/>
          </p:nvPr>
        </p:nvSpPr>
        <p:spPr>
          <a:xfrm>
            <a:off x="3124200" y="6356350"/>
            <a:ext cx="2895600" cy="365125"/>
          </a:xfrm>
          <a:prstGeom prst="rect">
            <a:avLst/>
          </a:prstGeom>
        </p:spPr>
        <p:txBody>
          <a:bodyPr/>
          <a:lstStyle>
            <a:lvl1pPr>
              <a:defRPr/>
            </a:lvl1pPr>
          </a:lstStyle>
          <a:p>
            <a:endParaRPr lang="lv-LV"/>
          </a:p>
        </p:txBody>
      </p:sp>
      <p:sp>
        <p:nvSpPr>
          <p:cNvPr id="7" name="Slaida numura vietturis 5"/>
          <p:cNvSpPr>
            <a:spLocks noGrp="1"/>
          </p:cNvSpPr>
          <p:nvPr>
            <p:ph type="sldNum" sz="quarter" idx="12"/>
          </p:nvPr>
        </p:nvSpPr>
        <p:spPr>
          <a:xfrm>
            <a:off x="6553200" y="6356350"/>
            <a:ext cx="2133600" cy="365125"/>
          </a:xfrm>
          <a:prstGeom prst="rect">
            <a:avLst/>
          </a:prstGeom>
        </p:spPr>
        <p:txBody>
          <a:bodyPr/>
          <a:lstStyle>
            <a:lvl1pPr>
              <a:defRPr/>
            </a:lvl1pPr>
          </a:lstStyle>
          <a:p>
            <a:fld id="{74CDB186-AD77-4EBB-A93F-4E7C45EE4D66}" type="slidenum">
              <a:rPr lang="lv-LV" smtClean="0"/>
              <a:pPr/>
              <a:t>‹#›</a:t>
            </a:fld>
            <a:endParaRPr lang="lv-LV"/>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uma vietturis 3"/>
          <p:cNvSpPr>
            <a:spLocks noGrp="1"/>
          </p:cNvSpPr>
          <p:nvPr>
            <p:ph type="dt" sz="half" idx="10"/>
          </p:nvPr>
        </p:nvSpPr>
        <p:spPr>
          <a:xfrm>
            <a:off x="457200" y="6356350"/>
            <a:ext cx="2133600" cy="365125"/>
          </a:xfrm>
          <a:prstGeom prst="rect">
            <a:avLst/>
          </a:prstGeom>
        </p:spPr>
        <p:txBody>
          <a:bodyPr/>
          <a:lstStyle>
            <a:lvl1pPr>
              <a:defRPr/>
            </a:lvl1pPr>
          </a:lstStyle>
          <a:p>
            <a:fld id="{B1AD61EF-D32F-455B-A3AF-915D89305636}" type="datetimeFigureOut">
              <a:rPr lang="lv-LV" smtClean="0"/>
              <a:pPr/>
              <a:t>03.10.2013</a:t>
            </a:fld>
            <a:endParaRPr lang="lv-LV"/>
          </a:p>
        </p:txBody>
      </p:sp>
      <p:sp>
        <p:nvSpPr>
          <p:cNvPr id="4" name="Kājenes vietturis 4"/>
          <p:cNvSpPr>
            <a:spLocks noGrp="1"/>
          </p:cNvSpPr>
          <p:nvPr>
            <p:ph type="ftr" sz="quarter" idx="11"/>
          </p:nvPr>
        </p:nvSpPr>
        <p:spPr>
          <a:xfrm>
            <a:off x="3124200" y="6356350"/>
            <a:ext cx="2895600" cy="365125"/>
          </a:xfrm>
          <a:prstGeom prst="rect">
            <a:avLst/>
          </a:prstGeom>
        </p:spPr>
        <p:txBody>
          <a:bodyPr/>
          <a:lstStyle>
            <a:lvl1pPr>
              <a:defRPr/>
            </a:lvl1pPr>
          </a:lstStyle>
          <a:p>
            <a:endParaRPr lang="lv-LV"/>
          </a:p>
        </p:txBody>
      </p:sp>
      <p:sp>
        <p:nvSpPr>
          <p:cNvPr id="5" name="Slaida numura vietturis 5"/>
          <p:cNvSpPr>
            <a:spLocks noGrp="1"/>
          </p:cNvSpPr>
          <p:nvPr>
            <p:ph type="sldNum" sz="quarter" idx="12"/>
          </p:nvPr>
        </p:nvSpPr>
        <p:spPr>
          <a:xfrm>
            <a:off x="6553200" y="6356350"/>
            <a:ext cx="2133600" cy="365125"/>
          </a:xfrm>
          <a:prstGeom prst="rect">
            <a:avLst/>
          </a:prstGeom>
        </p:spPr>
        <p:txBody>
          <a:bodyPr/>
          <a:lstStyle>
            <a:lvl1pPr>
              <a:defRPr/>
            </a:lvl1pPr>
          </a:lstStyle>
          <a:p>
            <a:fld id="{74CDB186-AD77-4EBB-A93F-4E7C45EE4D66}" type="slidenum">
              <a:rPr lang="lv-LV" smtClean="0"/>
              <a:pPr/>
              <a:t>‹#›</a:t>
            </a:fld>
            <a:endParaRPr lang="lv-LV"/>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1A4D83"/>
                </a:solidFill>
              </a:defRPr>
            </a:lvl1pPr>
          </a:lstStyle>
          <a:p>
            <a:r>
              <a:rPr lang="en-US" smtClean="0"/>
              <a:t>Click to edit Master title style</a:t>
            </a:r>
            <a:endParaRPr lang="lv-LV"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1A4D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dirty="0"/>
          </a:p>
        </p:txBody>
      </p:sp>
    </p:spTree>
    <p:extLst>
      <p:ext uri="{BB962C8B-B14F-4D97-AF65-F5344CB8AC3E}">
        <p14:creationId xmlns:p14="http://schemas.microsoft.com/office/powerpoint/2010/main" xmlns="" val="2526501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34082"/>
          </a:xfrm>
          <a:prstGeom prst="rect">
            <a:avLst/>
          </a:prstGeom>
        </p:spPr>
        <p:txBody>
          <a:bodyPr/>
          <a:lstStyle/>
          <a:p>
            <a:r>
              <a:rPr lang="en-US" smtClean="0"/>
              <a:t>Click to edit Master title style</a:t>
            </a:r>
            <a:endParaRPr lang="lv-LV" dirty="0"/>
          </a:p>
        </p:txBody>
      </p:sp>
      <p:sp>
        <p:nvSpPr>
          <p:cNvPr id="10" name="Text Placeholder 9"/>
          <p:cNvSpPr>
            <a:spLocks noGrp="1"/>
          </p:cNvSpPr>
          <p:nvPr>
            <p:ph type="body" sz="quarter" idx="10"/>
          </p:nvPr>
        </p:nvSpPr>
        <p:spPr>
          <a:xfrm>
            <a:off x="250825" y="1268413"/>
            <a:ext cx="8642350" cy="4897437"/>
          </a:xfrm>
          <a:prstGeom prst="rect">
            <a:avLst/>
          </a:prstGeo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xmlns="" val="1428914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34082"/>
          </a:xfrm>
          <a:prstGeom prst="rect">
            <a:avLst/>
          </a:prstGeom>
        </p:spPr>
        <p:txBody>
          <a:bodyPr/>
          <a:lstStyle>
            <a:lvl1pPr>
              <a:defRPr>
                <a:solidFill>
                  <a:srgbClr val="1A4D83"/>
                </a:solidFill>
              </a:defRPr>
            </a:lvl1pPr>
          </a:lstStyle>
          <a:p>
            <a:r>
              <a:rPr lang="en-US" smtClean="0"/>
              <a:t>Click to edit Master title style</a:t>
            </a:r>
            <a:endParaRPr lang="lv-LV" dirty="0"/>
          </a:p>
        </p:txBody>
      </p:sp>
      <p:sp>
        <p:nvSpPr>
          <p:cNvPr id="3" name="Content Placeholder 2"/>
          <p:cNvSpPr>
            <a:spLocks noGrp="1"/>
          </p:cNvSpPr>
          <p:nvPr>
            <p:ph idx="1"/>
          </p:nvPr>
        </p:nvSpPr>
        <p:spPr>
          <a:xfrm>
            <a:off x="251520" y="1124744"/>
            <a:ext cx="8640960" cy="5040560"/>
          </a:xfrm>
          <a:prstGeom prst="rect">
            <a:avLst/>
          </a:prstGeom>
        </p:spPr>
        <p:txBody>
          <a:bodyPr/>
          <a:lstStyle>
            <a:lvl1pPr>
              <a:defRPr>
                <a:solidFill>
                  <a:srgbClr val="1A4D83"/>
                </a:solidFill>
              </a:defRPr>
            </a:lvl1pPr>
            <a:lvl2pPr>
              <a:defRPr>
                <a:solidFill>
                  <a:srgbClr val="1A4D83"/>
                </a:solidFill>
              </a:defRPr>
            </a:lvl2pPr>
            <a:lvl3pPr>
              <a:defRPr>
                <a:solidFill>
                  <a:srgbClr val="1A4D83"/>
                </a:solidFill>
              </a:defRPr>
            </a:lvl3pPr>
            <a:lvl4pPr>
              <a:defRPr>
                <a:solidFill>
                  <a:srgbClr val="1A4D83"/>
                </a:solidFill>
              </a:defRPr>
            </a:lvl4pPr>
            <a:lvl5pPr>
              <a:defRPr>
                <a:solidFill>
                  <a:srgbClr val="1A4D8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1DB629C-B819-4092-A84A-A1CD19B6613C}" type="datetimeFigureOut">
              <a:rPr lang="lv-LV"/>
              <a:pPr>
                <a:defRPr/>
              </a:pPr>
              <a:t>03.10.2013</a:t>
            </a:fld>
            <a:endParaRPr lang="lv-LV"/>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lv-LV"/>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238BF5F-2FB2-43C4-9BB2-EE7AACCD1FA3}" type="slidenum">
              <a:rPr lang="lv-LV"/>
              <a:pPr>
                <a:defRPr/>
              </a:pPr>
              <a:t>‹#›</a:t>
            </a:fld>
            <a:endParaRPr lang="lv-LV"/>
          </a:p>
        </p:txBody>
      </p:sp>
    </p:spTree>
    <p:extLst>
      <p:ext uri="{BB962C8B-B14F-4D97-AF65-F5344CB8AC3E}">
        <p14:creationId xmlns:p14="http://schemas.microsoft.com/office/powerpoint/2010/main" xmlns="" val="3400593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300" b="1" cap="all">
                <a:solidFill>
                  <a:srgbClr val="1A4D83"/>
                </a:solidFill>
              </a:defRPr>
            </a:lvl1pPr>
          </a:lstStyle>
          <a:p>
            <a:r>
              <a:rPr lang="en-US" smtClean="0"/>
              <a:t>Click to edit Master title style</a:t>
            </a:r>
            <a:endParaRPr lang="lv-LV"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1A4D8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3392168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34082"/>
          </a:xfrm>
          <a:prstGeom prst="rect">
            <a:avLst/>
          </a:prstGeom>
        </p:spPr>
        <p:txBody>
          <a:bodyPr/>
          <a:lstStyle>
            <a:lvl1pPr>
              <a:defRPr>
                <a:solidFill>
                  <a:srgbClr val="1A4D83"/>
                </a:solidFill>
              </a:defRPr>
            </a:lvl1pPr>
          </a:lstStyle>
          <a:p>
            <a:r>
              <a:rPr lang="en-US" smtClean="0"/>
              <a:t>Click to edit Master title style</a:t>
            </a:r>
            <a:endParaRPr lang="lv-LV"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1A4D83"/>
                </a:solidFill>
              </a:defRPr>
            </a:lvl1pPr>
            <a:lvl2pPr>
              <a:defRPr sz="2400">
                <a:solidFill>
                  <a:srgbClr val="1A4D83"/>
                </a:solidFill>
              </a:defRPr>
            </a:lvl2pPr>
            <a:lvl3pPr>
              <a:defRPr sz="2000">
                <a:solidFill>
                  <a:srgbClr val="1A4D83"/>
                </a:solidFill>
              </a:defRPr>
            </a:lvl3pPr>
            <a:lvl4pPr>
              <a:defRPr sz="1800">
                <a:solidFill>
                  <a:srgbClr val="1A4D83"/>
                </a:solidFill>
              </a:defRPr>
            </a:lvl4pPr>
            <a:lvl5pPr>
              <a:defRPr sz="1800">
                <a:solidFill>
                  <a:srgbClr val="1A4D8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1A4D83"/>
                </a:solidFill>
              </a:defRPr>
            </a:lvl1pPr>
            <a:lvl2pPr>
              <a:defRPr sz="2400">
                <a:solidFill>
                  <a:srgbClr val="1A4D83"/>
                </a:solidFill>
              </a:defRPr>
            </a:lvl2pPr>
            <a:lvl3pPr>
              <a:defRPr sz="2000">
                <a:solidFill>
                  <a:srgbClr val="1A4D83"/>
                </a:solidFill>
              </a:defRPr>
            </a:lvl3pPr>
            <a:lvl4pPr>
              <a:defRPr sz="1800">
                <a:solidFill>
                  <a:srgbClr val="1A4D83"/>
                </a:solidFill>
              </a:defRPr>
            </a:lvl4pPr>
            <a:lvl5pPr>
              <a:defRPr sz="1800">
                <a:solidFill>
                  <a:srgbClr val="1A4D8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dirty="0"/>
          </a:p>
        </p:txBody>
      </p:sp>
    </p:spTree>
    <p:extLst>
      <p:ext uri="{BB962C8B-B14F-4D97-AF65-F5344CB8AC3E}">
        <p14:creationId xmlns:p14="http://schemas.microsoft.com/office/powerpoint/2010/main" xmlns="" val="1252217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34082"/>
          </a:xfrm>
          <a:prstGeom prst="rect">
            <a:avLst/>
          </a:prstGeom>
        </p:spPr>
        <p:txBody>
          <a:bodyPr/>
          <a:lstStyle>
            <a:lvl1pPr>
              <a:defRPr>
                <a:solidFill>
                  <a:srgbClr val="1A4D83"/>
                </a:solidFill>
              </a:defRPr>
            </a:lvl1pPr>
          </a:lstStyle>
          <a:p>
            <a:r>
              <a:rPr lang="en-US" smtClean="0"/>
              <a:t>Click to edit Master title style</a:t>
            </a:r>
            <a:endParaRPr lang="lv-LV"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1A4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1A4D83"/>
                </a:solidFill>
              </a:defRPr>
            </a:lvl1pPr>
            <a:lvl2pPr>
              <a:defRPr sz="2000">
                <a:solidFill>
                  <a:srgbClr val="1A4D83"/>
                </a:solidFill>
              </a:defRPr>
            </a:lvl2pPr>
            <a:lvl3pPr>
              <a:defRPr sz="1800">
                <a:solidFill>
                  <a:srgbClr val="1A4D83"/>
                </a:solidFill>
              </a:defRPr>
            </a:lvl3pPr>
            <a:lvl4pPr>
              <a:defRPr sz="1600">
                <a:solidFill>
                  <a:srgbClr val="1A4D83"/>
                </a:solidFill>
              </a:defRPr>
            </a:lvl4pPr>
            <a:lvl5pPr>
              <a:defRPr sz="1600">
                <a:solidFill>
                  <a:srgbClr val="1A4D83"/>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1A4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rgbClr val="1A4D83"/>
                </a:solidFill>
              </a:defRPr>
            </a:lvl1pPr>
            <a:lvl2pPr>
              <a:defRPr sz="2000">
                <a:solidFill>
                  <a:srgbClr val="1A4D83"/>
                </a:solidFill>
              </a:defRPr>
            </a:lvl2pPr>
            <a:lvl3pPr>
              <a:defRPr sz="1800">
                <a:solidFill>
                  <a:srgbClr val="1A4D83"/>
                </a:solidFill>
              </a:defRPr>
            </a:lvl3pPr>
            <a:lvl4pPr>
              <a:defRPr sz="1600">
                <a:solidFill>
                  <a:srgbClr val="1A4D83"/>
                </a:solidFill>
              </a:defRPr>
            </a:lvl4pPr>
            <a:lvl5pPr>
              <a:defRPr sz="1600">
                <a:solidFill>
                  <a:srgbClr val="1A4D83"/>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dirty="0"/>
          </a:p>
        </p:txBody>
      </p:sp>
    </p:spTree>
    <p:extLst>
      <p:ext uri="{BB962C8B-B14F-4D97-AF65-F5344CB8AC3E}">
        <p14:creationId xmlns:p14="http://schemas.microsoft.com/office/powerpoint/2010/main" xmlns="" val="2218565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uma vietturis 3"/>
          <p:cNvSpPr>
            <a:spLocks noGrp="1"/>
          </p:cNvSpPr>
          <p:nvPr>
            <p:ph type="dt" sz="half" idx="10"/>
          </p:nvPr>
        </p:nvSpPr>
        <p:spPr>
          <a:xfrm>
            <a:off x="457200" y="6356350"/>
            <a:ext cx="2133600" cy="365125"/>
          </a:xfrm>
          <a:prstGeom prst="rect">
            <a:avLst/>
          </a:prstGeom>
        </p:spPr>
        <p:txBody>
          <a:bodyPr/>
          <a:lstStyle>
            <a:lvl1pPr>
              <a:defRPr/>
            </a:lvl1pPr>
          </a:lstStyle>
          <a:p>
            <a:fld id="{B1AD61EF-D32F-455B-A3AF-915D89305636}" type="datetimeFigureOut">
              <a:rPr lang="lv-LV" smtClean="0"/>
              <a:pPr/>
              <a:t>03.10.2013</a:t>
            </a:fld>
            <a:endParaRPr lang="lv-LV"/>
          </a:p>
        </p:txBody>
      </p:sp>
      <p:sp>
        <p:nvSpPr>
          <p:cNvPr id="5" name="Kājenes vietturis 4"/>
          <p:cNvSpPr>
            <a:spLocks noGrp="1"/>
          </p:cNvSpPr>
          <p:nvPr>
            <p:ph type="ftr" sz="quarter" idx="11"/>
          </p:nvPr>
        </p:nvSpPr>
        <p:spPr>
          <a:xfrm>
            <a:off x="3124200" y="6356350"/>
            <a:ext cx="2895600" cy="365125"/>
          </a:xfrm>
          <a:prstGeom prst="rect">
            <a:avLst/>
          </a:prstGeom>
        </p:spPr>
        <p:txBody>
          <a:bodyPr/>
          <a:lstStyle>
            <a:lvl1pPr>
              <a:defRPr/>
            </a:lvl1pPr>
          </a:lstStyle>
          <a:p>
            <a:endParaRPr lang="lv-LV"/>
          </a:p>
        </p:txBody>
      </p:sp>
      <p:sp>
        <p:nvSpPr>
          <p:cNvPr id="6" name="Slaida numura vietturis 5"/>
          <p:cNvSpPr>
            <a:spLocks noGrp="1"/>
          </p:cNvSpPr>
          <p:nvPr>
            <p:ph type="sldNum" sz="quarter" idx="12"/>
          </p:nvPr>
        </p:nvSpPr>
        <p:spPr>
          <a:xfrm>
            <a:off x="6553200" y="6356350"/>
            <a:ext cx="2133600" cy="365125"/>
          </a:xfrm>
          <a:prstGeom prst="rect">
            <a:avLst/>
          </a:prstGeom>
        </p:spPr>
        <p:txBody>
          <a:bodyPr/>
          <a:lstStyle>
            <a:lvl1pPr>
              <a:defRPr/>
            </a:lvl1pPr>
          </a:lstStyle>
          <a:p>
            <a:fld id="{74CDB186-AD77-4EBB-A93F-4E7C45EE4D66}" type="slidenum">
              <a:rPr lang="lv-LV" smtClean="0"/>
              <a:pPr/>
              <a:t>‹#›</a:t>
            </a:fld>
            <a:endParaRPr lang="lv-LV"/>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91731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rgbClr val="1A4D83"/>
                </a:solidFill>
              </a:defRPr>
            </a:lvl1pPr>
          </a:lstStyle>
          <a:p>
            <a:r>
              <a:rPr lang="en-US" smtClean="0"/>
              <a:t>Click to edit Master title style</a:t>
            </a:r>
            <a:endParaRPr lang="lv-LV"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rgbClr val="1A4D83"/>
                </a:solidFill>
              </a:defRPr>
            </a:lvl1pPr>
            <a:lvl2pPr>
              <a:defRPr sz="2800">
                <a:solidFill>
                  <a:srgbClr val="1A4D83"/>
                </a:solidFill>
              </a:defRPr>
            </a:lvl2pPr>
            <a:lvl3pPr>
              <a:defRPr sz="2400">
                <a:solidFill>
                  <a:srgbClr val="1A4D83"/>
                </a:solidFill>
              </a:defRPr>
            </a:lvl3pPr>
            <a:lvl4pPr>
              <a:defRPr sz="2000">
                <a:solidFill>
                  <a:srgbClr val="1A4D83"/>
                </a:solidFill>
              </a:defRPr>
            </a:lvl4pPr>
            <a:lvl5pPr>
              <a:defRPr sz="2000">
                <a:solidFill>
                  <a:srgbClr val="1A4D83"/>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369730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1A4D83"/>
                </a:solidFill>
              </a:defRPr>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rgbClr val="1A4D8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lv-LV"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1A4D8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386117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34082"/>
          </a:xfrm>
          <a:prstGeom prst="rect">
            <a:avLst/>
          </a:prstGeom>
        </p:spPr>
        <p:txBody>
          <a:bodyPr/>
          <a:lstStyle>
            <a:lvl1pPr>
              <a:defRPr>
                <a:solidFill>
                  <a:srgbClr val="1A4D83"/>
                </a:solidFill>
              </a:defRPr>
            </a:lvl1pPr>
          </a:lstStyle>
          <a:p>
            <a:r>
              <a:rPr lang="en-US" smtClean="0"/>
              <a:t>Click to edit Master title style</a:t>
            </a:r>
            <a:endParaRPr lang="lv-LV" dirty="0"/>
          </a:p>
        </p:txBody>
      </p:sp>
      <p:sp>
        <p:nvSpPr>
          <p:cNvPr id="3" name="Vertical Text Placeholder 2"/>
          <p:cNvSpPr>
            <a:spLocks noGrp="1"/>
          </p:cNvSpPr>
          <p:nvPr>
            <p:ph type="body" orient="vert" idx="1"/>
          </p:nvPr>
        </p:nvSpPr>
        <p:spPr>
          <a:xfrm>
            <a:off x="251520" y="1124744"/>
            <a:ext cx="8640960" cy="5040560"/>
          </a:xfrm>
          <a:prstGeom prst="rect">
            <a:avLst/>
          </a:prstGeom>
        </p:spPr>
        <p:txBody>
          <a:bodyPr vert="eaVert"/>
          <a:lstStyle>
            <a:lvl1pPr>
              <a:defRPr>
                <a:solidFill>
                  <a:srgbClr val="1A4D83"/>
                </a:solidFill>
              </a:defRPr>
            </a:lvl1pPr>
            <a:lvl2pPr>
              <a:defRPr>
                <a:solidFill>
                  <a:srgbClr val="1A4D83"/>
                </a:solidFill>
              </a:defRPr>
            </a:lvl2pPr>
            <a:lvl3pPr>
              <a:defRPr>
                <a:solidFill>
                  <a:srgbClr val="1A4D83"/>
                </a:solidFill>
              </a:defRPr>
            </a:lvl3pPr>
            <a:lvl4pPr>
              <a:defRPr>
                <a:solidFill>
                  <a:srgbClr val="1A4D83"/>
                </a:solidFill>
              </a:defRPr>
            </a:lvl4pPr>
            <a:lvl5pPr>
              <a:defRPr>
                <a:solidFill>
                  <a:srgbClr val="1A4D8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xmlns="" val="1182886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rgbClr val="1A4D83"/>
                </a:solidFill>
              </a:defRPr>
            </a:lvl1pPr>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rgbClr val="1A4D83"/>
                </a:solidFill>
              </a:defRPr>
            </a:lvl1pPr>
            <a:lvl2pPr>
              <a:defRPr>
                <a:solidFill>
                  <a:srgbClr val="1A4D83"/>
                </a:solidFill>
              </a:defRPr>
            </a:lvl2pPr>
            <a:lvl3pPr>
              <a:defRPr>
                <a:solidFill>
                  <a:srgbClr val="1A4D83"/>
                </a:solidFill>
              </a:defRPr>
            </a:lvl3pPr>
            <a:lvl4pPr>
              <a:defRPr>
                <a:solidFill>
                  <a:srgbClr val="1A4D83"/>
                </a:solidFill>
              </a:defRPr>
            </a:lvl4pPr>
            <a:lvl5pPr>
              <a:defRPr>
                <a:solidFill>
                  <a:srgbClr val="1A4D8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dirty="0"/>
          </a:p>
        </p:txBody>
      </p:sp>
    </p:spTree>
    <p:extLst>
      <p:ext uri="{BB962C8B-B14F-4D97-AF65-F5344CB8AC3E}">
        <p14:creationId xmlns:p14="http://schemas.microsoft.com/office/powerpoint/2010/main" xmlns="" val="1433612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9928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smtClean="0"/>
              <a:t>Click icon to add table</a:t>
            </a:r>
          </a:p>
        </p:txBody>
      </p:sp>
      <p:sp>
        <p:nvSpPr>
          <p:cNvPr id="4" name="Datuma vietturis 3"/>
          <p:cNvSpPr>
            <a:spLocks noGrp="1"/>
          </p:cNvSpPr>
          <p:nvPr>
            <p:ph type="dt" sz="half" idx="10"/>
          </p:nvPr>
        </p:nvSpPr>
        <p:spPr>
          <a:xfrm>
            <a:off x="457200" y="6356350"/>
            <a:ext cx="2133600" cy="365125"/>
          </a:xfrm>
          <a:prstGeom prst="rect">
            <a:avLst/>
          </a:prstGeom>
        </p:spPr>
        <p:txBody>
          <a:bodyPr/>
          <a:lstStyle>
            <a:lvl1pPr>
              <a:defRPr/>
            </a:lvl1pPr>
          </a:lstStyle>
          <a:p>
            <a:pPr>
              <a:defRPr/>
            </a:pPr>
            <a:fld id="{6D78824C-D887-4AD9-9DDE-B87386BC08AD}" type="datetimeFigureOut">
              <a:rPr lang="lv-LV" smtClean="0"/>
              <a:pPr>
                <a:defRPr/>
              </a:pPr>
              <a:t>03.10.2013</a:t>
            </a:fld>
            <a:endParaRPr lang="lv-LV"/>
          </a:p>
        </p:txBody>
      </p:sp>
      <p:sp>
        <p:nvSpPr>
          <p:cNvPr id="5" name="Kājenes vietturis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lv-LV"/>
          </a:p>
        </p:txBody>
      </p:sp>
      <p:sp>
        <p:nvSpPr>
          <p:cNvPr id="6" name="Slaida numura vietturis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AA677B1-DA05-4138-AAD2-A7AE6ECE4B23}" type="slidenum">
              <a:rPr lang="lv-LV" smtClean="0"/>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uma vietturis 3"/>
          <p:cNvSpPr>
            <a:spLocks noGrp="1"/>
          </p:cNvSpPr>
          <p:nvPr>
            <p:ph type="dt" sz="half" idx="10"/>
          </p:nvPr>
        </p:nvSpPr>
        <p:spPr>
          <a:xfrm>
            <a:off x="457200" y="6356350"/>
            <a:ext cx="2133600" cy="365125"/>
          </a:xfrm>
          <a:prstGeom prst="rect">
            <a:avLst/>
          </a:prstGeom>
        </p:spPr>
        <p:txBody>
          <a:bodyPr/>
          <a:lstStyle>
            <a:lvl1pPr>
              <a:defRPr/>
            </a:lvl1pPr>
          </a:lstStyle>
          <a:p>
            <a:fld id="{B1AD61EF-D32F-455B-A3AF-915D89305636}" type="datetimeFigureOut">
              <a:rPr lang="lv-LV" smtClean="0"/>
              <a:pPr/>
              <a:t>03.10.2013</a:t>
            </a:fld>
            <a:endParaRPr lang="lv-LV"/>
          </a:p>
        </p:txBody>
      </p:sp>
      <p:sp>
        <p:nvSpPr>
          <p:cNvPr id="6" name="Kājenes vietturis 4"/>
          <p:cNvSpPr>
            <a:spLocks noGrp="1"/>
          </p:cNvSpPr>
          <p:nvPr>
            <p:ph type="ftr" sz="quarter" idx="11"/>
          </p:nvPr>
        </p:nvSpPr>
        <p:spPr>
          <a:xfrm>
            <a:off x="3124200" y="6356350"/>
            <a:ext cx="2895600" cy="365125"/>
          </a:xfrm>
          <a:prstGeom prst="rect">
            <a:avLst/>
          </a:prstGeom>
        </p:spPr>
        <p:txBody>
          <a:bodyPr/>
          <a:lstStyle>
            <a:lvl1pPr>
              <a:defRPr/>
            </a:lvl1pPr>
          </a:lstStyle>
          <a:p>
            <a:endParaRPr lang="lv-LV"/>
          </a:p>
        </p:txBody>
      </p:sp>
      <p:sp>
        <p:nvSpPr>
          <p:cNvPr id="7" name="Slaida numura vietturis 5"/>
          <p:cNvSpPr>
            <a:spLocks noGrp="1"/>
          </p:cNvSpPr>
          <p:nvPr>
            <p:ph type="sldNum" sz="quarter" idx="12"/>
          </p:nvPr>
        </p:nvSpPr>
        <p:spPr>
          <a:xfrm>
            <a:off x="6553200" y="6356350"/>
            <a:ext cx="2133600" cy="365125"/>
          </a:xfrm>
          <a:prstGeom prst="rect">
            <a:avLst/>
          </a:prstGeom>
        </p:spPr>
        <p:txBody>
          <a:bodyPr/>
          <a:lstStyle>
            <a:lvl1pPr>
              <a:defRPr/>
            </a:lvl1pPr>
          </a:lstStyle>
          <a:p>
            <a:fld id="{74CDB186-AD77-4EBB-A93F-4E7C45EE4D66}" type="slidenum">
              <a:rPr lang="lv-LV" smtClean="0"/>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uma vietturis 3"/>
          <p:cNvSpPr>
            <a:spLocks noGrp="1"/>
          </p:cNvSpPr>
          <p:nvPr>
            <p:ph type="dt" sz="half" idx="10"/>
          </p:nvPr>
        </p:nvSpPr>
        <p:spPr>
          <a:xfrm>
            <a:off x="457200" y="6356350"/>
            <a:ext cx="2133600" cy="365125"/>
          </a:xfrm>
          <a:prstGeom prst="rect">
            <a:avLst/>
          </a:prstGeom>
        </p:spPr>
        <p:txBody>
          <a:bodyPr/>
          <a:lstStyle>
            <a:lvl1pPr>
              <a:defRPr/>
            </a:lvl1pPr>
          </a:lstStyle>
          <a:p>
            <a:fld id="{B1AD61EF-D32F-455B-A3AF-915D89305636}" type="datetimeFigureOut">
              <a:rPr lang="lv-LV" smtClean="0"/>
              <a:pPr/>
              <a:t>03.10.2013</a:t>
            </a:fld>
            <a:endParaRPr lang="lv-LV"/>
          </a:p>
        </p:txBody>
      </p:sp>
      <p:sp>
        <p:nvSpPr>
          <p:cNvPr id="4" name="Kājenes vietturis 4"/>
          <p:cNvSpPr>
            <a:spLocks noGrp="1"/>
          </p:cNvSpPr>
          <p:nvPr>
            <p:ph type="ftr" sz="quarter" idx="11"/>
          </p:nvPr>
        </p:nvSpPr>
        <p:spPr>
          <a:xfrm>
            <a:off x="3124200" y="6356350"/>
            <a:ext cx="2895600" cy="365125"/>
          </a:xfrm>
          <a:prstGeom prst="rect">
            <a:avLst/>
          </a:prstGeom>
        </p:spPr>
        <p:txBody>
          <a:bodyPr/>
          <a:lstStyle>
            <a:lvl1pPr>
              <a:defRPr/>
            </a:lvl1pPr>
          </a:lstStyle>
          <a:p>
            <a:endParaRPr lang="lv-LV"/>
          </a:p>
        </p:txBody>
      </p:sp>
      <p:sp>
        <p:nvSpPr>
          <p:cNvPr id="5" name="Slaida numura vietturis 5"/>
          <p:cNvSpPr>
            <a:spLocks noGrp="1"/>
          </p:cNvSpPr>
          <p:nvPr>
            <p:ph type="sldNum" sz="quarter" idx="12"/>
          </p:nvPr>
        </p:nvSpPr>
        <p:spPr>
          <a:xfrm>
            <a:off x="6553200" y="6356350"/>
            <a:ext cx="2133600" cy="365125"/>
          </a:xfrm>
          <a:prstGeom prst="rect">
            <a:avLst/>
          </a:prstGeom>
        </p:spPr>
        <p:txBody>
          <a:bodyPr/>
          <a:lstStyle>
            <a:lvl1pPr>
              <a:defRPr/>
            </a:lvl1pPr>
          </a:lstStyle>
          <a:p>
            <a:fld id="{74CDB186-AD77-4EBB-A93F-4E7C45EE4D66}" type="slidenum">
              <a:rPr lang="lv-LV" smtClean="0"/>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hh">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3"/>
          <p:cNvSpPr txBox="1">
            <a:spLocks noChangeArrowheads="1"/>
          </p:cNvSpPr>
          <p:nvPr userDrawn="1"/>
        </p:nvSpPr>
        <p:spPr bwMode="auto">
          <a:xfrm>
            <a:off x="3132138" y="5970588"/>
            <a:ext cx="287972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lv-LV" altLang="lv-LV" sz="1600">
                <a:solidFill>
                  <a:srgbClr val="1A4D83"/>
                </a:solidFill>
                <a:latin typeface="CentSchbook TL" pitchFamily="18" charset="0"/>
              </a:rPr>
              <a:t>2013. gada 3. oktobrī</a:t>
            </a:r>
          </a:p>
        </p:txBody>
      </p:sp>
      <p:sp>
        <p:nvSpPr>
          <p:cNvPr id="6" name="Title 1"/>
          <p:cNvSpPr>
            <a:spLocks noGrp="1"/>
          </p:cNvSpPr>
          <p:nvPr>
            <p:ph type="ctrTitle"/>
          </p:nvPr>
        </p:nvSpPr>
        <p:spPr>
          <a:xfrm>
            <a:off x="971600" y="2492896"/>
            <a:ext cx="7200800" cy="2123658"/>
          </a:xfrm>
          <a:prstGeom prst="rect">
            <a:avLst/>
          </a:prstGeom>
        </p:spPr>
        <p:txBody>
          <a:bodyPr anchor="ctr"/>
          <a:lstStyle>
            <a:lvl1pPr>
              <a:defRPr b="1"/>
            </a:lvl1pPr>
          </a:lstStyle>
          <a:p>
            <a:r>
              <a:rPr lang="en-US" dirty="0" smtClean="0"/>
              <a:t>Click to edit Master title style</a:t>
            </a:r>
            <a:endParaRPr lang="lv-LV" dirty="0"/>
          </a:p>
        </p:txBody>
      </p:sp>
      <p:sp>
        <p:nvSpPr>
          <p:cNvPr id="11" name="Subtitle 2"/>
          <p:cNvSpPr>
            <a:spLocks noGrp="1"/>
          </p:cNvSpPr>
          <p:nvPr>
            <p:ph type="subTitle" idx="1"/>
          </p:nvPr>
        </p:nvSpPr>
        <p:spPr>
          <a:xfrm>
            <a:off x="971600" y="5013176"/>
            <a:ext cx="7200800" cy="432048"/>
          </a:xfrm>
          <a:prstGeom prst="rect">
            <a:avLst/>
          </a:prstGeom>
        </p:spPr>
        <p:txBody>
          <a:bodyPr anchor="ctr"/>
          <a:lstStyle>
            <a:lvl1pPr marL="0" indent="0" algn="ctr">
              <a:buNone/>
              <a:defRPr sz="2800" b="1" i="1">
                <a:solidFill>
                  <a:srgbClr val="1A4D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lv-LV" dirty="0"/>
          </a:p>
        </p:txBody>
      </p:sp>
    </p:spTree>
    <p:extLst>
      <p:ext uri="{BB962C8B-B14F-4D97-AF65-F5344CB8AC3E}">
        <p14:creationId xmlns="" xmlns:p14="http://schemas.microsoft.com/office/powerpoint/2010/main" val="3456711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itle Slidehh">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132138" y="5970588"/>
            <a:ext cx="28797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lv-LV" altLang="lv-LV" sz="1600">
                <a:solidFill>
                  <a:srgbClr val="1A4D83"/>
                </a:solidFill>
                <a:latin typeface="CentSchbook TL" pitchFamily="18" charset="0"/>
              </a:rPr>
              <a:t>2013. gada 3. oktobrī</a:t>
            </a:r>
          </a:p>
        </p:txBody>
      </p:sp>
      <p:sp>
        <p:nvSpPr>
          <p:cNvPr id="6" name="Title 1"/>
          <p:cNvSpPr>
            <a:spLocks noGrp="1"/>
          </p:cNvSpPr>
          <p:nvPr>
            <p:ph type="ctrTitle"/>
          </p:nvPr>
        </p:nvSpPr>
        <p:spPr>
          <a:xfrm>
            <a:off x="971600" y="2492896"/>
            <a:ext cx="7200800" cy="2123658"/>
          </a:xfrm>
          <a:prstGeom prst="rect">
            <a:avLst/>
          </a:prstGeom>
        </p:spPr>
        <p:txBody>
          <a:bodyPr anchor="ctr"/>
          <a:lstStyle>
            <a:lvl1pPr>
              <a:defRPr b="1"/>
            </a:lvl1pPr>
          </a:lstStyle>
          <a:p>
            <a:r>
              <a:rPr lang="en-US" smtClean="0"/>
              <a:t>Click to edit Master title style</a:t>
            </a:r>
            <a:endParaRPr lang="lv-LV" dirty="0"/>
          </a:p>
        </p:txBody>
      </p:sp>
      <p:sp>
        <p:nvSpPr>
          <p:cNvPr id="11" name="Subtitle 2"/>
          <p:cNvSpPr>
            <a:spLocks noGrp="1"/>
          </p:cNvSpPr>
          <p:nvPr>
            <p:ph type="subTitle" idx="1"/>
          </p:nvPr>
        </p:nvSpPr>
        <p:spPr>
          <a:xfrm>
            <a:off x="971600" y="5013176"/>
            <a:ext cx="7200800" cy="432048"/>
          </a:xfrm>
          <a:prstGeom prst="rect">
            <a:avLst/>
          </a:prstGeom>
        </p:spPr>
        <p:txBody>
          <a:bodyPr anchor="ctr"/>
          <a:lstStyle>
            <a:lvl1pPr marL="0" indent="0" algn="ctr">
              <a:buNone/>
              <a:defRPr sz="2800" b="1" i="1">
                <a:solidFill>
                  <a:srgbClr val="1A4D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dirty="0"/>
          </a:p>
        </p:txBody>
      </p:sp>
    </p:spTree>
    <p:extLst>
      <p:ext uri="{BB962C8B-B14F-4D97-AF65-F5344CB8AC3E}">
        <p14:creationId xmlns:p14="http://schemas.microsoft.com/office/powerpoint/2010/main" xmlns="" val="3456711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uma vietturis 3"/>
          <p:cNvSpPr>
            <a:spLocks noGrp="1"/>
          </p:cNvSpPr>
          <p:nvPr>
            <p:ph type="dt" sz="half" idx="10"/>
          </p:nvPr>
        </p:nvSpPr>
        <p:spPr>
          <a:xfrm>
            <a:off x="457200" y="6356350"/>
            <a:ext cx="2133600" cy="365125"/>
          </a:xfrm>
          <a:prstGeom prst="rect">
            <a:avLst/>
          </a:prstGeom>
        </p:spPr>
        <p:txBody>
          <a:bodyPr/>
          <a:lstStyle>
            <a:lvl1pPr>
              <a:defRPr/>
            </a:lvl1pPr>
          </a:lstStyle>
          <a:p>
            <a:fld id="{B1AD61EF-D32F-455B-A3AF-915D89305636}" type="datetimeFigureOut">
              <a:rPr lang="lv-LV" smtClean="0"/>
              <a:pPr/>
              <a:t>03.10.2013</a:t>
            </a:fld>
            <a:endParaRPr lang="lv-LV"/>
          </a:p>
        </p:txBody>
      </p:sp>
      <p:sp>
        <p:nvSpPr>
          <p:cNvPr id="5" name="Kājenes vietturis 4"/>
          <p:cNvSpPr>
            <a:spLocks noGrp="1"/>
          </p:cNvSpPr>
          <p:nvPr>
            <p:ph type="ftr" sz="quarter" idx="11"/>
          </p:nvPr>
        </p:nvSpPr>
        <p:spPr>
          <a:xfrm>
            <a:off x="3124200" y="6356350"/>
            <a:ext cx="2895600" cy="365125"/>
          </a:xfrm>
          <a:prstGeom prst="rect">
            <a:avLst/>
          </a:prstGeom>
        </p:spPr>
        <p:txBody>
          <a:bodyPr/>
          <a:lstStyle>
            <a:lvl1pPr>
              <a:defRPr/>
            </a:lvl1pPr>
          </a:lstStyle>
          <a:p>
            <a:endParaRPr lang="lv-LV"/>
          </a:p>
        </p:txBody>
      </p:sp>
      <p:sp>
        <p:nvSpPr>
          <p:cNvPr id="6" name="Slaida numura vietturis 5"/>
          <p:cNvSpPr>
            <a:spLocks noGrp="1"/>
          </p:cNvSpPr>
          <p:nvPr>
            <p:ph type="sldNum" sz="quarter" idx="12"/>
          </p:nvPr>
        </p:nvSpPr>
        <p:spPr>
          <a:xfrm>
            <a:off x="6553200" y="6356350"/>
            <a:ext cx="2133600" cy="365125"/>
          </a:xfrm>
          <a:prstGeom prst="rect">
            <a:avLst/>
          </a:prstGeom>
        </p:spPr>
        <p:txBody>
          <a:bodyPr/>
          <a:lstStyle>
            <a:lvl1pPr>
              <a:defRPr/>
            </a:lvl1pPr>
          </a:lstStyle>
          <a:p>
            <a:fld id="{74CDB186-AD77-4EBB-A93F-4E7C45EE4D66}" type="slidenum">
              <a:rPr lang="lv-LV" smtClean="0"/>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uma vietturis 3"/>
          <p:cNvSpPr>
            <a:spLocks noGrp="1"/>
          </p:cNvSpPr>
          <p:nvPr>
            <p:ph type="dt" sz="half" idx="10"/>
          </p:nvPr>
        </p:nvSpPr>
        <p:spPr>
          <a:xfrm>
            <a:off x="457200" y="6356350"/>
            <a:ext cx="2133600" cy="365125"/>
          </a:xfrm>
          <a:prstGeom prst="rect">
            <a:avLst/>
          </a:prstGeom>
        </p:spPr>
        <p:txBody>
          <a:bodyPr/>
          <a:lstStyle>
            <a:lvl1pPr>
              <a:defRPr/>
            </a:lvl1pPr>
          </a:lstStyle>
          <a:p>
            <a:fld id="{B1AD61EF-D32F-455B-A3AF-915D89305636}" type="datetimeFigureOut">
              <a:rPr lang="lv-LV" smtClean="0"/>
              <a:pPr/>
              <a:t>03.10.2013</a:t>
            </a:fld>
            <a:endParaRPr lang="lv-LV"/>
          </a:p>
        </p:txBody>
      </p:sp>
      <p:sp>
        <p:nvSpPr>
          <p:cNvPr id="5" name="Kājenes vietturis 4"/>
          <p:cNvSpPr>
            <a:spLocks noGrp="1"/>
          </p:cNvSpPr>
          <p:nvPr>
            <p:ph type="ftr" sz="quarter" idx="11"/>
          </p:nvPr>
        </p:nvSpPr>
        <p:spPr>
          <a:xfrm>
            <a:off x="3124200" y="6356350"/>
            <a:ext cx="2895600" cy="365125"/>
          </a:xfrm>
          <a:prstGeom prst="rect">
            <a:avLst/>
          </a:prstGeom>
        </p:spPr>
        <p:txBody>
          <a:bodyPr/>
          <a:lstStyle>
            <a:lvl1pPr>
              <a:defRPr/>
            </a:lvl1pPr>
          </a:lstStyle>
          <a:p>
            <a:endParaRPr lang="lv-LV"/>
          </a:p>
        </p:txBody>
      </p:sp>
      <p:sp>
        <p:nvSpPr>
          <p:cNvPr id="6" name="Slaida numura vietturis 5"/>
          <p:cNvSpPr>
            <a:spLocks noGrp="1"/>
          </p:cNvSpPr>
          <p:nvPr>
            <p:ph type="sldNum" sz="quarter" idx="12"/>
          </p:nvPr>
        </p:nvSpPr>
        <p:spPr>
          <a:xfrm>
            <a:off x="6553200" y="6356350"/>
            <a:ext cx="2133600" cy="365125"/>
          </a:xfrm>
          <a:prstGeom prst="rect">
            <a:avLst/>
          </a:prstGeom>
        </p:spPr>
        <p:txBody>
          <a:bodyPr/>
          <a:lstStyle>
            <a:lvl1pPr>
              <a:defRPr/>
            </a:lvl1pPr>
          </a:lstStyle>
          <a:p>
            <a:fld id="{74CDB186-AD77-4EBB-A93F-4E7C45EE4D66}" type="slidenum">
              <a:rPr lang="lv-LV" smtClean="0"/>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p:cNvPicPr>
            <a:picLocks noChangeAspect="1"/>
          </p:cNvPicPr>
          <p:nvPr/>
        </p:nvPicPr>
        <p:blipFill>
          <a:blip r:embed="rId8" cstate="print"/>
          <a:srcRect/>
          <a:stretch>
            <a:fillRect/>
          </a:stretch>
        </p:blipFill>
        <p:spPr bwMode="auto">
          <a:xfrm>
            <a:off x="0" y="1588"/>
            <a:ext cx="9144000" cy="685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4" r:id="rId1"/>
    <p:sldLayoutId id="2147483716" r:id="rId2"/>
    <p:sldLayoutId id="2147483717" r:id="rId3"/>
    <p:sldLayoutId id="2147483718" r:id="rId4"/>
    <p:sldLayoutId id="2147483719" r:id="rId5"/>
    <p:sldLayoutId id="2147483742" r:id="rId6"/>
  </p:sldLayoutIdLst>
  <p:timing>
    <p:tnLst>
      <p:par>
        <p:cTn id="1" dur="indefinite" restart="never" nodeType="tmRoot"/>
      </p:par>
    </p:tnLst>
  </p:timing>
  <p:txStyles>
    <p:titleStyle>
      <a:lvl1pPr algn="ctr" rtl="0" eaLnBrk="1" fontAlgn="base" hangingPunct="1">
        <a:spcBef>
          <a:spcPct val="0"/>
        </a:spcBef>
        <a:spcAft>
          <a:spcPct val="0"/>
        </a:spcAft>
        <a:defRPr sz="3300" b="1" kern="1200">
          <a:solidFill>
            <a:srgbClr val="174171"/>
          </a:solidFill>
          <a:latin typeface="+mj-lt"/>
          <a:ea typeface="+mj-ea"/>
          <a:cs typeface="+mj-cs"/>
        </a:defRPr>
      </a:lvl1pPr>
      <a:lvl2pPr algn="ctr" rtl="0" eaLnBrk="1" fontAlgn="base" hangingPunct="1">
        <a:spcBef>
          <a:spcPct val="0"/>
        </a:spcBef>
        <a:spcAft>
          <a:spcPct val="0"/>
        </a:spcAft>
        <a:defRPr sz="3300" b="1">
          <a:solidFill>
            <a:srgbClr val="174171"/>
          </a:solidFill>
          <a:latin typeface="CentSchbook TL" pitchFamily="18" charset="0"/>
        </a:defRPr>
      </a:lvl2pPr>
      <a:lvl3pPr algn="ctr" rtl="0" eaLnBrk="1" fontAlgn="base" hangingPunct="1">
        <a:spcBef>
          <a:spcPct val="0"/>
        </a:spcBef>
        <a:spcAft>
          <a:spcPct val="0"/>
        </a:spcAft>
        <a:defRPr sz="3300" b="1">
          <a:solidFill>
            <a:srgbClr val="174171"/>
          </a:solidFill>
          <a:latin typeface="CentSchbook TL" pitchFamily="18" charset="0"/>
        </a:defRPr>
      </a:lvl3pPr>
      <a:lvl4pPr algn="ctr" rtl="0" eaLnBrk="1" fontAlgn="base" hangingPunct="1">
        <a:spcBef>
          <a:spcPct val="0"/>
        </a:spcBef>
        <a:spcAft>
          <a:spcPct val="0"/>
        </a:spcAft>
        <a:defRPr sz="3300" b="1">
          <a:solidFill>
            <a:srgbClr val="174171"/>
          </a:solidFill>
          <a:latin typeface="CentSchbook TL" pitchFamily="18" charset="0"/>
        </a:defRPr>
      </a:lvl4pPr>
      <a:lvl5pPr algn="ctr" rtl="0" eaLnBrk="1" fontAlgn="base" hangingPunct="1">
        <a:spcBef>
          <a:spcPct val="0"/>
        </a:spcBef>
        <a:spcAft>
          <a:spcPct val="0"/>
        </a:spcAft>
        <a:defRPr sz="3300" b="1">
          <a:solidFill>
            <a:srgbClr val="174171"/>
          </a:solidFill>
          <a:latin typeface="CentSchbook TL" pitchFamily="18" charset="0"/>
        </a:defRPr>
      </a:lvl5pPr>
      <a:lvl6pPr marL="457200" algn="ctr" rtl="0" eaLnBrk="1" fontAlgn="base" hangingPunct="1">
        <a:spcBef>
          <a:spcPct val="0"/>
        </a:spcBef>
        <a:spcAft>
          <a:spcPct val="0"/>
        </a:spcAft>
        <a:defRPr sz="3300" b="1">
          <a:solidFill>
            <a:srgbClr val="174171"/>
          </a:solidFill>
          <a:latin typeface="Century Gothic" pitchFamily="34" charset="0"/>
        </a:defRPr>
      </a:lvl6pPr>
      <a:lvl7pPr marL="914400" algn="ctr" rtl="0" eaLnBrk="1" fontAlgn="base" hangingPunct="1">
        <a:spcBef>
          <a:spcPct val="0"/>
        </a:spcBef>
        <a:spcAft>
          <a:spcPct val="0"/>
        </a:spcAft>
        <a:defRPr sz="3300" b="1">
          <a:solidFill>
            <a:srgbClr val="174171"/>
          </a:solidFill>
          <a:latin typeface="Century Gothic" pitchFamily="34" charset="0"/>
        </a:defRPr>
      </a:lvl7pPr>
      <a:lvl8pPr marL="1371600" algn="ctr" rtl="0" eaLnBrk="1" fontAlgn="base" hangingPunct="1">
        <a:spcBef>
          <a:spcPct val="0"/>
        </a:spcBef>
        <a:spcAft>
          <a:spcPct val="0"/>
        </a:spcAft>
        <a:defRPr sz="3300" b="1">
          <a:solidFill>
            <a:srgbClr val="174171"/>
          </a:solidFill>
          <a:latin typeface="Century Gothic" pitchFamily="34" charset="0"/>
        </a:defRPr>
      </a:lvl8pPr>
      <a:lvl9pPr marL="1828800" algn="ctr" rtl="0" eaLnBrk="1" fontAlgn="base" hangingPunct="1">
        <a:spcBef>
          <a:spcPct val="0"/>
        </a:spcBef>
        <a:spcAft>
          <a:spcPct val="0"/>
        </a:spcAft>
        <a:defRPr sz="3300" b="1">
          <a:solidFill>
            <a:srgbClr val="174171"/>
          </a:solidFill>
          <a:latin typeface="Century Gothic" pitchFamily="34" charset="0"/>
        </a:defRPr>
      </a:lvl9pPr>
    </p:titleStyle>
    <p:bodyStyle>
      <a:lvl1pPr marL="342900" indent="-342900" algn="l" rtl="0" eaLnBrk="1" fontAlgn="base" hangingPunct="1">
        <a:spcBef>
          <a:spcPct val="20000"/>
        </a:spcBef>
        <a:spcAft>
          <a:spcPct val="0"/>
        </a:spcAft>
        <a:buFont typeface="Arial" charset="0"/>
        <a:buChar char="•"/>
        <a:defRPr sz="3200" b="1" kern="1200">
          <a:solidFill>
            <a:srgbClr val="003F72"/>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03F72"/>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03F72"/>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03F72"/>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03F7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entSchbook TL" pitchFamily="18" charset="0"/>
        </a:defRPr>
      </a:lvl2pPr>
      <a:lvl3pPr algn="ctr" rtl="0" eaLnBrk="1" fontAlgn="base" hangingPunct="1">
        <a:spcBef>
          <a:spcPct val="0"/>
        </a:spcBef>
        <a:spcAft>
          <a:spcPct val="0"/>
        </a:spcAft>
        <a:defRPr sz="4400">
          <a:solidFill>
            <a:schemeClr val="tx1"/>
          </a:solidFill>
          <a:latin typeface="CentSchbook TL" pitchFamily="18" charset="0"/>
        </a:defRPr>
      </a:lvl3pPr>
      <a:lvl4pPr algn="ctr" rtl="0" eaLnBrk="1" fontAlgn="base" hangingPunct="1">
        <a:spcBef>
          <a:spcPct val="0"/>
        </a:spcBef>
        <a:spcAft>
          <a:spcPct val="0"/>
        </a:spcAft>
        <a:defRPr sz="4400">
          <a:solidFill>
            <a:schemeClr val="tx1"/>
          </a:solidFill>
          <a:latin typeface="CentSchbook TL" pitchFamily="18" charset="0"/>
        </a:defRPr>
      </a:lvl4pPr>
      <a:lvl5pPr algn="ctr" rtl="0" eaLnBrk="1" fontAlgn="base" hangingPunct="1">
        <a:spcBef>
          <a:spcPct val="0"/>
        </a:spcBef>
        <a:spcAft>
          <a:spcPct val="0"/>
        </a:spcAft>
        <a:defRPr sz="4400">
          <a:solidFill>
            <a:schemeClr val="tx1"/>
          </a:solidFill>
          <a:latin typeface="CentSchbook TL"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ctr" rtl="0" eaLnBrk="1" fontAlgn="base" hangingPunct="1">
        <a:spcBef>
          <a:spcPct val="0"/>
        </a:spcBef>
        <a:spcAft>
          <a:spcPct val="0"/>
        </a:spcAft>
        <a:defRPr sz="3300" b="1" kern="1200">
          <a:solidFill>
            <a:srgbClr val="174171"/>
          </a:solidFill>
          <a:latin typeface="+mj-lt"/>
          <a:ea typeface="+mj-ea"/>
          <a:cs typeface="+mj-cs"/>
        </a:defRPr>
      </a:lvl1pPr>
      <a:lvl2pPr algn="ctr" rtl="0" eaLnBrk="1" fontAlgn="base" hangingPunct="1">
        <a:spcBef>
          <a:spcPct val="0"/>
        </a:spcBef>
        <a:spcAft>
          <a:spcPct val="0"/>
        </a:spcAft>
        <a:defRPr sz="3300" b="1">
          <a:solidFill>
            <a:srgbClr val="174171"/>
          </a:solidFill>
          <a:latin typeface="CentSchbook TL" pitchFamily="18" charset="0"/>
        </a:defRPr>
      </a:lvl2pPr>
      <a:lvl3pPr algn="ctr" rtl="0" eaLnBrk="1" fontAlgn="base" hangingPunct="1">
        <a:spcBef>
          <a:spcPct val="0"/>
        </a:spcBef>
        <a:spcAft>
          <a:spcPct val="0"/>
        </a:spcAft>
        <a:defRPr sz="3300" b="1">
          <a:solidFill>
            <a:srgbClr val="174171"/>
          </a:solidFill>
          <a:latin typeface="CentSchbook TL" pitchFamily="18" charset="0"/>
        </a:defRPr>
      </a:lvl3pPr>
      <a:lvl4pPr algn="ctr" rtl="0" eaLnBrk="1" fontAlgn="base" hangingPunct="1">
        <a:spcBef>
          <a:spcPct val="0"/>
        </a:spcBef>
        <a:spcAft>
          <a:spcPct val="0"/>
        </a:spcAft>
        <a:defRPr sz="3300" b="1">
          <a:solidFill>
            <a:srgbClr val="174171"/>
          </a:solidFill>
          <a:latin typeface="CentSchbook TL" pitchFamily="18" charset="0"/>
        </a:defRPr>
      </a:lvl4pPr>
      <a:lvl5pPr algn="ctr" rtl="0" eaLnBrk="1" fontAlgn="base" hangingPunct="1">
        <a:spcBef>
          <a:spcPct val="0"/>
        </a:spcBef>
        <a:spcAft>
          <a:spcPct val="0"/>
        </a:spcAft>
        <a:defRPr sz="3300" b="1">
          <a:solidFill>
            <a:srgbClr val="174171"/>
          </a:solidFill>
          <a:latin typeface="CentSchbook TL" pitchFamily="18" charset="0"/>
        </a:defRPr>
      </a:lvl5pPr>
      <a:lvl6pPr marL="457200" algn="ctr" rtl="0" eaLnBrk="1" fontAlgn="base" hangingPunct="1">
        <a:spcBef>
          <a:spcPct val="0"/>
        </a:spcBef>
        <a:spcAft>
          <a:spcPct val="0"/>
        </a:spcAft>
        <a:defRPr sz="3300" b="1">
          <a:solidFill>
            <a:srgbClr val="174171"/>
          </a:solidFill>
          <a:latin typeface="Century Gothic" pitchFamily="34" charset="0"/>
        </a:defRPr>
      </a:lvl6pPr>
      <a:lvl7pPr marL="914400" algn="ctr" rtl="0" eaLnBrk="1" fontAlgn="base" hangingPunct="1">
        <a:spcBef>
          <a:spcPct val="0"/>
        </a:spcBef>
        <a:spcAft>
          <a:spcPct val="0"/>
        </a:spcAft>
        <a:defRPr sz="3300" b="1">
          <a:solidFill>
            <a:srgbClr val="174171"/>
          </a:solidFill>
          <a:latin typeface="Century Gothic" pitchFamily="34" charset="0"/>
        </a:defRPr>
      </a:lvl7pPr>
      <a:lvl8pPr marL="1371600" algn="ctr" rtl="0" eaLnBrk="1" fontAlgn="base" hangingPunct="1">
        <a:spcBef>
          <a:spcPct val="0"/>
        </a:spcBef>
        <a:spcAft>
          <a:spcPct val="0"/>
        </a:spcAft>
        <a:defRPr sz="3300" b="1">
          <a:solidFill>
            <a:srgbClr val="174171"/>
          </a:solidFill>
          <a:latin typeface="Century Gothic" pitchFamily="34" charset="0"/>
        </a:defRPr>
      </a:lvl8pPr>
      <a:lvl9pPr marL="1828800" algn="ctr" rtl="0" eaLnBrk="1" fontAlgn="base" hangingPunct="1">
        <a:spcBef>
          <a:spcPct val="0"/>
        </a:spcBef>
        <a:spcAft>
          <a:spcPct val="0"/>
        </a:spcAft>
        <a:defRPr sz="3300" b="1">
          <a:solidFill>
            <a:srgbClr val="174171"/>
          </a:solidFill>
          <a:latin typeface="Century Gothic" pitchFamily="34" charset="0"/>
        </a:defRPr>
      </a:lvl9pPr>
    </p:titleStyle>
    <p:bodyStyle>
      <a:lvl1pPr marL="342900" indent="-342900" algn="l" rtl="0" eaLnBrk="1" fontAlgn="base" hangingPunct="1">
        <a:spcBef>
          <a:spcPct val="20000"/>
        </a:spcBef>
        <a:spcAft>
          <a:spcPct val="0"/>
        </a:spcAft>
        <a:buFont typeface="Arial" charset="0"/>
        <a:buChar char="•"/>
        <a:defRPr sz="3200" b="1" kern="1200">
          <a:solidFill>
            <a:srgbClr val="003F72"/>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03F72"/>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03F72"/>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03F72"/>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03F7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lv-LV" altLang="lv-LV" smtClean="0"/>
              <a:t>Vecums un kognitīvās funkcijas.</a:t>
            </a:r>
          </a:p>
        </p:txBody>
      </p:sp>
      <p:sp>
        <p:nvSpPr>
          <p:cNvPr id="18435" name="Subtitle 2"/>
          <p:cNvSpPr>
            <a:spLocks noGrp="1"/>
          </p:cNvSpPr>
          <p:nvPr>
            <p:ph type="subTitle"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lv-LV" altLang="lv-LV" smtClean="0"/>
              <a:t>Dr. Juris Fricbergs.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0" y="188913"/>
            <a:ext cx="8883650" cy="1479550"/>
          </a:xfrm>
          <a:prstGeom prst="rect">
            <a:avLst/>
          </a:prstGeom>
        </p:spPr>
        <p:txBody>
          <a:bodyPr>
            <a:normAutofit/>
          </a:bodyPr>
          <a:lstStyle/>
          <a:p>
            <a:r>
              <a:rPr lang="lv-LV" dirty="0" smtClean="0">
                <a:solidFill>
                  <a:schemeClr val="tx1"/>
                </a:solidFill>
              </a:rPr>
              <a:t>Kompensētās un privātās aprūpes izmaksas pacientiem virs 65 gadiem ar/bez demences</a:t>
            </a:r>
            <a:r>
              <a:rPr lang="lv-LV" sz="3600" dirty="0" smtClean="0">
                <a:solidFill>
                  <a:schemeClr val="tx1"/>
                </a:solidFill>
              </a:rPr>
              <a:t>  </a:t>
            </a:r>
            <a:endParaRPr lang="en-US" sz="3600" dirty="0" smtClean="0">
              <a:solidFill>
                <a:schemeClr val="tx1"/>
              </a:solidFill>
            </a:endParaRPr>
          </a:p>
        </p:txBody>
      </p:sp>
      <p:graphicFrame>
        <p:nvGraphicFramePr>
          <p:cNvPr id="468995" name="Group 3"/>
          <p:cNvGraphicFramePr>
            <a:graphicFrameLocks noGrp="1"/>
          </p:cNvGraphicFramePr>
          <p:nvPr>
            <p:ph idx="4294967295"/>
          </p:nvPr>
        </p:nvGraphicFramePr>
        <p:xfrm>
          <a:off x="827584" y="1700808"/>
          <a:ext cx="7452672" cy="4080495"/>
        </p:xfrm>
        <a:graphic>
          <a:graphicData uri="http://schemas.openxmlformats.org/drawingml/2006/table">
            <a:tbl>
              <a:tblPr/>
              <a:tblGrid>
                <a:gridCol w="2485129"/>
                <a:gridCol w="2483772"/>
                <a:gridCol w="2483771"/>
              </a:tblGrid>
              <a:tr h="136016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2800" b="1" i="0" u="none" strike="noStrike" cap="none" normalizeH="0" baseline="0" smtClean="0">
                          <a:ln>
                            <a:noFill/>
                          </a:ln>
                          <a:solidFill>
                            <a:srgbClr val="FFFFFF"/>
                          </a:solidFill>
                          <a:effectLst/>
                          <a:latin typeface="Arial" charset="0"/>
                        </a:rPr>
                        <a:t>Bez demences</a:t>
                      </a:r>
                      <a:endParaRPr kumimoji="0" lang="en-US" sz="28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2800" b="1" i="0" u="none" strike="noStrike" cap="none" normalizeH="0" baseline="0" dirty="0" smtClean="0">
                          <a:ln>
                            <a:noFill/>
                          </a:ln>
                          <a:solidFill>
                            <a:srgbClr val="FFFFFF"/>
                          </a:solidFill>
                          <a:effectLst/>
                          <a:latin typeface="Arial" charset="0"/>
                        </a:rPr>
                        <a:t>Ar demenci</a:t>
                      </a:r>
                      <a:endParaRPr kumimoji="0" lang="en-US" sz="28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3601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1" i="0" u="none" strike="noStrike" cap="none" normalizeH="0" baseline="0" smtClean="0">
                          <a:ln>
                            <a:noFill/>
                          </a:ln>
                          <a:solidFill>
                            <a:srgbClr val="000000"/>
                          </a:solidFill>
                          <a:effectLst/>
                          <a:latin typeface="Arial" charset="0"/>
                        </a:rPr>
                        <a:t>Kopējās izmaksas</a:t>
                      </a:r>
                      <a:endParaRPr kumimoji="0" lang="en-US" sz="18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1" i="0" u="none" strike="noStrike" cap="none" normalizeH="0" baseline="0" smtClean="0">
                          <a:ln>
                            <a:noFill/>
                          </a:ln>
                          <a:solidFill>
                            <a:srgbClr val="000000"/>
                          </a:solidFill>
                          <a:effectLst/>
                          <a:latin typeface="Arial" charset="0"/>
                        </a:rPr>
                        <a:t> USD 10 603</a:t>
                      </a:r>
                      <a:endParaRPr kumimoji="0" lang="en-US" sz="18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1" i="0" u="none" strike="noStrike" cap="none" normalizeH="0" baseline="0" smtClean="0">
                          <a:ln>
                            <a:noFill/>
                          </a:ln>
                          <a:solidFill>
                            <a:srgbClr val="000000"/>
                          </a:solidFill>
                          <a:effectLst/>
                          <a:latin typeface="Arial" charset="0"/>
                        </a:rPr>
                        <a:t>USD 33 007</a:t>
                      </a:r>
                      <a:endParaRPr kumimoji="0" lang="en-US" sz="18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BCB"/>
                    </a:solidFill>
                  </a:tcPr>
                </a:tc>
              </a:tr>
              <a:tr h="13601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1" i="0" u="none" strike="noStrike" cap="none" normalizeH="0" baseline="0" smtClean="0">
                          <a:ln>
                            <a:noFill/>
                          </a:ln>
                          <a:solidFill>
                            <a:srgbClr val="000000"/>
                          </a:solidFill>
                          <a:effectLst/>
                          <a:latin typeface="Arial" charset="0"/>
                        </a:rPr>
                        <a:t>Tai skaitā privātās</a:t>
                      </a:r>
                      <a:endParaRPr kumimoji="0" lang="en-US" sz="18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1" i="0" u="none" strike="noStrike" cap="none" normalizeH="0" baseline="0" smtClean="0">
                          <a:ln>
                            <a:noFill/>
                          </a:ln>
                          <a:solidFill>
                            <a:srgbClr val="000000"/>
                          </a:solidFill>
                          <a:effectLst/>
                          <a:latin typeface="Arial" charset="0"/>
                        </a:rPr>
                        <a:t>            1 916</a:t>
                      </a:r>
                      <a:endParaRPr kumimoji="0" lang="en-US" sz="18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1" i="0" u="none" strike="noStrike" cap="none" normalizeH="0" baseline="0" dirty="0" smtClean="0">
                          <a:ln>
                            <a:noFill/>
                          </a:ln>
                          <a:solidFill>
                            <a:srgbClr val="000000"/>
                          </a:solidFill>
                          <a:effectLst/>
                          <a:latin typeface="Arial" charset="0"/>
                        </a:rPr>
                        <a:t>           2 464</a:t>
                      </a:r>
                      <a:endParaRPr kumimoji="0" lang="en-US" sz="1800" b="1"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7E7"/>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71690" y="344489"/>
            <a:ext cx="8634589" cy="619125"/>
          </a:xfrm>
          <a:prstGeom prst="rect">
            <a:avLst/>
          </a:prstGeom>
          <a:noFill/>
          <a:ln w="9525">
            <a:noFill/>
            <a:miter lim="800000"/>
            <a:headEnd/>
            <a:tailEnd/>
          </a:ln>
        </p:spPr>
        <p:txBody>
          <a:bodyPr/>
          <a:lstStyle/>
          <a:p>
            <a:pPr algn="ctr">
              <a:lnSpc>
                <a:spcPct val="80000"/>
              </a:lnSpc>
              <a:buFontTx/>
              <a:buNone/>
              <a:tabLst>
                <a:tab pos="1428750" algn="l"/>
              </a:tabLst>
            </a:pPr>
            <a:r>
              <a:rPr lang="lv-LV" sz="3200" b="1">
                <a:solidFill>
                  <a:schemeClr val="bg1"/>
                </a:solidFill>
                <a:latin typeface="Arial" charset="0"/>
              </a:rPr>
              <a:t>Demences klasifikācija</a:t>
            </a:r>
            <a:endParaRPr lang="de-DE" sz="3200" b="1">
              <a:solidFill>
                <a:schemeClr val="bg1"/>
              </a:solidFill>
              <a:latin typeface="Arial" charset="0"/>
            </a:endParaRPr>
          </a:p>
        </p:txBody>
      </p:sp>
      <p:sp>
        <p:nvSpPr>
          <p:cNvPr id="15363" name="Rectangle 16"/>
          <p:cNvSpPr>
            <a:spLocks noChangeArrowheads="1"/>
          </p:cNvSpPr>
          <p:nvPr/>
        </p:nvSpPr>
        <p:spPr bwMode="auto">
          <a:xfrm>
            <a:off x="827584" y="6021288"/>
            <a:ext cx="6680200" cy="415925"/>
          </a:xfrm>
          <a:prstGeom prst="rect">
            <a:avLst/>
          </a:prstGeom>
          <a:noFill/>
          <a:ln w="9525">
            <a:noFill/>
            <a:miter lim="800000"/>
            <a:headEnd/>
            <a:tailEnd/>
          </a:ln>
        </p:spPr>
        <p:txBody>
          <a:bodyPr/>
          <a:lstStyle/>
          <a:p>
            <a:pPr>
              <a:lnSpc>
                <a:spcPct val="105000"/>
              </a:lnSpc>
              <a:spcBef>
                <a:spcPct val="50000"/>
              </a:spcBef>
              <a:buClr>
                <a:srgbClr val="FFFF00"/>
              </a:buClr>
              <a:buSzPct val="80000"/>
              <a:buFont typeface="Wingdings" pitchFamily="2" charset="2"/>
              <a:buNone/>
            </a:pPr>
            <a:r>
              <a:rPr lang="de-DE" sz="1200" dirty="0">
                <a:latin typeface="Arial" charset="0"/>
              </a:rPr>
              <a:t>From Ebert D, Psychiatrie systematisch. UNI-MED Verlag: Bremen 2. Aufl, 97/98</a:t>
            </a:r>
            <a:endParaRPr lang="de-DE" sz="1200" b="1" dirty="0">
              <a:latin typeface="Arial" charset="0"/>
            </a:endParaRPr>
          </a:p>
        </p:txBody>
      </p:sp>
      <p:sp>
        <p:nvSpPr>
          <p:cNvPr id="15364" name="Rectangle 28"/>
          <p:cNvSpPr>
            <a:spLocks noChangeArrowheads="1"/>
          </p:cNvSpPr>
          <p:nvPr/>
        </p:nvSpPr>
        <p:spPr bwMode="auto">
          <a:xfrm>
            <a:off x="4591756" y="1641476"/>
            <a:ext cx="1494320" cy="446276"/>
          </a:xfrm>
          <a:prstGeom prst="rect">
            <a:avLst/>
          </a:prstGeom>
          <a:noFill/>
          <a:ln w="9525">
            <a:noFill/>
            <a:miter lim="800000"/>
            <a:headEnd/>
            <a:tailEnd/>
          </a:ln>
        </p:spPr>
        <p:txBody>
          <a:bodyPr wrap="none">
            <a:spAutoFit/>
          </a:bodyPr>
          <a:lstStyle/>
          <a:p>
            <a:pPr>
              <a:buFontTx/>
              <a:buNone/>
            </a:pPr>
            <a:r>
              <a:rPr lang="de-DE" sz="2300" b="1" dirty="0">
                <a:latin typeface="Arial" charset="0"/>
              </a:rPr>
              <a:t>Demen</a:t>
            </a:r>
            <a:r>
              <a:rPr lang="lv-LV" sz="2300" b="1" dirty="0">
                <a:latin typeface="Arial" charset="0"/>
              </a:rPr>
              <a:t>ce</a:t>
            </a:r>
            <a:endParaRPr lang="de-DE" sz="2300" b="1" dirty="0">
              <a:solidFill>
                <a:schemeClr val="accent2"/>
              </a:solidFill>
              <a:latin typeface="Arial" charset="0"/>
            </a:endParaRPr>
          </a:p>
        </p:txBody>
      </p:sp>
      <p:grpSp>
        <p:nvGrpSpPr>
          <p:cNvPr id="2" name="Group 60"/>
          <p:cNvGrpSpPr>
            <a:grpSpLocks/>
          </p:cNvGrpSpPr>
          <p:nvPr/>
        </p:nvGrpSpPr>
        <p:grpSpPr bwMode="auto">
          <a:xfrm>
            <a:off x="323145" y="3810000"/>
            <a:ext cx="3115733" cy="1787525"/>
            <a:chOff x="229" y="2400"/>
            <a:chExt cx="2208" cy="1126"/>
          </a:xfrm>
        </p:grpSpPr>
        <p:sp>
          <p:nvSpPr>
            <p:cNvPr id="15384" name="Line 38"/>
            <p:cNvSpPr>
              <a:spLocks noChangeShapeType="1"/>
            </p:cNvSpPr>
            <p:nvPr/>
          </p:nvSpPr>
          <p:spPr bwMode="auto">
            <a:xfrm>
              <a:off x="2437" y="2400"/>
              <a:ext cx="0" cy="272"/>
            </a:xfrm>
            <a:prstGeom prst="line">
              <a:avLst/>
            </a:prstGeom>
            <a:noFill/>
            <a:ln w="19050">
              <a:solidFill>
                <a:schemeClr val="tx1"/>
              </a:solidFill>
              <a:prstDash val="dash"/>
              <a:round/>
              <a:headEnd/>
              <a:tailEnd/>
            </a:ln>
          </p:spPr>
          <p:txBody>
            <a:bodyPr wrap="none" anchor="ctr"/>
            <a:lstStyle/>
            <a:p>
              <a:endParaRPr lang="lv-LV"/>
            </a:p>
          </p:txBody>
        </p:sp>
        <p:grpSp>
          <p:nvGrpSpPr>
            <p:cNvPr id="3" name="Group 55"/>
            <p:cNvGrpSpPr>
              <a:grpSpLocks/>
            </p:cNvGrpSpPr>
            <p:nvPr/>
          </p:nvGrpSpPr>
          <p:grpSpPr bwMode="auto">
            <a:xfrm>
              <a:off x="229" y="2684"/>
              <a:ext cx="2203" cy="842"/>
              <a:chOff x="229" y="2684"/>
              <a:chExt cx="2203" cy="842"/>
            </a:xfrm>
          </p:grpSpPr>
          <p:sp>
            <p:nvSpPr>
              <p:cNvPr id="15386" name="Rectangle 31"/>
              <p:cNvSpPr>
                <a:spLocks noChangeArrowheads="1"/>
              </p:cNvSpPr>
              <p:nvPr/>
            </p:nvSpPr>
            <p:spPr bwMode="auto">
              <a:xfrm>
                <a:off x="229" y="3022"/>
                <a:ext cx="1557" cy="504"/>
              </a:xfrm>
              <a:prstGeom prst="rect">
                <a:avLst/>
              </a:prstGeom>
              <a:noFill/>
              <a:ln w="9525">
                <a:noFill/>
                <a:miter lim="800000"/>
                <a:headEnd/>
                <a:tailEnd/>
              </a:ln>
            </p:spPr>
            <p:txBody>
              <a:bodyPr wrap="none">
                <a:spAutoFit/>
              </a:bodyPr>
              <a:lstStyle/>
              <a:p>
                <a:pPr algn="ctr">
                  <a:buFontTx/>
                  <a:buNone/>
                </a:pPr>
                <a:r>
                  <a:rPr lang="de-DE" sz="2300" b="1" dirty="0">
                    <a:latin typeface="Arial" charset="0"/>
                  </a:rPr>
                  <a:t>De</a:t>
                </a:r>
                <a:r>
                  <a:rPr lang="lv-LV" sz="2300" b="1" dirty="0">
                    <a:latin typeface="Arial" charset="0"/>
                  </a:rPr>
                  <a:t>ģeneratīvas</a:t>
                </a:r>
              </a:p>
              <a:p>
                <a:pPr algn="ctr">
                  <a:buFontTx/>
                  <a:buNone/>
                </a:pPr>
                <a:r>
                  <a:rPr lang="lv-LV" sz="2300" b="1" dirty="0">
                    <a:latin typeface="Arial" charset="0"/>
                  </a:rPr>
                  <a:t> (</a:t>
                </a:r>
                <a:r>
                  <a:rPr lang="de-DE" sz="2300" b="1" dirty="0">
                    <a:latin typeface="Arial" charset="0"/>
                  </a:rPr>
                  <a:t>50%)</a:t>
                </a:r>
              </a:p>
            </p:txBody>
          </p:sp>
          <p:sp>
            <p:nvSpPr>
              <p:cNvPr id="15387" name="Line 37"/>
              <p:cNvSpPr>
                <a:spLocks noChangeShapeType="1"/>
              </p:cNvSpPr>
              <p:nvPr/>
            </p:nvSpPr>
            <p:spPr bwMode="auto">
              <a:xfrm>
                <a:off x="1264" y="2684"/>
                <a:ext cx="1168" cy="0"/>
              </a:xfrm>
              <a:prstGeom prst="line">
                <a:avLst/>
              </a:prstGeom>
              <a:noFill/>
              <a:ln w="19050">
                <a:solidFill>
                  <a:schemeClr val="tx1"/>
                </a:solidFill>
                <a:prstDash val="dash"/>
                <a:round/>
                <a:headEnd/>
                <a:tailEnd/>
              </a:ln>
            </p:spPr>
            <p:txBody>
              <a:bodyPr wrap="none" anchor="ctr"/>
              <a:lstStyle/>
              <a:p>
                <a:endParaRPr lang="lv-LV"/>
              </a:p>
            </p:txBody>
          </p:sp>
          <p:sp>
            <p:nvSpPr>
              <p:cNvPr id="15388" name="Line 40"/>
              <p:cNvSpPr>
                <a:spLocks noChangeShapeType="1"/>
              </p:cNvSpPr>
              <p:nvPr/>
            </p:nvSpPr>
            <p:spPr bwMode="auto">
              <a:xfrm>
                <a:off x="1264" y="2688"/>
                <a:ext cx="0" cy="288"/>
              </a:xfrm>
              <a:prstGeom prst="line">
                <a:avLst/>
              </a:prstGeom>
              <a:noFill/>
              <a:ln w="19050">
                <a:solidFill>
                  <a:schemeClr val="tx1"/>
                </a:solidFill>
                <a:prstDash val="dash"/>
                <a:round/>
                <a:headEnd/>
                <a:tailEnd/>
              </a:ln>
            </p:spPr>
            <p:txBody>
              <a:bodyPr wrap="none" anchor="ctr"/>
              <a:lstStyle/>
              <a:p>
                <a:endParaRPr lang="lv-LV"/>
              </a:p>
            </p:txBody>
          </p:sp>
        </p:grpSp>
      </p:grpSp>
      <p:grpSp>
        <p:nvGrpSpPr>
          <p:cNvPr id="4" name="Group 57"/>
          <p:cNvGrpSpPr>
            <a:grpSpLocks/>
          </p:cNvGrpSpPr>
          <p:nvPr/>
        </p:nvGrpSpPr>
        <p:grpSpPr bwMode="auto">
          <a:xfrm>
            <a:off x="2156179" y="2070101"/>
            <a:ext cx="3122789" cy="1704975"/>
            <a:chOff x="1528" y="1304"/>
            <a:chExt cx="2213" cy="1074"/>
          </a:xfrm>
        </p:grpSpPr>
        <p:sp>
          <p:nvSpPr>
            <p:cNvPr id="15380" name="Rectangle 29"/>
            <p:cNvSpPr>
              <a:spLocks noChangeArrowheads="1"/>
            </p:cNvSpPr>
            <p:nvPr/>
          </p:nvSpPr>
          <p:spPr bwMode="auto">
            <a:xfrm>
              <a:off x="1528" y="1874"/>
              <a:ext cx="1896" cy="504"/>
            </a:xfrm>
            <a:prstGeom prst="rect">
              <a:avLst/>
            </a:prstGeom>
            <a:noFill/>
            <a:ln w="9525">
              <a:noFill/>
              <a:miter lim="800000"/>
              <a:headEnd/>
              <a:tailEnd/>
            </a:ln>
          </p:spPr>
          <p:txBody>
            <a:bodyPr wrap="none">
              <a:spAutoFit/>
            </a:bodyPr>
            <a:lstStyle/>
            <a:p>
              <a:pPr algn="ctr">
                <a:buFontTx/>
                <a:buNone/>
              </a:pPr>
              <a:r>
                <a:rPr lang="lv-LV" sz="2300" b="1">
                  <a:latin typeface="Arial" charset="0"/>
                </a:rPr>
                <a:t>Primāras  formas </a:t>
              </a:r>
              <a:endParaRPr lang="de-DE" sz="2300" b="1">
                <a:latin typeface="Arial" charset="0"/>
              </a:endParaRPr>
            </a:p>
            <a:p>
              <a:pPr algn="ctr">
                <a:buFontTx/>
                <a:buNone/>
              </a:pPr>
              <a:r>
                <a:rPr lang="de-DE" sz="2300" b="1">
                  <a:latin typeface="Arial" charset="0"/>
                </a:rPr>
                <a:t>(90%)</a:t>
              </a:r>
            </a:p>
          </p:txBody>
        </p:sp>
        <p:sp>
          <p:nvSpPr>
            <p:cNvPr id="15381" name="Line 41"/>
            <p:cNvSpPr>
              <a:spLocks noChangeShapeType="1"/>
            </p:cNvSpPr>
            <p:nvPr/>
          </p:nvSpPr>
          <p:spPr bwMode="auto">
            <a:xfrm flipV="1">
              <a:off x="2440" y="1592"/>
              <a:ext cx="1287" cy="0"/>
            </a:xfrm>
            <a:prstGeom prst="line">
              <a:avLst/>
            </a:prstGeom>
            <a:noFill/>
            <a:ln w="19050">
              <a:solidFill>
                <a:schemeClr val="tx1"/>
              </a:solidFill>
              <a:prstDash val="dash"/>
              <a:round/>
              <a:headEnd/>
              <a:tailEnd/>
            </a:ln>
          </p:spPr>
          <p:txBody>
            <a:bodyPr wrap="none" anchor="ctr"/>
            <a:lstStyle/>
            <a:p>
              <a:endParaRPr lang="lv-LV"/>
            </a:p>
          </p:txBody>
        </p:sp>
        <p:sp>
          <p:nvSpPr>
            <p:cNvPr id="15382" name="Line 42"/>
            <p:cNvSpPr>
              <a:spLocks noChangeShapeType="1"/>
            </p:cNvSpPr>
            <p:nvPr/>
          </p:nvSpPr>
          <p:spPr bwMode="auto">
            <a:xfrm>
              <a:off x="3741" y="1304"/>
              <a:ext cx="0" cy="288"/>
            </a:xfrm>
            <a:prstGeom prst="line">
              <a:avLst/>
            </a:prstGeom>
            <a:noFill/>
            <a:ln w="19050">
              <a:solidFill>
                <a:schemeClr val="tx1"/>
              </a:solidFill>
              <a:prstDash val="dash"/>
              <a:round/>
              <a:headEnd/>
              <a:tailEnd/>
            </a:ln>
          </p:spPr>
          <p:txBody>
            <a:bodyPr wrap="none" anchor="ctr"/>
            <a:lstStyle/>
            <a:p>
              <a:endParaRPr lang="lv-LV"/>
            </a:p>
          </p:txBody>
        </p:sp>
        <p:sp>
          <p:nvSpPr>
            <p:cNvPr id="15383" name="Line 44"/>
            <p:cNvSpPr>
              <a:spLocks noChangeShapeType="1"/>
            </p:cNvSpPr>
            <p:nvPr/>
          </p:nvSpPr>
          <p:spPr bwMode="auto">
            <a:xfrm>
              <a:off x="2440" y="1592"/>
              <a:ext cx="0" cy="288"/>
            </a:xfrm>
            <a:prstGeom prst="line">
              <a:avLst/>
            </a:prstGeom>
            <a:noFill/>
            <a:ln w="19050">
              <a:solidFill>
                <a:schemeClr val="tx1"/>
              </a:solidFill>
              <a:prstDash val="dash"/>
              <a:round/>
              <a:headEnd/>
              <a:tailEnd/>
            </a:ln>
          </p:spPr>
          <p:txBody>
            <a:bodyPr wrap="none" anchor="ctr"/>
            <a:lstStyle/>
            <a:p>
              <a:endParaRPr lang="lv-LV"/>
            </a:p>
          </p:txBody>
        </p:sp>
      </p:grpSp>
      <p:grpSp>
        <p:nvGrpSpPr>
          <p:cNvPr id="5" name="Group 51"/>
          <p:cNvGrpSpPr>
            <a:grpSpLocks/>
          </p:cNvGrpSpPr>
          <p:nvPr/>
        </p:nvGrpSpPr>
        <p:grpSpPr bwMode="auto">
          <a:xfrm>
            <a:off x="2576689" y="4254500"/>
            <a:ext cx="1722967" cy="1308100"/>
            <a:chOff x="1826" y="2680"/>
            <a:chExt cx="1221" cy="824"/>
          </a:xfrm>
        </p:grpSpPr>
        <p:sp>
          <p:nvSpPr>
            <p:cNvPr id="15378" name="Rectangle 33"/>
            <p:cNvSpPr>
              <a:spLocks noChangeArrowheads="1"/>
            </p:cNvSpPr>
            <p:nvPr/>
          </p:nvSpPr>
          <p:spPr bwMode="auto">
            <a:xfrm>
              <a:off x="1826" y="3000"/>
              <a:ext cx="1221" cy="504"/>
            </a:xfrm>
            <a:prstGeom prst="rect">
              <a:avLst/>
            </a:prstGeom>
            <a:noFill/>
            <a:ln w="9525">
              <a:noFill/>
              <a:miter lim="800000"/>
              <a:headEnd/>
              <a:tailEnd/>
            </a:ln>
          </p:spPr>
          <p:txBody>
            <a:bodyPr wrap="none">
              <a:spAutoFit/>
            </a:bodyPr>
            <a:lstStyle/>
            <a:p>
              <a:pPr algn="ctr">
                <a:buFontTx/>
                <a:buNone/>
              </a:pPr>
              <a:r>
                <a:rPr lang="de-DE" sz="2300" b="1">
                  <a:latin typeface="Arial" charset="0"/>
                </a:rPr>
                <a:t>Vas</a:t>
              </a:r>
              <a:r>
                <a:rPr lang="lv-LV" sz="2300" b="1">
                  <a:latin typeface="Arial" charset="0"/>
                </a:rPr>
                <a:t>kulāras</a:t>
              </a:r>
              <a:endParaRPr lang="de-DE" sz="2300" b="1">
                <a:latin typeface="Arial" charset="0"/>
              </a:endParaRPr>
            </a:p>
            <a:p>
              <a:pPr algn="ctr">
                <a:buFontTx/>
                <a:buNone/>
              </a:pPr>
              <a:r>
                <a:rPr lang="de-DE" sz="2300" b="1">
                  <a:latin typeface="Arial" charset="0"/>
                </a:rPr>
                <a:t>(15</a:t>
              </a:r>
              <a:r>
                <a:rPr lang="de-DE" sz="1500" b="1">
                  <a:latin typeface="Arial" charset="0"/>
                </a:rPr>
                <a:t> </a:t>
              </a:r>
              <a:r>
                <a:rPr lang="de-DE" sz="2300" b="1">
                  <a:latin typeface="Arial" charset="0"/>
                </a:rPr>
                <a:t>–</a:t>
              </a:r>
              <a:r>
                <a:rPr lang="de-DE" sz="1500" b="1">
                  <a:latin typeface="Arial" charset="0"/>
                </a:rPr>
                <a:t> </a:t>
              </a:r>
              <a:r>
                <a:rPr lang="de-DE" sz="2300" b="1">
                  <a:latin typeface="Arial" charset="0"/>
                </a:rPr>
                <a:t>30%)</a:t>
              </a:r>
            </a:p>
          </p:txBody>
        </p:sp>
        <p:sp>
          <p:nvSpPr>
            <p:cNvPr id="15379" name="Line 50"/>
            <p:cNvSpPr>
              <a:spLocks noChangeShapeType="1"/>
            </p:cNvSpPr>
            <p:nvPr/>
          </p:nvSpPr>
          <p:spPr bwMode="auto">
            <a:xfrm>
              <a:off x="2432" y="2680"/>
              <a:ext cx="0" cy="256"/>
            </a:xfrm>
            <a:prstGeom prst="line">
              <a:avLst/>
            </a:prstGeom>
            <a:noFill/>
            <a:ln w="12700">
              <a:solidFill>
                <a:schemeClr val="tx1"/>
              </a:solidFill>
              <a:prstDash val="dash"/>
              <a:round/>
              <a:headEnd/>
              <a:tailEnd/>
            </a:ln>
          </p:spPr>
          <p:txBody>
            <a:bodyPr>
              <a:spAutoFit/>
            </a:bodyPr>
            <a:lstStyle/>
            <a:p>
              <a:endParaRPr lang="lv-LV"/>
            </a:p>
          </p:txBody>
        </p:sp>
      </p:grpSp>
      <p:grpSp>
        <p:nvGrpSpPr>
          <p:cNvPr id="6" name="Group 54"/>
          <p:cNvGrpSpPr>
            <a:grpSpLocks/>
          </p:cNvGrpSpPr>
          <p:nvPr/>
        </p:nvGrpSpPr>
        <p:grpSpPr bwMode="auto">
          <a:xfrm>
            <a:off x="3431822" y="4260851"/>
            <a:ext cx="2527300" cy="1658938"/>
            <a:chOff x="2432" y="2684"/>
            <a:chExt cx="1791" cy="1045"/>
          </a:xfrm>
        </p:grpSpPr>
        <p:sp>
          <p:nvSpPr>
            <p:cNvPr id="15375" name="Rectangle 34"/>
            <p:cNvSpPr>
              <a:spLocks noChangeArrowheads="1"/>
            </p:cNvSpPr>
            <p:nvPr/>
          </p:nvSpPr>
          <p:spPr bwMode="auto">
            <a:xfrm>
              <a:off x="3113" y="3002"/>
              <a:ext cx="1110" cy="727"/>
            </a:xfrm>
            <a:prstGeom prst="rect">
              <a:avLst/>
            </a:prstGeom>
            <a:noFill/>
            <a:ln w="9525">
              <a:noFill/>
              <a:miter lim="800000"/>
              <a:headEnd/>
              <a:tailEnd/>
            </a:ln>
          </p:spPr>
          <p:txBody>
            <a:bodyPr wrap="none">
              <a:spAutoFit/>
            </a:bodyPr>
            <a:lstStyle/>
            <a:p>
              <a:pPr algn="ctr">
                <a:buFontTx/>
                <a:buNone/>
              </a:pPr>
              <a:r>
                <a:rPr lang="lv-LV" sz="2300" b="1">
                  <a:latin typeface="Arial" charset="0"/>
                </a:rPr>
                <a:t>Jauktas</a:t>
              </a:r>
              <a:endParaRPr lang="de-DE" sz="2300" b="1">
                <a:latin typeface="Arial" charset="0"/>
              </a:endParaRPr>
            </a:p>
            <a:p>
              <a:pPr algn="ctr">
                <a:buFontTx/>
                <a:buNone/>
              </a:pPr>
              <a:r>
                <a:rPr lang="de-DE" sz="2300" b="1">
                  <a:latin typeface="Arial" charset="0"/>
                </a:rPr>
                <a:t>(15</a:t>
              </a:r>
              <a:r>
                <a:rPr lang="de-DE" sz="1500" b="1">
                  <a:latin typeface="Arial" charset="0"/>
                </a:rPr>
                <a:t> </a:t>
              </a:r>
              <a:r>
                <a:rPr lang="de-DE" sz="2300" b="1">
                  <a:latin typeface="Arial" charset="0"/>
                </a:rPr>
                <a:t>–</a:t>
              </a:r>
              <a:r>
                <a:rPr lang="de-DE" sz="1500" b="1">
                  <a:latin typeface="Arial" charset="0"/>
                </a:rPr>
                <a:t> </a:t>
              </a:r>
              <a:r>
                <a:rPr lang="de-DE" sz="2300" b="1">
                  <a:latin typeface="Arial" charset="0"/>
                </a:rPr>
                <a:t>25%)</a:t>
              </a:r>
              <a:br>
                <a:rPr lang="de-DE" sz="2300" b="1">
                  <a:latin typeface="Arial" charset="0"/>
                </a:rPr>
              </a:br>
              <a:endParaRPr lang="de-DE" sz="2300" b="1">
                <a:latin typeface="Arial" charset="0"/>
              </a:endParaRPr>
            </a:p>
          </p:txBody>
        </p:sp>
        <p:sp>
          <p:nvSpPr>
            <p:cNvPr id="15376" name="Line 39"/>
            <p:cNvSpPr>
              <a:spLocks noChangeShapeType="1"/>
            </p:cNvSpPr>
            <p:nvPr/>
          </p:nvSpPr>
          <p:spPr bwMode="auto">
            <a:xfrm>
              <a:off x="3672" y="2688"/>
              <a:ext cx="0" cy="288"/>
            </a:xfrm>
            <a:prstGeom prst="line">
              <a:avLst/>
            </a:prstGeom>
            <a:noFill/>
            <a:ln w="19050">
              <a:solidFill>
                <a:schemeClr val="tx1"/>
              </a:solidFill>
              <a:prstDash val="dash"/>
              <a:round/>
              <a:headEnd/>
              <a:tailEnd/>
            </a:ln>
          </p:spPr>
          <p:txBody>
            <a:bodyPr wrap="none" anchor="ctr"/>
            <a:lstStyle/>
            <a:p>
              <a:endParaRPr lang="lv-LV"/>
            </a:p>
          </p:txBody>
        </p:sp>
        <p:sp>
          <p:nvSpPr>
            <p:cNvPr id="15377" name="Line 52"/>
            <p:cNvSpPr>
              <a:spLocks noChangeShapeType="1"/>
            </p:cNvSpPr>
            <p:nvPr/>
          </p:nvSpPr>
          <p:spPr bwMode="auto">
            <a:xfrm>
              <a:off x="2432" y="2684"/>
              <a:ext cx="1248" cy="0"/>
            </a:xfrm>
            <a:prstGeom prst="line">
              <a:avLst/>
            </a:prstGeom>
            <a:noFill/>
            <a:ln w="12700">
              <a:solidFill>
                <a:schemeClr val="tx1"/>
              </a:solidFill>
              <a:prstDash val="dash"/>
              <a:round/>
              <a:headEnd/>
              <a:tailEnd/>
            </a:ln>
          </p:spPr>
          <p:txBody>
            <a:bodyPr wrap="none">
              <a:spAutoFit/>
            </a:bodyPr>
            <a:lstStyle/>
            <a:p>
              <a:endParaRPr lang="lv-LV"/>
            </a:p>
          </p:txBody>
        </p:sp>
      </p:grpSp>
      <p:grpSp>
        <p:nvGrpSpPr>
          <p:cNvPr id="7" name="Group 59"/>
          <p:cNvGrpSpPr>
            <a:grpSpLocks/>
          </p:cNvGrpSpPr>
          <p:nvPr/>
        </p:nvGrpSpPr>
        <p:grpSpPr bwMode="auto">
          <a:xfrm>
            <a:off x="5283200" y="2527300"/>
            <a:ext cx="3918656" cy="893763"/>
            <a:chOff x="3744" y="1592"/>
            <a:chExt cx="2777" cy="563"/>
          </a:xfrm>
        </p:grpSpPr>
        <p:sp>
          <p:nvSpPr>
            <p:cNvPr id="15372" name="Rectangle 30"/>
            <p:cNvSpPr>
              <a:spLocks noChangeArrowheads="1"/>
            </p:cNvSpPr>
            <p:nvPr/>
          </p:nvSpPr>
          <p:spPr bwMode="auto">
            <a:xfrm>
              <a:off x="3839" y="1874"/>
              <a:ext cx="2682" cy="281"/>
            </a:xfrm>
            <a:prstGeom prst="rect">
              <a:avLst/>
            </a:prstGeom>
            <a:noFill/>
            <a:ln w="9525">
              <a:noFill/>
              <a:miter lim="800000"/>
              <a:headEnd/>
              <a:tailEnd/>
            </a:ln>
          </p:spPr>
          <p:txBody>
            <a:bodyPr wrap="none">
              <a:spAutoFit/>
            </a:bodyPr>
            <a:lstStyle/>
            <a:p>
              <a:pPr algn="ctr">
                <a:buFontTx/>
                <a:buNone/>
              </a:pPr>
              <a:r>
                <a:rPr lang="lv-LV" sz="2300" b="1" dirty="0">
                  <a:latin typeface="Arial" charset="0"/>
                </a:rPr>
                <a:t>Sekundāras formas (10</a:t>
              </a:r>
              <a:r>
                <a:rPr lang="de-DE" sz="2300" b="1" dirty="0">
                  <a:latin typeface="Arial" charset="0"/>
                </a:rPr>
                <a:t>%)</a:t>
              </a:r>
            </a:p>
          </p:txBody>
        </p:sp>
        <p:sp>
          <p:nvSpPr>
            <p:cNvPr id="15373" name="Line 43"/>
            <p:cNvSpPr>
              <a:spLocks noChangeShapeType="1"/>
            </p:cNvSpPr>
            <p:nvPr/>
          </p:nvSpPr>
          <p:spPr bwMode="auto">
            <a:xfrm>
              <a:off x="5175" y="1592"/>
              <a:ext cx="0" cy="288"/>
            </a:xfrm>
            <a:prstGeom prst="line">
              <a:avLst/>
            </a:prstGeom>
            <a:noFill/>
            <a:ln w="19050">
              <a:solidFill>
                <a:schemeClr val="tx1"/>
              </a:solidFill>
              <a:prstDash val="dash"/>
              <a:round/>
              <a:headEnd/>
              <a:tailEnd/>
            </a:ln>
          </p:spPr>
          <p:txBody>
            <a:bodyPr wrap="none" anchor="ctr"/>
            <a:lstStyle/>
            <a:p>
              <a:endParaRPr lang="lv-LV"/>
            </a:p>
          </p:txBody>
        </p:sp>
        <p:sp>
          <p:nvSpPr>
            <p:cNvPr id="15374" name="Line 58"/>
            <p:cNvSpPr>
              <a:spLocks noChangeShapeType="1"/>
            </p:cNvSpPr>
            <p:nvPr/>
          </p:nvSpPr>
          <p:spPr bwMode="auto">
            <a:xfrm>
              <a:off x="3744" y="1592"/>
              <a:ext cx="1432" cy="0"/>
            </a:xfrm>
            <a:prstGeom prst="line">
              <a:avLst/>
            </a:prstGeom>
            <a:noFill/>
            <a:ln w="12700">
              <a:solidFill>
                <a:schemeClr val="tx1"/>
              </a:solidFill>
              <a:prstDash val="dash"/>
              <a:round/>
              <a:headEnd/>
              <a:tailEnd/>
            </a:ln>
          </p:spPr>
          <p:txBody>
            <a:bodyPr wrap="none">
              <a:spAutoFit/>
            </a:bodyPr>
            <a:lstStyle/>
            <a:p>
              <a:endParaRPr lang="lv-LV"/>
            </a:p>
          </p:txBody>
        </p:sp>
      </p:grpSp>
      <p:sp>
        <p:nvSpPr>
          <p:cNvPr id="152638" name="Rectangle 62"/>
          <p:cNvSpPr>
            <a:spLocks noChangeArrowheads="1"/>
          </p:cNvSpPr>
          <p:nvPr/>
        </p:nvSpPr>
        <p:spPr bwMode="auto">
          <a:xfrm>
            <a:off x="5830711" y="3906839"/>
            <a:ext cx="3307644" cy="1846659"/>
          </a:xfrm>
          <a:prstGeom prst="rect">
            <a:avLst/>
          </a:prstGeom>
          <a:noFill/>
          <a:ln w="12700" cap="sq">
            <a:noFill/>
            <a:miter lim="800000"/>
            <a:headEnd/>
            <a:tailEnd/>
          </a:ln>
        </p:spPr>
        <p:txBody>
          <a:bodyPr>
            <a:spAutoFit/>
          </a:bodyPr>
          <a:lstStyle/>
          <a:p>
            <a:pPr>
              <a:spcBef>
                <a:spcPct val="50000"/>
              </a:spcBef>
              <a:buClr>
                <a:schemeClr val="tx1"/>
              </a:buClr>
              <a:buSzPct val="80000"/>
              <a:buFont typeface="Wingdings" pitchFamily="2" charset="2"/>
              <a:buChar char="§"/>
            </a:pPr>
            <a:r>
              <a:rPr lang="de-DE" sz="1200" b="1">
                <a:latin typeface="Arial" charset="0"/>
              </a:rPr>
              <a:t> Cardiovascular disorders (13%)</a:t>
            </a:r>
          </a:p>
          <a:p>
            <a:pPr>
              <a:spcBef>
                <a:spcPct val="50000"/>
              </a:spcBef>
              <a:buClr>
                <a:schemeClr val="tx1"/>
              </a:buClr>
              <a:buSzPct val="80000"/>
              <a:buFont typeface="Wingdings" pitchFamily="2" charset="2"/>
              <a:buChar char="§"/>
            </a:pPr>
            <a:r>
              <a:rPr lang="de-DE" sz="1200" b="1">
                <a:latin typeface="Arial" charset="0"/>
              </a:rPr>
              <a:t> Alcohol abuse (8%)</a:t>
            </a:r>
          </a:p>
          <a:p>
            <a:pPr>
              <a:spcBef>
                <a:spcPct val="50000"/>
              </a:spcBef>
              <a:buClr>
                <a:schemeClr val="tx1"/>
              </a:buClr>
              <a:buSzPct val="80000"/>
              <a:buFont typeface="Wingdings" pitchFamily="2" charset="2"/>
              <a:buChar char="§"/>
            </a:pPr>
            <a:r>
              <a:rPr lang="de-DE" sz="1200" b="1">
                <a:latin typeface="Arial" charset="0"/>
              </a:rPr>
              <a:t> Metabolic diseases, vitamin deficiencies (4%)</a:t>
            </a:r>
          </a:p>
          <a:p>
            <a:pPr>
              <a:spcBef>
                <a:spcPct val="50000"/>
              </a:spcBef>
              <a:buClr>
                <a:schemeClr val="tx1"/>
              </a:buClr>
              <a:buSzPct val="80000"/>
              <a:buFont typeface="Wingdings" pitchFamily="2" charset="2"/>
              <a:buChar char="§"/>
            </a:pPr>
            <a:r>
              <a:rPr lang="de-DE" sz="1200" b="1">
                <a:latin typeface="Arial" charset="0"/>
              </a:rPr>
              <a:t> Hydrocephalus (4%)	</a:t>
            </a:r>
          </a:p>
          <a:p>
            <a:pPr>
              <a:spcBef>
                <a:spcPct val="50000"/>
              </a:spcBef>
              <a:buClr>
                <a:schemeClr val="tx1"/>
              </a:buClr>
              <a:buSzPct val="80000"/>
              <a:buFont typeface="Wingdings" pitchFamily="2" charset="2"/>
              <a:buChar char="§"/>
            </a:pPr>
            <a:r>
              <a:rPr lang="de-DE" sz="1200" b="1">
                <a:latin typeface="Arial" charset="0"/>
              </a:rPr>
              <a:t> Encephalitis (1%)</a:t>
            </a:r>
          </a:p>
          <a:p>
            <a:pPr>
              <a:spcBef>
                <a:spcPct val="50000"/>
              </a:spcBef>
              <a:buClr>
                <a:schemeClr val="tx1"/>
              </a:buClr>
              <a:buSzPct val="80000"/>
              <a:buFont typeface="Wingdings" pitchFamily="2" charset="2"/>
              <a:buChar char="§"/>
            </a:pPr>
            <a:r>
              <a:rPr lang="de-DE" sz="1200" b="1">
                <a:latin typeface="Arial" charset="0"/>
              </a:rPr>
              <a:t> Drugs (1%)</a:t>
            </a:r>
          </a:p>
        </p:txBody>
      </p:sp>
      <p:sp>
        <p:nvSpPr>
          <p:cNvPr id="152640" name="Rectangle 64"/>
          <p:cNvSpPr>
            <a:spLocks noChangeArrowheads="1"/>
          </p:cNvSpPr>
          <p:nvPr/>
        </p:nvSpPr>
        <p:spPr bwMode="auto">
          <a:xfrm>
            <a:off x="5836356" y="3906839"/>
            <a:ext cx="3307644" cy="1846659"/>
          </a:xfrm>
          <a:prstGeom prst="rect">
            <a:avLst/>
          </a:prstGeom>
          <a:solidFill>
            <a:schemeClr val="bg1"/>
          </a:solidFill>
          <a:ln w="12700" cap="sq">
            <a:noFill/>
            <a:miter lim="800000"/>
            <a:headEnd/>
            <a:tailEnd/>
          </a:ln>
        </p:spPr>
        <p:txBody>
          <a:bodyPr>
            <a:spAutoFit/>
          </a:bodyPr>
          <a:lstStyle/>
          <a:p>
            <a:pPr>
              <a:spcBef>
                <a:spcPct val="50000"/>
              </a:spcBef>
              <a:buClr>
                <a:srgbClr val="B2B2B2"/>
              </a:buClr>
              <a:buSzPct val="80000"/>
              <a:buFont typeface="Wingdings" pitchFamily="2" charset="2"/>
              <a:buChar char="§"/>
            </a:pPr>
            <a:r>
              <a:rPr lang="de-DE" sz="1200" b="1" dirty="0">
                <a:solidFill>
                  <a:srgbClr val="C0C0C0"/>
                </a:solidFill>
                <a:latin typeface="Arial" charset="0"/>
              </a:rPr>
              <a:t> </a:t>
            </a:r>
            <a:r>
              <a:rPr lang="lv-LV" sz="1200" b="1" dirty="0">
                <a:solidFill>
                  <a:schemeClr val="folHlink"/>
                </a:solidFill>
                <a:latin typeface="Arial" charset="0"/>
              </a:rPr>
              <a:t>Kardiovaskulāri  traucējumi</a:t>
            </a:r>
            <a:r>
              <a:rPr lang="de-DE" sz="1200" b="1" dirty="0">
                <a:solidFill>
                  <a:schemeClr val="folHlink"/>
                </a:solidFill>
                <a:latin typeface="Arial" charset="0"/>
              </a:rPr>
              <a:t> (13%)</a:t>
            </a:r>
          </a:p>
          <a:p>
            <a:pPr>
              <a:spcBef>
                <a:spcPct val="50000"/>
              </a:spcBef>
              <a:buClr>
                <a:srgbClr val="B2B2B2"/>
              </a:buClr>
              <a:buSzPct val="80000"/>
              <a:buFont typeface="Wingdings" pitchFamily="2" charset="2"/>
              <a:buChar char="§"/>
            </a:pPr>
            <a:r>
              <a:rPr lang="de-DE" sz="1200" b="1" dirty="0">
                <a:solidFill>
                  <a:schemeClr val="folHlink"/>
                </a:solidFill>
                <a:latin typeface="Arial" charset="0"/>
              </a:rPr>
              <a:t> Al</a:t>
            </a:r>
            <a:r>
              <a:rPr lang="lv-LV" sz="1200" b="1" dirty="0">
                <a:solidFill>
                  <a:schemeClr val="folHlink"/>
                </a:solidFill>
                <a:latin typeface="Arial" charset="0"/>
              </a:rPr>
              <a:t>koholisms</a:t>
            </a:r>
            <a:r>
              <a:rPr lang="de-DE" sz="1200" b="1" dirty="0">
                <a:solidFill>
                  <a:schemeClr val="folHlink"/>
                </a:solidFill>
                <a:latin typeface="Arial" charset="0"/>
              </a:rPr>
              <a:t> (8%)</a:t>
            </a:r>
          </a:p>
          <a:p>
            <a:pPr>
              <a:spcBef>
                <a:spcPct val="50000"/>
              </a:spcBef>
              <a:buClr>
                <a:srgbClr val="B2B2B2"/>
              </a:buClr>
              <a:buSzPct val="80000"/>
              <a:buFont typeface="Wingdings" pitchFamily="2" charset="2"/>
              <a:buChar char="§"/>
            </a:pPr>
            <a:r>
              <a:rPr lang="de-DE" sz="1200" b="1" dirty="0">
                <a:solidFill>
                  <a:schemeClr val="folHlink"/>
                </a:solidFill>
                <a:latin typeface="Arial" charset="0"/>
              </a:rPr>
              <a:t> Metabol</a:t>
            </a:r>
            <a:r>
              <a:rPr lang="lv-LV" sz="1200" b="1" dirty="0">
                <a:solidFill>
                  <a:schemeClr val="folHlink"/>
                </a:solidFill>
                <a:latin typeface="Arial" charset="0"/>
              </a:rPr>
              <a:t>ās saslimšanas</a:t>
            </a:r>
            <a:r>
              <a:rPr lang="de-DE" sz="1200" b="1" dirty="0">
                <a:solidFill>
                  <a:schemeClr val="folHlink"/>
                </a:solidFill>
                <a:latin typeface="Arial" charset="0"/>
              </a:rPr>
              <a:t>, vitam</a:t>
            </a:r>
            <a:r>
              <a:rPr lang="lv-LV" sz="1200" b="1" dirty="0">
                <a:solidFill>
                  <a:schemeClr val="folHlink"/>
                </a:solidFill>
                <a:latin typeface="Arial" charset="0"/>
              </a:rPr>
              <a:t>īnu deficīts</a:t>
            </a:r>
            <a:r>
              <a:rPr lang="de-DE" sz="1200" b="1" dirty="0">
                <a:solidFill>
                  <a:schemeClr val="folHlink"/>
                </a:solidFill>
                <a:latin typeface="Arial" charset="0"/>
              </a:rPr>
              <a:t> (4%)</a:t>
            </a:r>
          </a:p>
          <a:p>
            <a:pPr>
              <a:spcBef>
                <a:spcPct val="50000"/>
              </a:spcBef>
              <a:buClr>
                <a:srgbClr val="B2B2B2"/>
              </a:buClr>
              <a:buSzPct val="80000"/>
              <a:buFont typeface="Wingdings" pitchFamily="2" charset="2"/>
              <a:buChar char="§"/>
            </a:pPr>
            <a:r>
              <a:rPr lang="de-DE" sz="1200" b="1" dirty="0">
                <a:solidFill>
                  <a:schemeClr val="folHlink"/>
                </a:solidFill>
                <a:latin typeface="Arial" charset="0"/>
              </a:rPr>
              <a:t> H</a:t>
            </a:r>
            <a:r>
              <a:rPr lang="lv-LV" sz="1200" b="1" dirty="0">
                <a:solidFill>
                  <a:schemeClr val="folHlink"/>
                </a:solidFill>
                <a:latin typeface="Arial" charset="0"/>
              </a:rPr>
              <a:t>idrocefālija</a:t>
            </a:r>
            <a:r>
              <a:rPr lang="de-DE" sz="1200" b="1" dirty="0">
                <a:solidFill>
                  <a:schemeClr val="folHlink"/>
                </a:solidFill>
                <a:latin typeface="Arial" charset="0"/>
              </a:rPr>
              <a:t> (4%)	</a:t>
            </a:r>
          </a:p>
          <a:p>
            <a:pPr>
              <a:spcBef>
                <a:spcPct val="50000"/>
              </a:spcBef>
              <a:buClr>
                <a:srgbClr val="B2B2B2"/>
              </a:buClr>
              <a:buSzPct val="80000"/>
              <a:buFont typeface="Wingdings" pitchFamily="2" charset="2"/>
              <a:buChar char="§"/>
            </a:pPr>
            <a:r>
              <a:rPr lang="de-DE" sz="1200" b="1" dirty="0">
                <a:solidFill>
                  <a:schemeClr val="folHlink"/>
                </a:solidFill>
                <a:latin typeface="Arial" charset="0"/>
              </a:rPr>
              <a:t> Ence</a:t>
            </a:r>
            <a:r>
              <a:rPr lang="lv-LV" sz="1200" b="1" dirty="0">
                <a:solidFill>
                  <a:schemeClr val="folHlink"/>
                </a:solidFill>
                <a:latin typeface="Arial" charset="0"/>
              </a:rPr>
              <a:t>falīts</a:t>
            </a:r>
            <a:r>
              <a:rPr lang="de-DE" sz="1200" b="1" dirty="0">
                <a:solidFill>
                  <a:schemeClr val="folHlink"/>
                </a:solidFill>
                <a:latin typeface="Arial" charset="0"/>
              </a:rPr>
              <a:t> (1%)</a:t>
            </a:r>
          </a:p>
          <a:p>
            <a:pPr>
              <a:spcBef>
                <a:spcPct val="50000"/>
              </a:spcBef>
              <a:buClr>
                <a:srgbClr val="B2B2B2"/>
              </a:buClr>
              <a:buSzPct val="80000"/>
              <a:buFont typeface="Wingdings" pitchFamily="2" charset="2"/>
              <a:buChar char="§"/>
            </a:pPr>
            <a:r>
              <a:rPr lang="de-DE" sz="1200" b="1" dirty="0">
                <a:solidFill>
                  <a:schemeClr val="folHlink"/>
                </a:solidFill>
                <a:latin typeface="Arial" charset="0"/>
              </a:rPr>
              <a:t> </a:t>
            </a:r>
            <a:r>
              <a:rPr lang="lv-LV" sz="1200" b="1" dirty="0">
                <a:solidFill>
                  <a:schemeClr val="folHlink"/>
                </a:solidFill>
                <a:latin typeface="Arial" charset="0"/>
              </a:rPr>
              <a:t>Medikamenti</a:t>
            </a:r>
            <a:r>
              <a:rPr lang="de-DE" sz="1200" b="1" dirty="0">
                <a:solidFill>
                  <a:schemeClr val="folHlink"/>
                </a:solidFill>
                <a:latin typeface="Arial" charset="0"/>
              </a:rPr>
              <a:t>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500"/>
                            </p:stCondLst>
                            <p:childTnLst>
                              <p:par>
                                <p:cTn id="29" presetID="22" presetClass="entr" presetSubtype="1" fill="hold" grpId="0" nodeType="afterEffect">
                                  <p:stCondLst>
                                    <p:cond delay="1000"/>
                                  </p:stCondLst>
                                  <p:childTnLst>
                                    <p:set>
                                      <p:cBhvr>
                                        <p:cTn id="30" dur="1" fill="hold">
                                          <p:stCondLst>
                                            <p:cond delay="0"/>
                                          </p:stCondLst>
                                        </p:cTn>
                                        <p:tgtEl>
                                          <p:spTgt spid="152638">
                                            <p:txEl>
                                              <p:pRg st="0" end="0"/>
                                            </p:txEl>
                                          </p:spTgt>
                                        </p:tgtEl>
                                        <p:attrNameLst>
                                          <p:attrName>style.visibility</p:attrName>
                                        </p:attrNameLst>
                                      </p:cBhvr>
                                      <p:to>
                                        <p:strVal val="visible"/>
                                      </p:to>
                                    </p:set>
                                    <p:animEffect transition="in" filter="wipe(up)">
                                      <p:cBhvr>
                                        <p:cTn id="31" dur="500"/>
                                        <p:tgtEl>
                                          <p:spTgt spid="152638">
                                            <p:txEl>
                                              <p:pRg st="0" end="0"/>
                                            </p:txEl>
                                          </p:spTgt>
                                        </p:tgtEl>
                                      </p:cBhvr>
                                    </p:animEffect>
                                  </p:childTnLst>
                                </p:cTn>
                              </p:par>
                            </p:childTnLst>
                          </p:cTn>
                        </p:par>
                        <p:par>
                          <p:cTn id="32" fill="hold">
                            <p:stCondLst>
                              <p:cond delay="2000"/>
                            </p:stCondLst>
                            <p:childTnLst>
                              <p:par>
                                <p:cTn id="33" presetID="22" presetClass="entr" presetSubtype="1" fill="hold" grpId="0" nodeType="afterEffect">
                                  <p:stCondLst>
                                    <p:cond delay="1000"/>
                                  </p:stCondLst>
                                  <p:childTnLst>
                                    <p:set>
                                      <p:cBhvr>
                                        <p:cTn id="34" dur="1" fill="hold">
                                          <p:stCondLst>
                                            <p:cond delay="0"/>
                                          </p:stCondLst>
                                        </p:cTn>
                                        <p:tgtEl>
                                          <p:spTgt spid="152638">
                                            <p:txEl>
                                              <p:pRg st="1" end="1"/>
                                            </p:txEl>
                                          </p:spTgt>
                                        </p:tgtEl>
                                        <p:attrNameLst>
                                          <p:attrName>style.visibility</p:attrName>
                                        </p:attrNameLst>
                                      </p:cBhvr>
                                      <p:to>
                                        <p:strVal val="visible"/>
                                      </p:to>
                                    </p:set>
                                    <p:animEffect transition="in" filter="wipe(up)">
                                      <p:cBhvr>
                                        <p:cTn id="35" dur="500"/>
                                        <p:tgtEl>
                                          <p:spTgt spid="152638">
                                            <p:txEl>
                                              <p:pRg st="1" end="1"/>
                                            </p:txEl>
                                          </p:spTgt>
                                        </p:tgtEl>
                                      </p:cBhvr>
                                    </p:animEffect>
                                  </p:childTnLst>
                                </p:cTn>
                              </p:par>
                            </p:childTnLst>
                          </p:cTn>
                        </p:par>
                        <p:par>
                          <p:cTn id="36" fill="hold">
                            <p:stCondLst>
                              <p:cond delay="3500"/>
                            </p:stCondLst>
                            <p:childTnLst>
                              <p:par>
                                <p:cTn id="37" presetID="22" presetClass="entr" presetSubtype="1" fill="hold" grpId="0" nodeType="afterEffect">
                                  <p:stCondLst>
                                    <p:cond delay="1000"/>
                                  </p:stCondLst>
                                  <p:childTnLst>
                                    <p:set>
                                      <p:cBhvr>
                                        <p:cTn id="38" dur="1" fill="hold">
                                          <p:stCondLst>
                                            <p:cond delay="0"/>
                                          </p:stCondLst>
                                        </p:cTn>
                                        <p:tgtEl>
                                          <p:spTgt spid="152638">
                                            <p:txEl>
                                              <p:pRg st="2" end="2"/>
                                            </p:txEl>
                                          </p:spTgt>
                                        </p:tgtEl>
                                        <p:attrNameLst>
                                          <p:attrName>style.visibility</p:attrName>
                                        </p:attrNameLst>
                                      </p:cBhvr>
                                      <p:to>
                                        <p:strVal val="visible"/>
                                      </p:to>
                                    </p:set>
                                    <p:animEffect transition="in" filter="wipe(up)">
                                      <p:cBhvr>
                                        <p:cTn id="39" dur="500"/>
                                        <p:tgtEl>
                                          <p:spTgt spid="152638">
                                            <p:txEl>
                                              <p:pRg st="2" end="2"/>
                                            </p:txEl>
                                          </p:spTgt>
                                        </p:tgtEl>
                                      </p:cBhvr>
                                    </p:animEffect>
                                  </p:childTnLst>
                                </p:cTn>
                              </p:par>
                            </p:childTnLst>
                          </p:cTn>
                        </p:par>
                        <p:par>
                          <p:cTn id="40" fill="hold">
                            <p:stCondLst>
                              <p:cond delay="5000"/>
                            </p:stCondLst>
                            <p:childTnLst>
                              <p:par>
                                <p:cTn id="41" presetID="22" presetClass="entr" presetSubtype="1" fill="hold" grpId="0" nodeType="afterEffect">
                                  <p:stCondLst>
                                    <p:cond delay="1000"/>
                                  </p:stCondLst>
                                  <p:childTnLst>
                                    <p:set>
                                      <p:cBhvr>
                                        <p:cTn id="42" dur="1" fill="hold">
                                          <p:stCondLst>
                                            <p:cond delay="0"/>
                                          </p:stCondLst>
                                        </p:cTn>
                                        <p:tgtEl>
                                          <p:spTgt spid="152638">
                                            <p:txEl>
                                              <p:pRg st="3" end="3"/>
                                            </p:txEl>
                                          </p:spTgt>
                                        </p:tgtEl>
                                        <p:attrNameLst>
                                          <p:attrName>style.visibility</p:attrName>
                                        </p:attrNameLst>
                                      </p:cBhvr>
                                      <p:to>
                                        <p:strVal val="visible"/>
                                      </p:to>
                                    </p:set>
                                    <p:animEffect transition="in" filter="wipe(up)">
                                      <p:cBhvr>
                                        <p:cTn id="43" dur="500"/>
                                        <p:tgtEl>
                                          <p:spTgt spid="152638">
                                            <p:txEl>
                                              <p:pRg st="3" end="3"/>
                                            </p:txEl>
                                          </p:spTgt>
                                        </p:tgtEl>
                                      </p:cBhvr>
                                    </p:animEffect>
                                  </p:childTnLst>
                                </p:cTn>
                              </p:par>
                            </p:childTnLst>
                          </p:cTn>
                        </p:par>
                        <p:par>
                          <p:cTn id="44" fill="hold">
                            <p:stCondLst>
                              <p:cond delay="6500"/>
                            </p:stCondLst>
                            <p:childTnLst>
                              <p:par>
                                <p:cTn id="45" presetID="22" presetClass="entr" presetSubtype="1" fill="hold" grpId="0" nodeType="afterEffect">
                                  <p:stCondLst>
                                    <p:cond delay="1000"/>
                                  </p:stCondLst>
                                  <p:childTnLst>
                                    <p:set>
                                      <p:cBhvr>
                                        <p:cTn id="46" dur="1" fill="hold">
                                          <p:stCondLst>
                                            <p:cond delay="0"/>
                                          </p:stCondLst>
                                        </p:cTn>
                                        <p:tgtEl>
                                          <p:spTgt spid="152638">
                                            <p:txEl>
                                              <p:pRg st="4" end="4"/>
                                            </p:txEl>
                                          </p:spTgt>
                                        </p:tgtEl>
                                        <p:attrNameLst>
                                          <p:attrName>style.visibility</p:attrName>
                                        </p:attrNameLst>
                                      </p:cBhvr>
                                      <p:to>
                                        <p:strVal val="visible"/>
                                      </p:to>
                                    </p:set>
                                    <p:animEffect transition="in" filter="wipe(up)">
                                      <p:cBhvr>
                                        <p:cTn id="47" dur="500"/>
                                        <p:tgtEl>
                                          <p:spTgt spid="152638">
                                            <p:txEl>
                                              <p:pRg st="4" end="4"/>
                                            </p:txEl>
                                          </p:spTgt>
                                        </p:tgtEl>
                                      </p:cBhvr>
                                    </p:animEffect>
                                  </p:childTnLst>
                                </p:cTn>
                              </p:par>
                            </p:childTnLst>
                          </p:cTn>
                        </p:par>
                        <p:par>
                          <p:cTn id="48" fill="hold">
                            <p:stCondLst>
                              <p:cond delay="8000"/>
                            </p:stCondLst>
                            <p:childTnLst>
                              <p:par>
                                <p:cTn id="49" presetID="22" presetClass="entr" presetSubtype="1" fill="hold" grpId="0" nodeType="afterEffect">
                                  <p:stCondLst>
                                    <p:cond delay="1000"/>
                                  </p:stCondLst>
                                  <p:childTnLst>
                                    <p:set>
                                      <p:cBhvr>
                                        <p:cTn id="50" dur="1" fill="hold">
                                          <p:stCondLst>
                                            <p:cond delay="0"/>
                                          </p:stCondLst>
                                        </p:cTn>
                                        <p:tgtEl>
                                          <p:spTgt spid="152638">
                                            <p:txEl>
                                              <p:pRg st="5" end="5"/>
                                            </p:txEl>
                                          </p:spTgt>
                                        </p:tgtEl>
                                        <p:attrNameLst>
                                          <p:attrName>style.visibility</p:attrName>
                                        </p:attrNameLst>
                                      </p:cBhvr>
                                      <p:to>
                                        <p:strVal val="visible"/>
                                      </p:to>
                                    </p:set>
                                    <p:animEffect transition="in" filter="wipe(up)">
                                      <p:cBhvr>
                                        <p:cTn id="51" dur="500"/>
                                        <p:tgtEl>
                                          <p:spTgt spid="152638">
                                            <p:txEl>
                                              <p:pRg st="5" end="5"/>
                                            </p:txEl>
                                          </p:spTgt>
                                        </p:tgtEl>
                                      </p:cBhvr>
                                    </p:animEffect>
                                  </p:childTnLst>
                                </p:cTn>
                              </p:par>
                            </p:childTnLst>
                          </p:cTn>
                        </p:par>
                        <p:par>
                          <p:cTn id="52" fill="hold">
                            <p:stCondLst>
                              <p:cond delay="9500"/>
                            </p:stCondLst>
                            <p:childTnLst>
                              <p:par>
                                <p:cTn id="53" presetID="9" presetClass="entr" presetSubtype="0" fill="hold" grpId="0" nodeType="afterEffect">
                                  <p:stCondLst>
                                    <p:cond delay="3000"/>
                                  </p:stCondLst>
                                  <p:childTnLst>
                                    <p:set>
                                      <p:cBhvr>
                                        <p:cTn id="54" dur="1" fill="hold">
                                          <p:stCondLst>
                                            <p:cond delay="0"/>
                                          </p:stCondLst>
                                        </p:cTn>
                                        <p:tgtEl>
                                          <p:spTgt spid="152640"/>
                                        </p:tgtEl>
                                        <p:attrNameLst>
                                          <p:attrName>style.visibility</p:attrName>
                                        </p:attrNameLst>
                                      </p:cBhvr>
                                      <p:to>
                                        <p:strVal val="visible"/>
                                      </p:to>
                                    </p:set>
                                    <p:animEffect transition="in" filter="dissolve">
                                      <p:cBhvr>
                                        <p:cTn id="55" dur="500"/>
                                        <p:tgtEl>
                                          <p:spTgt spid="152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38" grpId="0" build="p" autoUpdateAnimBg="0" advAuto="1000"/>
      <p:bldP spid="152640"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987778" y="1011238"/>
            <a:ext cx="7924800" cy="5846762"/>
          </a:xfrm>
          <a:prstGeom prst="rect">
            <a:avLst/>
          </a:prstGeom>
          <a:noFill/>
          <a:ln w="12700" cap="sq">
            <a:noFill/>
            <a:miter lim="800000"/>
            <a:headEnd/>
            <a:tailEnd/>
          </a:ln>
        </p:spPr>
        <p:txBody>
          <a:bodyPr>
            <a:spAutoFit/>
          </a:bodyPr>
          <a:lstStyle/>
          <a:p>
            <a:pPr>
              <a:lnSpc>
                <a:spcPct val="125000"/>
              </a:lnSpc>
              <a:spcBef>
                <a:spcPct val="50000"/>
              </a:spcBef>
              <a:buClr>
                <a:schemeClr val="accent1"/>
              </a:buClr>
              <a:buSzPct val="80000"/>
              <a:buFont typeface="Wingdings" pitchFamily="2" charset="2"/>
              <a:buNone/>
            </a:pPr>
            <a:r>
              <a:rPr lang="lv-LV" b="1">
                <a:latin typeface="Arial" charset="0"/>
              </a:rPr>
              <a:t>1.ApoE-proteīns, kuru izstrādā aknas, astrocīti, oligodendrocīti.</a:t>
            </a:r>
          </a:p>
          <a:p>
            <a:pPr>
              <a:lnSpc>
                <a:spcPct val="125000"/>
              </a:lnSpc>
              <a:spcBef>
                <a:spcPct val="50000"/>
              </a:spcBef>
              <a:buClr>
                <a:schemeClr val="accent1"/>
              </a:buClr>
              <a:buSzPct val="80000"/>
              <a:buFont typeface="Wingdings" pitchFamily="2" charset="2"/>
              <a:buNone/>
            </a:pPr>
            <a:r>
              <a:rPr lang="lv-LV" b="1">
                <a:latin typeface="Arial" charset="0"/>
              </a:rPr>
              <a:t>2.Atbildīgs par holesterīna un lipīdu transportu šūnām.</a:t>
            </a:r>
          </a:p>
          <a:p>
            <a:pPr>
              <a:lnSpc>
                <a:spcPct val="125000"/>
              </a:lnSpc>
              <a:spcBef>
                <a:spcPct val="50000"/>
              </a:spcBef>
              <a:buClr>
                <a:schemeClr val="accent1"/>
              </a:buClr>
              <a:buSzPct val="80000"/>
              <a:buFont typeface="Wingdings" pitchFamily="2" charset="2"/>
              <a:buNone/>
            </a:pPr>
            <a:r>
              <a:rPr lang="lv-LV" b="1">
                <a:latin typeface="Arial" charset="0"/>
              </a:rPr>
              <a:t>3.APOE gēns atrodas 19.hromosomā, var būt 3 izoformas:</a:t>
            </a:r>
          </a:p>
          <a:p>
            <a:pPr>
              <a:lnSpc>
                <a:spcPct val="125000"/>
              </a:lnSpc>
              <a:spcBef>
                <a:spcPct val="25000"/>
              </a:spcBef>
              <a:buClr>
                <a:schemeClr val="accent1"/>
              </a:buClr>
              <a:buSzPct val="80000"/>
              <a:buFont typeface="Wingdings" pitchFamily="2" charset="2"/>
              <a:buNone/>
            </a:pPr>
            <a:r>
              <a:rPr lang="lv-LV" b="1">
                <a:latin typeface="Arial" charset="0"/>
              </a:rPr>
              <a:t>-</a:t>
            </a:r>
            <a:r>
              <a:rPr lang="en-US" sz="3600" b="1">
                <a:latin typeface="Arial" charset="0"/>
                <a:cs typeface="Times New Roman" pitchFamily="18" charset="0"/>
              </a:rPr>
              <a:t>έ</a:t>
            </a:r>
            <a:r>
              <a:rPr lang="lv-LV" sz="1600" b="1">
                <a:latin typeface="Arial" charset="0"/>
              </a:rPr>
              <a:t>2</a:t>
            </a:r>
            <a:r>
              <a:rPr lang="lv-LV" b="1">
                <a:latin typeface="Arial" charset="0"/>
              </a:rPr>
              <a:t>     7-8% indivīdu</a:t>
            </a:r>
          </a:p>
          <a:p>
            <a:pPr>
              <a:lnSpc>
                <a:spcPct val="125000"/>
              </a:lnSpc>
              <a:spcBef>
                <a:spcPct val="25000"/>
              </a:spcBef>
              <a:buClr>
                <a:schemeClr val="accent1"/>
              </a:buClr>
              <a:buSzPct val="80000"/>
              <a:buFont typeface="Wingdings" pitchFamily="2" charset="2"/>
              <a:buNone/>
            </a:pPr>
            <a:r>
              <a:rPr lang="lv-LV" b="1">
                <a:latin typeface="Arial" charset="0"/>
              </a:rPr>
              <a:t>-</a:t>
            </a:r>
            <a:r>
              <a:rPr lang="en-US" sz="3600" b="1">
                <a:latin typeface="Arial" charset="0"/>
                <a:cs typeface="Times New Roman" pitchFamily="18" charset="0"/>
              </a:rPr>
              <a:t>έ</a:t>
            </a:r>
            <a:r>
              <a:rPr lang="lv-LV" sz="1600" b="1">
                <a:latin typeface="Arial" charset="0"/>
              </a:rPr>
              <a:t>3</a:t>
            </a:r>
            <a:r>
              <a:rPr lang="lv-LV" b="1">
                <a:latin typeface="Arial" charset="0"/>
              </a:rPr>
              <a:t>     77-78% indivīdu</a:t>
            </a:r>
          </a:p>
          <a:p>
            <a:pPr>
              <a:lnSpc>
                <a:spcPct val="125000"/>
              </a:lnSpc>
              <a:spcBef>
                <a:spcPct val="25000"/>
              </a:spcBef>
              <a:buClr>
                <a:schemeClr val="accent1"/>
              </a:buClr>
              <a:buSzPct val="80000"/>
              <a:buFont typeface="Wingdings" pitchFamily="2" charset="2"/>
              <a:buNone/>
            </a:pPr>
            <a:r>
              <a:rPr lang="lv-LV" b="1">
                <a:latin typeface="Arial" charset="0"/>
              </a:rPr>
              <a:t>-</a:t>
            </a:r>
            <a:r>
              <a:rPr lang="en-US" sz="3600" b="1">
                <a:latin typeface="Arial" charset="0"/>
                <a:cs typeface="Times New Roman" pitchFamily="18" charset="0"/>
              </a:rPr>
              <a:t>έ</a:t>
            </a:r>
            <a:r>
              <a:rPr lang="lv-LV" sz="1600" b="1">
                <a:latin typeface="Arial" charset="0"/>
              </a:rPr>
              <a:t>4</a:t>
            </a:r>
            <a:r>
              <a:rPr lang="lv-LV" b="1">
                <a:latin typeface="Arial" charset="0"/>
              </a:rPr>
              <a:t>     14-16% indivīdu</a:t>
            </a:r>
          </a:p>
          <a:p>
            <a:pPr>
              <a:lnSpc>
                <a:spcPct val="125000"/>
              </a:lnSpc>
              <a:spcBef>
                <a:spcPct val="25000"/>
              </a:spcBef>
              <a:buClr>
                <a:schemeClr val="accent1"/>
              </a:buClr>
              <a:buSzPct val="80000"/>
              <a:buFont typeface="Wingdings" pitchFamily="2" charset="2"/>
              <a:buNone/>
            </a:pPr>
            <a:endParaRPr lang="lv-LV" sz="1000" b="1">
              <a:latin typeface="Arial" charset="0"/>
            </a:endParaRPr>
          </a:p>
          <a:p>
            <a:pPr algn="ctr">
              <a:lnSpc>
                <a:spcPct val="125000"/>
              </a:lnSpc>
              <a:spcBef>
                <a:spcPct val="25000"/>
              </a:spcBef>
              <a:buClr>
                <a:schemeClr val="accent1"/>
              </a:buClr>
              <a:buSzPct val="80000"/>
              <a:buFont typeface="Wingdings" pitchFamily="2" charset="2"/>
              <a:buNone/>
            </a:pPr>
            <a:r>
              <a:rPr lang="lv-LV">
                <a:latin typeface="Arial" charset="0"/>
              </a:rPr>
              <a:t>Starp cilvēkiem ar autopsijā pierādītu AS 65% indivīdu ir vismaz viena APOE </a:t>
            </a:r>
            <a:r>
              <a:rPr lang="en-US" sz="3600">
                <a:latin typeface="Arial" charset="0"/>
                <a:cs typeface="Times New Roman" pitchFamily="18" charset="0"/>
              </a:rPr>
              <a:t>έ</a:t>
            </a:r>
            <a:r>
              <a:rPr lang="lv-LV" sz="1600">
                <a:latin typeface="Arial" charset="0"/>
              </a:rPr>
              <a:t>4 </a:t>
            </a:r>
            <a:r>
              <a:rPr lang="lv-LV">
                <a:latin typeface="Arial" charset="0"/>
              </a:rPr>
              <a:t>allēle.</a:t>
            </a:r>
          </a:p>
          <a:p>
            <a:pPr>
              <a:lnSpc>
                <a:spcPct val="125000"/>
              </a:lnSpc>
              <a:spcBef>
                <a:spcPct val="25000"/>
              </a:spcBef>
              <a:buClr>
                <a:schemeClr val="accent1"/>
              </a:buClr>
              <a:buSzPct val="80000"/>
              <a:buFont typeface="Wingdings" pitchFamily="2" charset="2"/>
              <a:buNone/>
            </a:pPr>
            <a:endParaRPr lang="en-US" b="1">
              <a:latin typeface="Arial"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paint 8"/>
          <p:cNvPicPr>
            <a:picLocks noChangeAspect="1" noChangeArrowheads="1"/>
          </p:cNvPicPr>
          <p:nvPr/>
        </p:nvPicPr>
        <p:blipFill>
          <a:blip r:embed="rId2" cstate="print"/>
          <a:srcRect/>
          <a:stretch>
            <a:fillRect/>
          </a:stretch>
        </p:blipFill>
        <p:spPr bwMode="auto">
          <a:xfrm>
            <a:off x="3886200" y="1828800"/>
            <a:ext cx="4876800" cy="4492625"/>
          </a:xfrm>
          <a:prstGeom prst="rect">
            <a:avLst/>
          </a:prstGeom>
          <a:noFill/>
        </p:spPr>
      </p:pic>
      <p:sp>
        <p:nvSpPr>
          <p:cNvPr id="51202" name="Rectangle 2"/>
          <p:cNvSpPr>
            <a:spLocks noGrp="1" noChangeArrowheads="1"/>
          </p:cNvSpPr>
          <p:nvPr>
            <p:ph type="title"/>
          </p:nvPr>
        </p:nvSpPr>
        <p:spPr/>
        <p:txBody>
          <a:bodyPr/>
          <a:lstStyle/>
          <a:p>
            <a:pPr algn="ctr"/>
            <a:r>
              <a:rPr lang="lv-LV" sz="3600" b="1"/>
              <a:t>Senīlās pangas </a:t>
            </a:r>
            <a:br>
              <a:rPr lang="lv-LV" sz="3600" b="1"/>
            </a:br>
            <a:r>
              <a:rPr lang="lv-LV" sz="3600" b="1"/>
              <a:t>(g.Glenner et al. 1984)</a:t>
            </a:r>
            <a:endParaRPr lang="en-US" sz="3600" b="1"/>
          </a:p>
        </p:txBody>
      </p:sp>
      <p:sp>
        <p:nvSpPr>
          <p:cNvPr id="51203" name="Rectangle 3"/>
          <p:cNvSpPr>
            <a:spLocks noGrp="1" noChangeArrowheads="1"/>
          </p:cNvSpPr>
          <p:nvPr>
            <p:ph idx="1"/>
          </p:nvPr>
        </p:nvSpPr>
        <p:spPr>
          <a:xfrm>
            <a:off x="0" y="2209800"/>
            <a:ext cx="5943600" cy="4267200"/>
          </a:xfrm>
        </p:spPr>
        <p:txBody>
          <a:bodyPr/>
          <a:lstStyle/>
          <a:p>
            <a:pPr>
              <a:lnSpc>
                <a:spcPct val="80000"/>
              </a:lnSpc>
              <a:buFontTx/>
              <a:buChar char="-"/>
            </a:pPr>
            <a:r>
              <a:rPr lang="lv-LV" sz="2400" dirty="0"/>
              <a:t>Sastāv no nešķīstoša peptīda- </a:t>
            </a:r>
            <a:r>
              <a:rPr lang="en-US" sz="2400" b="1" dirty="0">
                <a:cs typeface="Times New Roman" pitchFamily="18" charset="0"/>
              </a:rPr>
              <a:t>β</a:t>
            </a:r>
            <a:r>
              <a:rPr lang="en-US" sz="2400" dirty="0"/>
              <a:t> </a:t>
            </a:r>
            <a:r>
              <a:rPr lang="lv-LV" sz="2400" dirty="0"/>
              <a:t>amiloīda (A- </a:t>
            </a:r>
            <a:r>
              <a:rPr lang="en-US" sz="2400" b="1" dirty="0">
                <a:cs typeface="Times New Roman" pitchFamily="18" charset="0"/>
              </a:rPr>
              <a:t>β</a:t>
            </a:r>
            <a:r>
              <a:rPr lang="lv-LV" sz="2400" dirty="0"/>
              <a:t>)</a:t>
            </a:r>
          </a:p>
          <a:p>
            <a:pPr>
              <a:lnSpc>
                <a:spcPct val="80000"/>
              </a:lnSpc>
              <a:buFontTx/>
              <a:buNone/>
            </a:pPr>
            <a:endParaRPr lang="lv-LV" dirty="0"/>
          </a:p>
          <a:p>
            <a:pPr>
              <a:lnSpc>
                <a:spcPct val="80000"/>
              </a:lnSpc>
              <a:buFontTx/>
              <a:buNone/>
            </a:pPr>
            <a:r>
              <a:rPr lang="lv-LV" sz="2400" dirty="0"/>
              <a:t>- Atrodas smadzeņu starpšūnu telpā un ir ietvertas ar iekaisīgu un mikroglijas pārveides procesu</a:t>
            </a:r>
          </a:p>
          <a:p>
            <a:pPr>
              <a:lnSpc>
                <a:spcPct val="80000"/>
              </a:lnSpc>
              <a:buFontTx/>
              <a:buChar char="-"/>
            </a:pPr>
            <a:endParaRPr lang="lv-LV" sz="2400" dirty="0"/>
          </a:p>
          <a:p>
            <a:pPr>
              <a:lnSpc>
                <a:spcPct val="80000"/>
              </a:lnSpc>
              <a:buFontTx/>
              <a:buNone/>
            </a:pPr>
            <a:r>
              <a:rPr lang="lv-LV" sz="2400" dirty="0"/>
              <a:t>- APP (771 aminoskābe) šķelšanas produkts:</a:t>
            </a:r>
          </a:p>
          <a:p>
            <a:pPr>
              <a:lnSpc>
                <a:spcPct val="80000"/>
              </a:lnSpc>
              <a:buFontTx/>
              <a:buNone/>
            </a:pPr>
            <a:r>
              <a:rPr lang="lv-LV" sz="2400" dirty="0"/>
              <a:t>          1. normālā veidā A</a:t>
            </a:r>
            <a:r>
              <a:rPr lang="en-US" sz="2400" b="1" dirty="0">
                <a:cs typeface="Times New Roman" pitchFamily="18" charset="0"/>
              </a:rPr>
              <a:t>β</a:t>
            </a:r>
            <a:r>
              <a:rPr lang="lv-LV" sz="2400" dirty="0"/>
              <a:t>39 vai A</a:t>
            </a:r>
            <a:r>
              <a:rPr lang="en-US" sz="2400" b="1" dirty="0">
                <a:cs typeface="Times New Roman" pitchFamily="18" charset="0"/>
              </a:rPr>
              <a:t>β</a:t>
            </a:r>
            <a:r>
              <a:rPr lang="lv-LV" sz="2400" dirty="0"/>
              <a:t>40 </a:t>
            </a:r>
          </a:p>
          <a:p>
            <a:pPr>
              <a:lnSpc>
                <a:spcPct val="80000"/>
              </a:lnSpc>
              <a:buFontTx/>
              <a:buNone/>
            </a:pPr>
            <a:r>
              <a:rPr lang="lv-LV" sz="2400" dirty="0"/>
              <a:t>          2.patoloģiskā amiloidoģenēze A</a:t>
            </a:r>
            <a:r>
              <a:rPr lang="en-US" sz="2400" b="1" dirty="0">
                <a:cs typeface="Times New Roman" pitchFamily="18" charset="0"/>
              </a:rPr>
              <a:t>β</a:t>
            </a:r>
            <a:r>
              <a:rPr lang="lv-LV" sz="2400" dirty="0"/>
              <a:t>42</a:t>
            </a:r>
            <a:endParaRPr lang="en-US" sz="2400" dirty="0"/>
          </a:p>
          <a:p>
            <a:pPr>
              <a:lnSpc>
                <a:spcPct val="80000"/>
              </a:lnSpc>
            </a:pPr>
            <a:endParaRPr lang="en-US" sz="24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paint9"/>
          <p:cNvPicPr>
            <a:picLocks noChangeAspect="1" noChangeArrowheads="1"/>
          </p:cNvPicPr>
          <p:nvPr/>
        </p:nvPicPr>
        <p:blipFill>
          <a:blip r:embed="rId2" cstate="print"/>
          <a:srcRect/>
          <a:stretch>
            <a:fillRect/>
          </a:stretch>
        </p:blipFill>
        <p:spPr bwMode="auto">
          <a:xfrm>
            <a:off x="4788024" y="1412777"/>
            <a:ext cx="4142728" cy="4296286"/>
          </a:xfrm>
          <a:prstGeom prst="rect">
            <a:avLst/>
          </a:prstGeom>
          <a:noFill/>
        </p:spPr>
      </p:pic>
      <p:sp>
        <p:nvSpPr>
          <p:cNvPr id="21506" name="Rectangle 2"/>
          <p:cNvSpPr>
            <a:spLocks noGrp="1" noChangeArrowheads="1"/>
          </p:cNvSpPr>
          <p:nvPr>
            <p:ph type="title" idx="4294967295"/>
          </p:nvPr>
        </p:nvSpPr>
        <p:spPr>
          <a:xfrm>
            <a:off x="0" y="274638"/>
            <a:ext cx="8229600" cy="1143000"/>
          </a:xfrm>
          <a:prstGeom prst="rect">
            <a:avLst/>
          </a:prstGeom>
        </p:spPr>
        <p:txBody>
          <a:bodyPr>
            <a:normAutofit/>
          </a:bodyPr>
          <a:lstStyle/>
          <a:p>
            <a:r>
              <a:rPr lang="lv-LV" smtClean="0"/>
              <a:t>Tau proteīns (</a:t>
            </a:r>
            <a:r>
              <a:rPr lang="en-US" sz="4000" smtClean="0">
                <a:cs typeface="Times New Roman" pitchFamily="18" charset="0"/>
              </a:rPr>
              <a:t>τ</a:t>
            </a:r>
            <a:r>
              <a:rPr lang="en-US" smtClean="0"/>
              <a:t> </a:t>
            </a:r>
            <a:r>
              <a:rPr lang="lv-LV" smtClean="0"/>
              <a:t>) (R.Terry et.al.1986)</a:t>
            </a:r>
            <a:endParaRPr lang="en-US" smtClean="0"/>
          </a:p>
        </p:txBody>
      </p:sp>
      <p:sp>
        <p:nvSpPr>
          <p:cNvPr id="21507" name="Rectangle 3"/>
          <p:cNvSpPr>
            <a:spLocks noGrp="1" noChangeArrowheads="1"/>
          </p:cNvSpPr>
          <p:nvPr>
            <p:ph type="body" idx="4294967295"/>
          </p:nvPr>
        </p:nvSpPr>
        <p:spPr>
          <a:xfrm>
            <a:off x="0" y="981075"/>
            <a:ext cx="4983163" cy="5432425"/>
          </a:xfrm>
          <a:prstGeom prst="rect">
            <a:avLst/>
          </a:prstGeom>
        </p:spPr>
        <p:txBody>
          <a:bodyPr/>
          <a:lstStyle/>
          <a:p>
            <a:pPr>
              <a:buFont typeface="Wingdings" pitchFamily="2" charset="2"/>
              <a:buNone/>
            </a:pPr>
            <a:r>
              <a:rPr lang="lv-LV" sz="2300" smtClean="0"/>
              <a:t>	Peptīds, kas veido nervu šūnas skeletu, nodrošinot neiro filamentu paralēlu novietojumu, kuri veic uzturvielu un molekulu transportu no nervu šūnas kodola uz aksonu galapunktu.</a:t>
            </a:r>
          </a:p>
          <a:p>
            <a:pPr>
              <a:buFont typeface="Wingdings" pitchFamily="2" charset="2"/>
              <a:buNone/>
            </a:pPr>
            <a:r>
              <a:rPr lang="lv-LV" sz="2300" smtClean="0"/>
              <a:t>	AS gadījumā notiek </a:t>
            </a:r>
            <a:r>
              <a:rPr lang="en-US" sz="2300" smtClean="0">
                <a:cs typeface="Times New Roman" pitchFamily="18" charset="0"/>
              </a:rPr>
              <a:t>τ</a:t>
            </a:r>
            <a:r>
              <a:rPr lang="en-US" sz="2300" smtClean="0"/>
              <a:t> </a:t>
            </a:r>
            <a:r>
              <a:rPr lang="lv-LV" sz="2300" smtClean="0"/>
              <a:t> hiperfosforilizācija veidojoties spirālveida filamentiem- mezgliņiem. </a:t>
            </a:r>
          </a:p>
          <a:p>
            <a:pPr>
              <a:buFont typeface="Wingdings" pitchFamily="2" charset="2"/>
              <a:buNone/>
            </a:pPr>
            <a:r>
              <a:rPr lang="lv-LV" sz="2300" smtClean="0"/>
              <a:t>   	Šūnas transporta sistēma tiek izjaukta un šūnas skeleta struktūra iet bojā.</a:t>
            </a:r>
            <a:endParaRPr lang="en-US" sz="230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0" y="332656"/>
            <a:ext cx="9036050" cy="652463"/>
          </a:xfrm>
        </p:spPr>
        <p:txBody>
          <a:bodyPr>
            <a:normAutofit fontScale="90000"/>
          </a:bodyPr>
          <a:lstStyle/>
          <a:p>
            <a:r>
              <a:rPr lang="lv-LV" sz="4000" b="1" dirty="0" smtClean="0">
                <a:latin typeface="Arial" charset="0"/>
              </a:rPr>
              <a:t>Vaskulāri kognitīvo </a:t>
            </a:r>
            <a:br>
              <a:rPr lang="lv-LV" sz="4000" b="1" dirty="0" smtClean="0">
                <a:latin typeface="Arial" charset="0"/>
              </a:rPr>
            </a:br>
            <a:r>
              <a:rPr lang="lv-LV" sz="4000" b="1" dirty="0" smtClean="0">
                <a:latin typeface="Arial" charset="0"/>
              </a:rPr>
              <a:t>funkciju traucējumi</a:t>
            </a:r>
            <a:br>
              <a:rPr lang="lv-LV" sz="4000" b="1" dirty="0" smtClean="0">
                <a:latin typeface="Arial" charset="0"/>
              </a:rPr>
            </a:br>
            <a:endParaRPr lang="lv-LV" sz="4000" b="1" dirty="0" smtClean="0">
              <a:latin typeface="Arial" charset="0"/>
            </a:endParaRPr>
          </a:p>
        </p:txBody>
      </p:sp>
      <p:sp>
        <p:nvSpPr>
          <p:cNvPr id="10243" name="Rectangle 3"/>
          <p:cNvSpPr>
            <a:spLocks noGrp="1"/>
          </p:cNvSpPr>
          <p:nvPr>
            <p:ph idx="1"/>
          </p:nvPr>
        </p:nvSpPr>
        <p:spPr/>
        <p:txBody>
          <a:bodyPr/>
          <a:lstStyle/>
          <a:p>
            <a:pPr>
              <a:lnSpc>
                <a:spcPct val="90000"/>
              </a:lnSpc>
              <a:buFont typeface="Arial" charset="0"/>
              <a:buNone/>
            </a:pPr>
            <a:r>
              <a:rPr lang="lv-LV" sz="2400" dirty="0" smtClean="0">
                <a:latin typeface="Arial" charset="0"/>
              </a:rPr>
              <a:t>    Šis jēdziens ietver visa veida kognitīvos traucējumus no viegliem līdz vaskulārai demencei (VaD), kuru etioloģija saistīta ar cerebrāli vaskulāru slimību</a:t>
            </a:r>
          </a:p>
          <a:p>
            <a:pPr>
              <a:lnSpc>
                <a:spcPct val="90000"/>
              </a:lnSpc>
              <a:buFont typeface="Arial" charset="0"/>
              <a:buNone/>
            </a:pPr>
            <a:endParaRPr lang="lv-LV" sz="2400" dirty="0" smtClean="0">
              <a:latin typeface="Arial" charset="0"/>
            </a:endParaRPr>
          </a:p>
          <a:p>
            <a:pPr>
              <a:lnSpc>
                <a:spcPct val="90000"/>
              </a:lnSpc>
            </a:pPr>
            <a:r>
              <a:rPr lang="lv-LV" sz="2000" dirty="0" smtClean="0">
                <a:latin typeface="Arial" charset="0"/>
              </a:rPr>
              <a:t>Multipli kortikāli infarkti</a:t>
            </a:r>
          </a:p>
          <a:p>
            <a:pPr>
              <a:lnSpc>
                <a:spcPct val="90000"/>
              </a:lnSpc>
            </a:pPr>
            <a:r>
              <a:rPr lang="lv-LV" sz="2000" dirty="0" smtClean="0">
                <a:latin typeface="Arial" charset="0"/>
              </a:rPr>
              <a:t>Multipli subkortikāli infarkti</a:t>
            </a:r>
          </a:p>
          <a:p>
            <a:pPr>
              <a:lnSpc>
                <a:spcPct val="90000"/>
              </a:lnSpc>
            </a:pPr>
            <a:r>
              <a:rPr lang="lv-LV" sz="2000" dirty="0" smtClean="0">
                <a:latin typeface="Arial" charset="0"/>
              </a:rPr>
              <a:t>Stratēģiskie infarkti</a:t>
            </a:r>
          </a:p>
          <a:p>
            <a:pPr>
              <a:lnSpc>
                <a:spcPct val="90000"/>
              </a:lnSpc>
            </a:pPr>
            <a:r>
              <a:rPr lang="lv-LV" sz="2000" dirty="0" smtClean="0">
                <a:latin typeface="Arial" charset="0"/>
              </a:rPr>
              <a:t>Mazo asinsvadu slimība ar baltās vielas bojājumu un lakūnām</a:t>
            </a:r>
          </a:p>
          <a:p>
            <a:pPr>
              <a:lnSpc>
                <a:spcPct val="90000"/>
              </a:lnSpc>
            </a:pPr>
            <a:r>
              <a:rPr lang="lv-LV" sz="2000" dirty="0" smtClean="0">
                <a:latin typeface="Arial" charset="0"/>
              </a:rPr>
              <a:t>‘’Klusie’’ (asimptomātiskie) infarkti</a:t>
            </a:r>
          </a:p>
          <a:p>
            <a:pPr>
              <a:lnSpc>
                <a:spcPct val="90000"/>
              </a:lnSpc>
            </a:pPr>
            <a:r>
              <a:rPr lang="lv-LV" sz="2000" dirty="0" smtClean="0">
                <a:latin typeface="Arial" charset="0"/>
              </a:rPr>
              <a:t>AD ar vaskulāru bojājumu pazīmēm</a:t>
            </a:r>
          </a:p>
          <a:p>
            <a:pPr>
              <a:lnSpc>
                <a:spcPct val="90000"/>
              </a:lnSpc>
            </a:pPr>
            <a:r>
              <a:rPr lang="lv-LV" sz="2000" dirty="0" smtClean="0">
                <a:latin typeface="Arial" charset="0"/>
              </a:rPr>
              <a:t>Iniciāli kognitīvi traucējumi, kuri nesasniedz VaD kritērijus</a:t>
            </a:r>
          </a:p>
        </p:txBody>
      </p:sp>
      <p:sp>
        <p:nvSpPr>
          <p:cNvPr id="10244" name="Text Box 10"/>
          <p:cNvSpPr txBox="1">
            <a:spLocks noChangeArrowheads="1"/>
          </p:cNvSpPr>
          <p:nvPr/>
        </p:nvSpPr>
        <p:spPr bwMode="auto">
          <a:xfrm>
            <a:off x="242888" y="5876925"/>
            <a:ext cx="8640762" cy="895350"/>
          </a:xfrm>
          <a:prstGeom prst="rect">
            <a:avLst/>
          </a:prstGeom>
          <a:noFill/>
          <a:ln w="9525">
            <a:noFill/>
            <a:miter lim="800000"/>
            <a:headEnd/>
            <a:tailEnd/>
          </a:ln>
        </p:spPr>
        <p:txBody>
          <a:bodyPr>
            <a:spAutoFit/>
          </a:bodyPr>
          <a:lstStyle/>
          <a:p>
            <a:pPr>
              <a:lnSpc>
                <a:spcPct val="90000"/>
              </a:lnSpc>
            </a:pPr>
            <a:endParaRPr lang="lv-LV" sz="2800" b="1"/>
          </a:p>
          <a:p>
            <a:pPr eaLnBrk="1" hangingPunct="1">
              <a:spcBef>
                <a:spcPct val="50000"/>
              </a:spcBef>
              <a:buFontTx/>
              <a:buChar char="•"/>
            </a:pPr>
            <a:endParaRPr lang="lv-LV" b="1"/>
          </a:p>
        </p:txBody>
      </p:sp>
      <p:sp>
        <p:nvSpPr>
          <p:cNvPr id="10245" name="Text Box 10"/>
          <p:cNvSpPr txBox="1">
            <a:spLocks noChangeArrowheads="1"/>
          </p:cNvSpPr>
          <p:nvPr/>
        </p:nvSpPr>
        <p:spPr bwMode="auto">
          <a:xfrm>
            <a:off x="251520" y="5463772"/>
            <a:ext cx="8640762" cy="1394228"/>
          </a:xfrm>
          <a:prstGeom prst="rect">
            <a:avLst/>
          </a:prstGeom>
          <a:noFill/>
          <a:ln w="9525">
            <a:noFill/>
            <a:miter lim="800000"/>
            <a:headEnd/>
            <a:tailEnd/>
          </a:ln>
        </p:spPr>
        <p:txBody>
          <a:bodyPr wrap="square">
            <a:spAutoFit/>
          </a:bodyPr>
          <a:lstStyle/>
          <a:p>
            <a:pPr>
              <a:lnSpc>
                <a:spcPct val="90000"/>
              </a:lnSpc>
            </a:pPr>
            <a:endParaRPr lang="lv-LV" sz="2800" b="1" dirty="0"/>
          </a:p>
          <a:p>
            <a:pPr>
              <a:lnSpc>
                <a:spcPct val="90000"/>
              </a:lnSpc>
            </a:pPr>
            <a:r>
              <a:rPr lang="lv-LV" sz="1200" dirty="0"/>
              <a:t>2007, O’Brien JT, et. al. Vascular cognitive impairment. Lancet Neurol 2003</a:t>
            </a:r>
          </a:p>
          <a:p>
            <a:pPr>
              <a:lnSpc>
                <a:spcPct val="90000"/>
              </a:lnSpc>
            </a:pPr>
            <a:r>
              <a:rPr lang="lv-LV" sz="1200" dirty="0"/>
              <a:t>Ingles JL, et. al. Preclinical vascular cognitive impairment and Alzheimer disease:neuropsychological test performance 5 years before diagnosis. Strokeb 2007</a:t>
            </a:r>
          </a:p>
          <a:p>
            <a:pPr eaLnBrk="1" hangingPunct="1">
              <a:spcBef>
                <a:spcPct val="50000"/>
              </a:spcBef>
              <a:buFontTx/>
              <a:buChar char="•"/>
            </a:pPr>
            <a:endParaRPr lang="lv-LV"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r>
              <a:rPr lang="lv-LV" sz="4000" b="1" smtClean="0">
                <a:latin typeface="Arial" charset="0"/>
              </a:rPr>
              <a:t>Mērķa pacientu kopums</a:t>
            </a:r>
          </a:p>
        </p:txBody>
      </p:sp>
      <p:sp>
        <p:nvSpPr>
          <p:cNvPr id="11267" name="Rectangle 3"/>
          <p:cNvSpPr>
            <a:spLocks noGrp="1"/>
          </p:cNvSpPr>
          <p:nvPr>
            <p:ph idx="1"/>
          </p:nvPr>
        </p:nvSpPr>
        <p:spPr>
          <a:xfrm>
            <a:off x="457200" y="2060575"/>
            <a:ext cx="8229600" cy="4065588"/>
          </a:xfrm>
        </p:spPr>
        <p:txBody>
          <a:bodyPr/>
          <a:lstStyle/>
          <a:p>
            <a:r>
              <a:rPr lang="lv-LV" sz="2400" smtClean="0">
                <a:latin typeface="Arial" charset="0"/>
              </a:rPr>
              <a:t>Pacienti ar vaskulāra riska faktoriem (‘’brain at risk’’)</a:t>
            </a:r>
          </a:p>
          <a:p>
            <a:pPr>
              <a:buFont typeface="Arial" charset="0"/>
              <a:buNone/>
            </a:pPr>
            <a:endParaRPr lang="lv-LV" sz="2400" smtClean="0">
              <a:latin typeface="Arial" charset="0"/>
            </a:endParaRPr>
          </a:p>
          <a:p>
            <a:r>
              <a:rPr lang="lv-LV" sz="2400" smtClean="0">
                <a:latin typeface="Arial" charset="0"/>
              </a:rPr>
              <a:t>Pacienti ar subjektīvām sūdzībām par atmiņas traucējumiem vai tuvinieku ziņojumu par viegliem kognitīviem vai uzvedības  traucējumiem</a:t>
            </a:r>
          </a:p>
          <a:p>
            <a:pPr>
              <a:buFont typeface="Arial" charset="0"/>
              <a:buNone/>
            </a:pPr>
            <a:endParaRPr lang="lv-LV" sz="2400" smtClean="0">
              <a:latin typeface="Arial" charset="0"/>
            </a:endParaRPr>
          </a:p>
          <a:p>
            <a:r>
              <a:rPr lang="lv-LV" sz="2400" smtClean="0">
                <a:latin typeface="Arial" charset="0"/>
              </a:rPr>
              <a:t>Pacienti, kuri atgriežas mājās pēc pārciesta insulta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457200" y="549275"/>
            <a:ext cx="8229600" cy="868363"/>
          </a:xfrm>
        </p:spPr>
        <p:txBody>
          <a:bodyPr>
            <a:normAutofit fontScale="90000"/>
          </a:bodyPr>
          <a:lstStyle/>
          <a:p>
            <a:r>
              <a:rPr lang="lv-LV" sz="4000" b="1" dirty="0" smtClean="0">
                <a:latin typeface="Arial" charset="0"/>
              </a:rPr>
              <a:t>Pacienti ar vaskulāra riska </a:t>
            </a:r>
            <a:r>
              <a:rPr lang="lv-LV" sz="4000" b="1" dirty="0" smtClean="0">
                <a:latin typeface="Arial" charset="0"/>
              </a:rPr>
              <a:t>faktoriem (‘</a:t>
            </a:r>
            <a:r>
              <a:rPr lang="lv-LV" sz="4000" b="1" dirty="0" smtClean="0">
                <a:latin typeface="Arial" charset="0"/>
              </a:rPr>
              <a:t>’brain at risk’’)</a:t>
            </a:r>
            <a:br>
              <a:rPr lang="lv-LV" sz="4000" b="1" dirty="0" smtClean="0">
                <a:latin typeface="Arial" charset="0"/>
              </a:rPr>
            </a:br>
            <a:endParaRPr lang="lv-LV" sz="4000" b="1" dirty="0" smtClean="0">
              <a:latin typeface="Arial" charset="0"/>
            </a:endParaRPr>
          </a:p>
        </p:txBody>
      </p:sp>
      <p:sp>
        <p:nvSpPr>
          <p:cNvPr id="12291" name="Rectangle 3"/>
          <p:cNvSpPr>
            <a:spLocks noGrp="1"/>
          </p:cNvSpPr>
          <p:nvPr>
            <p:ph idx="1"/>
          </p:nvPr>
        </p:nvSpPr>
        <p:spPr>
          <a:xfrm>
            <a:off x="457200" y="1916113"/>
            <a:ext cx="8229600" cy="4210050"/>
          </a:xfrm>
        </p:spPr>
        <p:txBody>
          <a:bodyPr/>
          <a:lstStyle/>
          <a:p>
            <a:pPr>
              <a:lnSpc>
                <a:spcPct val="90000"/>
              </a:lnSpc>
            </a:pPr>
            <a:r>
              <a:rPr lang="lv-LV" sz="2000" dirty="0" smtClean="0">
                <a:latin typeface="Arial" charset="0"/>
              </a:rPr>
              <a:t>Demogrāfiskie faktori(vecums,izglītība)</a:t>
            </a:r>
          </a:p>
          <a:p>
            <a:pPr>
              <a:lnSpc>
                <a:spcPct val="90000"/>
              </a:lnSpc>
              <a:buFont typeface="Arial" charset="0"/>
              <a:buNone/>
            </a:pPr>
            <a:endParaRPr lang="lv-LV" sz="2000" dirty="0" smtClean="0">
              <a:latin typeface="Arial" charset="0"/>
            </a:endParaRPr>
          </a:p>
          <a:p>
            <a:pPr>
              <a:lnSpc>
                <a:spcPct val="90000"/>
              </a:lnSpc>
            </a:pPr>
            <a:r>
              <a:rPr lang="lv-LV" sz="2000" dirty="0" smtClean="0">
                <a:latin typeface="Arial" charset="0"/>
              </a:rPr>
              <a:t>Vaskulāri(arteriāla hipertensija, priekškambara mirdzaritmija, miokarda infarkts, koronāra sirds slimība, diabēts, ģenerelizēta ateroskleroze, hiperholesterinēmija, smēķēšana)</a:t>
            </a:r>
          </a:p>
          <a:p>
            <a:pPr>
              <a:lnSpc>
                <a:spcPct val="90000"/>
              </a:lnSpc>
              <a:buFont typeface="Arial" charset="0"/>
              <a:buNone/>
            </a:pPr>
            <a:endParaRPr lang="lv-LV" sz="2000" dirty="0" smtClean="0">
              <a:latin typeface="Arial" charset="0"/>
            </a:endParaRPr>
          </a:p>
          <a:p>
            <a:pPr>
              <a:lnSpc>
                <a:spcPct val="90000"/>
              </a:lnSpc>
            </a:pPr>
            <a:r>
              <a:rPr lang="lv-LV" sz="2000" dirty="0" smtClean="0">
                <a:latin typeface="Arial" charset="0"/>
              </a:rPr>
              <a:t>Ģenētiskie (CADASIL u.c.)</a:t>
            </a:r>
          </a:p>
          <a:p>
            <a:pPr>
              <a:lnSpc>
                <a:spcPct val="90000"/>
              </a:lnSpc>
              <a:buFont typeface="Arial" charset="0"/>
              <a:buNone/>
            </a:pPr>
            <a:endParaRPr lang="lv-LV" sz="2000" dirty="0" smtClean="0">
              <a:latin typeface="Arial" charset="0"/>
            </a:endParaRPr>
          </a:p>
          <a:p>
            <a:pPr>
              <a:lnSpc>
                <a:spcPct val="90000"/>
              </a:lnSpc>
            </a:pPr>
            <a:r>
              <a:rPr lang="lv-LV" sz="2000" dirty="0" smtClean="0">
                <a:latin typeface="Arial" charset="0"/>
              </a:rPr>
              <a:t>Hipoksiski – išēmiski notikumi (sirds aritmijas, sirds mazspēja, miokarda infarkts, epileptiski krampji un pneimonija)</a:t>
            </a:r>
          </a:p>
          <a:p>
            <a:pPr>
              <a:lnSpc>
                <a:spcPct val="90000"/>
              </a:lnSpc>
            </a:pPr>
            <a:endParaRPr lang="lv-LV" sz="2000" b="1" dirty="0" smtClean="0">
              <a:latin typeface="Arial" charset="0"/>
            </a:endParaRPr>
          </a:p>
        </p:txBody>
      </p:sp>
      <p:sp>
        <p:nvSpPr>
          <p:cNvPr id="12292" name="Text Box 10"/>
          <p:cNvSpPr txBox="1">
            <a:spLocks noChangeArrowheads="1"/>
          </p:cNvSpPr>
          <p:nvPr/>
        </p:nvSpPr>
        <p:spPr bwMode="auto">
          <a:xfrm>
            <a:off x="323528" y="5445224"/>
            <a:ext cx="8632130" cy="1228028"/>
          </a:xfrm>
          <a:prstGeom prst="rect">
            <a:avLst/>
          </a:prstGeom>
          <a:noFill/>
          <a:ln w="9525">
            <a:noFill/>
            <a:miter lim="800000"/>
            <a:headEnd/>
            <a:tailEnd/>
          </a:ln>
        </p:spPr>
        <p:txBody>
          <a:bodyPr wrap="square">
            <a:spAutoFit/>
          </a:bodyPr>
          <a:lstStyle/>
          <a:p>
            <a:pPr>
              <a:lnSpc>
                <a:spcPct val="90000"/>
              </a:lnSpc>
            </a:pPr>
            <a:endParaRPr lang="lv-LV" sz="2800" b="1" dirty="0"/>
          </a:p>
          <a:p>
            <a:pPr>
              <a:lnSpc>
                <a:spcPct val="90000"/>
              </a:lnSpc>
            </a:pPr>
            <a:r>
              <a:rPr lang="lv-LV" sz="1200" dirty="0"/>
              <a:t>Gorelick PB et.al. Status of risk factors for dementia associated with stroke. Stroke 1997</a:t>
            </a:r>
          </a:p>
          <a:p>
            <a:pPr>
              <a:lnSpc>
                <a:spcPct val="90000"/>
              </a:lnSpc>
            </a:pPr>
            <a:r>
              <a:rPr lang="lv-LV" sz="1200" dirty="0"/>
              <a:t>Skoog I et.al.Status of risk factors for vascular dementia. Neuroepidemiology 1998</a:t>
            </a:r>
          </a:p>
          <a:p>
            <a:pPr eaLnBrk="1" hangingPunct="1">
              <a:spcBef>
                <a:spcPct val="50000"/>
              </a:spcBef>
              <a:buFontTx/>
              <a:buChar char="•"/>
            </a:pPr>
            <a:endParaRPr lang="lv-LV"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67544" y="404664"/>
            <a:ext cx="8229600" cy="431800"/>
          </a:xfrm>
        </p:spPr>
        <p:txBody>
          <a:bodyPr>
            <a:normAutofit fontScale="90000"/>
          </a:bodyPr>
          <a:lstStyle/>
          <a:p>
            <a:r>
              <a:rPr lang="lv-LV" sz="3200" b="1" dirty="0" smtClean="0">
                <a:latin typeface="Arial" charset="0"/>
              </a:rPr>
              <a:t>Pacienti ar subjektīvām sūdzībām par atmiņas traucējumiem vai tuvinieku ziņojumu par viegliem kognitīviem vai uzvedības  traucējumiem</a:t>
            </a:r>
            <a:br>
              <a:rPr lang="lv-LV" sz="3200" b="1" dirty="0" smtClean="0">
                <a:latin typeface="Arial" charset="0"/>
              </a:rPr>
            </a:br>
            <a:endParaRPr lang="lv-LV" sz="3200" b="1" dirty="0" smtClean="0">
              <a:latin typeface="Arial" charset="0"/>
            </a:endParaRPr>
          </a:p>
        </p:txBody>
      </p:sp>
      <p:sp>
        <p:nvSpPr>
          <p:cNvPr id="13315" name="Rectangle 3"/>
          <p:cNvSpPr>
            <a:spLocks noGrp="1"/>
          </p:cNvSpPr>
          <p:nvPr>
            <p:ph idx="1"/>
          </p:nvPr>
        </p:nvSpPr>
        <p:spPr>
          <a:xfrm>
            <a:off x="457200" y="2349500"/>
            <a:ext cx="8229600" cy="4319588"/>
          </a:xfrm>
        </p:spPr>
        <p:txBody>
          <a:bodyPr/>
          <a:lstStyle/>
          <a:p>
            <a:pPr>
              <a:lnSpc>
                <a:spcPct val="90000"/>
              </a:lnSpc>
            </a:pPr>
            <a:r>
              <a:rPr lang="lv-LV" sz="2000" dirty="0" smtClean="0">
                <a:latin typeface="Arial" charset="0"/>
              </a:rPr>
              <a:t>Aptuveni 30-40% veselu, ar demenci neslimojošu, personu vecumā virs 75 gadiem sūdzas par atmiņas traucējumiem</a:t>
            </a:r>
          </a:p>
          <a:p>
            <a:pPr>
              <a:lnSpc>
                <a:spcPct val="90000"/>
              </a:lnSpc>
              <a:buFont typeface="Arial" charset="0"/>
              <a:buNone/>
            </a:pPr>
            <a:r>
              <a:rPr lang="lv-LV" sz="1200" dirty="0" smtClean="0">
                <a:latin typeface="Arial" charset="0"/>
              </a:rPr>
              <a:t>        Grut M, Jorm AF et.al. Memory complaints of eldery people in a population survey:variation according to dementia stage and depression. J Am Geriatr Soc 2000</a:t>
            </a:r>
          </a:p>
          <a:p>
            <a:pPr>
              <a:lnSpc>
                <a:spcPct val="90000"/>
              </a:lnSpc>
              <a:buFont typeface="Arial" charset="0"/>
              <a:buNone/>
            </a:pPr>
            <a:endParaRPr lang="lv-LV" dirty="0" smtClean="0">
              <a:latin typeface="Arial" charset="0"/>
            </a:endParaRPr>
          </a:p>
          <a:p>
            <a:pPr>
              <a:lnSpc>
                <a:spcPct val="90000"/>
              </a:lnSpc>
            </a:pPr>
            <a:r>
              <a:rPr lang="lv-LV" sz="2000" dirty="0" smtClean="0">
                <a:latin typeface="Arial" charset="0"/>
              </a:rPr>
              <a:t>Subjektīvas sūdzības par atmiņas traucējumiem liecina par paaugstinātu demences risku</a:t>
            </a:r>
          </a:p>
          <a:p>
            <a:pPr>
              <a:lnSpc>
                <a:spcPct val="90000"/>
              </a:lnSpc>
              <a:buFont typeface="Arial" charset="0"/>
              <a:buNone/>
            </a:pPr>
            <a:r>
              <a:rPr lang="lv-LV" sz="1200" dirty="0" smtClean="0">
                <a:latin typeface="Arial" charset="0"/>
              </a:rPr>
              <a:t>        St John P et.al. Is subjective memory loss correleted with  MMSE scores or dementia? J Geriatr Psychatry Neurol 2003</a:t>
            </a:r>
          </a:p>
          <a:p>
            <a:pPr algn="r">
              <a:lnSpc>
                <a:spcPct val="90000"/>
              </a:lnSpc>
              <a:buFont typeface="Arial" charset="0"/>
              <a:buNone/>
            </a:pPr>
            <a:endParaRPr lang="lv-LV" sz="1200" dirty="0" smtClean="0">
              <a:latin typeface="Arial" charset="0"/>
            </a:endParaRPr>
          </a:p>
          <a:p>
            <a:pPr algn="r">
              <a:lnSpc>
                <a:spcPct val="90000"/>
              </a:lnSpc>
              <a:buFont typeface="Arial" charset="0"/>
              <a:buNone/>
            </a:pPr>
            <a:endParaRPr lang="lv-LV" sz="1200" dirty="0" smtClean="0">
              <a:solidFill>
                <a:schemeClr val="hlink"/>
              </a:solidFill>
              <a:latin typeface="Arial" charset="0"/>
            </a:endParaRPr>
          </a:p>
          <a:p>
            <a:pPr>
              <a:lnSpc>
                <a:spcPct val="90000"/>
              </a:lnSpc>
            </a:pPr>
            <a:r>
              <a:rPr lang="lv-LV" sz="2000" dirty="0" smtClean="0">
                <a:latin typeface="Arial" charset="0"/>
              </a:rPr>
              <a:t>Subjektīvas sūdzības par atmiņas traucējumiem nekorelē ar atmiņas problēmām, bet var korelēt ar depresiju un personības izmaiņām</a:t>
            </a:r>
          </a:p>
          <a:p>
            <a:pPr>
              <a:lnSpc>
                <a:spcPct val="90000"/>
              </a:lnSpc>
              <a:buFont typeface="Arial" charset="0"/>
              <a:buNone/>
            </a:pPr>
            <a:r>
              <a:rPr lang="lv-LV" sz="1200" dirty="0" smtClean="0">
                <a:latin typeface="Arial" charset="0"/>
              </a:rPr>
              <a:t>        McGlone J et.all screening for early dementia for using memory complaints from patients and relatives .Arch Neurol 1990</a:t>
            </a:r>
          </a:p>
          <a:p>
            <a:pPr algn="r">
              <a:lnSpc>
                <a:spcPct val="90000"/>
              </a:lnSpc>
              <a:buFont typeface="Arial" charset="0"/>
              <a:buNone/>
            </a:pPr>
            <a:endParaRPr lang="lv-LV" sz="1200" dirty="0" smtClean="0">
              <a:solidFill>
                <a:schemeClr val="hlink"/>
              </a:solidFill>
              <a:latin typeface="Arial" charset="0"/>
            </a:endParaRPr>
          </a:p>
          <a:p>
            <a:pPr algn="r">
              <a:lnSpc>
                <a:spcPct val="90000"/>
              </a:lnSpc>
              <a:buFont typeface="Arial" charset="0"/>
              <a:buNone/>
            </a:pPr>
            <a:endParaRPr lang="lv-LV" sz="1200" dirty="0" smtClean="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2"/>
          <p:cNvPicPr>
            <a:picLocks noChangeAspect="1" noChangeArrowheads="1"/>
          </p:cNvPicPr>
          <p:nvPr/>
        </p:nvPicPr>
        <p:blipFill>
          <a:blip r:embed="rId2" cstate="print"/>
          <a:srcRect/>
          <a:stretch>
            <a:fillRect/>
          </a:stretch>
        </p:blipFill>
        <p:spPr bwMode="auto">
          <a:xfrm>
            <a:off x="7308850" y="188913"/>
            <a:ext cx="1651000" cy="1684337"/>
          </a:xfrm>
          <a:prstGeom prst="rect">
            <a:avLst/>
          </a:prstGeom>
          <a:noFill/>
          <a:ln w="9525">
            <a:noFill/>
            <a:miter lim="800000"/>
            <a:headEnd/>
            <a:tailEnd/>
          </a:ln>
        </p:spPr>
      </p:pic>
      <p:sp>
        <p:nvSpPr>
          <p:cNvPr id="14339" name="Rectangle 3"/>
          <p:cNvSpPr>
            <a:spLocks noGrp="1"/>
          </p:cNvSpPr>
          <p:nvPr>
            <p:ph type="title"/>
          </p:nvPr>
        </p:nvSpPr>
        <p:spPr/>
        <p:txBody>
          <a:bodyPr/>
          <a:lstStyle/>
          <a:p>
            <a:r>
              <a:rPr lang="lv-LV" sz="4000" b="1" smtClean="0">
                <a:latin typeface="Arial" charset="0"/>
              </a:rPr>
              <a:t>Insults un demence</a:t>
            </a:r>
          </a:p>
        </p:txBody>
      </p:sp>
      <p:sp>
        <p:nvSpPr>
          <p:cNvPr id="14340" name="Rectangle 4"/>
          <p:cNvSpPr>
            <a:spLocks noGrp="1"/>
          </p:cNvSpPr>
          <p:nvPr>
            <p:ph idx="1"/>
          </p:nvPr>
        </p:nvSpPr>
        <p:spPr>
          <a:xfrm>
            <a:off x="457200" y="1557338"/>
            <a:ext cx="8229600" cy="5111750"/>
          </a:xfrm>
        </p:spPr>
        <p:txBody>
          <a:bodyPr>
            <a:normAutofit fontScale="92500" lnSpcReduction="10000"/>
          </a:bodyPr>
          <a:lstStyle/>
          <a:p>
            <a:pPr algn="ctr">
              <a:lnSpc>
                <a:spcPct val="80000"/>
              </a:lnSpc>
              <a:buFont typeface="Arial" charset="0"/>
              <a:buNone/>
            </a:pPr>
            <a:endParaRPr lang="lv-LV" sz="1200" b="1" smtClean="0">
              <a:latin typeface="Arial" charset="0"/>
            </a:endParaRPr>
          </a:p>
          <a:p>
            <a:pPr algn="ctr">
              <a:lnSpc>
                <a:spcPct val="80000"/>
              </a:lnSpc>
              <a:buFont typeface="Arial" charset="0"/>
              <a:buNone/>
            </a:pPr>
            <a:endParaRPr lang="lv-LV" sz="1600" b="1" smtClean="0">
              <a:latin typeface="Arial" charset="0"/>
            </a:endParaRPr>
          </a:p>
          <a:p>
            <a:pPr>
              <a:lnSpc>
                <a:spcPct val="80000"/>
              </a:lnSpc>
            </a:pPr>
            <a:r>
              <a:rPr lang="lv-LV" sz="2000" smtClean="0">
                <a:latin typeface="Arial" charset="0"/>
              </a:rPr>
              <a:t>Sagaidāms, ka katrs trešais no rietumu pasaulē dzīvojošiem cilvēkiem saslims ar insultu vai demenci vai abiem no tiem</a:t>
            </a:r>
          </a:p>
          <a:p>
            <a:pPr>
              <a:lnSpc>
                <a:spcPct val="80000"/>
              </a:lnSpc>
              <a:buFont typeface="Arial" charset="0"/>
              <a:buNone/>
            </a:pPr>
            <a:r>
              <a:rPr lang="lv-LV" sz="1200" smtClean="0">
                <a:latin typeface="Arial" charset="0"/>
              </a:rPr>
              <a:t>         Hachinski V.Stroke 2007.</a:t>
            </a:r>
          </a:p>
          <a:p>
            <a:pPr algn="r">
              <a:lnSpc>
                <a:spcPct val="80000"/>
              </a:lnSpc>
              <a:buFont typeface="Arial" charset="0"/>
              <a:buNone/>
            </a:pPr>
            <a:endParaRPr lang="lv-LV" sz="2000" smtClean="0">
              <a:latin typeface="Arial" charset="0"/>
            </a:endParaRPr>
          </a:p>
          <a:p>
            <a:pPr>
              <a:lnSpc>
                <a:spcPct val="80000"/>
              </a:lnSpc>
            </a:pPr>
            <a:r>
              <a:rPr lang="lv-LV" sz="2000" smtClean="0">
                <a:latin typeface="Arial" charset="0"/>
              </a:rPr>
              <a:t>Insults ir galvenais invaliditātes iemesls pieaugušajiem: uz vienu miljonu iedzīvotāju ir 2400 insulta gadījumu katru gadu, no kuriem 50% mirst vai kļūst aprūpējami viena gada laikā</a:t>
            </a:r>
          </a:p>
          <a:p>
            <a:pPr>
              <a:lnSpc>
                <a:spcPct val="80000"/>
              </a:lnSpc>
              <a:buFont typeface="Arial" charset="0"/>
              <a:buNone/>
            </a:pPr>
            <a:r>
              <a:rPr lang="lv-LV" sz="1200" smtClean="0">
                <a:latin typeface="Arial" charset="0"/>
              </a:rPr>
              <a:t>         Hankey GJ, et.al Lancet 1999.</a:t>
            </a:r>
          </a:p>
          <a:p>
            <a:pPr>
              <a:lnSpc>
                <a:spcPct val="80000"/>
              </a:lnSpc>
              <a:buFont typeface="Arial" charset="0"/>
              <a:buNone/>
            </a:pPr>
            <a:endParaRPr lang="lv-LV" sz="1200" smtClean="0">
              <a:latin typeface="Arial" charset="0"/>
            </a:endParaRPr>
          </a:p>
          <a:p>
            <a:pPr>
              <a:lnSpc>
                <a:spcPct val="80000"/>
              </a:lnSpc>
            </a:pPr>
            <a:r>
              <a:rPr lang="lv-LV" sz="2000" smtClean="0">
                <a:latin typeface="Arial" charset="0"/>
              </a:rPr>
              <a:t>Arī tām insultu pārcietušajām personām, kuras ir neatkarīgas- viegli kognitīvi vai uzvedības traucējumi var radīt ierobežojumus ikdienas sadzīves un profesionālajām aktivitātēm</a:t>
            </a:r>
          </a:p>
          <a:p>
            <a:pPr>
              <a:lnSpc>
                <a:spcPct val="80000"/>
              </a:lnSpc>
              <a:buFont typeface="Arial" charset="0"/>
              <a:buNone/>
            </a:pPr>
            <a:r>
              <a:rPr lang="lv-LV" sz="1600" b="1" smtClean="0">
                <a:latin typeface="Arial" charset="0"/>
              </a:rPr>
              <a:t>	</a:t>
            </a:r>
            <a:r>
              <a:rPr lang="lv-LV" sz="1200" smtClean="0">
                <a:latin typeface="Arial" charset="0"/>
              </a:rPr>
              <a:t>Ley D., et. Al. Lancet Neurol 2005.</a:t>
            </a:r>
          </a:p>
          <a:p>
            <a:pPr>
              <a:lnSpc>
                <a:spcPct val="80000"/>
              </a:lnSpc>
              <a:buFont typeface="Arial" charset="0"/>
              <a:buNone/>
            </a:pPr>
            <a:endParaRPr lang="lv-LV" sz="1200" smtClean="0">
              <a:latin typeface="Arial" charset="0"/>
            </a:endParaRPr>
          </a:p>
          <a:p>
            <a:pPr>
              <a:lnSpc>
                <a:spcPct val="80000"/>
              </a:lnSpc>
            </a:pPr>
            <a:r>
              <a:rPr lang="lv-LV" sz="2000" smtClean="0">
                <a:latin typeface="Arial" charset="0"/>
              </a:rPr>
              <a:t>Apmēram 40% ar demenci sirgstošu pacientu pasaulē dzīvo institucionalizēti (aprūpes iestādēs). Savukārt, starp institucionalizēti dzīvojošajiem cilvēkiem – divas trešdaļas cieš no demeces</a:t>
            </a:r>
          </a:p>
          <a:p>
            <a:pPr>
              <a:lnSpc>
                <a:spcPct val="80000"/>
              </a:lnSpc>
              <a:buFont typeface="Arial" charset="0"/>
              <a:buNone/>
            </a:pPr>
            <a:r>
              <a:rPr lang="lv-LV" sz="1200" smtClean="0">
                <a:latin typeface="Arial" charset="0"/>
              </a:rPr>
              <a:t>         Helmer C.,et.al. Dement Geriatr Cogn Disord 2006.</a:t>
            </a:r>
          </a:p>
          <a:p>
            <a:pPr algn="ctr">
              <a:lnSpc>
                <a:spcPct val="80000"/>
              </a:lnSpc>
              <a:buFont typeface="Arial" charset="0"/>
              <a:buNone/>
            </a:pPr>
            <a:endParaRPr lang="lv-LV" sz="1200" smtClean="0">
              <a:solidFill>
                <a:schemeClr val="hlink"/>
              </a:solidFill>
              <a:latin typeface="Arial" charset="0"/>
            </a:endParaRPr>
          </a:p>
          <a:p>
            <a:pPr>
              <a:lnSpc>
                <a:spcPct val="80000"/>
              </a:lnSpc>
              <a:buFont typeface="Arial" charset="0"/>
              <a:buNone/>
            </a:pPr>
            <a:endParaRPr lang="lv-LV" sz="700" smtClean="0">
              <a:solidFill>
                <a:schemeClr val="hlink"/>
              </a:solidFill>
            </a:endParaRPr>
          </a:p>
          <a:p>
            <a:pPr>
              <a:lnSpc>
                <a:spcPct val="80000"/>
              </a:lnSpc>
              <a:buFont typeface="Arial" charset="0"/>
              <a:buNone/>
            </a:pPr>
            <a:endParaRPr lang="lv-LV" sz="700" smtClean="0"/>
          </a:p>
          <a:p>
            <a:pPr algn="r">
              <a:lnSpc>
                <a:spcPct val="80000"/>
              </a:lnSpc>
              <a:buFont typeface="Arial" charset="0"/>
              <a:buNone/>
            </a:pPr>
            <a:r>
              <a:rPr lang="lv-LV" sz="500" i="1" smtClean="0"/>
              <a:t> </a:t>
            </a:r>
            <a:endParaRPr lang="lv-LV" sz="700" smtClean="0">
              <a:solidFill>
                <a:srgbClr val="0000CC"/>
              </a:solidFill>
            </a:endParaRPr>
          </a:p>
          <a:p>
            <a:pPr>
              <a:lnSpc>
                <a:spcPct val="80000"/>
              </a:lnSpc>
              <a:buFont typeface="Arial" charset="0"/>
              <a:buNone/>
            </a:pPr>
            <a:r>
              <a:rPr lang="lv-LV" sz="500" smtClean="0">
                <a:solidFill>
                  <a:srgbClr val="0000CC"/>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276578" y="104776"/>
            <a:ext cx="8634589" cy="619125"/>
          </a:xfrm>
          <a:prstGeom prst="rect">
            <a:avLst/>
          </a:prstGeom>
          <a:noFill/>
          <a:ln w="9525">
            <a:noFill/>
            <a:miter lim="800000"/>
            <a:headEnd/>
            <a:tailEnd/>
          </a:ln>
        </p:spPr>
        <p:txBody>
          <a:bodyPr/>
          <a:lstStyle/>
          <a:p>
            <a:pPr algn="ctr">
              <a:lnSpc>
                <a:spcPct val="80000"/>
              </a:lnSpc>
              <a:buFontTx/>
              <a:buNone/>
              <a:tabLst>
                <a:tab pos="1428750" algn="l"/>
              </a:tabLst>
            </a:pPr>
            <a:r>
              <a:rPr lang="lv-LV" sz="3200" b="1" dirty="0">
                <a:latin typeface="Arial" charset="0"/>
              </a:rPr>
              <a:t>Ar vecumu saistītās atmiņas izmaiņu d</a:t>
            </a:r>
            <a:r>
              <a:rPr lang="de-DE" sz="3200" b="1" dirty="0">
                <a:latin typeface="Arial" charset="0"/>
              </a:rPr>
              <a:t>iferen</a:t>
            </a:r>
            <a:r>
              <a:rPr lang="lv-LV" sz="3200" b="1" dirty="0">
                <a:latin typeface="Arial" charset="0"/>
              </a:rPr>
              <a:t>ciācijas kritēriji</a:t>
            </a:r>
            <a:endParaRPr lang="de-DE" sz="3200" b="1" dirty="0">
              <a:latin typeface="Arial" charset="0"/>
            </a:endParaRPr>
          </a:p>
        </p:txBody>
      </p:sp>
      <p:sp>
        <p:nvSpPr>
          <p:cNvPr id="29699" name="Rectangle 9"/>
          <p:cNvSpPr>
            <a:spLocks noChangeArrowheads="1"/>
          </p:cNvSpPr>
          <p:nvPr/>
        </p:nvSpPr>
        <p:spPr bwMode="auto">
          <a:xfrm>
            <a:off x="827584" y="6165304"/>
            <a:ext cx="6680200" cy="415925"/>
          </a:xfrm>
          <a:prstGeom prst="rect">
            <a:avLst/>
          </a:prstGeom>
          <a:noFill/>
          <a:ln w="9525">
            <a:noFill/>
            <a:miter lim="800000"/>
            <a:headEnd/>
            <a:tailEnd/>
          </a:ln>
        </p:spPr>
        <p:txBody>
          <a:bodyPr/>
          <a:lstStyle/>
          <a:p>
            <a:pPr>
              <a:lnSpc>
                <a:spcPct val="105000"/>
              </a:lnSpc>
              <a:spcBef>
                <a:spcPct val="50000"/>
              </a:spcBef>
              <a:buClr>
                <a:srgbClr val="FFFF00"/>
              </a:buClr>
              <a:buSzPct val="80000"/>
              <a:buFont typeface="Wingdings" pitchFamily="2" charset="2"/>
              <a:buNone/>
            </a:pPr>
            <a:r>
              <a:rPr lang="de-DE" sz="1200" dirty="0">
                <a:latin typeface="Arial" charset="0"/>
              </a:rPr>
              <a:t>From Maurer K, Ihl R, Frölich L, Alzheimer. Springer-Verlag: Heidelberg 1993</a:t>
            </a:r>
            <a:endParaRPr lang="de-DE" sz="1200" b="1" dirty="0">
              <a:latin typeface="Arial" charset="0"/>
            </a:endParaRPr>
          </a:p>
        </p:txBody>
      </p:sp>
      <p:sp>
        <p:nvSpPr>
          <p:cNvPr id="166920" name="Rectangle 8"/>
          <p:cNvSpPr>
            <a:spLocks noChangeArrowheads="1"/>
          </p:cNvSpPr>
          <p:nvPr/>
        </p:nvSpPr>
        <p:spPr bwMode="auto">
          <a:xfrm>
            <a:off x="1043608" y="4581128"/>
            <a:ext cx="7744178" cy="1350963"/>
          </a:xfrm>
          <a:prstGeom prst="rect">
            <a:avLst/>
          </a:prstGeom>
          <a:noFill/>
          <a:ln w="9525">
            <a:noFill/>
            <a:miter lim="800000"/>
            <a:headEnd/>
            <a:tailEnd/>
          </a:ln>
        </p:spPr>
        <p:txBody>
          <a:bodyPr/>
          <a:lstStyle/>
          <a:p>
            <a:pPr>
              <a:lnSpc>
                <a:spcPct val="125000"/>
              </a:lnSpc>
              <a:spcBef>
                <a:spcPct val="55000"/>
              </a:spcBef>
              <a:buClr>
                <a:schemeClr val="accent1"/>
              </a:buClr>
              <a:buSzPct val="80000"/>
              <a:buFont typeface="Wingdings" pitchFamily="2" charset="2"/>
              <a:buChar char="l"/>
              <a:tabLst>
                <a:tab pos="285750" algn="l"/>
                <a:tab pos="5715000" algn="l"/>
              </a:tabLst>
            </a:pPr>
            <a:r>
              <a:rPr lang="de-DE" sz="2200" b="1" dirty="0">
                <a:latin typeface="Arial" charset="0"/>
              </a:rPr>
              <a:t>	</a:t>
            </a:r>
            <a:r>
              <a:rPr lang="lv-LV" sz="2200" b="1" dirty="0">
                <a:latin typeface="Arial" charset="0"/>
              </a:rPr>
              <a:t>Vecums</a:t>
            </a:r>
            <a:r>
              <a:rPr lang="de-DE" sz="2200" b="1" dirty="0">
                <a:latin typeface="Arial" charset="0"/>
              </a:rPr>
              <a:t> 50+ </a:t>
            </a:r>
            <a:r>
              <a:rPr lang="lv-LV" sz="2200" b="1" dirty="0">
                <a:latin typeface="Arial" charset="0"/>
              </a:rPr>
              <a:t>gadi</a:t>
            </a:r>
            <a:endParaRPr lang="de-DE" sz="2200" b="1" dirty="0">
              <a:latin typeface="Arial" charset="0"/>
            </a:endParaRPr>
          </a:p>
          <a:p>
            <a:pPr>
              <a:lnSpc>
                <a:spcPct val="125000"/>
              </a:lnSpc>
              <a:spcBef>
                <a:spcPct val="75000"/>
              </a:spcBef>
              <a:buClr>
                <a:schemeClr val="accent1"/>
              </a:buClr>
              <a:buSzPct val="80000"/>
              <a:buFont typeface="Wingdings" pitchFamily="2" charset="2"/>
              <a:buChar char="l"/>
              <a:tabLst>
                <a:tab pos="285750" algn="l"/>
                <a:tab pos="5715000" algn="l"/>
              </a:tabLst>
            </a:pPr>
            <a:r>
              <a:rPr lang="de-DE" sz="2200" b="1" dirty="0">
                <a:latin typeface="Arial" charset="0"/>
              </a:rPr>
              <a:t>	</a:t>
            </a:r>
            <a:r>
              <a:rPr lang="lv-LV" sz="2200" b="1" dirty="0">
                <a:latin typeface="Arial" charset="0"/>
              </a:rPr>
              <a:t>Sūdzības par atmiņas traucējumiem ikdienas situācijās</a:t>
            </a:r>
            <a:endParaRPr lang="de-DE" sz="2200" b="1" dirty="0">
              <a:latin typeface="Arial" charset="0"/>
            </a:endParaRPr>
          </a:p>
        </p:txBody>
      </p:sp>
      <p:pic>
        <p:nvPicPr>
          <p:cNvPr id="29701" name="Picture 24" descr="old man learning pc work"/>
          <p:cNvPicPr>
            <a:picLocks noChangeAspect="1" noChangeArrowheads="1"/>
          </p:cNvPicPr>
          <p:nvPr/>
        </p:nvPicPr>
        <p:blipFill>
          <a:blip r:embed="rId3" cstate="print"/>
          <a:srcRect/>
          <a:stretch>
            <a:fillRect/>
          </a:stretch>
        </p:blipFill>
        <p:spPr bwMode="auto">
          <a:xfrm>
            <a:off x="3707904" y="1196752"/>
            <a:ext cx="4248472" cy="37974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66920">
                                            <p:txEl>
                                              <p:pRg st="0" end="0"/>
                                            </p:txEl>
                                          </p:spTgt>
                                        </p:tgtEl>
                                        <p:attrNameLst>
                                          <p:attrName>style.visibility</p:attrName>
                                        </p:attrNameLst>
                                      </p:cBhvr>
                                      <p:to>
                                        <p:strVal val="visible"/>
                                      </p:to>
                                    </p:set>
                                    <p:animEffect transition="in" filter="wipe(up)">
                                      <p:cBhvr>
                                        <p:cTn id="7" dur="500"/>
                                        <p:tgtEl>
                                          <p:spTgt spid="166920">
                                            <p:txEl>
                                              <p:pRg st="0" end="0"/>
                                            </p:txEl>
                                          </p:spTgt>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66920">
                                            <p:txEl>
                                              <p:pRg st="1" end="1"/>
                                            </p:txEl>
                                          </p:spTgt>
                                        </p:tgtEl>
                                        <p:attrNameLst>
                                          <p:attrName>style.visibility</p:attrName>
                                        </p:attrNameLst>
                                      </p:cBhvr>
                                      <p:to>
                                        <p:strVal val="visible"/>
                                      </p:to>
                                    </p:set>
                                    <p:animEffect transition="in" filter="wipe(up)">
                                      <p:cBhvr>
                                        <p:cTn id="11" dur="500"/>
                                        <p:tgtEl>
                                          <p:spTgt spid="1669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0" grpId="0" build="p" autoUpdateAnimBg="0" advAuto="100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r>
              <a:rPr lang="lv-LV" sz="4000" b="1" smtClean="0">
                <a:latin typeface="Arial" charset="0"/>
              </a:rPr>
              <a:t>Pēcinsulta demence (PSD)</a:t>
            </a:r>
          </a:p>
        </p:txBody>
      </p:sp>
      <p:sp>
        <p:nvSpPr>
          <p:cNvPr id="15363" name="Rectangle 3"/>
          <p:cNvSpPr>
            <a:spLocks noGrp="1"/>
          </p:cNvSpPr>
          <p:nvPr>
            <p:ph idx="1"/>
          </p:nvPr>
        </p:nvSpPr>
        <p:spPr>
          <a:xfrm>
            <a:off x="457200" y="2133600"/>
            <a:ext cx="8229600" cy="3992563"/>
          </a:xfrm>
        </p:spPr>
        <p:txBody>
          <a:bodyPr/>
          <a:lstStyle/>
          <a:p>
            <a:pPr>
              <a:buFont typeface="Arial" charset="0"/>
              <a:buNone/>
            </a:pPr>
            <a:r>
              <a:rPr lang="lv-LV" sz="2000" smtClean="0"/>
              <a:t>	</a:t>
            </a:r>
          </a:p>
          <a:p>
            <a:pPr>
              <a:buFont typeface="Arial" charset="0"/>
              <a:buNone/>
            </a:pPr>
            <a:r>
              <a:rPr lang="lv-LV" sz="2000" smtClean="0"/>
              <a:t>	</a:t>
            </a:r>
            <a:r>
              <a:rPr lang="lv-LV" smtClean="0"/>
              <a:t>Pēcinsulta demence ietver jebkuru demenci, kas parādās pēc insulta neatkarīgi no tās patoģenēzes t.i. vaskulāra, deģeneratīva vai jaukta </a:t>
            </a:r>
          </a:p>
          <a:p>
            <a:pPr algn="r">
              <a:buFont typeface="Arial" charset="0"/>
              <a:buNone/>
            </a:pPr>
            <a:endParaRPr lang="lv-LV" sz="2000" smtClean="0">
              <a:solidFill>
                <a:srgbClr val="0000CC"/>
              </a:solidFill>
            </a:endParaRPr>
          </a:p>
          <a:p>
            <a:pPr>
              <a:buFont typeface="Arial" charset="0"/>
              <a:buNone/>
            </a:pPr>
            <a:r>
              <a:rPr lang="lv-LV" sz="2000" smtClean="0"/>
              <a:t>	</a:t>
            </a:r>
          </a:p>
        </p:txBody>
      </p:sp>
      <p:sp>
        <p:nvSpPr>
          <p:cNvPr id="15364" name="Rectangle 1"/>
          <p:cNvSpPr>
            <a:spLocks noChangeArrowheads="1"/>
          </p:cNvSpPr>
          <p:nvPr/>
        </p:nvSpPr>
        <p:spPr bwMode="auto">
          <a:xfrm>
            <a:off x="827584" y="5805264"/>
            <a:ext cx="7632700" cy="554037"/>
          </a:xfrm>
          <a:prstGeom prst="rect">
            <a:avLst/>
          </a:prstGeom>
          <a:noFill/>
          <a:ln w="9525">
            <a:noFill/>
            <a:miter lim="800000"/>
            <a:headEnd/>
            <a:tailEnd/>
          </a:ln>
        </p:spPr>
        <p:txBody>
          <a:bodyPr>
            <a:spAutoFit/>
          </a:bodyPr>
          <a:lstStyle/>
          <a:p>
            <a:r>
              <a:rPr lang="fr-FR" sz="1200"/>
              <a:t>Leys D., et.al. Lancet Neurol 2005.</a:t>
            </a:r>
          </a:p>
          <a:p>
            <a:endParaRPr lang="lv-LV">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normAutofit fontScale="90000"/>
          </a:bodyPr>
          <a:lstStyle/>
          <a:p>
            <a:r>
              <a:rPr lang="lv-LV" sz="4000" b="1" smtClean="0">
                <a:latin typeface="Arial" charset="0"/>
              </a:rPr>
              <a:t>AD tipa un vaskulāru </a:t>
            </a:r>
            <a:br>
              <a:rPr lang="lv-LV" sz="4000" b="1" smtClean="0">
                <a:latin typeface="Arial" charset="0"/>
              </a:rPr>
            </a:br>
            <a:r>
              <a:rPr lang="lv-LV" sz="4000" b="1" smtClean="0">
                <a:latin typeface="Arial" charset="0"/>
              </a:rPr>
              <a:t>bojājumu sinerģisms</a:t>
            </a:r>
          </a:p>
        </p:txBody>
      </p:sp>
      <p:sp>
        <p:nvSpPr>
          <p:cNvPr id="66563" name="Rectangle 3"/>
          <p:cNvSpPr>
            <a:spLocks noGrp="1"/>
          </p:cNvSpPr>
          <p:nvPr>
            <p:ph idx="1"/>
          </p:nvPr>
        </p:nvSpPr>
        <p:spPr>
          <a:xfrm>
            <a:off x="152400" y="2133600"/>
            <a:ext cx="5751513" cy="4114800"/>
          </a:xfrm>
        </p:spPr>
        <p:txBody>
          <a:bodyPr/>
          <a:lstStyle/>
          <a:p>
            <a:pPr>
              <a:defRPr/>
            </a:pPr>
            <a:r>
              <a:rPr lang="lv-LV" sz="2400" dirty="0" smtClean="0">
                <a:latin typeface="Arial" charset="0"/>
              </a:rPr>
              <a:t>Bieži </a:t>
            </a:r>
            <a:r>
              <a:rPr lang="lv-LV" sz="2400" dirty="0" err="1" smtClean="0">
                <a:latin typeface="Arial" charset="0"/>
              </a:rPr>
              <a:t>pēcinsulta</a:t>
            </a:r>
            <a:r>
              <a:rPr lang="lv-LV" sz="2400" dirty="0" smtClean="0">
                <a:latin typeface="Arial" charset="0"/>
              </a:rPr>
              <a:t> </a:t>
            </a:r>
            <a:r>
              <a:rPr lang="lv-LV" sz="2400" dirty="0" err="1" smtClean="0">
                <a:latin typeface="Arial" charset="0"/>
              </a:rPr>
              <a:t>demence</a:t>
            </a:r>
            <a:r>
              <a:rPr lang="lv-LV" sz="2400" dirty="0" smtClean="0">
                <a:latin typeface="Arial" charset="0"/>
              </a:rPr>
              <a:t> ir kā AD tipa un </a:t>
            </a:r>
            <a:r>
              <a:rPr lang="lv-LV" sz="2400" dirty="0" err="1" smtClean="0">
                <a:latin typeface="Arial" charset="0"/>
              </a:rPr>
              <a:t>vaskulāru</a:t>
            </a:r>
            <a:r>
              <a:rPr lang="lv-LV" sz="2400" dirty="0" smtClean="0">
                <a:latin typeface="Arial" charset="0"/>
              </a:rPr>
              <a:t> bojājumu līdzdarbība</a:t>
            </a:r>
          </a:p>
          <a:p>
            <a:pPr marL="0" indent="0">
              <a:buFont typeface="Arial" charset="0"/>
              <a:buNone/>
              <a:defRPr/>
            </a:pPr>
            <a:endParaRPr lang="lv-LV" sz="2400" dirty="0" smtClean="0">
              <a:latin typeface="Arial" charset="0"/>
            </a:endParaRPr>
          </a:p>
          <a:p>
            <a:pPr>
              <a:defRPr/>
            </a:pPr>
            <a:r>
              <a:rPr lang="lv-LV" sz="2400" dirty="0" smtClean="0">
                <a:latin typeface="Arial" charset="0"/>
              </a:rPr>
              <a:t>Ja pat </a:t>
            </a:r>
            <a:r>
              <a:rPr lang="lv-LV" sz="2400" dirty="0" err="1" smtClean="0">
                <a:latin typeface="Arial" charset="0"/>
              </a:rPr>
              <a:t>vaskulāri</a:t>
            </a:r>
            <a:r>
              <a:rPr lang="lv-LV" sz="2400" dirty="0" smtClean="0">
                <a:latin typeface="Arial" charset="0"/>
              </a:rPr>
              <a:t> bojājumi vai AD tipa patoloģija atsevišķi nespēj izraisīti </a:t>
            </a:r>
            <a:r>
              <a:rPr lang="lv-LV" sz="2400" dirty="0" err="1" smtClean="0">
                <a:latin typeface="Arial" charset="0"/>
              </a:rPr>
              <a:t>demenci</a:t>
            </a:r>
            <a:r>
              <a:rPr lang="lv-LV" sz="2400" dirty="0" smtClean="0">
                <a:latin typeface="Arial" charset="0"/>
              </a:rPr>
              <a:t>, to līdzdarbība noved pie </a:t>
            </a:r>
            <a:r>
              <a:rPr lang="lv-LV" sz="2400" dirty="0" err="1" smtClean="0">
                <a:latin typeface="Arial" charset="0"/>
              </a:rPr>
              <a:t>demences</a:t>
            </a:r>
            <a:r>
              <a:rPr lang="lv-LV" sz="2400" dirty="0" smtClean="0">
                <a:latin typeface="Arial" charset="0"/>
              </a:rPr>
              <a:t> attīstības</a:t>
            </a:r>
          </a:p>
        </p:txBody>
      </p:sp>
      <p:pic>
        <p:nvPicPr>
          <p:cNvPr id="18436" name="Picture 4" descr="1302428470-78"/>
          <p:cNvPicPr>
            <a:picLocks noChangeAspect="1" noChangeArrowheads="1"/>
          </p:cNvPicPr>
          <p:nvPr/>
        </p:nvPicPr>
        <p:blipFill>
          <a:blip r:embed="rId2" cstate="print"/>
          <a:srcRect/>
          <a:stretch>
            <a:fillRect/>
          </a:stretch>
        </p:blipFill>
        <p:spPr bwMode="auto">
          <a:xfrm>
            <a:off x="5940425" y="2133600"/>
            <a:ext cx="3124200" cy="3390900"/>
          </a:xfrm>
          <a:prstGeom prst="rect">
            <a:avLst/>
          </a:prstGeom>
          <a:noFill/>
          <a:ln w="9525">
            <a:noFill/>
            <a:miter lim="800000"/>
            <a:headEnd/>
            <a:tailEnd/>
          </a:ln>
        </p:spPr>
      </p:pic>
      <p:sp>
        <p:nvSpPr>
          <p:cNvPr id="18437" name="Rectangle 7"/>
          <p:cNvSpPr>
            <a:spLocks noChangeArrowheads="1"/>
          </p:cNvSpPr>
          <p:nvPr/>
        </p:nvSpPr>
        <p:spPr bwMode="auto">
          <a:xfrm>
            <a:off x="611560" y="5949280"/>
            <a:ext cx="2325687" cy="276225"/>
          </a:xfrm>
          <a:prstGeom prst="rect">
            <a:avLst/>
          </a:prstGeom>
          <a:noFill/>
          <a:ln w="12700" cap="sq" algn="ctr">
            <a:noFill/>
            <a:miter lim="800000"/>
            <a:headEnd/>
            <a:tailEnd/>
          </a:ln>
        </p:spPr>
        <p:txBody>
          <a:bodyPr wrap="none">
            <a:spAutoFit/>
          </a:bodyPr>
          <a:lstStyle/>
          <a:p>
            <a:pPr algn="r" eaLnBrk="1" hangingPunct="1">
              <a:spcBef>
                <a:spcPct val="20000"/>
              </a:spcBef>
              <a:buClr>
                <a:schemeClr val="folHlink"/>
              </a:buClr>
              <a:buSzPct val="60000"/>
              <a:buFont typeface="Wingdings" pitchFamily="2" charset="2"/>
              <a:buNone/>
            </a:pPr>
            <a:r>
              <a:rPr lang="lv-LV" sz="1200" dirty="0">
                <a:latin typeface="Tahoma" pitchFamily="34" charset="0"/>
              </a:rPr>
              <a:t>Pasquier F., et.al. J Neurol 1997</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normAutofit fontScale="90000"/>
          </a:bodyPr>
          <a:lstStyle/>
          <a:p>
            <a:r>
              <a:rPr lang="lv-LV" sz="4000" b="1" dirty="0" smtClean="0">
                <a:latin typeface="Arial" charset="0"/>
              </a:rPr>
              <a:t>Noteicošie faktori, kas ietekmē pēcinsulta demences rašanos</a:t>
            </a:r>
          </a:p>
        </p:txBody>
      </p:sp>
      <p:sp>
        <p:nvSpPr>
          <p:cNvPr id="68611" name="Rectangle 3"/>
          <p:cNvSpPr>
            <a:spLocks noGrp="1"/>
          </p:cNvSpPr>
          <p:nvPr>
            <p:ph idx="1"/>
          </p:nvPr>
        </p:nvSpPr>
        <p:spPr>
          <a:xfrm>
            <a:off x="755650" y="1828800"/>
            <a:ext cx="7931150" cy="4724400"/>
          </a:xfrm>
        </p:spPr>
        <p:txBody>
          <a:bodyPr>
            <a:normAutofit lnSpcReduction="10000"/>
          </a:bodyPr>
          <a:lstStyle/>
          <a:p>
            <a:pPr>
              <a:lnSpc>
                <a:spcPct val="80000"/>
              </a:lnSpc>
              <a:defRPr/>
            </a:pPr>
            <a:r>
              <a:rPr lang="lv-LV" sz="2000" b="1" dirty="0" smtClean="0">
                <a:latin typeface="Arial" charset="0"/>
              </a:rPr>
              <a:t>Pacientu demogrāfiskais un medicīniskais raksturojums</a:t>
            </a:r>
            <a:endParaRPr lang="lv-LV" sz="2000" dirty="0" smtClean="0">
              <a:latin typeface="Arial" charset="0"/>
            </a:endParaRPr>
          </a:p>
          <a:p>
            <a:pPr marL="0" indent="0">
              <a:lnSpc>
                <a:spcPct val="80000"/>
              </a:lnSpc>
              <a:buFont typeface="Arial" charset="0"/>
              <a:buNone/>
              <a:defRPr/>
            </a:pPr>
            <a:r>
              <a:rPr lang="lv-LV" sz="2000" dirty="0" smtClean="0">
                <a:latin typeface="Arial" charset="0"/>
              </a:rPr>
              <a:t>     Vecums, zems izglītības līmenis</a:t>
            </a:r>
            <a:endParaRPr lang="lv-LV" sz="2000" b="1" dirty="0" smtClean="0">
              <a:latin typeface="Arial" charset="0"/>
            </a:endParaRPr>
          </a:p>
          <a:p>
            <a:pPr>
              <a:lnSpc>
                <a:spcPct val="80000"/>
              </a:lnSpc>
              <a:defRPr/>
            </a:pPr>
            <a:r>
              <a:rPr lang="lv-LV" sz="2000" b="1" dirty="0" err="1" smtClean="0">
                <a:latin typeface="Arial" charset="0"/>
              </a:rPr>
              <a:t>Pirmsinsulta</a:t>
            </a:r>
            <a:r>
              <a:rPr lang="lv-LV" sz="2000" b="1" dirty="0" smtClean="0">
                <a:latin typeface="Arial" charset="0"/>
              </a:rPr>
              <a:t> kognitīvi traucējumi</a:t>
            </a:r>
            <a:endParaRPr lang="lv-LV" sz="2000" dirty="0" smtClean="0">
              <a:latin typeface="Arial" charset="0"/>
            </a:endParaRPr>
          </a:p>
          <a:p>
            <a:pPr>
              <a:lnSpc>
                <a:spcPct val="80000"/>
              </a:lnSpc>
              <a:buFont typeface="Arial" charset="0"/>
              <a:buNone/>
              <a:defRPr/>
            </a:pPr>
            <a:r>
              <a:rPr lang="lv-LV" sz="2000" dirty="0" smtClean="0">
                <a:latin typeface="Arial" charset="0"/>
              </a:rPr>
              <a:t>     </a:t>
            </a:r>
            <a:r>
              <a:rPr lang="lv-LV" sz="2000" dirty="0" err="1" smtClean="0">
                <a:latin typeface="Arial" charset="0"/>
              </a:rPr>
              <a:t>Pirmsinsulta</a:t>
            </a:r>
            <a:r>
              <a:rPr lang="lv-LV" sz="2000" dirty="0" smtClean="0">
                <a:latin typeface="Arial" charset="0"/>
              </a:rPr>
              <a:t> kognitīvi traucējumi bez </a:t>
            </a:r>
            <a:r>
              <a:rPr lang="lv-LV" sz="2000" dirty="0" err="1" smtClean="0">
                <a:latin typeface="Arial" charset="0"/>
              </a:rPr>
              <a:t>demences</a:t>
            </a:r>
            <a:endParaRPr lang="lv-LV" sz="2000" b="1" dirty="0" smtClean="0">
              <a:latin typeface="Arial" charset="0"/>
            </a:endParaRPr>
          </a:p>
          <a:p>
            <a:pPr>
              <a:lnSpc>
                <a:spcPct val="80000"/>
              </a:lnSpc>
              <a:defRPr/>
            </a:pPr>
            <a:r>
              <a:rPr lang="lv-LV" sz="2000" b="1" dirty="0" err="1" smtClean="0">
                <a:latin typeface="Arial" charset="0"/>
              </a:rPr>
              <a:t>Vaskulārie</a:t>
            </a:r>
            <a:r>
              <a:rPr lang="lv-LV" sz="2000" b="1" dirty="0" smtClean="0">
                <a:latin typeface="Arial" charset="0"/>
              </a:rPr>
              <a:t> riska faktori</a:t>
            </a:r>
            <a:endParaRPr lang="lv-LV" sz="2000" dirty="0" smtClean="0">
              <a:latin typeface="Arial" charset="0"/>
            </a:endParaRPr>
          </a:p>
          <a:p>
            <a:pPr>
              <a:lnSpc>
                <a:spcPct val="80000"/>
              </a:lnSpc>
              <a:buFont typeface="Arial" charset="0"/>
              <a:buNone/>
              <a:defRPr/>
            </a:pPr>
            <a:r>
              <a:rPr lang="lv-LV" sz="2000" dirty="0" smtClean="0">
                <a:latin typeface="Arial" charset="0"/>
              </a:rPr>
              <a:t>     Cukura diabēts</a:t>
            </a:r>
          </a:p>
          <a:p>
            <a:pPr>
              <a:lnSpc>
                <a:spcPct val="80000"/>
              </a:lnSpc>
              <a:buFont typeface="Arial" charset="0"/>
              <a:buNone/>
              <a:defRPr/>
            </a:pPr>
            <a:r>
              <a:rPr lang="lv-LV" sz="2000" dirty="0" smtClean="0">
                <a:latin typeface="Arial" charset="0"/>
              </a:rPr>
              <a:t>     </a:t>
            </a:r>
            <a:r>
              <a:rPr lang="lv-LV" sz="2000" dirty="0" err="1" smtClean="0">
                <a:latin typeface="Arial" charset="0"/>
              </a:rPr>
              <a:t>Priekškabaru</a:t>
            </a:r>
            <a:r>
              <a:rPr lang="lv-LV" sz="2000" dirty="0" smtClean="0">
                <a:latin typeface="Arial" charset="0"/>
              </a:rPr>
              <a:t> </a:t>
            </a:r>
            <a:r>
              <a:rPr lang="lv-LV" sz="2000" dirty="0" err="1" smtClean="0">
                <a:latin typeface="Arial" charset="0"/>
              </a:rPr>
              <a:t>mirdzaritmija</a:t>
            </a:r>
            <a:endParaRPr lang="lv-LV" sz="2000" dirty="0" smtClean="0">
              <a:latin typeface="Arial" charset="0"/>
            </a:endParaRPr>
          </a:p>
          <a:p>
            <a:pPr>
              <a:lnSpc>
                <a:spcPct val="80000"/>
              </a:lnSpc>
              <a:buFont typeface="Arial" charset="0"/>
              <a:buNone/>
              <a:defRPr/>
            </a:pPr>
            <a:r>
              <a:rPr lang="lv-LV" sz="2000" dirty="0" smtClean="0">
                <a:latin typeface="Arial" charset="0"/>
              </a:rPr>
              <a:t>     Miokarda infarkts</a:t>
            </a:r>
          </a:p>
          <a:p>
            <a:pPr>
              <a:lnSpc>
                <a:spcPct val="80000"/>
              </a:lnSpc>
              <a:buFont typeface="Arial" charset="0"/>
              <a:buNone/>
              <a:defRPr/>
            </a:pPr>
            <a:r>
              <a:rPr lang="lv-LV" sz="2000" dirty="0" smtClean="0">
                <a:latin typeface="Arial" charset="0"/>
              </a:rPr>
              <a:t>     APOE 4 genotips</a:t>
            </a:r>
            <a:endParaRPr lang="lv-LV" sz="2000" b="1" dirty="0" smtClean="0">
              <a:latin typeface="Arial" charset="0"/>
            </a:endParaRPr>
          </a:p>
          <a:p>
            <a:pPr>
              <a:lnSpc>
                <a:spcPct val="80000"/>
              </a:lnSpc>
              <a:defRPr/>
            </a:pPr>
            <a:r>
              <a:rPr lang="lv-LV" sz="2000" b="1" dirty="0" err="1" smtClean="0">
                <a:latin typeface="Arial" charset="0"/>
              </a:rPr>
              <a:t>Hipoksiski</a:t>
            </a:r>
            <a:r>
              <a:rPr lang="lv-LV" sz="2000" b="1" dirty="0" smtClean="0">
                <a:latin typeface="Arial" charset="0"/>
              </a:rPr>
              <a:t> išēmiski traucējumi</a:t>
            </a:r>
            <a:endParaRPr lang="lv-LV" sz="2000" dirty="0" smtClean="0">
              <a:latin typeface="Arial" charset="0"/>
            </a:endParaRPr>
          </a:p>
          <a:p>
            <a:pPr>
              <a:lnSpc>
                <a:spcPct val="80000"/>
              </a:lnSpc>
              <a:buFont typeface="Arial" charset="0"/>
              <a:buNone/>
              <a:defRPr/>
            </a:pPr>
            <a:r>
              <a:rPr lang="lv-LV" sz="2000" dirty="0" smtClean="0">
                <a:latin typeface="Arial" charset="0"/>
              </a:rPr>
              <a:t>     Epileptiski krampji </a:t>
            </a:r>
          </a:p>
          <a:p>
            <a:pPr>
              <a:lnSpc>
                <a:spcPct val="80000"/>
              </a:lnSpc>
              <a:buFont typeface="Arial" charset="0"/>
              <a:buNone/>
              <a:defRPr/>
            </a:pPr>
            <a:r>
              <a:rPr lang="lv-LV" sz="2000" dirty="0" smtClean="0">
                <a:latin typeface="Arial" charset="0"/>
              </a:rPr>
              <a:t>     Sepse</a:t>
            </a:r>
          </a:p>
          <a:p>
            <a:pPr>
              <a:lnSpc>
                <a:spcPct val="80000"/>
              </a:lnSpc>
              <a:buFont typeface="Arial" charset="0"/>
              <a:buNone/>
              <a:defRPr/>
            </a:pPr>
            <a:r>
              <a:rPr lang="lv-LV" sz="2000" dirty="0" smtClean="0">
                <a:latin typeface="Arial" charset="0"/>
              </a:rPr>
              <a:t>     Sirds aritmijas</a:t>
            </a:r>
          </a:p>
          <a:p>
            <a:pPr>
              <a:lnSpc>
                <a:spcPct val="80000"/>
              </a:lnSpc>
              <a:buFont typeface="Arial" charset="0"/>
              <a:buNone/>
              <a:defRPr/>
            </a:pPr>
            <a:r>
              <a:rPr lang="lv-LV" sz="2000" dirty="0" smtClean="0">
                <a:latin typeface="Arial" charset="0"/>
              </a:rPr>
              <a:t>     Sirds mazspēja</a:t>
            </a:r>
          </a:p>
          <a:p>
            <a:pPr>
              <a:lnSpc>
                <a:spcPct val="80000"/>
              </a:lnSpc>
              <a:buFont typeface="Arial" charset="0"/>
              <a:buNone/>
              <a:defRPr/>
            </a:pPr>
            <a:endParaRPr lang="lv-LV" sz="2000" b="1" dirty="0" smtClean="0">
              <a:latin typeface="Arial" charset="0"/>
            </a:endParaRPr>
          </a:p>
          <a:p>
            <a:pPr>
              <a:lnSpc>
                <a:spcPct val="80000"/>
              </a:lnSpc>
              <a:buFont typeface="Arial" charset="0"/>
              <a:buNone/>
              <a:defRPr/>
            </a:pP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Leys</a:t>
            </a:r>
            <a:r>
              <a:rPr lang="lv-LV" sz="1200" dirty="0" smtClean="0">
                <a:latin typeface="Arial" pitchFamily="34" charset="0"/>
                <a:cs typeface="Arial" pitchFamily="34" charset="0"/>
              </a:rPr>
              <a:t> D., Marta Al. </a:t>
            </a:r>
            <a:r>
              <a:rPr lang="lv-LV" sz="1200" i="1" dirty="0" err="1" smtClean="0">
                <a:latin typeface="Arial" pitchFamily="34" charset="0"/>
                <a:cs typeface="Arial" pitchFamily="34" charset="0"/>
              </a:rPr>
              <a:t>Stroke</a:t>
            </a:r>
            <a:r>
              <a:rPr lang="lv-LV" sz="1200" i="1" dirty="0" smtClean="0">
                <a:latin typeface="Arial" pitchFamily="34" charset="0"/>
                <a:cs typeface="Arial" pitchFamily="34" charset="0"/>
              </a:rPr>
              <a:t> </a:t>
            </a:r>
            <a:r>
              <a:rPr lang="lv-LV" sz="1200" i="1" dirty="0" err="1" smtClean="0">
                <a:latin typeface="Arial" pitchFamily="34" charset="0"/>
                <a:cs typeface="Arial" pitchFamily="34" charset="0"/>
              </a:rPr>
              <a:t>Medicine</a:t>
            </a:r>
            <a:r>
              <a:rPr lang="lv-LV" sz="1200" i="1" dirty="0" smtClean="0">
                <a:latin typeface="Arial" pitchFamily="34" charset="0"/>
                <a:cs typeface="Arial" pitchFamily="34" charset="0"/>
              </a:rPr>
              <a:t> </a:t>
            </a:r>
            <a:r>
              <a:rPr lang="lv-LV" sz="1200" dirty="0" smtClean="0">
                <a:latin typeface="Arial" pitchFamily="34" charset="0"/>
                <a:cs typeface="Arial" pitchFamily="34" charset="0"/>
              </a:rPr>
              <a:t>2010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468313" y="115888"/>
            <a:ext cx="8229600" cy="1143000"/>
          </a:xfrm>
        </p:spPr>
        <p:txBody>
          <a:bodyPr>
            <a:normAutofit fontScale="90000"/>
          </a:bodyPr>
          <a:lstStyle/>
          <a:p>
            <a:r>
              <a:rPr lang="lv-LV" sz="4000" b="1" smtClean="0">
                <a:latin typeface="Arial" charset="0"/>
              </a:rPr>
              <a:t>Demences  klīniskās izvērtēšanas shēmas, skalas</a:t>
            </a:r>
          </a:p>
        </p:txBody>
      </p:sp>
      <p:sp>
        <p:nvSpPr>
          <p:cNvPr id="126979" name="Rectangle 3"/>
          <p:cNvSpPr>
            <a:spLocks noGrp="1"/>
          </p:cNvSpPr>
          <p:nvPr>
            <p:ph idx="1"/>
          </p:nvPr>
        </p:nvSpPr>
        <p:spPr>
          <a:xfrm>
            <a:off x="250825" y="1484313"/>
            <a:ext cx="8642350" cy="4525962"/>
          </a:xfrm>
        </p:spPr>
        <p:txBody>
          <a:bodyPr>
            <a:normAutofit fontScale="92500" lnSpcReduction="10000"/>
          </a:bodyPr>
          <a:lstStyle/>
          <a:p>
            <a:pPr>
              <a:defRPr/>
            </a:pPr>
            <a:r>
              <a:rPr lang="lv-LV" sz="2000" b="1" dirty="0" smtClean="0">
                <a:latin typeface="Arial" charset="0"/>
              </a:rPr>
              <a:t>Kognitīvā izvērtēšana</a:t>
            </a:r>
            <a:r>
              <a:rPr lang="lv-LV" sz="2000" b="1" u="sng" dirty="0" smtClean="0">
                <a:latin typeface="Arial" charset="0"/>
              </a:rPr>
              <a:t> </a:t>
            </a:r>
          </a:p>
          <a:p>
            <a:pPr marL="0" indent="0">
              <a:buFont typeface="Arial" charset="0"/>
              <a:buNone/>
              <a:defRPr/>
            </a:pPr>
            <a:r>
              <a:rPr lang="lv-LV" sz="2000" dirty="0" smtClean="0">
                <a:latin typeface="Arial" charset="0"/>
              </a:rPr>
              <a:t>     ADAS-</a:t>
            </a:r>
            <a:r>
              <a:rPr lang="lv-LV" sz="2000" dirty="0" err="1" smtClean="0">
                <a:latin typeface="Arial" charset="0"/>
              </a:rPr>
              <a:t>cog</a:t>
            </a:r>
            <a:r>
              <a:rPr lang="lv-LV" sz="2000" dirty="0" smtClean="0">
                <a:latin typeface="Arial" charset="0"/>
              </a:rPr>
              <a:t> (</a:t>
            </a:r>
            <a:r>
              <a:rPr lang="lv-LV" sz="2000" dirty="0" err="1" smtClean="0">
                <a:latin typeface="Arial" charset="0"/>
              </a:rPr>
              <a:t>Rosen</a:t>
            </a:r>
            <a:r>
              <a:rPr lang="lv-LV" sz="2000" dirty="0" smtClean="0">
                <a:latin typeface="Arial" charset="0"/>
              </a:rPr>
              <a:t> </a:t>
            </a:r>
            <a:r>
              <a:rPr lang="lv-LV" sz="2000" dirty="0" err="1" smtClean="0">
                <a:latin typeface="Arial" charset="0"/>
              </a:rPr>
              <a:t>et.al</a:t>
            </a:r>
            <a:r>
              <a:rPr lang="lv-LV" sz="2000" dirty="0" smtClean="0">
                <a:latin typeface="Arial" charset="0"/>
              </a:rPr>
              <a:t>. 1984)</a:t>
            </a:r>
          </a:p>
          <a:p>
            <a:pPr marL="0" indent="0">
              <a:buFont typeface="Arial" charset="0"/>
              <a:buNone/>
              <a:defRPr/>
            </a:pPr>
            <a:r>
              <a:rPr lang="lv-LV" sz="2000" dirty="0" smtClean="0">
                <a:latin typeface="Arial" charset="0"/>
              </a:rPr>
              <a:t>     MMSE (</a:t>
            </a:r>
            <a:r>
              <a:rPr lang="lv-LV" sz="2000" dirty="0" err="1" smtClean="0">
                <a:latin typeface="Arial" charset="0"/>
              </a:rPr>
              <a:t>Folstein</a:t>
            </a:r>
            <a:r>
              <a:rPr lang="lv-LV" sz="2000" dirty="0" smtClean="0">
                <a:latin typeface="Arial" charset="0"/>
              </a:rPr>
              <a:t> et.al.1975)</a:t>
            </a:r>
          </a:p>
          <a:p>
            <a:pPr marL="0" indent="0">
              <a:buFont typeface="Arial" charset="0"/>
              <a:buNone/>
              <a:defRPr/>
            </a:pPr>
            <a:r>
              <a:rPr lang="lv-LV" sz="2000" dirty="0" smtClean="0">
                <a:latin typeface="Arial" charset="0"/>
              </a:rPr>
              <a:t>     </a:t>
            </a:r>
            <a:r>
              <a:rPr lang="lv-LV" sz="2000" dirty="0" err="1" smtClean="0">
                <a:latin typeface="Arial" charset="0"/>
              </a:rPr>
              <a:t>Hachinska</a:t>
            </a:r>
            <a:r>
              <a:rPr lang="lv-LV" sz="2000" dirty="0" smtClean="0">
                <a:latin typeface="Arial" charset="0"/>
              </a:rPr>
              <a:t> išēmijas skala (</a:t>
            </a:r>
            <a:r>
              <a:rPr lang="lv-LV" sz="2000" dirty="0" err="1" smtClean="0">
                <a:latin typeface="Arial" charset="0"/>
              </a:rPr>
              <a:t>Hachinskis</a:t>
            </a:r>
            <a:r>
              <a:rPr lang="lv-LV" sz="2000" dirty="0" smtClean="0">
                <a:latin typeface="Arial" charset="0"/>
              </a:rPr>
              <a:t> </a:t>
            </a:r>
            <a:r>
              <a:rPr lang="lv-LV" sz="2000" dirty="0" err="1" smtClean="0">
                <a:latin typeface="Arial" charset="0"/>
              </a:rPr>
              <a:t>et.al</a:t>
            </a:r>
            <a:r>
              <a:rPr lang="lv-LV" sz="2000" dirty="0" smtClean="0">
                <a:latin typeface="Arial" charset="0"/>
              </a:rPr>
              <a:t>. 1975)</a:t>
            </a:r>
          </a:p>
          <a:p>
            <a:pPr marL="0" indent="0">
              <a:buFont typeface="Arial" charset="0"/>
              <a:buNone/>
              <a:defRPr/>
            </a:pPr>
            <a:r>
              <a:rPr lang="lv-LV" sz="2000" dirty="0" smtClean="0">
                <a:latin typeface="Arial" charset="0"/>
              </a:rPr>
              <a:t>     </a:t>
            </a:r>
            <a:r>
              <a:rPr lang="lv-LV" sz="2000" dirty="0" err="1" smtClean="0">
                <a:latin typeface="Arial" charset="0"/>
              </a:rPr>
              <a:t>MoCA</a:t>
            </a:r>
            <a:r>
              <a:rPr lang="lv-LV" sz="2000" dirty="0" smtClean="0">
                <a:latin typeface="Arial" charset="0"/>
              </a:rPr>
              <a:t> </a:t>
            </a:r>
            <a:r>
              <a:rPr lang="lv-LV" sz="2000" dirty="0" err="1" smtClean="0">
                <a:latin typeface="Arial" charset="0"/>
              </a:rPr>
              <a:t>tests(Hachinskis</a:t>
            </a:r>
            <a:r>
              <a:rPr lang="lv-LV" sz="2000" dirty="0" smtClean="0">
                <a:latin typeface="Arial" charset="0"/>
              </a:rPr>
              <a:t> </a:t>
            </a:r>
            <a:r>
              <a:rPr lang="lv-LV" sz="2000" dirty="0" err="1" smtClean="0">
                <a:latin typeface="Arial" charset="0"/>
              </a:rPr>
              <a:t>et.al</a:t>
            </a:r>
            <a:r>
              <a:rPr lang="lv-LV" sz="2000" dirty="0" smtClean="0">
                <a:latin typeface="Arial" charset="0"/>
              </a:rPr>
              <a:t>. 2006)</a:t>
            </a:r>
          </a:p>
          <a:p>
            <a:pPr marL="0" indent="0">
              <a:buFont typeface="Arial" charset="0"/>
              <a:buNone/>
              <a:defRPr/>
            </a:pPr>
            <a:r>
              <a:rPr lang="lv-LV" sz="2000" dirty="0" smtClean="0">
                <a:latin typeface="Arial" charset="0"/>
              </a:rPr>
              <a:t>     5 vārdu tests (</a:t>
            </a:r>
            <a:r>
              <a:rPr lang="lv-LV" sz="2000" dirty="0" err="1" smtClean="0">
                <a:latin typeface="Arial" charset="0"/>
              </a:rPr>
              <a:t>Dubois</a:t>
            </a:r>
            <a:r>
              <a:rPr lang="lv-LV" sz="2000" dirty="0" smtClean="0">
                <a:latin typeface="Arial" charset="0"/>
              </a:rPr>
              <a:t> B </a:t>
            </a:r>
            <a:r>
              <a:rPr lang="lv-LV" sz="2000" dirty="0" err="1" smtClean="0">
                <a:latin typeface="Arial" charset="0"/>
              </a:rPr>
              <a:t>et.al</a:t>
            </a:r>
            <a:r>
              <a:rPr lang="lv-LV" sz="2000" dirty="0" smtClean="0">
                <a:latin typeface="Arial" charset="0"/>
              </a:rPr>
              <a:t>. 2002)</a:t>
            </a:r>
          </a:p>
          <a:p>
            <a:pPr>
              <a:defRPr/>
            </a:pPr>
            <a:r>
              <a:rPr lang="lv-LV" sz="2000" b="1" dirty="0" smtClean="0">
                <a:latin typeface="Arial" charset="0"/>
              </a:rPr>
              <a:t>Nekognitīvo funkciju izvērtēšana</a:t>
            </a:r>
          </a:p>
          <a:p>
            <a:pPr marL="0" indent="0">
              <a:buFont typeface="Arial" charset="0"/>
              <a:buNone/>
              <a:defRPr/>
            </a:pPr>
            <a:r>
              <a:rPr lang="lv-LV" sz="2000" dirty="0" smtClean="0">
                <a:latin typeface="Arial" charset="0"/>
              </a:rPr>
              <a:t>     Ikdienas aktivitāšu skala (ADL) (</a:t>
            </a:r>
            <a:r>
              <a:rPr lang="lv-LV" sz="2000" dirty="0" err="1" smtClean="0">
                <a:latin typeface="Arial" charset="0"/>
              </a:rPr>
              <a:t>Katz</a:t>
            </a:r>
            <a:r>
              <a:rPr lang="lv-LV" sz="2000" dirty="0" smtClean="0">
                <a:latin typeface="Arial" charset="0"/>
              </a:rPr>
              <a:t>  S  </a:t>
            </a:r>
            <a:r>
              <a:rPr lang="lv-LV" sz="2000" dirty="0" err="1" smtClean="0">
                <a:latin typeface="Arial" charset="0"/>
              </a:rPr>
              <a:t>et.al</a:t>
            </a:r>
            <a:r>
              <a:rPr lang="lv-LV" sz="2000" dirty="0" smtClean="0">
                <a:latin typeface="Arial" charset="0"/>
              </a:rPr>
              <a:t>. 1983)</a:t>
            </a:r>
          </a:p>
          <a:p>
            <a:pPr marL="0" indent="0">
              <a:buFont typeface="Arial" charset="0"/>
              <a:buNone/>
              <a:defRPr/>
            </a:pPr>
            <a:r>
              <a:rPr lang="lv-LV" sz="2000" dirty="0" smtClean="0">
                <a:latin typeface="Arial" charset="0"/>
              </a:rPr>
              <a:t>     Instrumentālā ikdienas aktivitāšu skala (IADL) (</a:t>
            </a:r>
            <a:r>
              <a:rPr lang="lv-LV" sz="2000" dirty="0" err="1" smtClean="0">
                <a:latin typeface="Arial" charset="0"/>
              </a:rPr>
              <a:t>Lawton</a:t>
            </a:r>
            <a:r>
              <a:rPr lang="lv-LV" sz="2000" dirty="0" smtClean="0">
                <a:latin typeface="Arial" charset="0"/>
              </a:rPr>
              <a:t> MP  et.al.1969)</a:t>
            </a:r>
          </a:p>
          <a:p>
            <a:pPr>
              <a:defRPr/>
            </a:pPr>
            <a:r>
              <a:rPr lang="lv-LV" sz="2000" b="1" dirty="0" smtClean="0">
                <a:latin typeface="Arial" charset="0"/>
              </a:rPr>
              <a:t>Garastāvokļa un uzvedības izvērtēšana</a:t>
            </a:r>
          </a:p>
          <a:p>
            <a:pPr marL="0" indent="0">
              <a:buFont typeface="Arial" charset="0"/>
              <a:buNone/>
              <a:defRPr/>
            </a:pPr>
            <a:r>
              <a:rPr lang="lv-LV" sz="2000" dirty="0" smtClean="0">
                <a:latin typeface="Arial" charset="0"/>
              </a:rPr>
              <a:t>     </a:t>
            </a:r>
            <a:r>
              <a:rPr lang="lv-LV" sz="2000" dirty="0" err="1" smtClean="0">
                <a:latin typeface="Arial" charset="0"/>
              </a:rPr>
              <a:t>Neiropsihiatriskā</a:t>
            </a:r>
            <a:r>
              <a:rPr lang="lv-LV" sz="2000" dirty="0" smtClean="0">
                <a:latin typeface="Arial" charset="0"/>
              </a:rPr>
              <a:t> aptauja (</a:t>
            </a:r>
            <a:r>
              <a:rPr lang="lv-LV" sz="2000" dirty="0" err="1" smtClean="0">
                <a:latin typeface="Arial" charset="0"/>
              </a:rPr>
              <a:t>Neuropsychiatric</a:t>
            </a:r>
            <a:r>
              <a:rPr lang="lv-LV" sz="2000" dirty="0" smtClean="0">
                <a:latin typeface="Arial" charset="0"/>
              </a:rPr>
              <a:t> </a:t>
            </a:r>
            <a:r>
              <a:rPr lang="lv-LV" sz="2000" dirty="0" err="1" smtClean="0">
                <a:latin typeface="Arial" charset="0"/>
              </a:rPr>
              <a:t>Inventory</a:t>
            </a:r>
            <a:r>
              <a:rPr lang="lv-LV" sz="2000" dirty="0" smtClean="0">
                <a:latin typeface="Arial" charset="0"/>
              </a:rPr>
              <a:t> </a:t>
            </a:r>
            <a:r>
              <a:rPr lang="lv-LV" sz="2000" dirty="0" err="1" smtClean="0">
                <a:latin typeface="Arial" charset="0"/>
              </a:rPr>
              <a:t>Questionnaire</a:t>
            </a:r>
            <a:r>
              <a:rPr lang="lv-LV" sz="2000" dirty="0" smtClean="0">
                <a:latin typeface="Arial" charset="0"/>
              </a:rPr>
              <a:t>)</a:t>
            </a:r>
          </a:p>
          <a:p>
            <a:pPr marL="0" indent="0">
              <a:buFont typeface="Arial" charset="0"/>
              <a:buNone/>
              <a:defRPr/>
            </a:pPr>
            <a:r>
              <a:rPr lang="lv-LV" sz="2000" dirty="0" smtClean="0">
                <a:latin typeface="Arial" charset="0"/>
              </a:rPr>
              <a:t>     </a:t>
            </a:r>
            <a:r>
              <a:rPr lang="lv-LV" sz="2000" dirty="0" err="1" smtClean="0">
                <a:latin typeface="Arial" charset="0"/>
              </a:rPr>
              <a:t>Kaufer</a:t>
            </a:r>
            <a:r>
              <a:rPr lang="lv-LV" sz="2000" dirty="0" smtClean="0">
                <a:latin typeface="Arial" charset="0"/>
              </a:rPr>
              <a:t> DI, </a:t>
            </a:r>
            <a:r>
              <a:rPr lang="lv-LV" sz="2000" dirty="0" err="1" smtClean="0">
                <a:latin typeface="Arial" charset="0"/>
              </a:rPr>
              <a:t>Cumming</a:t>
            </a:r>
            <a:r>
              <a:rPr lang="lv-LV" sz="2000" dirty="0" smtClean="0">
                <a:latin typeface="Arial" charset="0"/>
              </a:rPr>
              <a:t> JL, </a:t>
            </a:r>
            <a:r>
              <a:rPr lang="lv-LV" sz="2000" dirty="0" err="1" smtClean="0">
                <a:latin typeface="Arial" charset="0"/>
              </a:rPr>
              <a:t>et.al</a:t>
            </a:r>
            <a:r>
              <a:rPr lang="lv-LV" sz="2000" dirty="0" smtClean="0">
                <a:latin typeface="Arial" charset="0"/>
              </a:rPr>
              <a:t>. J </a:t>
            </a:r>
            <a:r>
              <a:rPr lang="lv-LV" sz="2000" dirty="0" err="1" smtClean="0">
                <a:latin typeface="Arial" charset="0"/>
              </a:rPr>
              <a:t>Neuropsychiatry</a:t>
            </a:r>
            <a:r>
              <a:rPr lang="lv-LV" sz="2000" dirty="0" smtClean="0">
                <a:latin typeface="Arial" charset="0"/>
              </a:rPr>
              <a:t> </a:t>
            </a:r>
            <a:r>
              <a:rPr lang="lv-LV" sz="2000" dirty="0" err="1" smtClean="0">
                <a:latin typeface="Arial" charset="0"/>
              </a:rPr>
              <a:t>Clin</a:t>
            </a:r>
            <a:r>
              <a:rPr lang="lv-LV" sz="2000" dirty="0" smtClean="0">
                <a:latin typeface="Arial" charset="0"/>
              </a:rPr>
              <a:t> </a:t>
            </a:r>
            <a:r>
              <a:rPr lang="lv-LV" sz="2000" dirty="0" err="1" smtClean="0">
                <a:latin typeface="Arial" charset="0"/>
              </a:rPr>
              <a:t>Neurosci</a:t>
            </a:r>
            <a:endParaRPr lang="lv-LV" sz="2000" dirty="0" smtClean="0">
              <a:latin typeface="Arial" charset="0"/>
            </a:endParaRPr>
          </a:p>
          <a:p>
            <a:pPr marL="0" indent="0">
              <a:buFont typeface="Arial" charset="0"/>
              <a:buNone/>
              <a:defRPr/>
            </a:pPr>
            <a:r>
              <a:rPr lang="lv-LV" sz="2000" dirty="0" smtClean="0">
                <a:latin typeface="Arial" charset="0"/>
              </a:rPr>
              <a:t>     2000)</a:t>
            </a:r>
          </a:p>
          <a:p>
            <a:pPr>
              <a:defRPr/>
            </a:pPr>
            <a:endParaRPr lang="lv-LV" sz="2000" dirty="0" smtClean="0">
              <a:latin typeface="Arial" charset="0"/>
            </a:endParaRPr>
          </a:p>
          <a:p>
            <a:pPr>
              <a:defRPr/>
            </a:pPr>
            <a:endParaRPr lang="lv-LV" sz="2000" dirty="0" smtClean="0">
              <a:latin typeface="Arial" charset="0"/>
            </a:endParaRPr>
          </a:p>
          <a:p>
            <a:pPr>
              <a:defRPr/>
            </a:pPr>
            <a:endParaRPr lang="lv-LV" sz="2000" dirty="0" smtClean="0">
              <a:latin typeface="Arial" charset="0"/>
            </a:endParaRPr>
          </a:p>
          <a:p>
            <a:pPr>
              <a:defRPr/>
            </a:pPr>
            <a:endParaRPr lang="lv-LV" sz="2000" dirty="0" smtClean="0">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68313" y="188913"/>
            <a:ext cx="8229600" cy="1143000"/>
          </a:xfrm>
        </p:spPr>
        <p:txBody>
          <a:bodyPr/>
          <a:lstStyle/>
          <a:p>
            <a:r>
              <a:rPr lang="lv-LV" sz="4000" b="1" smtClean="0">
                <a:latin typeface="Arial" charset="0"/>
              </a:rPr>
              <a:t>Hachinska išēmijas skala</a:t>
            </a:r>
          </a:p>
        </p:txBody>
      </p:sp>
      <p:sp>
        <p:nvSpPr>
          <p:cNvPr id="24579" name="Rectangle 3"/>
          <p:cNvSpPr>
            <a:spLocks noGrp="1"/>
          </p:cNvSpPr>
          <p:nvPr>
            <p:ph idx="1"/>
          </p:nvPr>
        </p:nvSpPr>
        <p:spPr>
          <a:xfrm>
            <a:off x="467544" y="5733256"/>
            <a:ext cx="8229600" cy="719138"/>
          </a:xfrm>
        </p:spPr>
        <p:txBody>
          <a:bodyPr/>
          <a:lstStyle/>
          <a:p>
            <a:pPr>
              <a:lnSpc>
                <a:spcPct val="80000"/>
              </a:lnSpc>
              <a:buFont typeface="Arial" charset="0"/>
              <a:buNone/>
            </a:pPr>
            <a:r>
              <a:rPr lang="lv-LV" sz="2000" dirty="0" smtClean="0">
                <a:latin typeface="Arial" charset="0"/>
                <a:cs typeface="Arial" charset="0"/>
              </a:rPr>
              <a:t>           &lt; 7 punktiem norāda uz vaskulāru etioloģiju</a:t>
            </a:r>
          </a:p>
          <a:p>
            <a:pPr>
              <a:lnSpc>
                <a:spcPct val="80000"/>
              </a:lnSpc>
              <a:buFont typeface="Arial" charset="0"/>
              <a:buNone/>
            </a:pPr>
            <a:r>
              <a:rPr lang="lv-LV" sz="2000" dirty="0" smtClean="0">
                <a:latin typeface="Arial" charset="0"/>
                <a:cs typeface="Arial" charset="0"/>
              </a:rPr>
              <a:t>           &gt; 4 punktiem izslēdz vaskulāru etioloģiju</a:t>
            </a:r>
          </a:p>
          <a:p>
            <a:pPr>
              <a:lnSpc>
                <a:spcPct val="80000"/>
              </a:lnSpc>
            </a:pPr>
            <a:endParaRPr lang="lv-LV" sz="2000" dirty="0" smtClean="0"/>
          </a:p>
          <a:p>
            <a:pPr>
              <a:lnSpc>
                <a:spcPct val="80000"/>
              </a:lnSpc>
            </a:pPr>
            <a:endParaRPr lang="lv-LV" sz="2000" dirty="0" smtClean="0"/>
          </a:p>
          <a:p>
            <a:pPr>
              <a:lnSpc>
                <a:spcPct val="80000"/>
              </a:lnSpc>
            </a:pPr>
            <a:endParaRPr lang="lv-LV" sz="2000" dirty="0" smtClean="0"/>
          </a:p>
          <a:p>
            <a:pPr>
              <a:lnSpc>
                <a:spcPct val="80000"/>
              </a:lnSpc>
            </a:pPr>
            <a:endParaRPr lang="lv-LV" sz="2000" dirty="0" smtClean="0"/>
          </a:p>
          <a:p>
            <a:pPr>
              <a:lnSpc>
                <a:spcPct val="80000"/>
              </a:lnSpc>
            </a:pPr>
            <a:endParaRPr lang="lv-LV" sz="2000" dirty="0" smtClean="0"/>
          </a:p>
          <a:p>
            <a:pPr>
              <a:lnSpc>
                <a:spcPct val="80000"/>
              </a:lnSpc>
            </a:pPr>
            <a:endParaRPr lang="lv-LV" sz="2000" dirty="0" smtClean="0"/>
          </a:p>
          <a:p>
            <a:pPr>
              <a:lnSpc>
                <a:spcPct val="80000"/>
              </a:lnSpc>
            </a:pPr>
            <a:endParaRPr lang="lv-LV" sz="2000" dirty="0" smtClean="0"/>
          </a:p>
          <a:p>
            <a:pPr>
              <a:lnSpc>
                <a:spcPct val="80000"/>
              </a:lnSpc>
            </a:pPr>
            <a:endParaRPr lang="lv-LV" sz="2000" dirty="0" smtClean="0"/>
          </a:p>
          <a:p>
            <a:pPr>
              <a:lnSpc>
                <a:spcPct val="80000"/>
              </a:lnSpc>
            </a:pPr>
            <a:endParaRPr lang="lv-LV" sz="2000" dirty="0" smtClean="0"/>
          </a:p>
        </p:txBody>
      </p:sp>
      <p:pic>
        <p:nvPicPr>
          <p:cNvPr id="1026" name="Picture 2" descr="C:\Documents and Settings\mjeromane\Desktop\labilitate.bmp"/>
          <p:cNvPicPr>
            <a:picLocks noChangeAspect="1" noChangeArrowheads="1"/>
          </p:cNvPicPr>
          <p:nvPr/>
        </p:nvPicPr>
        <p:blipFill>
          <a:blip r:embed="rId2" cstate="print"/>
          <a:srcRect/>
          <a:stretch>
            <a:fillRect/>
          </a:stretch>
        </p:blipFill>
        <p:spPr bwMode="auto">
          <a:xfrm>
            <a:off x="1466850" y="1081088"/>
            <a:ext cx="6210300" cy="469582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468313" y="25400"/>
            <a:ext cx="8229600" cy="1143000"/>
          </a:xfrm>
        </p:spPr>
        <p:txBody>
          <a:bodyPr/>
          <a:lstStyle/>
          <a:p>
            <a:r>
              <a:rPr lang="lv-LV" sz="4000" b="1" smtClean="0">
                <a:latin typeface="Arial" charset="0"/>
              </a:rPr>
              <a:t>5 vārdu tests</a:t>
            </a:r>
          </a:p>
        </p:txBody>
      </p:sp>
      <p:sp>
        <p:nvSpPr>
          <p:cNvPr id="25603" name="Rectangle 3"/>
          <p:cNvSpPr>
            <a:spLocks noGrp="1"/>
          </p:cNvSpPr>
          <p:nvPr>
            <p:ph idx="1"/>
          </p:nvPr>
        </p:nvSpPr>
        <p:spPr>
          <a:xfrm>
            <a:off x="323850" y="1196975"/>
            <a:ext cx="8496300" cy="4784725"/>
          </a:xfrm>
        </p:spPr>
        <p:txBody>
          <a:bodyPr/>
          <a:lstStyle/>
          <a:p>
            <a:r>
              <a:rPr lang="lv-LV" sz="2000" dirty="0" smtClean="0">
                <a:latin typeface="Arial" charset="0"/>
              </a:rPr>
              <a:t>Uzvārds, vārds</a:t>
            </a:r>
          </a:p>
          <a:p>
            <a:r>
              <a:rPr lang="lv-LV" sz="2000" dirty="0" smtClean="0">
                <a:latin typeface="Arial" charset="0"/>
              </a:rPr>
              <a:t>Vecums</a:t>
            </a:r>
          </a:p>
          <a:p>
            <a:r>
              <a:rPr lang="lv-LV" sz="2000" dirty="0" smtClean="0">
                <a:latin typeface="Arial" charset="0"/>
              </a:rPr>
              <a:t>Datums</a:t>
            </a:r>
          </a:p>
          <a:p>
            <a:pPr>
              <a:buFont typeface="Arial" charset="0"/>
              <a:buNone/>
            </a:pPr>
            <a:r>
              <a:rPr lang="lv-LV" sz="2000" dirty="0" smtClean="0">
                <a:latin typeface="Arial" charset="0"/>
              </a:rPr>
              <a:t>     Iezīmējiet atbilstošu kvadrātu gadījumos, ja pareizā atbilde tika dota spontāni vai arī pēc norādes:</a:t>
            </a:r>
          </a:p>
          <a:p>
            <a:pPr>
              <a:buFont typeface="Arial" charset="0"/>
              <a:buNone/>
            </a:pPr>
            <a:r>
              <a:rPr lang="lv-LV" sz="2000" dirty="0" smtClean="0">
                <a:latin typeface="Arial" charset="0"/>
              </a:rPr>
              <a:t>	</a:t>
            </a:r>
          </a:p>
        </p:txBody>
      </p:sp>
      <p:pic>
        <p:nvPicPr>
          <p:cNvPr id="25604" name="Picture 282"/>
          <p:cNvPicPr>
            <a:picLocks noChangeAspect="1" noChangeArrowheads="1"/>
          </p:cNvPicPr>
          <p:nvPr/>
        </p:nvPicPr>
        <p:blipFill>
          <a:blip r:embed="rId2" cstate="print"/>
          <a:srcRect/>
          <a:stretch>
            <a:fillRect/>
          </a:stretch>
        </p:blipFill>
        <p:spPr bwMode="auto">
          <a:xfrm>
            <a:off x="1115616" y="2996952"/>
            <a:ext cx="6769373" cy="338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C:\Documents and Settings\mjeromane\Desktop\KOGNITIVA_DOMASANA_LF.bmp"/>
          <p:cNvPicPr>
            <a:picLocks noChangeAspect="1" noChangeArrowheads="1"/>
          </p:cNvPicPr>
          <p:nvPr/>
        </p:nvPicPr>
        <p:blipFill>
          <a:blip r:embed="rId2" cstate="print"/>
          <a:srcRect/>
          <a:stretch>
            <a:fillRect/>
          </a:stretch>
        </p:blipFill>
        <p:spPr bwMode="auto">
          <a:xfrm>
            <a:off x="2413961" y="1"/>
            <a:ext cx="4858377" cy="63813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457200" y="274638"/>
            <a:ext cx="8229600" cy="274637"/>
          </a:xfrm>
        </p:spPr>
        <p:txBody>
          <a:bodyPr>
            <a:normAutofit fontScale="90000"/>
          </a:bodyPr>
          <a:lstStyle/>
          <a:p>
            <a:r>
              <a:rPr lang="lv-LV" sz="4000" b="1" dirty="0" smtClean="0">
                <a:latin typeface="Arial" charset="0"/>
              </a:rPr>
              <a:t>Ikdienas aktivitāšu skala</a:t>
            </a:r>
          </a:p>
        </p:txBody>
      </p:sp>
      <p:graphicFrame>
        <p:nvGraphicFramePr>
          <p:cNvPr id="133285" name="Group 165"/>
          <p:cNvGraphicFramePr>
            <a:graphicFrameLocks noGrp="1"/>
          </p:cNvGraphicFramePr>
          <p:nvPr>
            <p:ph type="tbl" idx="1"/>
          </p:nvPr>
        </p:nvGraphicFramePr>
        <p:xfrm>
          <a:off x="539750" y="765175"/>
          <a:ext cx="8218488" cy="5455920"/>
        </p:xfrm>
        <a:graphic>
          <a:graphicData uri="http://schemas.openxmlformats.org/drawingml/2006/table">
            <a:tbl>
              <a:tblPr/>
              <a:tblGrid>
                <a:gridCol w="2513013"/>
                <a:gridCol w="2513012"/>
                <a:gridCol w="3192463"/>
              </a:tblGrid>
              <a:tr h="4445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600" b="0" i="0" u="none" strike="noStrike" cap="none" normalizeH="0" baseline="0" dirty="0" smtClean="0">
                          <a:ln>
                            <a:noFill/>
                          </a:ln>
                          <a:solidFill>
                            <a:schemeClr val="tx1"/>
                          </a:solidFill>
                          <a:effectLst/>
                          <a:latin typeface="Times New Roman" pitchFamily="18" charset="0"/>
                          <a:cs typeface="Times New Roman" pitchFamily="18" charset="0"/>
                        </a:rPr>
                        <a:t>Aktivitātes</a:t>
                      </a:r>
                      <a:endParaRPr kumimoji="0" lang="lv-LV"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Times New Roman" pitchFamily="18" charset="0"/>
                          <a:cs typeface="Times New Roman" pitchFamily="18" charset="0"/>
                        </a:rPr>
                        <a:t>Punkti(1 vai 0)</a:t>
                      </a:r>
                      <a:endParaRPr kumimoji="0" lang="lv-LV" sz="18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600" b="0" i="0" u="none" strike="noStrike" cap="none" normalizeH="0" baseline="0" smtClean="0">
                          <a:ln>
                            <a:noFill/>
                          </a:ln>
                          <a:solidFill>
                            <a:schemeClr val="tx1"/>
                          </a:solidFill>
                          <a:effectLst/>
                          <a:latin typeface="Times New Roman" pitchFamily="18" charset="0"/>
                          <a:cs typeface="Times New Roman" pitchFamily="18" charset="0"/>
                        </a:rPr>
                        <a:t>Neatkarīgs</a:t>
                      </a:r>
                      <a:endParaRPr kumimoji="0" lang="lv-LV"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600" b="0" i="0" u="none" strike="noStrike" cap="none" normalizeH="0" baseline="0" smtClean="0">
                          <a:ln>
                            <a:noFill/>
                          </a:ln>
                          <a:solidFill>
                            <a:schemeClr val="tx1"/>
                          </a:solidFill>
                          <a:effectLst/>
                          <a:latin typeface="Times New Roman" pitchFamily="18" charset="0"/>
                          <a:cs typeface="Times New Roman" pitchFamily="18" charset="0"/>
                        </a:rPr>
                        <a:t>Atkarīgs no palīdzības</a:t>
                      </a:r>
                      <a:endParaRPr kumimoji="0" lang="lv-LV"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64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400" b="1" i="0" u="none" strike="noStrike" cap="none" normalizeH="0" baseline="0" dirty="0" smtClean="0">
                          <a:ln>
                            <a:noFill/>
                          </a:ln>
                          <a:solidFill>
                            <a:schemeClr val="tx1"/>
                          </a:solidFill>
                          <a:effectLst/>
                          <a:latin typeface="Times New Roman" pitchFamily="18" charset="0"/>
                          <a:cs typeface="Times New Roman" pitchFamily="18" charset="0"/>
                        </a:rPr>
                        <a:t>Mazgā</a:t>
                      </a:r>
                      <a:r>
                        <a:rPr kumimoji="0" lang="lv-LV" sz="1400" b="1" i="0" u="none" strike="noStrike" cap="none" normalizeH="0" baseline="0" dirty="0" smtClean="0">
                          <a:ln>
                            <a:noFill/>
                          </a:ln>
                          <a:solidFill>
                            <a:schemeClr val="tx1"/>
                          </a:solidFill>
                          <a:effectLst/>
                          <a:latin typeface="Calibri"/>
                          <a:cs typeface="Times New Roman" pitchFamily="18" charset="0"/>
                        </a:rPr>
                        <a:t>š</a:t>
                      </a:r>
                      <a:r>
                        <a:rPr kumimoji="0" lang="lv-LV" sz="1400" b="1" i="0" u="none" strike="noStrike" cap="none" normalizeH="0" baseline="0" dirty="0" smtClean="0">
                          <a:ln>
                            <a:noFill/>
                          </a:ln>
                          <a:solidFill>
                            <a:schemeClr val="tx1"/>
                          </a:solidFill>
                          <a:effectLst/>
                          <a:latin typeface="Times New Roman" pitchFamily="18" charset="0"/>
                          <a:cs typeface="Times New Roman" pitchFamily="18" charset="0"/>
                        </a:rPr>
                        <a:t>anās </a:t>
                      </a:r>
                      <a:endParaRPr kumimoji="0" lang="lv-LV"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Times New Roman" pitchFamily="18" charset="0"/>
                          <a:cs typeface="Times New Roman" pitchFamily="18" charset="0"/>
                        </a:rPr>
                        <a:t>Punkti____</a:t>
                      </a:r>
                      <a:endParaRPr kumimoji="0" lang="lv-LV" sz="18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(1punkts)Mazgājas pilnībā pats vai ir nepiecie</a:t>
                      </a:r>
                      <a:r>
                        <a:rPr kumimoji="0" lang="lv-LV" sz="1200" b="1" i="0" u="none" strike="noStrike" cap="none" normalizeH="0" baseline="0" smtClean="0">
                          <a:ln>
                            <a:noFill/>
                          </a:ln>
                          <a:solidFill>
                            <a:schemeClr val="tx1"/>
                          </a:solidFill>
                          <a:effectLst/>
                          <a:latin typeface="Calibri"/>
                          <a:cs typeface="Times New Roman" pitchFamily="18" charset="0"/>
                        </a:rPr>
                        <a:t>š</a:t>
                      </a: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ama palīdzība atsevi</a:t>
                      </a:r>
                      <a:r>
                        <a:rPr kumimoji="0" lang="lv-LV" sz="1200" b="1" i="0" u="none" strike="noStrike" cap="none" normalizeH="0" baseline="0" smtClean="0">
                          <a:ln>
                            <a:noFill/>
                          </a:ln>
                          <a:solidFill>
                            <a:schemeClr val="tx1"/>
                          </a:solidFill>
                          <a:effectLst/>
                          <a:latin typeface="Calibri"/>
                          <a:cs typeface="Times New Roman" pitchFamily="18" charset="0"/>
                        </a:rPr>
                        <a:t>š</a:t>
                      </a: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ķa locekļa vai  ķermeņa daļas mazgā</a:t>
                      </a:r>
                      <a:r>
                        <a:rPr kumimoji="0" lang="lv-LV" sz="1200" b="1" i="0" u="none" strike="noStrike" cap="none" normalizeH="0" baseline="0" smtClean="0">
                          <a:ln>
                            <a:noFill/>
                          </a:ln>
                          <a:solidFill>
                            <a:schemeClr val="tx1"/>
                          </a:solidFill>
                          <a:effectLst/>
                          <a:latin typeface="Calibri"/>
                          <a:cs typeface="Times New Roman" pitchFamily="18" charset="0"/>
                        </a:rPr>
                        <a:t>š</a:t>
                      </a: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anai.</a:t>
                      </a:r>
                      <a:endParaRPr kumimoji="0" lang="lv-LV"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(0punktu) Nepiecie</a:t>
                      </a:r>
                      <a:r>
                        <a:rPr kumimoji="0" lang="lv-LV" sz="1200" b="1" i="0" u="none" strike="noStrike" cap="none" normalizeH="0" baseline="0" smtClean="0">
                          <a:ln>
                            <a:noFill/>
                          </a:ln>
                          <a:solidFill>
                            <a:schemeClr val="tx1"/>
                          </a:solidFill>
                          <a:effectLst/>
                          <a:latin typeface="Calibri"/>
                          <a:cs typeface="Times New Roman" pitchFamily="18" charset="0"/>
                        </a:rPr>
                        <a:t>š</a:t>
                      </a: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ama palīdzība piekļūt du</a:t>
                      </a:r>
                      <a:r>
                        <a:rPr kumimoji="0" lang="lv-LV" sz="1200" b="1" i="0" u="none" strike="noStrike" cap="none" normalizeH="0" baseline="0" smtClean="0">
                          <a:ln>
                            <a:noFill/>
                          </a:ln>
                          <a:solidFill>
                            <a:schemeClr val="tx1"/>
                          </a:solidFill>
                          <a:effectLst/>
                          <a:latin typeface="Calibri"/>
                          <a:cs typeface="Times New Roman" pitchFamily="18" charset="0"/>
                        </a:rPr>
                        <a:t>š</a:t>
                      </a: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ai vai vannai, palīdzība mazgāt vairāk kā vienu locekli vai ķermeņa daļu.</a:t>
                      </a:r>
                      <a:endParaRPr kumimoji="0" lang="lv-LV"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20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400" b="1" i="0" u="none" strike="noStrike" cap="none" normalizeH="0" baseline="0" smtClean="0">
                          <a:ln>
                            <a:noFill/>
                          </a:ln>
                          <a:solidFill>
                            <a:schemeClr val="tx1"/>
                          </a:solidFill>
                          <a:effectLst/>
                          <a:latin typeface="Times New Roman" pitchFamily="18" charset="0"/>
                          <a:cs typeface="Times New Roman" pitchFamily="18" charset="0"/>
                        </a:rPr>
                        <a:t>Ģērb</a:t>
                      </a:r>
                      <a:r>
                        <a:rPr kumimoji="0" lang="lv-LV" sz="1400" b="1" i="0" u="none" strike="noStrike" cap="none" normalizeH="0" baseline="0" smtClean="0">
                          <a:ln>
                            <a:noFill/>
                          </a:ln>
                          <a:solidFill>
                            <a:schemeClr val="tx1"/>
                          </a:solidFill>
                          <a:effectLst/>
                          <a:latin typeface="Calibri"/>
                          <a:cs typeface="Times New Roman" pitchFamily="18" charset="0"/>
                        </a:rPr>
                        <a:t>š</a:t>
                      </a:r>
                      <a:r>
                        <a:rPr kumimoji="0" lang="lv-LV" sz="1400" b="1" i="0" u="none" strike="noStrike" cap="none" normalizeH="0" baseline="0" smtClean="0">
                          <a:ln>
                            <a:noFill/>
                          </a:ln>
                          <a:solidFill>
                            <a:schemeClr val="tx1"/>
                          </a:solidFill>
                          <a:effectLst/>
                          <a:latin typeface="Times New Roman" pitchFamily="18" charset="0"/>
                          <a:cs typeface="Times New Roman" pitchFamily="18" charset="0"/>
                        </a:rPr>
                        <a:t>anās</a:t>
                      </a:r>
                      <a:endParaRPr kumimoji="0" lang="lv-LV"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200" b="0" i="0" u="none" strike="noStrike" cap="none" normalizeH="0" baseline="0" smtClean="0">
                          <a:ln>
                            <a:noFill/>
                          </a:ln>
                          <a:solidFill>
                            <a:schemeClr val="tx1"/>
                          </a:solidFill>
                          <a:effectLst/>
                          <a:latin typeface="Times New Roman" pitchFamily="18" charset="0"/>
                          <a:cs typeface="Times New Roman" pitchFamily="18" charset="0"/>
                        </a:rPr>
                        <a:t>Punkti____</a:t>
                      </a:r>
                      <a:endParaRPr kumimoji="0" lang="lv-LV"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(1punkts)Pats var paņemt drēbes no skapja un pilnībā apģērbties, aizpogāties, varbūt vajadzīga palīdzība kurpju </a:t>
                      </a:r>
                      <a:r>
                        <a:rPr kumimoji="0" lang="lv-LV" sz="1200" b="1" i="0" u="none" strike="noStrike" cap="none" normalizeH="0" baseline="0" smtClean="0">
                          <a:ln>
                            <a:noFill/>
                          </a:ln>
                          <a:solidFill>
                            <a:schemeClr val="tx1"/>
                          </a:solidFill>
                          <a:effectLst/>
                          <a:latin typeface="Calibri"/>
                          <a:cs typeface="Times New Roman" pitchFamily="18" charset="0"/>
                        </a:rPr>
                        <a:t>š</a:t>
                      </a: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ņorē</a:t>
                      </a:r>
                      <a:r>
                        <a:rPr kumimoji="0" lang="lv-LV" sz="1200" b="1" i="0" u="none" strike="noStrike" cap="none" normalizeH="0" baseline="0" smtClean="0">
                          <a:ln>
                            <a:noFill/>
                          </a:ln>
                          <a:solidFill>
                            <a:schemeClr val="tx1"/>
                          </a:solidFill>
                          <a:effectLst/>
                          <a:latin typeface="Calibri"/>
                          <a:cs typeface="Times New Roman" pitchFamily="18" charset="0"/>
                        </a:rPr>
                        <a:t>š</a:t>
                      </a: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anai.</a:t>
                      </a:r>
                      <a:endParaRPr kumimoji="0" lang="lv-LV"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200" b="1" i="0" u="none" strike="noStrike" cap="none" normalizeH="0" baseline="0" dirty="0" smtClean="0">
                          <a:ln>
                            <a:noFill/>
                          </a:ln>
                          <a:solidFill>
                            <a:schemeClr val="tx1"/>
                          </a:solidFill>
                          <a:effectLst/>
                          <a:latin typeface="Times New Roman" pitchFamily="18" charset="0"/>
                          <a:cs typeface="Times New Roman" pitchFamily="18" charset="0"/>
                        </a:rPr>
                        <a:t>(0punktu) Nepiecie</a:t>
                      </a:r>
                      <a:r>
                        <a:rPr kumimoji="0" lang="lv-LV" sz="1200" b="1" i="0" u="none" strike="noStrike" cap="none" normalizeH="0" baseline="0" dirty="0" smtClean="0">
                          <a:ln>
                            <a:noFill/>
                          </a:ln>
                          <a:solidFill>
                            <a:schemeClr val="tx1"/>
                          </a:solidFill>
                          <a:effectLst/>
                          <a:latin typeface="Calibri"/>
                          <a:cs typeface="Times New Roman" pitchFamily="18" charset="0"/>
                        </a:rPr>
                        <a:t>š</a:t>
                      </a:r>
                      <a:r>
                        <a:rPr kumimoji="0" lang="lv-LV" sz="1200" b="1" i="0" u="none" strike="noStrike" cap="none" normalizeH="0" baseline="0" dirty="0" smtClean="0">
                          <a:ln>
                            <a:noFill/>
                          </a:ln>
                          <a:solidFill>
                            <a:schemeClr val="tx1"/>
                          </a:solidFill>
                          <a:effectLst/>
                          <a:latin typeface="Times New Roman" pitchFamily="18" charset="0"/>
                          <a:cs typeface="Times New Roman" pitchFamily="18" charset="0"/>
                        </a:rPr>
                        <a:t>ama palīdzība pie apģērb</a:t>
                      </a:r>
                      <a:r>
                        <a:rPr kumimoji="0" lang="lv-LV" sz="1200" b="1" i="0" u="none" strike="noStrike" cap="none" normalizeH="0" baseline="0" dirty="0" smtClean="0">
                          <a:ln>
                            <a:noFill/>
                          </a:ln>
                          <a:solidFill>
                            <a:schemeClr val="tx1"/>
                          </a:solidFill>
                          <a:effectLst/>
                          <a:latin typeface="Calibri"/>
                          <a:cs typeface="Times New Roman" pitchFamily="18" charset="0"/>
                        </a:rPr>
                        <a:t>š</a:t>
                      </a:r>
                      <a:r>
                        <a:rPr kumimoji="0" lang="lv-LV" sz="1200" b="1" i="0" u="none" strike="noStrike" cap="none" normalizeH="0" baseline="0" dirty="0" smtClean="0">
                          <a:ln>
                            <a:noFill/>
                          </a:ln>
                          <a:solidFill>
                            <a:schemeClr val="tx1"/>
                          </a:solidFill>
                          <a:effectLst/>
                          <a:latin typeface="Times New Roman" pitchFamily="18" charset="0"/>
                          <a:cs typeface="Times New Roman" pitchFamily="18" charset="0"/>
                        </a:rPr>
                        <a:t>anās vai pilnīga apģērb</a:t>
                      </a:r>
                      <a:r>
                        <a:rPr kumimoji="0" lang="lv-LV" sz="1200" b="1" i="0" u="none" strike="noStrike" cap="none" normalizeH="0" baseline="0" dirty="0" smtClean="0">
                          <a:ln>
                            <a:noFill/>
                          </a:ln>
                          <a:solidFill>
                            <a:schemeClr val="tx1"/>
                          </a:solidFill>
                          <a:effectLst/>
                          <a:latin typeface="Calibri"/>
                          <a:cs typeface="Times New Roman" pitchFamily="18" charset="0"/>
                        </a:rPr>
                        <a:t>š</a:t>
                      </a:r>
                      <a:r>
                        <a:rPr kumimoji="0" lang="lv-LV" sz="1200" b="1" i="0" u="none" strike="noStrike" cap="none" normalizeH="0" baseline="0" dirty="0" smtClean="0">
                          <a:ln>
                            <a:noFill/>
                          </a:ln>
                          <a:solidFill>
                            <a:schemeClr val="tx1"/>
                          </a:solidFill>
                          <a:effectLst/>
                          <a:latin typeface="Times New Roman" pitchFamily="18" charset="0"/>
                          <a:cs typeface="Times New Roman" pitchFamily="18" charset="0"/>
                        </a:rPr>
                        <a:t>ana.</a:t>
                      </a:r>
                      <a:endParaRPr kumimoji="0" lang="lv-LV" sz="18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400" b="1" i="0" u="none" strike="noStrike" cap="none" normalizeH="0" baseline="0" smtClean="0">
                          <a:ln>
                            <a:noFill/>
                          </a:ln>
                          <a:solidFill>
                            <a:schemeClr val="tx1"/>
                          </a:solidFill>
                          <a:effectLst/>
                          <a:latin typeface="Times New Roman" pitchFamily="18" charset="0"/>
                          <a:cs typeface="Times New Roman" pitchFamily="18" charset="0"/>
                        </a:rPr>
                        <a:t>Tualete</a:t>
                      </a:r>
                      <a:endParaRPr kumimoji="0" lang="lv-LV"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200" b="0" i="0" u="none" strike="noStrike" cap="none" normalizeH="0" baseline="0" smtClean="0">
                          <a:ln>
                            <a:noFill/>
                          </a:ln>
                          <a:solidFill>
                            <a:schemeClr val="tx1"/>
                          </a:solidFill>
                          <a:effectLst/>
                          <a:latin typeface="Times New Roman" pitchFamily="18" charset="0"/>
                          <a:cs typeface="Times New Roman" pitchFamily="18" charset="0"/>
                        </a:rPr>
                        <a:t>Punkti____</a:t>
                      </a:r>
                      <a:endParaRPr kumimoji="0" lang="lv-LV"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(1punkts) Apmeklē tualeti pats, bez palīdzības ievēro ģenetālā rajonā higiēnu </a:t>
                      </a:r>
                      <a:endParaRPr kumimoji="0" lang="lv-LV"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(0punktu) Nepiecie</a:t>
                      </a:r>
                      <a:r>
                        <a:rPr kumimoji="0" lang="lv-LV" sz="1200" b="1" i="0" u="none" strike="noStrike" cap="none" normalizeH="0" baseline="0" smtClean="0">
                          <a:ln>
                            <a:noFill/>
                          </a:ln>
                          <a:solidFill>
                            <a:schemeClr val="tx1"/>
                          </a:solidFill>
                          <a:effectLst/>
                          <a:latin typeface="Calibri"/>
                          <a:cs typeface="Times New Roman" pitchFamily="18" charset="0"/>
                        </a:rPr>
                        <a:t>š</a:t>
                      </a: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ama palīdzība nokļūt tualetē, ievērot higiēnu vai lieto padubi.</a:t>
                      </a:r>
                      <a:endParaRPr kumimoji="0" lang="lv-LV"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64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400" b="1" i="0" u="none" strike="noStrike" cap="none" normalizeH="0" baseline="0" smtClean="0">
                          <a:ln>
                            <a:noFill/>
                          </a:ln>
                          <a:solidFill>
                            <a:schemeClr val="tx1"/>
                          </a:solidFill>
                          <a:effectLst/>
                          <a:latin typeface="Times New Roman" pitchFamily="18" charset="0"/>
                          <a:cs typeface="Times New Roman" pitchFamily="18" charset="0"/>
                        </a:rPr>
                        <a:t>Pārvieto</a:t>
                      </a:r>
                      <a:r>
                        <a:rPr kumimoji="0" lang="lv-LV" sz="1400" b="1" i="0" u="none" strike="noStrike" cap="none" normalizeH="0" baseline="0" smtClean="0">
                          <a:ln>
                            <a:noFill/>
                          </a:ln>
                          <a:solidFill>
                            <a:schemeClr val="tx1"/>
                          </a:solidFill>
                          <a:effectLst/>
                          <a:latin typeface="Calibri"/>
                          <a:cs typeface="Times New Roman" pitchFamily="18" charset="0"/>
                        </a:rPr>
                        <a:t>š</a:t>
                      </a:r>
                      <a:r>
                        <a:rPr kumimoji="0" lang="lv-LV" sz="1400" b="1" i="0" u="none" strike="noStrike" cap="none" normalizeH="0" baseline="0" smtClean="0">
                          <a:ln>
                            <a:noFill/>
                          </a:ln>
                          <a:solidFill>
                            <a:schemeClr val="tx1"/>
                          </a:solidFill>
                          <a:effectLst/>
                          <a:latin typeface="Times New Roman" pitchFamily="18" charset="0"/>
                          <a:cs typeface="Times New Roman" pitchFamily="18" charset="0"/>
                        </a:rPr>
                        <a:t>anās</a:t>
                      </a:r>
                      <a:endParaRPr kumimoji="0" lang="lv-LV"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400" b="1" i="0" u="none" strike="noStrike" cap="none" normalizeH="0" baseline="0" smtClean="0">
                          <a:ln>
                            <a:noFill/>
                          </a:ln>
                          <a:solidFill>
                            <a:schemeClr val="tx1"/>
                          </a:solidFill>
                          <a:effectLst/>
                          <a:latin typeface="Times New Roman" pitchFamily="18" charset="0"/>
                          <a:cs typeface="Times New Roman" pitchFamily="18" charset="0"/>
                        </a:rPr>
                        <a:t>Punkti____</a:t>
                      </a:r>
                      <a:endParaRPr kumimoji="0" lang="lv-LV"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(1punkts) Apguļas gultā un pieceļas no gultas vai krēsla bez palīdzības, mehāniski palīglīdzekļi pieļaujami.</a:t>
                      </a:r>
                      <a:endParaRPr kumimoji="0" lang="lv-LV"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(0punktu) Nepiecie</a:t>
                      </a:r>
                      <a:r>
                        <a:rPr kumimoji="0" lang="lv-LV" sz="1200" b="1" i="0" u="none" strike="noStrike" cap="none" normalizeH="0" baseline="0" smtClean="0">
                          <a:ln>
                            <a:noFill/>
                          </a:ln>
                          <a:solidFill>
                            <a:schemeClr val="tx1"/>
                          </a:solidFill>
                          <a:effectLst/>
                          <a:latin typeface="Calibri"/>
                          <a:cs typeface="Times New Roman" pitchFamily="18" charset="0"/>
                        </a:rPr>
                        <a:t>š</a:t>
                      </a: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ama palīdzība pārvietoties no gultas uz krēsla, vai mehāniski jāpārvieto.</a:t>
                      </a:r>
                      <a:endParaRPr kumimoji="0" lang="lv-LV"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400" b="1" i="0" u="none" strike="noStrike" cap="none" normalizeH="0" baseline="0" smtClean="0">
                          <a:ln>
                            <a:noFill/>
                          </a:ln>
                          <a:solidFill>
                            <a:schemeClr val="tx1"/>
                          </a:solidFill>
                          <a:effectLst/>
                          <a:latin typeface="Times New Roman" pitchFamily="18" charset="0"/>
                          <a:cs typeface="Times New Roman" pitchFamily="18" charset="0"/>
                        </a:rPr>
                        <a:t>Saturē</a:t>
                      </a:r>
                      <a:r>
                        <a:rPr kumimoji="0" lang="lv-LV" sz="1400" b="1" i="0" u="none" strike="noStrike" cap="none" normalizeH="0" baseline="0" smtClean="0">
                          <a:ln>
                            <a:noFill/>
                          </a:ln>
                          <a:solidFill>
                            <a:schemeClr val="tx1"/>
                          </a:solidFill>
                          <a:effectLst/>
                          <a:latin typeface="Calibri"/>
                          <a:cs typeface="Times New Roman" pitchFamily="18" charset="0"/>
                        </a:rPr>
                        <a:t>š</a:t>
                      </a:r>
                      <a:r>
                        <a:rPr kumimoji="0" lang="lv-LV" sz="1400" b="1" i="0" u="none" strike="noStrike" cap="none" normalizeH="0" baseline="0" smtClean="0">
                          <a:ln>
                            <a:noFill/>
                          </a:ln>
                          <a:solidFill>
                            <a:schemeClr val="tx1"/>
                          </a:solidFill>
                          <a:effectLst/>
                          <a:latin typeface="Times New Roman" pitchFamily="18" charset="0"/>
                          <a:cs typeface="Times New Roman" pitchFamily="18" charset="0"/>
                        </a:rPr>
                        <a:t>ana</a:t>
                      </a:r>
                      <a:endParaRPr kumimoji="0" lang="lv-LV"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200" b="0" i="0" u="none" strike="noStrike" cap="none" normalizeH="0" baseline="0" smtClean="0">
                          <a:ln>
                            <a:noFill/>
                          </a:ln>
                          <a:solidFill>
                            <a:schemeClr val="tx1"/>
                          </a:solidFill>
                          <a:effectLst/>
                          <a:latin typeface="Times New Roman" pitchFamily="18" charset="0"/>
                          <a:cs typeface="Times New Roman" pitchFamily="18" charset="0"/>
                        </a:rPr>
                        <a:t>Punkti____</a:t>
                      </a:r>
                      <a:endParaRPr kumimoji="0" lang="lv-LV"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(1punkts) Pilnīga urīnpū</a:t>
                      </a:r>
                      <a:r>
                        <a:rPr kumimoji="0" lang="lv-LV" sz="1200" b="1" i="0" u="none" strike="noStrike" cap="none" normalizeH="0" baseline="0" smtClean="0">
                          <a:ln>
                            <a:noFill/>
                          </a:ln>
                          <a:solidFill>
                            <a:schemeClr val="tx1"/>
                          </a:solidFill>
                          <a:effectLst/>
                          <a:latin typeface="Calibri"/>
                          <a:cs typeface="Times New Roman" pitchFamily="18" charset="0"/>
                        </a:rPr>
                        <a:t>š</a:t>
                      </a: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ļa un vēdera izejas saturē</a:t>
                      </a:r>
                      <a:r>
                        <a:rPr kumimoji="0" lang="lv-LV" sz="1200" b="1" i="0" u="none" strike="noStrike" cap="none" normalizeH="0" baseline="0" smtClean="0">
                          <a:ln>
                            <a:noFill/>
                          </a:ln>
                          <a:solidFill>
                            <a:schemeClr val="tx1"/>
                          </a:solidFill>
                          <a:effectLst/>
                          <a:latin typeface="Calibri"/>
                          <a:cs typeface="Times New Roman" pitchFamily="18" charset="0"/>
                        </a:rPr>
                        <a:t>š</a:t>
                      </a: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ana.</a:t>
                      </a:r>
                      <a:endParaRPr kumimoji="0" lang="lv-LV"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(0punktu) Daļēja vai pilnīga urīnpū</a:t>
                      </a:r>
                      <a:r>
                        <a:rPr kumimoji="0" lang="lv-LV" sz="1200" b="1" i="0" u="none" strike="noStrike" cap="none" normalizeH="0" baseline="0" smtClean="0">
                          <a:ln>
                            <a:noFill/>
                          </a:ln>
                          <a:solidFill>
                            <a:schemeClr val="tx1"/>
                          </a:solidFill>
                          <a:effectLst/>
                          <a:latin typeface="Calibri"/>
                          <a:cs typeface="Times New Roman" pitchFamily="18" charset="0"/>
                        </a:rPr>
                        <a:t>š</a:t>
                      </a: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ļa un vēdera izejas nesaturē</a:t>
                      </a:r>
                      <a:r>
                        <a:rPr kumimoji="0" lang="lv-LV" sz="1200" b="1" i="0" u="none" strike="noStrike" cap="none" normalizeH="0" baseline="0" smtClean="0">
                          <a:ln>
                            <a:noFill/>
                          </a:ln>
                          <a:solidFill>
                            <a:schemeClr val="tx1"/>
                          </a:solidFill>
                          <a:effectLst/>
                          <a:latin typeface="Calibri"/>
                          <a:cs typeface="Times New Roman" pitchFamily="18" charset="0"/>
                        </a:rPr>
                        <a:t>š</a:t>
                      </a: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ana.</a:t>
                      </a:r>
                      <a:endParaRPr kumimoji="0" lang="lv-LV"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400" b="1" i="0" u="none" strike="noStrike" cap="none" normalizeH="0" baseline="0" dirty="0" smtClean="0">
                          <a:ln>
                            <a:noFill/>
                          </a:ln>
                          <a:solidFill>
                            <a:schemeClr val="tx1"/>
                          </a:solidFill>
                          <a:effectLst/>
                          <a:latin typeface="Times New Roman" pitchFamily="18" charset="0"/>
                          <a:cs typeface="Times New Roman" pitchFamily="18" charset="0"/>
                        </a:rPr>
                        <a:t>Ē</a:t>
                      </a:r>
                      <a:r>
                        <a:rPr kumimoji="0" lang="lv-LV" sz="1400" b="1" i="0" u="none" strike="noStrike" cap="none" normalizeH="0" baseline="0" dirty="0" smtClean="0">
                          <a:ln>
                            <a:noFill/>
                          </a:ln>
                          <a:solidFill>
                            <a:schemeClr val="tx1"/>
                          </a:solidFill>
                          <a:effectLst/>
                          <a:latin typeface="Calibri"/>
                          <a:cs typeface="Times New Roman" pitchFamily="18" charset="0"/>
                        </a:rPr>
                        <a:t>š</a:t>
                      </a:r>
                      <a:r>
                        <a:rPr kumimoji="0" lang="lv-LV" sz="1400" b="1" i="0" u="none" strike="noStrike" cap="none" normalizeH="0" baseline="0" dirty="0" smtClean="0">
                          <a:ln>
                            <a:noFill/>
                          </a:ln>
                          <a:solidFill>
                            <a:schemeClr val="tx1"/>
                          </a:solidFill>
                          <a:effectLst/>
                          <a:latin typeface="Times New Roman" pitchFamily="18" charset="0"/>
                          <a:cs typeface="Times New Roman" pitchFamily="18" charset="0"/>
                        </a:rPr>
                        <a:t>ana</a:t>
                      </a:r>
                      <a:endParaRPr kumimoji="0" lang="lv-LV"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Times New Roman" pitchFamily="18" charset="0"/>
                          <a:cs typeface="Times New Roman" pitchFamily="18" charset="0"/>
                        </a:rPr>
                        <a:t>Punkti____</a:t>
                      </a:r>
                      <a:endParaRPr kumimoji="0" lang="lv-LV" sz="18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(1punkts)Spēj pārvietot barību no </a:t>
                      </a:r>
                      <a:r>
                        <a:rPr kumimoji="0" lang="lv-LV" sz="1200" b="1" i="0" u="none" strike="noStrike" cap="none" normalizeH="0" baseline="0" smtClean="0">
                          <a:ln>
                            <a:noFill/>
                          </a:ln>
                          <a:solidFill>
                            <a:schemeClr val="tx1"/>
                          </a:solidFill>
                          <a:effectLst/>
                          <a:latin typeface="Calibri"/>
                          <a:cs typeface="Times New Roman" pitchFamily="18" charset="0"/>
                        </a:rPr>
                        <a:t>š</a:t>
                      </a: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ķīvja līdz mutei bez palīdzības</a:t>
                      </a:r>
                      <a:endParaRPr kumimoji="0" lang="lv-LV"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(0punktu) Nepiecie</a:t>
                      </a:r>
                      <a:r>
                        <a:rPr kumimoji="0" lang="lv-LV" sz="1200" b="1" i="0" u="none" strike="noStrike" cap="none" normalizeH="0" baseline="0" smtClean="0">
                          <a:ln>
                            <a:noFill/>
                          </a:ln>
                          <a:solidFill>
                            <a:schemeClr val="tx1"/>
                          </a:solidFill>
                          <a:effectLst/>
                          <a:latin typeface="Calibri"/>
                          <a:cs typeface="Times New Roman" pitchFamily="18" charset="0"/>
                        </a:rPr>
                        <a:t>š</a:t>
                      </a: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ama daļēja vai pilnīga baro</a:t>
                      </a:r>
                      <a:r>
                        <a:rPr kumimoji="0" lang="lv-LV" sz="1200" b="1" i="0" u="none" strike="noStrike" cap="none" normalizeH="0" baseline="0" smtClean="0">
                          <a:ln>
                            <a:noFill/>
                          </a:ln>
                          <a:solidFill>
                            <a:schemeClr val="tx1"/>
                          </a:solidFill>
                          <a:effectLst/>
                          <a:latin typeface="Calibri"/>
                          <a:cs typeface="Times New Roman" pitchFamily="18" charset="0"/>
                        </a:rPr>
                        <a:t>š</a:t>
                      </a: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ana jeb parenterāla baro</a:t>
                      </a:r>
                      <a:r>
                        <a:rPr kumimoji="0" lang="lv-LV" sz="1200" b="1" i="0" u="none" strike="noStrike" cap="none" normalizeH="0" baseline="0" smtClean="0">
                          <a:ln>
                            <a:noFill/>
                          </a:ln>
                          <a:solidFill>
                            <a:schemeClr val="tx1"/>
                          </a:solidFill>
                          <a:effectLst/>
                          <a:latin typeface="Calibri"/>
                          <a:cs typeface="Times New Roman" pitchFamily="18" charset="0"/>
                        </a:rPr>
                        <a:t>š</a:t>
                      </a:r>
                      <a:r>
                        <a:rPr kumimoji="0" lang="lv-LV" sz="1200" b="1" i="0" u="none" strike="noStrike" cap="none" normalizeH="0" baseline="0" smtClean="0">
                          <a:ln>
                            <a:noFill/>
                          </a:ln>
                          <a:solidFill>
                            <a:schemeClr val="tx1"/>
                          </a:solidFill>
                          <a:effectLst/>
                          <a:latin typeface="Times New Roman" pitchFamily="18" charset="0"/>
                          <a:cs typeface="Times New Roman" pitchFamily="18" charset="0"/>
                        </a:rPr>
                        <a:t>ana.</a:t>
                      </a:r>
                      <a:endParaRPr kumimoji="0" lang="lv-LV"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5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lv-LV" sz="1400" b="1" i="0" u="none" strike="noStrike" cap="none" normalizeH="0" baseline="0" smtClean="0">
                          <a:ln>
                            <a:noFill/>
                          </a:ln>
                          <a:solidFill>
                            <a:schemeClr val="tx1"/>
                          </a:solidFill>
                          <a:effectLst/>
                          <a:latin typeface="Times New Roman" pitchFamily="18" charset="0"/>
                          <a:cs typeface="Times New Roman" pitchFamily="18" charset="0"/>
                        </a:rPr>
                        <a:t>Punkti kopā:</a:t>
                      </a:r>
                      <a:endParaRPr kumimoji="0" lang="lv-LV"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713" name="Text Box 164"/>
          <p:cNvSpPr txBox="1">
            <a:spLocks noChangeArrowheads="1"/>
          </p:cNvSpPr>
          <p:nvPr/>
        </p:nvSpPr>
        <p:spPr bwMode="auto">
          <a:xfrm>
            <a:off x="468313" y="6234112"/>
            <a:ext cx="8280151" cy="253916"/>
          </a:xfrm>
          <a:prstGeom prst="rect">
            <a:avLst/>
          </a:prstGeom>
          <a:noFill/>
          <a:ln w="9525">
            <a:noFill/>
            <a:miter lim="800000"/>
            <a:headEnd/>
            <a:tailEnd/>
          </a:ln>
        </p:spPr>
        <p:txBody>
          <a:bodyPr wrap="square">
            <a:spAutoFit/>
          </a:bodyPr>
          <a:lstStyle/>
          <a:p>
            <a:pPr>
              <a:spcBef>
                <a:spcPct val="50000"/>
              </a:spcBef>
            </a:pPr>
            <a:r>
              <a:rPr lang="lv-LV" sz="1050" dirty="0"/>
              <a:t>6 punkti = augsts, pacients ir pilnībā </a:t>
            </a:r>
            <a:r>
              <a:rPr lang="lv-LV" sz="1050" dirty="0" smtClean="0"/>
              <a:t>neatkarīgs; 0 </a:t>
            </a:r>
            <a:r>
              <a:rPr lang="lv-LV" sz="1050" dirty="0"/>
              <a:t>punkti = zems, pacients pilnībā atkarīgs no palīdzības ikdienas aktivitātēs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p:cNvSpPr>
          <p:nvPr>
            <p:ph type="title"/>
          </p:nvPr>
        </p:nvSpPr>
        <p:spPr>
          <a:xfrm>
            <a:off x="457200" y="0"/>
            <a:ext cx="8229600" cy="1125538"/>
          </a:xfrm>
        </p:spPr>
        <p:txBody>
          <a:bodyPr>
            <a:normAutofit fontScale="90000"/>
          </a:bodyPr>
          <a:lstStyle/>
          <a:p>
            <a:r>
              <a:rPr lang="lv-LV" sz="4000" b="1" smtClean="0">
                <a:latin typeface="Arial" charset="0"/>
              </a:rPr>
              <a:t>Instrumentālā ikdienas </a:t>
            </a:r>
            <a:br>
              <a:rPr lang="lv-LV" sz="4000" b="1" smtClean="0">
                <a:latin typeface="Arial" charset="0"/>
              </a:rPr>
            </a:br>
            <a:r>
              <a:rPr lang="lv-LV" sz="4000" b="1" smtClean="0">
                <a:latin typeface="Arial" charset="0"/>
              </a:rPr>
              <a:t>aktivitāšu skala(IADL)</a:t>
            </a:r>
          </a:p>
        </p:txBody>
      </p:sp>
      <p:sp>
        <p:nvSpPr>
          <p:cNvPr id="29699" name="Rectangle 5"/>
          <p:cNvSpPr>
            <a:spLocks noGrp="1"/>
          </p:cNvSpPr>
          <p:nvPr>
            <p:ph sz="half" idx="1"/>
          </p:nvPr>
        </p:nvSpPr>
        <p:spPr>
          <a:xfrm>
            <a:off x="457200" y="1196975"/>
            <a:ext cx="4038600" cy="5400675"/>
          </a:xfrm>
        </p:spPr>
        <p:txBody>
          <a:bodyPr>
            <a:normAutofit lnSpcReduction="10000"/>
          </a:bodyPr>
          <a:lstStyle/>
          <a:p>
            <a:pPr>
              <a:lnSpc>
                <a:spcPct val="80000"/>
              </a:lnSpc>
            </a:pPr>
            <a:r>
              <a:rPr lang="lv-LV" sz="1200" b="1" u="sng" smtClean="0">
                <a:latin typeface="Arial" charset="0"/>
              </a:rPr>
              <a:t>A.Spēja lietot telefonu</a:t>
            </a:r>
            <a:endParaRPr lang="lv-LV" sz="1200" smtClean="0">
              <a:latin typeface="Arial" charset="0"/>
            </a:endParaRPr>
          </a:p>
          <a:p>
            <a:pPr>
              <a:lnSpc>
                <a:spcPct val="80000"/>
              </a:lnSpc>
            </a:pPr>
            <a:r>
              <a:rPr lang="lv-LV" sz="1200" smtClean="0">
                <a:latin typeface="Arial" charset="0"/>
              </a:rPr>
              <a:t>1. Lietot telefonu pēc savas iniciatīvas un sastādīt numuru.(1)</a:t>
            </a:r>
          </a:p>
          <a:p>
            <a:pPr>
              <a:lnSpc>
                <a:spcPct val="80000"/>
              </a:lnSpc>
            </a:pPr>
            <a:r>
              <a:rPr lang="lv-LV" sz="1200" smtClean="0">
                <a:latin typeface="Arial" charset="0"/>
              </a:rPr>
              <a:t>2. Lieto dažus labi zināmus numurus.(1)</a:t>
            </a:r>
          </a:p>
          <a:p>
            <a:pPr>
              <a:lnSpc>
                <a:spcPct val="80000"/>
              </a:lnSpc>
            </a:pPr>
            <a:r>
              <a:rPr lang="lv-LV" sz="1200" smtClean="0">
                <a:latin typeface="Arial" charset="0"/>
              </a:rPr>
              <a:t>3. Atbild uz telefona zvaniem, bet nesastāda numuru.(1)</a:t>
            </a:r>
          </a:p>
          <a:p>
            <a:pPr>
              <a:lnSpc>
                <a:spcPct val="80000"/>
              </a:lnSpc>
            </a:pPr>
            <a:r>
              <a:rPr lang="lv-LV" sz="1200" smtClean="0">
                <a:latin typeface="Arial" charset="0"/>
              </a:rPr>
              <a:t>4. Nelieto telefonu vispār. (0)</a:t>
            </a:r>
            <a:endParaRPr lang="lv-LV" sz="1200" b="1" u="sng" smtClean="0">
              <a:latin typeface="Arial" charset="0"/>
            </a:endParaRPr>
          </a:p>
          <a:p>
            <a:pPr>
              <a:lnSpc>
                <a:spcPct val="80000"/>
              </a:lnSpc>
            </a:pPr>
            <a:r>
              <a:rPr lang="lv-LV" sz="1200" b="1" u="sng" smtClean="0">
                <a:latin typeface="Arial" charset="0"/>
              </a:rPr>
              <a:t>B.Iepirkšanās</a:t>
            </a:r>
            <a:endParaRPr lang="lv-LV" sz="1200" smtClean="0">
              <a:latin typeface="Arial" charset="0"/>
            </a:endParaRPr>
          </a:p>
          <a:p>
            <a:pPr>
              <a:lnSpc>
                <a:spcPct val="80000"/>
              </a:lnSpc>
            </a:pPr>
            <a:r>
              <a:rPr lang="lv-LV" sz="1200" smtClean="0">
                <a:latin typeface="Arial" charset="0"/>
              </a:rPr>
              <a:t>1. Iepērkas pilnībā bez citu palīdzības.(1)</a:t>
            </a:r>
          </a:p>
          <a:p>
            <a:pPr>
              <a:lnSpc>
                <a:spcPct val="80000"/>
              </a:lnSpc>
            </a:pPr>
            <a:r>
              <a:rPr lang="lv-LV" sz="1200" smtClean="0">
                <a:latin typeface="Arial" charset="0"/>
              </a:rPr>
              <a:t>2. Iepērkas bez palīdzības ierobežotā daudzumā labi zināmas preces.(0)</a:t>
            </a:r>
          </a:p>
          <a:p>
            <a:pPr>
              <a:lnSpc>
                <a:spcPct val="80000"/>
              </a:lnSpc>
            </a:pPr>
            <a:r>
              <a:rPr lang="lv-LV" sz="1200" smtClean="0">
                <a:latin typeface="Arial" charset="0"/>
              </a:rPr>
              <a:t>3. Nepieciešama palīdzība pie jebkuras iepirkšanās. (0)</a:t>
            </a:r>
          </a:p>
          <a:p>
            <a:pPr>
              <a:lnSpc>
                <a:spcPct val="80000"/>
              </a:lnSpc>
            </a:pPr>
            <a:r>
              <a:rPr lang="lv-LV" sz="1200" smtClean="0">
                <a:latin typeface="Arial" charset="0"/>
              </a:rPr>
              <a:t>4. Pilnībā nespējīgs iepirkties. (0)</a:t>
            </a:r>
            <a:endParaRPr lang="lv-LV" sz="1200" b="1" u="sng" smtClean="0">
              <a:latin typeface="Arial" charset="0"/>
            </a:endParaRPr>
          </a:p>
          <a:p>
            <a:pPr>
              <a:lnSpc>
                <a:spcPct val="80000"/>
              </a:lnSpc>
            </a:pPr>
            <a:r>
              <a:rPr lang="lv-LV" sz="1200" b="1" u="sng" smtClean="0">
                <a:latin typeface="Arial" charset="0"/>
              </a:rPr>
              <a:t>C. Ēdiena gatavošana</a:t>
            </a:r>
            <a:endParaRPr lang="lv-LV" sz="1200" smtClean="0">
              <a:latin typeface="Arial" charset="0"/>
            </a:endParaRPr>
          </a:p>
          <a:p>
            <a:pPr>
              <a:lnSpc>
                <a:spcPct val="80000"/>
              </a:lnSpc>
            </a:pPr>
            <a:r>
              <a:rPr lang="lv-LV" sz="1200" smtClean="0">
                <a:latin typeface="Arial" charset="0"/>
              </a:rPr>
              <a:t>1. Plāno, sagatavo un servē adekvātu maltīti bez palīdzības.(1)</a:t>
            </a:r>
          </a:p>
          <a:p>
            <a:pPr>
              <a:lnSpc>
                <a:spcPct val="80000"/>
              </a:lnSpc>
            </a:pPr>
            <a:r>
              <a:rPr lang="lv-LV" sz="1200" smtClean="0">
                <a:latin typeface="Arial" charset="0"/>
              </a:rPr>
              <a:t>2. Sagatavo adekvātu maltīti, ja ir piedāvāti nepieciešamie ingredienti.(0)</a:t>
            </a:r>
          </a:p>
          <a:p>
            <a:pPr>
              <a:lnSpc>
                <a:spcPct val="80000"/>
              </a:lnSpc>
            </a:pPr>
            <a:r>
              <a:rPr lang="lv-LV" sz="1200" smtClean="0">
                <a:latin typeface="Arial" charset="0"/>
              </a:rPr>
              <a:t>3. Uzsilda, servē un sagatavo maltīti, bet neievēro diētu. (0)</a:t>
            </a:r>
          </a:p>
          <a:p>
            <a:pPr>
              <a:lnSpc>
                <a:spcPct val="80000"/>
              </a:lnSpc>
            </a:pPr>
            <a:r>
              <a:rPr lang="lv-LV" sz="1200" smtClean="0">
                <a:latin typeface="Arial" charset="0"/>
              </a:rPr>
              <a:t>4. Nepieciešams servēt un piedāvāt gatavu maltīti. (0)</a:t>
            </a:r>
            <a:endParaRPr lang="lv-LV" sz="1200" b="1" u="sng" smtClean="0">
              <a:latin typeface="Arial" charset="0"/>
            </a:endParaRPr>
          </a:p>
          <a:p>
            <a:pPr>
              <a:lnSpc>
                <a:spcPct val="80000"/>
              </a:lnSpc>
            </a:pPr>
            <a:r>
              <a:rPr lang="lv-LV" sz="1200" b="1" u="sng" smtClean="0">
                <a:latin typeface="Arial" charset="0"/>
              </a:rPr>
              <a:t>D. Dzīves vietas uzkopšana</a:t>
            </a:r>
            <a:endParaRPr lang="lv-LV" sz="1200" smtClean="0">
              <a:latin typeface="Arial" charset="0"/>
            </a:endParaRPr>
          </a:p>
          <a:p>
            <a:pPr>
              <a:lnSpc>
                <a:spcPct val="80000"/>
              </a:lnSpc>
            </a:pPr>
            <a:r>
              <a:rPr lang="lv-LV" sz="1200" smtClean="0">
                <a:latin typeface="Arial" charset="0"/>
              </a:rPr>
              <a:t>1. Spēj uzturēt māju kārtībā pats vai palīdzība smagu mājas darbu veikšanā.(1)</a:t>
            </a:r>
          </a:p>
          <a:p>
            <a:pPr>
              <a:lnSpc>
                <a:spcPct val="80000"/>
              </a:lnSpc>
            </a:pPr>
            <a:r>
              <a:rPr lang="lv-LV" sz="1200" smtClean="0">
                <a:latin typeface="Arial" charset="0"/>
              </a:rPr>
              <a:t>2. Spēj veikt vieglus mājas darbus: trauku mazgāšanu, gultas klāšanu. (1)</a:t>
            </a:r>
          </a:p>
          <a:p>
            <a:pPr>
              <a:lnSpc>
                <a:spcPct val="80000"/>
              </a:lnSpc>
            </a:pPr>
            <a:r>
              <a:rPr lang="lv-LV" sz="1200" smtClean="0">
                <a:latin typeface="Arial" charset="0"/>
              </a:rPr>
              <a:t>3. Spēj veikt vieglus mājas darbus, bet nespēj uzturēt pietiekamu tīrības pakāpi.(1)</a:t>
            </a:r>
          </a:p>
          <a:p>
            <a:pPr>
              <a:lnSpc>
                <a:spcPct val="80000"/>
              </a:lnSpc>
            </a:pPr>
            <a:r>
              <a:rPr lang="lv-LV" sz="1200" smtClean="0">
                <a:latin typeface="Arial" charset="0"/>
              </a:rPr>
              <a:t>4. Nepieciešama palīdzība jebkuru mājas darbu veikšanā. (1)</a:t>
            </a:r>
          </a:p>
          <a:p>
            <a:pPr>
              <a:lnSpc>
                <a:spcPct val="80000"/>
              </a:lnSpc>
            </a:pPr>
            <a:r>
              <a:rPr lang="lv-LV" sz="1200" smtClean="0">
                <a:latin typeface="Arial" charset="0"/>
              </a:rPr>
              <a:t>5. Nepiedalās jebkādu mājas darbu veikšanā. (0)</a:t>
            </a:r>
          </a:p>
        </p:txBody>
      </p:sp>
      <p:sp>
        <p:nvSpPr>
          <p:cNvPr id="29700" name="Rectangle 6"/>
          <p:cNvSpPr>
            <a:spLocks noGrp="1"/>
          </p:cNvSpPr>
          <p:nvPr>
            <p:ph sz="half" idx="2"/>
          </p:nvPr>
        </p:nvSpPr>
        <p:spPr>
          <a:xfrm>
            <a:off x="4648200" y="1196975"/>
            <a:ext cx="4038600" cy="5661025"/>
          </a:xfrm>
        </p:spPr>
        <p:txBody>
          <a:bodyPr>
            <a:normAutofit lnSpcReduction="10000"/>
          </a:bodyPr>
          <a:lstStyle/>
          <a:p>
            <a:pPr>
              <a:lnSpc>
                <a:spcPct val="80000"/>
              </a:lnSpc>
            </a:pPr>
            <a:r>
              <a:rPr lang="lv-LV" sz="1200" b="1" u="sng" smtClean="0">
                <a:latin typeface="Arial" charset="0"/>
              </a:rPr>
              <a:t>E.Veļas mazgāšana</a:t>
            </a:r>
            <a:endParaRPr lang="lv-LV" sz="1200" smtClean="0">
              <a:latin typeface="Arial" charset="0"/>
            </a:endParaRPr>
          </a:p>
          <a:p>
            <a:pPr>
              <a:lnSpc>
                <a:spcPct val="80000"/>
              </a:lnSpc>
            </a:pPr>
            <a:r>
              <a:rPr lang="lv-LV" sz="1200" smtClean="0">
                <a:latin typeface="Arial" charset="0"/>
              </a:rPr>
              <a:t>1. Pilnībā mazgā savu veļu.(1)</a:t>
            </a:r>
          </a:p>
          <a:p>
            <a:pPr>
              <a:lnSpc>
                <a:spcPct val="80000"/>
              </a:lnSpc>
            </a:pPr>
            <a:r>
              <a:rPr lang="lv-LV" sz="1200" smtClean="0">
                <a:latin typeface="Arial" charset="0"/>
              </a:rPr>
              <a:t>2. Mazgā tikai mazus veļas gabalus-zeķes.(1)</a:t>
            </a:r>
          </a:p>
          <a:p>
            <a:pPr>
              <a:lnSpc>
                <a:spcPct val="80000"/>
              </a:lnSpc>
            </a:pPr>
            <a:r>
              <a:rPr lang="lv-LV" sz="1200" smtClean="0">
                <a:latin typeface="Arial" charset="0"/>
              </a:rPr>
              <a:t>3. Visa veļas mazgāšana jādara citiem. (0)</a:t>
            </a:r>
            <a:endParaRPr lang="lv-LV" sz="1200" b="1" u="sng" smtClean="0">
              <a:latin typeface="Arial" charset="0"/>
            </a:endParaRPr>
          </a:p>
          <a:p>
            <a:pPr>
              <a:lnSpc>
                <a:spcPct val="80000"/>
              </a:lnSpc>
            </a:pPr>
            <a:r>
              <a:rPr lang="lv-LV" sz="1200" b="1" u="sng" smtClean="0">
                <a:latin typeface="Arial" charset="0"/>
              </a:rPr>
              <a:t>F. Transporta lietošana</a:t>
            </a:r>
            <a:endParaRPr lang="lv-LV" sz="1200" smtClean="0">
              <a:latin typeface="Arial" charset="0"/>
            </a:endParaRPr>
          </a:p>
          <a:p>
            <a:pPr>
              <a:lnSpc>
                <a:spcPct val="80000"/>
              </a:lnSpc>
            </a:pPr>
            <a:r>
              <a:rPr lang="lv-LV" sz="1200" smtClean="0">
                <a:latin typeface="Arial" charset="0"/>
              </a:rPr>
              <a:t>1. Spēj patstāvīgi lietot sabiedrisko transportu vai vada personīgo mašīnu. (1)</a:t>
            </a:r>
          </a:p>
          <a:p>
            <a:pPr>
              <a:lnSpc>
                <a:spcPct val="80000"/>
              </a:lnSpc>
            </a:pPr>
            <a:r>
              <a:rPr lang="lv-LV" sz="1200" smtClean="0">
                <a:latin typeface="Arial" charset="0"/>
              </a:rPr>
              <a:t>2. Spēj patstāvīgi pārvietoties ar taksi, bet nelieto citu sabiedrisko transportu. (1)</a:t>
            </a:r>
          </a:p>
          <a:p>
            <a:pPr>
              <a:lnSpc>
                <a:spcPct val="80000"/>
              </a:lnSpc>
            </a:pPr>
            <a:r>
              <a:rPr lang="lv-LV" sz="1200" smtClean="0">
                <a:latin typeface="Arial" charset="0"/>
              </a:rPr>
              <a:t>3. Lieto sabiedrisko transportu ar pavadoni. (1)</a:t>
            </a:r>
          </a:p>
          <a:p>
            <a:pPr>
              <a:lnSpc>
                <a:spcPct val="80000"/>
              </a:lnSpc>
            </a:pPr>
            <a:r>
              <a:rPr lang="lv-LV" sz="1200" smtClean="0">
                <a:latin typeface="Arial" charset="0"/>
              </a:rPr>
              <a:t>4. Pārvietojas limitēti ar taksi vai automašīnu ar pavadoni. (0)</a:t>
            </a:r>
          </a:p>
          <a:p>
            <a:pPr>
              <a:lnSpc>
                <a:spcPct val="80000"/>
              </a:lnSpc>
            </a:pPr>
            <a:r>
              <a:rPr lang="lv-LV" sz="1200" smtClean="0">
                <a:latin typeface="Arial" charset="0"/>
              </a:rPr>
              <a:t>5. Neatstāj savu dzīves vietu. (0)</a:t>
            </a:r>
            <a:endParaRPr lang="lv-LV" sz="1200" b="1" u="sng" smtClean="0">
              <a:latin typeface="Arial" charset="0"/>
            </a:endParaRPr>
          </a:p>
          <a:p>
            <a:pPr>
              <a:lnSpc>
                <a:spcPct val="80000"/>
              </a:lnSpc>
            </a:pPr>
            <a:r>
              <a:rPr lang="lv-LV" sz="1200" b="1" u="sng" smtClean="0">
                <a:latin typeface="Arial" charset="0"/>
              </a:rPr>
              <a:t>G. Medikamentu lietošana</a:t>
            </a:r>
            <a:endParaRPr lang="lv-LV" sz="1200" smtClean="0">
              <a:latin typeface="Arial" charset="0"/>
            </a:endParaRPr>
          </a:p>
          <a:p>
            <a:pPr>
              <a:lnSpc>
                <a:spcPct val="80000"/>
              </a:lnSpc>
            </a:pPr>
            <a:r>
              <a:rPr lang="lv-LV" sz="1200" smtClean="0">
                <a:latin typeface="Arial" charset="0"/>
              </a:rPr>
              <a:t>1. Spēj lietot medikamentus pareizās devās un pareizā laikā.(1)</a:t>
            </a:r>
          </a:p>
          <a:p>
            <a:pPr>
              <a:lnSpc>
                <a:spcPct val="80000"/>
              </a:lnSpc>
            </a:pPr>
            <a:r>
              <a:rPr lang="lv-LV" sz="1200" smtClean="0">
                <a:latin typeface="Arial" charset="0"/>
              </a:rPr>
              <a:t>2. Spēj lietot medikamentus, kuri iepriekš sagatavo atsevišķās daļās. (1)</a:t>
            </a:r>
          </a:p>
          <a:p>
            <a:pPr>
              <a:lnSpc>
                <a:spcPct val="80000"/>
              </a:lnSpc>
            </a:pPr>
            <a:r>
              <a:rPr lang="lv-LV" sz="1200" smtClean="0">
                <a:latin typeface="Arial" charset="0"/>
              </a:rPr>
              <a:t>3. Nav spējīgs lietot medikamentus. (0)</a:t>
            </a:r>
            <a:endParaRPr lang="lv-LV" sz="1200" b="1" u="sng" smtClean="0">
              <a:latin typeface="Arial" charset="0"/>
            </a:endParaRPr>
          </a:p>
          <a:p>
            <a:pPr>
              <a:lnSpc>
                <a:spcPct val="80000"/>
              </a:lnSpc>
            </a:pPr>
            <a:r>
              <a:rPr lang="lv-LV" sz="1200" b="1" u="sng" smtClean="0">
                <a:latin typeface="Arial" charset="0"/>
              </a:rPr>
              <a:t>H. Spēja pārvaldīt personīgās finanses</a:t>
            </a:r>
            <a:endParaRPr lang="lv-LV" sz="1200" smtClean="0">
              <a:latin typeface="Arial" charset="0"/>
            </a:endParaRPr>
          </a:p>
          <a:p>
            <a:pPr>
              <a:lnSpc>
                <a:spcPct val="80000"/>
              </a:lnSpc>
            </a:pPr>
            <a:r>
              <a:rPr lang="lv-LV" sz="1200" smtClean="0">
                <a:latin typeface="Arial" charset="0"/>
              </a:rPr>
              <a:t>1.Pārvalda finanses patstāvīgi (plāno izdevumus, izraksta čekus, maksā rēķinus, apmeklē banku). (1)</a:t>
            </a:r>
          </a:p>
          <a:p>
            <a:pPr>
              <a:lnSpc>
                <a:spcPct val="80000"/>
              </a:lnSpc>
            </a:pPr>
            <a:r>
              <a:rPr lang="lv-LV" sz="1200" smtClean="0">
                <a:latin typeface="Arial" charset="0"/>
              </a:rPr>
              <a:t>2. Veic ikdienas maksājumus, bet nepieciešama palīdzība lielāku izdevumu vai pirkumu plānošanai. (1)</a:t>
            </a:r>
          </a:p>
          <a:p>
            <a:pPr>
              <a:lnSpc>
                <a:spcPct val="80000"/>
              </a:lnSpc>
            </a:pPr>
            <a:r>
              <a:rPr lang="lv-LV" sz="1200" smtClean="0">
                <a:latin typeface="Arial" charset="0"/>
              </a:rPr>
              <a:t>3. Nav spējīgs rīkoties ar finansēm. (0)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784578" y="344489"/>
            <a:ext cx="8634589" cy="619125"/>
          </a:xfrm>
          <a:prstGeom prst="rect">
            <a:avLst/>
          </a:prstGeom>
          <a:noFill/>
          <a:ln w="9525">
            <a:noFill/>
            <a:miter lim="800000"/>
            <a:headEnd/>
            <a:tailEnd/>
          </a:ln>
        </p:spPr>
        <p:txBody>
          <a:bodyPr/>
          <a:lstStyle/>
          <a:p>
            <a:pPr algn="ctr">
              <a:lnSpc>
                <a:spcPct val="80000"/>
              </a:lnSpc>
              <a:buFontTx/>
              <a:buNone/>
              <a:tabLst>
                <a:tab pos="1428750" algn="l"/>
              </a:tabLst>
            </a:pPr>
            <a:r>
              <a:rPr lang="lv-LV" sz="3200" b="1" dirty="0">
                <a:latin typeface="Arial" charset="0"/>
              </a:rPr>
              <a:t>Demences sākuma simptomi</a:t>
            </a:r>
            <a:endParaRPr lang="de-DE" sz="3200" b="1" dirty="0">
              <a:latin typeface="Arial" charset="0"/>
            </a:endParaRPr>
          </a:p>
        </p:txBody>
      </p:sp>
      <p:sp>
        <p:nvSpPr>
          <p:cNvPr id="32771" name="Rectangle 30"/>
          <p:cNvSpPr>
            <a:spLocks noChangeArrowheads="1"/>
          </p:cNvSpPr>
          <p:nvPr/>
        </p:nvSpPr>
        <p:spPr bwMode="auto">
          <a:xfrm>
            <a:off x="3059832" y="836712"/>
            <a:ext cx="4536504" cy="4680520"/>
          </a:xfrm>
          <a:prstGeom prst="rect">
            <a:avLst/>
          </a:prstGeom>
          <a:noFill/>
          <a:ln w="9525">
            <a:noFill/>
            <a:miter lim="800000"/>
            <a:headEnd/>
            <a:tailEnd/>
          </a:ln>
        </p:spPr>
        <p:txBody>
          <a:bodyPr/>
          <a:lstStyle/>
          <a:p>
            <a:pPr>
              <a:lnSpc>
                <a:spcPct val="125000"/>
              </a:lnSpc>
              <a:spcBef>
                <a:spcPct val="73000"/>
              </a:spcBef>
              <a:buClr>
                <a:schemeClr val="accent1"/>
              </a:buClr>
              <a:buSzPct val="80000"/>
              <a:buFont typeface="Wingdings" pitchFamily="2" charset="2"/>
              <a:buChar char="l"/>
              <a:tabLst>
                <a:tab pos="374650" algn="l"/>
                <a:tab pos="5715000" algn="l"/>
              </a:tabLst>
            </a:pPr>
            <a:r>
              <a:rPr lang="de-DE" sz="2600" b="1" dirty="0">
                <a:latin typeface="Arial" charset="0"/>
              </a:rPr>
              <a:t>	</a:t>
            </a:r>
            <a:r>
              <a:rPr lang="lv-LV" sz="2600" b="1" dirty="0">
                <a:latin typeface="Arial" charset="0"/>
              </a:rPr>
              <a:t>Traucēta koncentrēšanās spēja</a:t>
            </a:r>
          </a:p>
          <a:p>
            <a:pPr>
              <a:lnSpc>
                <a:spcPct val="125000"/>
              </a:lnSpc>
              <a:spcBef>
                <a:spcPct val="73000"/>
              </a:spcBef>
              <a:buClr>
                <a:schemeClr val="accent1"/>
              </a:buClr>
              <a:buSzPct val="80000"/>
              <a:buFont typeface="Wingdings" pitchFamily="2" charset="2"/>
              <a:buChar char="l"/>
              <a:tabLst>
                <a:tab pos="374650" algn="l"/>
                <a:tab pos="5715000" algn="l"/>
              </a:tabLst>
            </a:pPr>
            <a:r>
              <a:rPr lang="de-DE" sz="2600" b="1" dirty="0">
                <a:latin typeface="Arial" charset="0"/>
              </a:rPr>
              <a:t>	</a:t>
            </a:r>
            <a:r>
              <a:rPr lang="lv-LV" sz="2600" b="1" dirty="0">
                <a:latin typeface="Arial" charset="0"/>
              </a:rPr>
              <a:t>Pastāvīgas pārpūles sajūta</a:t>
            </a:r>
          </a:p>
          <a:p>
            <a:pPr>
              <a:lnSpc>
                <a:spcPct val="125000"/>
              </a:lnSpc>
              <a:spcBef>
                <a:spcPct val="73000"/>
              </a:spcBef>
              <a:buClr>
                <a:schemeClr val="accent1"/>
              </a:buClr>
              <a:buSzPct val="80000"/>
              <a:buFont typeface="Wingdings" pitchFamily="2" charset="2"/>
              <a:buChar char="l"/>
              <a:tabLst>
                <a:tab pos="374650" algn="l"/>
                <a:tab pos="5715000" algn="l"/>
              </a:tabLst>
            </a:pPr>
            <a:r>
              <a:rPr lang="lv-LV" sz="2600" b="1" dirty="0">
                <a:latin typeface="Arial" charset="0"/>
              </a:rPr>
              <a:t> Ātra nogurdināmība</a:t>
            </a:r>
            <a:endParaRPr lang="de-DE" sz="2600" b="1" dirty="0">
              <a:latin typeface="Arial" charset="0"/>
            </a:endParaRPr>
          </a:p>
          <a:p>
            <a:pPr>
              <a:lnSpc>
                <a:spcPct val="125000"/>
              </a:lnSpc>
              <a:spcBef>
                <a:spcPct val="73000"/>
              </a:spcBef>
              <a:buClr>
                <a:schemeClr val="accent1"/>
              </a:buClr>
              <a:buSzPct val="80000"/>
              <a:buFont typeface="Wingdings" pitchFamily="2" charset="2"/>
              <a:buChar char="l"/>
              <a:tabLst>
                <a:tab pos="374650" algn="l"/>
                <a:tab pos="5715000" algn="l"/>
              </a:tabLst>
            </a:pPr>
            <a:r>
              <a:rPr lang="de-DE" sz="2600" b="1" dirty="0">
                <a:latin typeface="Arial" charset="0"/>
              </a:rPr>
              <a:t>  </a:t>
            </a:r>
            <a:r>
              <a:rPr lang="lv-LV" sz="2600" b="1" dirty="0">
                <a:latin typeface="Arial" charset="0"/>
              </a:rPr>
              <a:t>Pastāvīga trauksme</a:t>
            </a:r>
          </a:p>
          <a:p>
            <a:pPr>
              <a:lnSpc>
                <a:spcPct val="125000"/>
              </a:lnSpc>
              <a:spcBef>
                <a:spcPct val="73000"/>
              </a:spcBef>
              <a:buClr>
                <a:schemeClr val="accent1"/>
              </a:buClr>
              <a:buSzPct val="80000"/>
              <a:buFont typeface="Wingdings" pitchFamily="2" charset="2"/>
              <a:buChar char="l"/>
              <a:tabLst>
                <a:tab pos="374650" algn="l"/>
                <a:tab pos="5715000" algn="l"/>
              </a:tabLst>
            </a:pPr>
            <a:r>
              <a:rPr lang="de-DE" sz="2600" b="1" dirty="0">
                <a:latin typeface="Arial" charset="0"/>
              </a:rPr>
              <a:t>	Depre</a:t>
            </a:r>
            <a:r>
              <a:rPr lang="lv-LV" sz="2600" b="1" dirty="0" smtClean="0">
                <a:latin typeface="Arial" charset="0"/>
              </a:rPr>
              <a:t>sīvs garastāvoklis</a:t>
            </a:r>
            <a:endParaRPr lang="lv-LV" sz="2600" b="1" dirty="0">
              <a:latin typeface="Arial" charset="0"/>
            </a:endParaRPr>
          </a:p>
          <a:p>
            <a:pPr>
              <a:lnSpc>
                <a:spcPct val="125000"/>
              </a:lnSpc>
              <a:spcBef>
                <a:spcPct val="73000"/>
              </a:spcBef>
              <a:buClr>
                <a:schemeClr val="accent1"/>
              </a:buClr>
              <a:buSzPct val="80000"/>
              <a:buFont typeface="Wingdings" pitchFamily="2" charset="2"/>
              <a:buChar char="l"/>
              <a:tabLst>
                <a:tab pos="374650" algn="l"/>
                <a:tab pos="5715000" algn="l"/>
              </a:tabLst>
            </a:pPr>
            <a:r>
              <a:rPr lang="de-DE" sz="2600" b="1" dirty="0">
                <a:latin typeface="Arial" charset="0"/>
              </a:rPr>
              <a:t>	</a:t>
            </a:r>
            <a:r>
              <a:rPr lang="lv-LV" sz="2600" b="1" dirty="0">
                <a:latin typeface="Arial" charset="0"/>
              </a:rPr>
              <a:t>Motivācijas trūkums</a:t>
            </a:r>
            <a:endParaRPr lang="de-DE" sz="2600" b="1" dirty="0">
              <a:latin typeface="Arial" charset="0"/>
            </a:endParaRPr>
          </a:p>
        </p:txBody>
      </p:sp>
      <p:pic>
        <p:nvPicPr>
          <p:cNvPr id="173089" name="Picture 33" descr="anxiety"/>
          <p:cNvPicPr>
            <a:picLocks noChangeAspect="1" noChangeArrowheads="1"/>
          </p:cNvPicPr>
          <p:nvPr/>
        </p:nvPicPr>
        <p:blipFill>
          <a:blip r:embed="rId3" cstate="print"/>
          <a:srcRect/>
          <a:stretch>
            <a:fillRect/>
          </a:stretch>
        </p:blipFill>
        <p:spPr bwMode="auto">
          <a:xfrm>
            <a:off x="1896533" y="3048000"/>
            <a:ext cx="903111" cy="1270000"/>
          </a:xfrm>
          <a:prstGeom prst="rect">
            <a:avLst/>
          </a:prstGeom>
          <a:noFill/>
          <a:ln w="9525">
            <a:solidFill>
              <a:schemeClr val="tx1"/>
            </a:solidFill>
            <a:miter lim="800000"/>
            <a:headEnd/>
            <a:tailEnd/>
          </a:ln>
        </p:spPr>
      </p:pic>
      <p:pic>
        <p:nvPicPr>
          <p:cNvPr id="173091" name="Picture 35" descr="overworked"/>
          <p:cNvPicPr>
            <a:picLocks noChangeAspect="1" noChangeArrowheads="1"/>
          </p:cNvPicPr>
          <p:nvPr/>
        </p:nvPicPr>
        <p:blipFill>
          <a:blip r:embed="rId4" cstate="print">
            <a:grayscl/>
          </a:blip>
          <a:srcRect/>
          <a:stretch>
            <a:fillRect/>
          </a:stretch>
        </p:blipFill>
        <p:spPr bwMode="auto">
          <a:xfrm>
            <a:off x="1715911" y="1770064"/>
            <a:ext cx="1264356" cy="947737"/>
          </a:xfrm>
          <a:prstGeom prst="rect">
            <a:avLst/>
          </a:prstGeom>
          <a:noFill/>
          <a:ln w="9525">
            <a:solidFill>
              <a:schemeClr val="tx1"/>
            </a:solidFill>
            <a:miter lim="800000"/>
            <a:headEnd/>
            <a:tailEnd/>
          </a:ln>
        </p:spPr>
      </p:pic>
      <p:pic>
        <p:nvPicPr>
          <p:cNvPr id="173092" name="Picture 36" descr="depression"/>
          <p:cNvPicPr>
            <a:picLocks noChangeAspect="1" noChangeArrowheads="1"/>
          </p:cNvPicPr>
          <p:nvPr/>
        </p:nvPicPr>
        <p:blipFill>
          <a:blip r:embed="rId5" cstate="print"/>
          <a:srcRect/>
          <a:stretch>
            <a:fillRect/>
          </a:stretch>
        </p:blipFill>
        <p:spPr bwMode="auto">
          <a:xfrm>
            <a:off x="8190089" y="2324100"/>
            <a:ext cx="733778" cy="1270000"/>
          </a:xfrm>
          <a:prstGeom prst="rect">
            <a:avLst/>
          </a:prstGeom>
          <a:noFill/>
          <a:ln w="9525">
            <a:noFill/>
            <a:miter lim="800000"/>
            <a:headEnd/>
            <a:tailEnd/>
          </a:ln>
        </p:spPr>
      </p:pic>
      <p:pic>
        <p:nvPicPr>
          <p:cNvPr id="173096" name="Picture 40" descr="concentration"/>
          <p:cNvPicPr>
            <a:picLocks noChangeAspect="1" noChangeArrowheads="1"/>
          </p:cNvPicPr>
          <p:nvPr/>
        </p:nvPicPr>
        <p:blipFill>
          <a:blip r:embed="rId6" cstate="print"/>
          <a:srcRect/>
          <a:stretch>
            <a:fillRect/>
          </a:stretch>
        </p:blipFill>
        <p:spPr bwMode="auto">
          <a:xfrm>
            <a:off x="7484534" y="1073150"/>
            <a:ext cx="880533" cy="1231900"/>
          </a:xfrm>
          <a:prstGeom prst="rect">
            <a:avLst/>
          </a:prstGeom>
          <a:noFill/>
          <a:ln w="9525">
            <a:noFill/>
            <a:miter lim="800000"/>
            <a:headEnd/>
            <a:tailEnd/>
          </a:ln>
        </p:spPr>
      </p:pic>
      <p:pic>
        <p:nvPicPr>
          <p:cNvPr id="173097" name="Picture 41" descr="disinterested"/>
          <p:cNvPicPr>
            <a:picLocks noChangeAspect="1" noChangeArrowheads="1"/>
          </p:cNvPicPr>
          <p:nvPr/>
        </p:nvPicPr>
        <p:blipFill>
          <a:blip r:embed="rId7" cstate="print">
            <a:grayscl/>
          </a:blip>
          <a:srcRect/>
          <a:stretch>
            <a:fillRect/>
          </a:stretch>
        </p:blipFill>
        <p:spPr bwMode="auto">
          <a:xfrm>
            <a:off x="1727200" y="4800600"/>
            <a:ext cx="1309511" cy="1104900"/>
          </a:xfrm>
          <a:prstGeom prst="rect">
            <a:avLst/>
          </a:prstGeom>
          <a:noFill/>
          <a:ln w="9525">
            <a:solidFill>
              <a:schemeClr val="tx1"/>
            </a:solidFill>
            <a:miter lim="800000"/>
            <a:headEnd/>
            <a:tailEnd/>
          </a:ln>
        </p:spPr>
      </p:pic>
      <p:pic>
        <p:nvPicPr>
          <p:cNvPr id="173098" name="Picture 42" descr="fear, exhaustion, anxiety"/>
          <p:cNvPicPr>
            <a:picLocks noChangeAspect="1" noChangeArrowheads="1"/>
          </p:cNvPicPr>
          <p:nvPr/>
        </p:nvPicPr>
        <p:blipFill>
          <a:blip r:embed="rId8" cstate="print"/>
          <a:srcRect/>
          <a:stretch>
            <a:fillRect/>
          </a:stretch>
        </p:blipFill>
        <p:spPr bwMode="auto">
          <a:xfrm>
            <a:off x="8012289" y="3663950"/>
            <a:ext cx="726723" cy="1231900"/>
          </a:xfrm>
          <a:prstGeom prst="rect">
            <a:avLst/>
          </a:prstGeom>
          <a:noFill/>
          <a:ln w="9525">
            <a:solidFill>
              <a:schemeClr val="tx1"/>
            </a:solidFill>
            <a:miter lim="800000"/>
            <a:headEnd/>
            <a:tailEnd/>
          </a:ln>
        </p:spPr>
      </p:pic>
      <p:pic>
        <p:nvPicPr>
          <p:cNvPr id="173099" name="Picture 43" descr="exhausted 02"/>
          <p:cNvPicPr>
            <a:picLocks noChangeAspect="1" noChangeArrowheads="1"/>
          </p:cNvPicPr>
          <p:nvPr/>
        </p:nvPicPr>
        <p:blipFill>
          <a:blip r:embed="rId9" cstate="print">
            <a:grayscl/>
          </a:blip>
          <a:srcRect/>
          <a:stretch>
            <a:fillRect/>
          </a:stretch>
        </p:blipFill>
        <p:spPr bwMode="auto">
          <a:xfrm>
            <a:off x="7529689" y="5184776"/>
            <a:ext cx="1411111" cy="1190625"/>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3096"/>
                                        </p:tgtEl>
                                        <p:attrNameLst>
                                          <p:attrName>style.visibility</p:attrName>
                                        </p:attrNameLst>
                                      </p:cBhvr>
                                      <p:to>
                                        <p:strVal val="visible"/>
                                      </p:to>
                                    </p:set>
                                    <p:anim calcmode="lin" valueType="num">
                                      <p:cBhvr>
                                        <p:cTn id="7" dur="500" fill="hold"/>
                                        <p:tgtEl>
                                          <p:spTgt spid="173096"/>
                                        </p:tgtEl>
                                        <p:attrNameLst>
                                          <p:attrName>ppt_w</p:attrName>
                                        </p:attrNameLst>
                                      </p:cBhvr>
                                      <p:tavLst>
                                        <p:tav tm="0">
                                          <p:val>
                                            <p:fltVal val="0"/>
                                          </p:val>
                                        </p:tav>
                                        <p:tav tm="100000">
                                          <p:val>
                                            <p:strVal val="#ppt_w"/>
                                          </p:val>
                                        </p:tav>
                                      </p:tavLst>
                                    </p:anim>
                                    <p:anim calcmode="lin" valueType="num">
                                      <p:cBhvr>
                                        <p:cTn id="8" dur="500" fill="hold"/>
                                        <p:tgtEl>
                                          <p:spTgt spid="17309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73091"/>
                                        </p:tgtEl>
                                        <p:attrNameLst>
                                          <p:attrName>style.visibility</p:attrName>
                                        </p:attrNameLst>
                                      </p:cBhvr>
                                      <p:to>
                                        <p:strVal val="visible"/>
                                      </p:to>
                                    </p:set>
                                    <p:anim calcmode="lin" valueType="num">
                                      <p:cBhvr>
                                        <p:cTn id="13" dur="500" fill="hold"/>
                                        <p:tgtEl>
                                          <p:spTgt spid="173091"/>
                                        </p:tgtEl>
                                        <p:attrNameLst>
                                          <p:attrName>ppt_w</p:attrName>
                                        </p:attrNameLst>
                                      </p:cBhvr>
                                      <p:tavLst>
                                        <p:tav tm="0">
                                          <p:val>
                                            <p:fltVal val="0"/>
                                          </p:val>
                                        </p:tav>
                                        <p:tav tm="100000">
                                          <p:val>
                                            <p:strVal val="#ppt_w"/>
                                          </p:val>
                                        </p:tav>
                                      </p:tavLst>
                                    </p:anim>
                                    <p:anim calcmode="lin" valueType="num">
                                      <p:cBhvr>
                                        <p:cTn id="14" dur="500" fill="hold"/>
                                        <p:tgtEl>
                                          <p:spTgt spid="17309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73092"/>
                                        </p:tgtEl>
                                        <p:attrNameLst>
                                          <p:attrName>style.visibility</p:attrName>
                                        </p:attrNameLst>
                                      </p:cBhvr>
                                      <p:to>
                                        <p:strVal val="visible"/>
                                      </p:to>
                                    </p:set>
                                    <p:anim calcmode="lin" valueType="num">
                                      <p:cBhvr>
                                        <p:cTn id="19" dur="500" fill="hold"/>
                                        <p:tgtEl>
                                          <p:spTgt spid="173092"/>
                                        </p:tgtEl>
                                        <p:attrNameLst>
                                          <p:attrName>ppt_w</p:attrName>
                                        </p:attrNameLst>
                                      </p:cBhvr>
                                      <p:tavLst>
                                        <p:tav tm="0">
                                          <p:val>
                                            <p:fltVal val="0"/>
                                          </p:val>
                                        </p:tav>
                                        <p:tav tm="100000">
                                          <p:val>
                                            <p:strVal val="#ppt_w"/>
                                          </p:val>
                                        </p:tav>
                                      </p:tavLst>
                                    </p:anim>
                                    <p:anim calcmode="lin" valueType="num">
                                      <p:cBhvr>
                                        <p:cTn id="20" dur="500" fill="hold"/>
                                        <p:tgtEl>
                                          <p:spTgt spid="17309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73089"/>
                                        </p:tgtEl>
                                        <p:attrNameLst>
                                          <p:attrName>style.visibility</p:attrName>
                                        </p:attrNameLst>
                                      </p:cBhvr>
                                      <p:to>
                                        <p:strVal val="visible"/>
                                      </p:to>
                                    </p:set>
                                    <p:anim calcmode="lin" valueType="num">
                                      <p:cBhvr>
                                        <p:cTn id="25" dur="500" fill="hold"/>
                                        <p:tgtEl>
                                          <p:spTgt spid="173089"/>
                                        </p:tgtEl>
                                        <p:attrNameLst>
                                          <p:attrName>ppt_w</p:attrName>
                                        </p:attrNameLst>
                                      </p:cBhvr>
                                      <p:tavLst>
                                        <p:tav tm="0">
                                          <p:val>
                                            <p:fltVal val="0"/>
                                          </p:val>
                                        </p:tav>
                                        <p:tav tm="100000">
                                          <p:val>
                                            <p:strVal val="#ppt_w"/>
                                          </p:val>
                                        </p:tav>
                                      </p:tavLst>
                                    </p:anim>
                                    <p:anim calcmode="lin" valueType="num">
                                      <p:cBhvr>
                                        <p:cTn id="26" dur="500" fill="hold"/>
                                        <p:tgtEl>
                                          <p:spTgt spid="17308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73098"/>
                                        </p:tgtEl>
                                        <p:attrNameLst>
                                          <p:attrName>style.visibility</p:attrName>
                                        </p:attrNameLst>
                                      </p:cBhvr>
                                      <p:to>
                                        <p:strVal val="visible"/>
                                      </p:to>
                                    </p:set>
                                    <p:anim calcmode="lin" valueType="num">
                                      <p:cBhvr>
                                        <p:cTn id="31" dur="500" fill="hold"/>
                                        <p:tgtEl>
                                          <p:spTgt spid="173098"/>
                                        </p:tgtEl>
                                        <p:attrNameLst>
                                          <p:attrName>ppt_w</p:attrName>
                                        </p:attrNameLst>
                                      </p:cBhvr>
                                      <p:tavLst>
                                        <p:tav tm="0">
                                          <p:val>
                                            <p:fltVal val="0"/>
                                          </p:val>
                                        </p:tav>
                                        <p:tav tm="100000">
                                          <p:val>
                                            <p:strVal val="#ppt_w"/>
                                          </p:val>
                                        </p:tav>
                                      </p:tavLst>
                                    </p:anim>
                                    <p:anim calcmode="lin" valueType="num">
                                      <p:cBhvr>
                                        <p:cTn id="32" dur="500" fill="hold"/>
                                        <p:tgtEl>
                                          <p:spTgt spid="173098"/>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73097"/>
                                        </p:tgtEl>
                                        <p:attrNameLst>
                                          <p:attrName>style.visibility</p:attrName>
                                        </p:attrNameLst>
                                      </p:cBhvr>
                                      <p:to>
                                        <p:strVal val="visible"/>
                                      </p:to>
                                    </p:set>
                                    <p:anim calcmode="lin" valueType="num">
                                      <p:cBhvr>
                                        <p:cTn id="37" dur="500" fill="hold"/>
                                        <p:tgtEl>
                                          <p:spTgt spid="173097"/>
                                        </p:tgtEl>
                                        <p:attrNameLst>
                                          <p:attrName>ppt_w</p:attrName>
                                        </p:attrNameLst>
                                      </p:cBhvr>
                                      <p:tavLst>
                                        <p:tav tm="0">
                                          <p:val>
                                            <p:fltVal val="0"/>
                                          </p:val>
                                        </p:tav>
                                        <p:tav tm="100000">
                                          <p:val>
                                            <p:strVal val="#ppt_w"/>
                                          </p:val>
                                        </p:tav>
                                      </p:tavLst>
                                    </p:anim>
                                    <p:anim calcmode="lin" valueType="num">
                                      <p:cBhvr>
                                        <p:cTn id="38" dur="500" fill="hold"/>
                                        <p:tgtEl>
                                          <p:spTgt spid="173097"/>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73099"/>
                                        </p:tgtEl>
                                        <p:attrNameLst>
                                          <p:attrName>style.visibility</p:attrName>
                                        </p:attrNameLst>
                                      </p:cBhvr>
                                      <p:to>
                                        <p:strVal val="visible"/>
                                      </p:to>
                                    </p:set>
                                    <p:anim calcmode="lin" valueType="num">
                                      <p:cBhvr>
                                        <p:cTn id="43" dur="500" fill="hold"/>
                                        <p:tgtEl>
                                          <p:spTgt spid="173099"/>
                                        </p:tgtEl>
                                        <p:attrNameLst>
                                          <p:attrName>ppt_w</p:attrName>
                                        </p:attrNameLst>
                                      </p:cBhvr>
                                      <p:tavLst>
                                        <p:tav tm="0">
                                          <p:val>
                                            <p:fltVal val="0"/>
                                          </p:val>
                                        </p:tav>
                                        <p:tav tm="100000">
                                          <p:val>
                                            <p:strVal val="#ppt_w"/>
                                          </p:val>
                                        </p:tav>
                                      </p:tavLst>
                                    </p:anim>
                                    <p:anim calcmode="lin" valueType="num">
                                      <p:cBhvr>
                                        <p:cTn id="44" dur="500" fill="hold"/>
                                        <p:tgtEl>
                                          <p:spTgt spid="1730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51520" y="476672"/>
            <a:ext cx="8634589" cy="619125"/>
          </a:xfrm>
          <a:prstGeom prst="rect">
            <a:avLst/>
          </a:prstGeom>
          <a:noFill/>
          <a:ln w="9525">
            <a:noFill/>
            <a:miter lim="800000"/>
            <a:headEnd/>
            <a:tailEnd/>
          </a:ln>
        </p:spPr>
        <p:txBody>
          <a:bodyPr/>
          <a:lstStyle/>
          <a:p>
            <a:pPr algn="ctr">
              <a:lnSpc>
                <a:spcPct val="80000"/>
              </a:lnSpc>
              <a:buFontTx/>
              <a:buNone/>
              <a:tabLst>
                <a:tab pos="1428750" algn="l"/>
              </a:tabLst>
            </a:pPr>
            <a:r>
              <a:rPr lang="lv-LV" sz="3200" b="1" dirty="0">
                <a:latin typeface="Arial" charset="0"/>
              </a:rPr>
              <a:t>Ar vecumu saistītās atmiņas izmaiņu d</a:t>
            </a:r>
            <a:r>
              <a:rPr lang="de-DE" sz="3200" b="1" dirty="0">
                <a:latin typeface="Arial" charset="0"/>
              </a:rPr>
              <a:t>iferen</a:t>
            </a:r>
            <a:r>
              <a:rPr lang="lv-LV" sz="3200" b="1" dirty="0">
                <a:latin typeface="Arial" charset="0"/>
              </a:rPr>
              <a:t>ciācijas kritēriji</a:t>
            </a:r>
            <a:endParaRPr lang="de-DE" sz="3200" b="1" dirty="0">
              <a:latin typeface="Arial" charset="0"/>
            </a:endParaRPr>
          </a:p>
        </p:txBody>
      </p:sp>
      <p:sp>
        <p:nvSpPr>
          <p:cNvPr id="30723" name="Rectangle 3"/>
          <p:cNvSpPr>
            <a:spLocks noChangeArrowheads="1"/>
          </p:cNvSpPr>
          <p:nvPr/>
        </p:nvSpPr>
        <p:spPr bwMode="auto">
          <a:xfrm>
            <a:off x="827584" y="6165304"/>
            <a:ext cx="6680200" cy="415925"/>
          </a:xfrm>
          <a:prstGeom prst="rect">
            <a:avLst/>
          </a:prstGeom>
          <a:noFill/>
          <a:ln w="9525">
            <a:noFill/>
            <a:miter lim="800000"/>
            <a:headEnd/>
            <a:tailEnd/>
          </a:ln>
        </p:spPr>
        <p:txBody>
          <a:bodyPr/>
          <a:lstStyle/>
          <a:p>
            <a:pPr>
              <a:lnSpc>
                <a:spcPct val="105000"/>
              </a:lnSpc>
              <a:spcBef>
                <a:spcPct val="50000"/>
              </a:spcBef>
              <a:buClr>
                <a:srgbClr val="FFFF00"/>
              </a:buClr>
              <a:buSzPct val="80000"/>
              <a:buFont typeface="Wingdings" pitchFamily="2" charset="2"/>
              <a:buNone/>
            </a:pPr>
            <a:r>
              <a:rPr lang="de-DE" sz="1200" dirty="0">
                <a:latin typeface="Arial" charset="0"/>
              </a:rPr>
              <a:t>From Maurer K, Ihl R, Frölich L, Alzheimer. Springer-Verlag: Heidelberg 1993</a:t>
            </a:r>
            <a:endParaRPr lang="de-DE" sz="1200" b="1" dirty="0">
              <a:latin typeface="Arial" charset="0"/>
            </a:endParaRPr>
          </a:p>
        </p:txBody>
      </p:sp>
      <p:sp>
        <p:nvSpPr>
          <p:cNvPr id="434180" name="Rectangle 4"/>
          <p:cNvSpPr>
            <a:spLocks noChangeArrowheads="1"/>
          </p:cNvSpPr>
          <p:nvPr/>
        </p:nvSpPr>
        <p:spPr bwMode="auto">
          <a:xfrm>
            <a:off x="1043608" y="1772816"/>
            <a:ext cx="7744178" cy="3878263"/>
          </a:xfrm>
          <a:prstGeom prst="rect">
            <a:avLst/>
          </a:prstGeom>
          <a:noFill/>
          <a:ln w="9525">
            <a:noFill/>
            <a:miter lim="800000"/>
            <a:headEnd/>
            <a:tailEnd/>
          </a:ln>
        </p:spPr>
        <p:txBody>
          <a:bodyPr/>
          <a:lstStyle/>
          <a:p>
            <a:pPr algn="just">
              <a:lnSpc>
                <a:spcPct val="125000"/>
              </a:lnSpc>
              <a:spcBef>
                <a:spcPct val="55000"/>
              </a:spcBef>
              <a:buClr>
                <a:schemeClr val="accent1"/>
              </a:buClr>
              <a:buSzPct val="80000"/>
              <a:buFont typeface="Wingdings" pitchFamily="2" charset="2"/>
              <a:buChar char="l"/>
              <a:tabLst>
                <a:tab pos="285750" algn="l"/>
                <a:tab pos="5715000" algn="l"/>
              </a:tabLst>
            </a:pPr>
            <a:r>
              <a:rPr lang="de-DE" sz="2200" b="1" dirty="0">
                <a:latin typeface="Arial" charset="0"/>
              </a:rPr>
              <a:t>	N</a:t>
            </a:r>
            <a:r>
              <a:rPr lang="lv-LV" sz="2200" b="1" dirty="0">
                <a:latin typeface="Arial" charset="0"/>
              </a:rPr>
              <a:t>av norādes uz demenci </a:t>
            </a:r>
            <a:r>
              <a:rPr lang="de-DE" sz="2200" b="1" dirty="0">
                <a:latin typeface="Arial" charset="0"/>
              </a:rPr>
              <a:t>(MMSE</a:t>
            </a:r>
            <a:r>
              <a:rPr lang="lv-LV" sz="2200" b="1" dirty="0">
                <a:latin typeface="Arial" charset="0"/>
              </a:rPr>
              <a:t> virs 24 punktiem)</a:t>
            </a:r>
            <a:endParaRPr lang="de-DE" sz="2200" b="1" dirty="0">
              <a:latin typeface="Arial" charset="0"/>
            </a:endParaRPr>
          </a:p>
          <a:p>
            <a:pPr algn="just">
              <a:lnSpc>
                <a:spcPct val="125000"/>
              </a:lnSpc>
              <a:spcBef>
                <a:spcPct val="75000"/>
              </a:spcBef>
              <a:buClr>
                <a:schemeClr val="accent1"/>
              </a:buClr>
              <a:buSzPct val="80000"/>
              <a:buFont typeface="Wingdings" pitchFamily="2" charset="2"/>
              <a:buChar char="l"/>
              <a:tabLst>
                <a:tab pos="285750" algn="l"/>
                <a:tab pos="5715000" algn="l"/>
              </a:tabLst>
            </a:pPr>
            <a:r>
              <a:rPr lang="de-DE" sz="2200" b="1" dirty="0">
                <a:latin typeface="Arial" charset="0"/>
              </a:rPr>
              <a:t>	Intel</a:t>
            </a:r>
            <a:r>
              <a:rPr lang="lv-LV" sz="2200" b="1" dirty="0">
                <a:latin typeface="Arial" charset="0"/>
              </a:rPr>
              <a:t>ekta kapacitāte un sociālā atbildība adekvāta ikdienas dzīvei</a:t>
            </a:r>
            <a:endParaRPr lang="de-DE" sz="2200" b="1" dirty="0">
              <a:latin typeface="Arial" charset="0"/>
            </a:endParaRPr>
          </a:p>
          <a:p>
            <a:pPr algn="just">
              <a:lnSpc>
                <a:spcPct val="125000"/>
              </a:lnSpc>
              <a:spcBef>
                <a:spcPct val="75000"/>
              </a:spcBef>
              <a:buClr>
                <a:schemeClr val="accent1"/>
              </a:buClr>
              <a:buSzPct val="80000"/>
              <a:buFont typeface="Wingdings" pitchFamily="2" charset="2"/>
              <a:buChar char="l"/>
              <a:tabLst>
                <a:tab pos="285750" algn="l"/>
                <a:tab pos="5715000" algn="l"/>
              </a:tabLst>
            </a:pPr>
            <a:r>
              <a:rPr lang="de-DE" sz="2200" b="1" dirty="0">
                <a:latin typeface="Arial" charset="0"/>
              </a:rPr>
              <a:t> </a:t>
            </a:r>
            <a:r>
              <a:rPr lang="lv-LV" sz="2200" b="1" dirty="0">
                <a:latin typeface="Arial" charset="0"/>
              </a:rPr>
              <a:t>Atmiņas ierobežojumi neprogresējoši</a:t>
            </a:r>
            <a:endParaRPr lang="de-DE" sz="2200" b="1" dirty="0">
              <a:latin typeface="Arial" charset="0"/>
            </a:endParaRPr>
          </a:p>
        </p:txBody>
      </p:sp>
      <p:pic>
        <p:nvPicPr>
          <p:cNvPr id="30725" name="Picture 5" descr="old man learning pc work"/>
          <p:cNvPicPr>
            <a:picLocks noChangeAspect="1" noChangeArrowheads="1"/>
          </p:cNvPicPr>
          <p:nvPr/>
        </p:nvPicPr>
        <p:blipFill>
          <a:blip r:embed="rId3" cstate="print"/>
          <a:srcRect/>
          <a:stretch>
            <a:fillRect/>
          </a:stretch>
        </p:blipFill>
        <p:spPr bwMode="auto">
          <a:xfrm>
            <a:off x="6121401" y="4367213"/>
            <a:ext cx="2096911" cy="1878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34180">
                                            <p:txEl>
                                              <p:pRg st="0" end="0"/>
                                            </p:txEl>
                                          </p:spTgt>
                                        </p:tgtEl>
                                        <p:attrNameLst>
                                          <p:attrName>style.visibility</p:attrName>
                                        </p:attrNameLst>
                                      </p:cBhvr>
                                      <p:to>
                                        <p:strVal val="visible"/>
                                      </p:to>
                                    </p:set>
                                    <p:animEffect transition="in" filter="wipe(up)">
                                      <p:cBhvr>
                                        <p:cTn id="7" dur="500"/>
                                        <p:tgtEl>
                                          <p:spTgt spid="4341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34180">
                                            <p:txEl>
                                              <p:pRg st="1" end="1"/>
                                            </p:txEl>
                                          </p:spTgt>
                                        </p:tgtEl>
                                        <p:attrNameLst>
                                          <p:attrName>style.visibility</p:attrName>
                                        </p:attrNameLst>
                                      </p:cBhvr>
                                      <p:to>
                                        <p:strVal val="visible"/>
                                      </p:to>
                                    </p:set>
                                    <p:animEffect transition="in" filter="wipe(up)">
                                      <p:cBhvr>
                                        <p:cTn id="12" dur="500"/>
                                        <p:tgtEl>
                                          <p:spTgt spid="4341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34180">
                                            <p:txEl>
                                              <p:pRg st="2" end="2"/>
                                            </p:txEl>
                                          </p:spTgt>
                                        </p:tgtEl>
                                        <p:attrNameLst>
                                          <p:attrName>style.visibility</p:attrName>
                                        </p:attrNameLst>
                                      </p:cBhvr>
                                      <p:to>
                                        <p:strVal val="visible"/>
                                      </p:to>
                                    </p:set>
                                    <p:animEffect transition="in" filter="wipe(up)">
                                      <p:cBhvr>
                                        <p:cTn id="17" dur="500"/>
                                        <p:tgtEl>
                                          <p:spTgt spid="4341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0"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637823" y="344489"/>
            <a:ext cx="8634589" cy="619125"/>
          </a:xfrm>
          <a:prstGeom prst="rect">
            <a:avLst/>
          </a:prstGeom>
          <a:noFill/>
          <a:ln w="9525">
            <a:noFill/>
            <a:miter lim="800000"/>
            <a:headEnd/>
            <a:tailEnd/>
          </a:ln>
        </p:spPr>
        <p:txBody>
          <a:bodyPr/>
          <a:lstStyle/>
          <a:p>
            <a:pPr algn="ctr">
              <a:lnSpc>
                <a:spcPct val="80000"/>
              </a:lnSpc>
              <a:buFontTx/>
              <a:buNone/>
              <a:tabLst>
                <a:tab pos="1428750" algn="l"/>
              </a:tabLst>
            </a:pPr>
            <a:r>
              <a:rPr lang="lv-LV" sz="3200" b="1" dirty="0">
                <a:latin typeface="Arial" charset="0"/>
              </a:rPr>
              <a:t>Attīstītas demences simptomi</a:t>
            </a:r>
            <a:endParaRPr lang="de-DE" sz="3200" b="1" dirty="0">
              <a:latin typeface="Arial" charset="0"/>
            </a:endParaRPr>
          </a:p>
        </p:txBody>
      </p:sp>
      <p:sp>
        <p:nvSpPr>
          <p:cNvPr id="33795" name="Rectangle 8"/>
          <p:cNvSpPr>
            <a:spLocks noChangeArrowheads="1"/>
          </p:cNvSpPr>
          <p:nvPr/>
        </p:nvSpPr>
        <p:spPr bwMode="auto">
          <a:xfrm>
            <a:off x="973667" y="958850"/>
            <a:ext cx="7107767" cy="5437188"/>
          </a:xfrm>
          <a:prstGeom prst="rect">
            <a:avLst/>
          </a:prstGeom>
          <a:noFill/>
          <a:ln w="9525">
            <a:noFill/>
            <a:miter lim="800000"/>
            <a:headEnd/>
            <a:tailEnd/>
          </a:ln>
        </p:spPr>
        <p:txBody>
          <a:bodyPr/>
          <a:lstStyle/>
          <a:p>
            <a:pPr>
              <a:lnSpc>
                <a:spcPct val="125000"/>
              </a:lnSpc>
              <a:spcBef>
                <a:spcPct val="55000"/>
              </a:spcBef>
              <a:buClr>
                <a:schemeClr val="accent1"/>
              </a:buClr>
              <a:buSzPct val="80000"/>
              <a:buFont typeface="Wingdings" pitchFamily="2" charset="2"/>
              <a:buChar char="l"/>
              <a:tabLst>
                <a:tab pos="374650" algn="l"/>
                <a:tab pos="5715000" algn="l"/>
              </a:tabLst>
            </a:pPr>
            <a:r>
              <a:rPr lang="de-DE" sz="2600" b="1">
                <a:latin typeface="Arial" charset="0"/>
              </a:rPr>
              <a:t>	</a:t>
            </a:r>
            <a:r>
              <a:rPr lang="lv-LV" sz="2600" b="1">
                <a:latin typeface="Arial" charset="0"/>
              </a:rPr>
              <a:t>Būtiski atmiņas traucējumi</a:t>
            </a:r>
            <a:r>
              <a:rPr lang="de-DE" sz="2600" b="1">
                <a:latin typeface="Arial" charset="0"/>
              </a:rPr>
              <a:t> (agno</a:t>
            </a:r>
            <a:r>
              <a:rPr lang="lv-LV" sz="2600" b="1">
                <a:latin typeface="Arial" charset="0"/>
              </a:rPr>
              <a:t>zija</a:t>
            </a:r>
            <a:r>
              <a:rPr lang="de-DE" sz="2600" b="1">
                <a:latin typeface="Arial" charset="0"/>
              </a:rPr>
              <a:t>)</a:t>
            </a:r>
          </a:p>
          <a:p>
            <a:pPr>
              <a:lnSpc>
                <a:spcPct val="125000"/>
              </a:lnSpc>
              <a:spcBef>
                <a:spcPct val="100000"/>
              </a:spcBef>
              <a:buClr>
                <a:schemeClr val="accent1"/>
              </a:buClr>
              <a:buSzPct val="80000"/>
              <a:buFont typeface="Wingdings" pitchFamily="2" charset="2"/>
              <a:buChar char="l"/>
              <a:tabLst>
                <a:tab pos="374650" algn="l"/>
                <a:tab pos="5715000" algn="l"/>
              </a:tabLst>
            </a:pPr>
            <a:r>
              <a:rPr lang="de-DE" sz="2600" b="1">
                <a:latin typeface="Arial" charset="0"/>
              </a:rPr>
              <a:t>	</a:t>
            </a:r>
            <a:r>
              <a:rPr lang="lv-LV" sz="2600" b="1">
                <a:latin typeface="Arial" charset="0"/>
              </a:rPr>
              <a:t>Dez</a:t>
            </a:r>
            <a:r>
              <a:rPr lang="de-DE" sz="2600" b="1">
                <a:latin typeface="Arial" charset="0"/>
              </a:rPr>
              <a:t>orient</a:t>
            </a:r>
            <a:r>
              <a:rPr lang="lv-LV" sz="2600" b="1">
                <a:latin typeface="Arial" charset="0"/>
              </a:rPr>
              <a:t>ācija laikā un telpā</a:t>
            </a:r>
            <a:endParaRPr lang="de-DE" sz="2600" b="1">
              <a:latin typeface="Arial" charset="0"/>
            </a:endParaRPr>
          </a:p>
          <a:p>
            <a:pPr>
              <a:lnSpc>
                <a:spcPct val="125000"/>
              </a:lnSpc>
              <a:spcBef>
                <a:spcPct val="100000"/>
              </a:spcBef>
              <a:buClr>
                <a:schemeClr val="accent1"/>
              </a:buClr>
              <a:buSzPct val="80000"/>
              <a:buFont typeface="Wingdings" pitchFamily="2" charset="2"/>
              <a:buChar char="l"/>
              <a:tabLst>
                <a:tab pos="374650" algn="l"/>
                <a:tab pos="5715000" algn="l"/>
              </a:tabLst>
            </a:pPr>
            <a:r>
              <a:rPr lang="de-DE" sz="2600" b="1">
                <a:latin typeface="Arial" charset="0"/>
              </a:rPr>
              <a:t>	</a:t>
            </a:r>
            <a:r>
              <a:rPr lang="lv-LV" sz="2600" b="1">
                <a:latin typeface="Arial" charset="0"/>
              </a:rPr>
              <a:t>Motivācijas trūkums veikt mājas ikdienas darbus, vienaldzība pret personīgo higiēnu</a:t>
            </a:r>
            <a:endParaRPr lang="de-DE" sz="2600" b="1">
              <a:latin typeface="Arial" charset="0"/>
            </a:endParaRPr>
          </a:p>
          <a:p>
            <a:pPr>
              <a:lnSpc>
                <a:spcPct val="125000"/>
              </a:lnSpc>
              <a:spcBef>
                <a:spcPct val="100000"/>
              </a:spcBef>
              <a:buClr>
                <a:schemeClr val="accent1"/>
              </a:buClr>
              <a:buSzPct val="80000"/>
              <a:buFont typeface="Wingdings" pitchFamily="2" charset="2"/>
              <a:buChar char="l"/>
              <a:tabLst>
                <a:tab pos="374650" algn="l"/>
                <a:tab pos="5715000" algn="l"/>
              </a:tabLst>
            </a:pPr>
            <a:r>
              <a:rPr lang="de-DE" sz="2600" b="1">
                <a:latin typeface="Arial" charset="0"/>
              </a:rPr>
              <a:t>	</a:t>
            </a:r>
            <a:r>
              <a:rPr lang="lv-LV" sz="2600" b="1">
                <a:latin typeface="Arial" charset="0"/>
              </a:rPr>
              <a:t>Traucēta sociālā uzvedība </a:t>
            </a:r>
            <a:r>
              <a:rPr lang="de-DE" sz="2600" b="1">
                <a:latin typeface="Arial" charset="0"/>
              </a:rPr>
              <a:t>(</a:t>
            </a:r>
            <a:r>
              <a:rPr lang="lv-LV" sz="2600" b="1">
                <a:latin typeface="Arial" charset="0"/>
              </a:rPr>
              <a:t>viegla aizkaitinātība)</a:t>
            </a:r>
            <a:r>
              <a:rPr lang="de-DE" sz="2600" b="1">
                <a:latin typeface="Arial" charset="0"/>
              </a:rPr>
              <a:t> </a:t>
            </a:r>
            <a:endParaRPr lang="lv-LV" sz="2600" b="1">
              <a:latin typeface="Arial" charset="0"/>
            </a:endParaRPr>
          </a:p>
          <a:p>
            <a:pPr>
              <a:lnSpc>
                <a:spcPct val="125000"/>
              </a:lnSpc>
              <a:spcBef>
                <a:spcPct val="100000"/>
              </a:spcBef>
              <a:buClr>
                <a:schemeClr val="accent1"/>
              </a:buClr>
              <a:buSzPct val="80000"/>
              <a:buFont typeface="Wingdings" pitchFamily="2" charset="2"/>
              <a:buChar char="l"/>
              <a:tabLst>
                <a:tab pos="374650" algn="l"/>
                <a:tab pos="5715000" algn="l"/>
              </a:tabLst>
            </a:pPr>
            <a:r>
              <a:rPr lang="de-DE" sz="2600" b="1">
                <a:latin typeface="Arial" charset="0"/>
              </a:rPr>
              <a:t>	</a:t>
            </a:r>
            <a:r>
              <a:rPr lang="lv-LV" sz="2600" b="1">
                <a:latin typeface="Arial" charset="0"/>
              </a:rPr>
              <a:t>Traucētas </a:t>
            </a:r>
            <a:r>
              <a:rPr lang="de-DE" sz="2600" b="1">
                <a:latin typeface="Arial" charset="0"/>
              </a:rPr>
              <a:t>motor</a:t>
            </a:r>
            <a:r>
              <a:rPr lang="lv-LV" sz="2600" b="1">
                <a:latin typeface="Arial" charset="0"/>
              </a:rPr>
              <a:t>ās funkcijas</a:t>
            </a:r>
            <a:endParaRPr lang="de-DE" sz="2600" b="1">
              <a:latin typeface="Arial" charset="0"/>
            </a:endParaRPr>
          </a:p>
        </p:txBody>
      </p:sp>
      <p:pic>
        <p:nvPicPr>
          <p:cNvPr id="174091" name="Picture 11" descr="Puzzle"/>
          <p:cNvPicPr>
            <a:picLocks noChangeAspect="1" noChangeArrowheads="1"/>
          </p:cNvPicPr>
          <p:nvPr/>
        </p:nvPicPr>
        <p:blipFill>
          <a:blip r:embed="rId3" cstate="print">
            <a:grayscl/>
          </a:blip>
          <a:srcRect/>
          <a:stretch>
            <a:fillRect/>
          </a:stretch>
        </p:blipFill>
        <p:spPr bwMode="auto">
          <a:xfrm>
            <a:off x="6495345" y="1636714"/>
            <a:ext cx="1327855" cy="985837"/>
          </a:xfrm>
          <a:prstGeom prst="rect">
            <a:avLst/>
          </a:prstGeom>
          <a:noFill/>
          <a:ln w="9525">
            <a:noFill/>
            <a:miter lim="800000"/>
            <a:headEnd/>
            <a:tailEnd/>
          </a:ln>
        </p:spPr>
      </p:pic>
      <p:pic>
        <p:nvPicPr>
          <p:cNvPr id="174092" name="Picture 12" descr="Abwesenheit"/>
          <p:cNvPicPr>
            <a:picLocks noChangeAspect="1" noChangeArrowheads="1"/>
          </p:cNvPicPr>
          <p:nvPr/>
        </p:nvPicPr>
        <p:blipFill>
          <a:blip r:embed="rId4" cstate="print"/>
          <a:srcRect/>
          <a:stretch>
            <a:fillRect/>
          </a:stretch>
        </p:blipFill>
        <p:spPr bwMode="auto">
          <a:xfrm>
            <a:off x="7988301" y="1098550"/>
            <a:ext cx="979311" cy="1930400"/>
          </a:xfrm>
          <a:prstGeom prst="rect">
            <a:avLst/>
          </a:prstGeom>
          <a:noFill/>
          <a:ln w="9525">
            <a:noFill/>
            <a:miter lim="800000"/>
            <a:headEnd/>
            <a:tailEnd/>
          </a:ln>
        </p:spPr>
      </p:pic>
      <p:pic>
        <p:nvPicPr>
          <p:cNvPr id="174093" name="Picture 13" descr="Auguste D"/>
          <p:cNvPicPr>
            <a:picLocks noChangeAspect="1" noChangeArrowheads="1"/>
          </p:cNvPicPr>
          <p:nvPr/>
        </p:nvPicPr>
        <p:blipFill>
          <a:blip r:embed="rId5" cstate="print">
            <a:grayscl/>
          </a:blip>
          <a:srcRect/>
          <a:stretch>
            <a:fillRect/>
          </a:stretch>
        </p:blipFill>
        <p:spPr bwMode="auto">
          <a:xfrm>
            <a:off x="6774745" y="3963989"/>
            <a:ext cx="1140178" cy="1660525"/>
          </a:xfrm>
          <a:prstGeom prst="rect">
            <a:avLst/>
          </a:prstGeom>
          <a:noFill/>
          <a:ln w="9525">
            <a:noFill/>
            <a:miter lim="800000"/>
            <a:headEnd/>
            <a:tailEnd/>
          </a:ln>
        </p:spPr>
      </p:pic>
      <p:pic>
        <p:nvPicPr>
          <p:cNvPr id="174094" name="Picture 14" descr="Aggression"/>
          <p:cNvPicPr>
            <a:picLocks noChangeAspect="1" noChangeArrowheads="1"/>
          </p:cNvPicPr>
          <p:nvPr/>
        </p:nvPicPr>
        <p:blipFill>
          <a:blip r:embed="rId6" cstate="print"/>
          <a:srcRect/>
          <a:stretch>
            <a:fillRect/>
          </a:stretch>
        </p:blipFill>
        <p:spPr bwMode="auto">
          <a:xfrm>
            <a:off x="8015111" y="3225800"/>
            <a:ext cx="955323" cy="2203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4092"/>
                                        </p:tgtEl>
                                        <p:attrNameLst>
                                          <p:attrName>style.visibility</p:attrName>
                                        </p:attrNameLst>
                                      </p:cBhvr>
                                      <p:to>
                                        <p:strVal val="visible"/>
                                      </p:to>
                                    </p:set>
                                    <p:anim calcmode="lin" valueType="num">
                                      <p:cBhvr>
                                        <p:cTn id="7" dur="500" fill="hold"/>
                                        <p:tgtEl>
                                          <p:spTgt spid="174092"/>
                                        </p:tgtEl>
                                        <p:attrNameLst>
                                          <p:attrName>ppt_w</p:attrName>
                                        </p:attrNameLst>
                                      </p:cBhvr>
                                      <p:tavLst>
                                        <p:tav tm="0">
                                          <p:val>
                                            <p:fltVal val="0"/>
                                          </p:val>
                                        </p:tav>
                                        <p:tav tm="100000">
                                          <p:val>
                                            <p:strVal val="#ppt_w"/>
                                          </p:val>
                                        </p:tav>
                                      </p:tavLst>
                                    </p:anim>
                                    <p:anim calcmode="lin" valueType="num">
                                      <p:cBhvr>
                                        <p:cTn id="8" dur="500" fill="hold"/>
                                        <p:tgtEl>
                                          <p:spTgt spid="17409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74091"/>
                                        </p:tgtEl>
                                        <p:attrNameLst>
                                          <p:attrName>style.visibility</p:attrName>
                                        </p:attrNameLst>
                                      </p:cBhvr>
                                      <p:to>
                                        <p:strVal val="visible"/>
                                      </p:to>
                                    </p:set>
                                    <p:anim calcmode="lin" valueType="num">
                                      <p:cBhvr>
                                        <p:cTn id="13" dur="500" fill="hold"/>
                                        <p:tgtEl>
                                          <p:spTgt spid="174091"/>
                                        </p:tgtEl>
                                        <p:attrNameLst>
                                          <p:attrName>ppt_w</p:attrName>
                                        </p:attrNameLst>
                                      </p:cBhvr>
                                      <p:tavLst>
                                        <p:tav tm="0">
                                          <p:val>
                                            <p:fltVal val="0"/>
                                          </p:val>
                                        </p:tav>
                                        <p:tav tm="100000">
                                          <p:val>
                                            <p:strVal val="#ppt_w"/>
                                          </p:val>
                                        </p:tav>
                                      </p:tavLst>
                                    </p:anim>
                                    <p:anim calcmode="lin" valueType="num">
                                      <p:cBhvr>
                                        <p:cTn id="14" dur="500" fill="hold"/>
                                        <p:tgtEl>
                                          <p:spTgt spid="17409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74093"/>
                                        </p:tgtEl>
                                        <p:attrNameLst>
                                          <p:attrName>style.visibility</p:attrName>
                                        </p:attrNameLst>
                                      </p:cBhvr>
                                      <p:to>
                                        <p:strVal val="visible"/>
                                      </p:to>
                                    </p:set>
                                    <p:anim calcmode="lin" valueType="num">
                                      <p:cBhvr>
                                        <p:cTn id="19" dur="500" fill="hold"/>
                                        <p:tgtEl>
                                          <p:spTgt spid="174093"/>
                                        </p:tgtEl>
                                        <p:attrNameLst>
                                          <p:attrName>ppt_w</p:attrName>
                                        </p:attrNameLst>
                                      </p:cBhvr>
                                      <p:tavLst>
                                        <p:tav tm="0">
                                          <p:val>
                                            <p:fltVal val="0"/>
                                          </p:val>
                                        </p:tav>
                                        <p:tav tm="100000">
                                          <p:val>
                                            <p:strVal val="#ppt_w"/>
                                          </p:val>
                                        </p:tav>
                                      </p:tavLst>
                                    </p:anim>
                                    <p:anim calcmode="lin" valueType="num">
                                      <p:cBhvr>
                                        <p:cTn id="20" dur="500" fill="hold"/>
                                        <p:tgtEl>
                                          <p:spTgt spid="17409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74094"/>
                                        </p:tgtEl>
                                        <p:attrNameLst>
                                          <p:attrName>style.visibility</p:attrName>
                                        </p:attrNameLst>
                                      </p:cBhvr>
                                      <p:to>
                                        <p:strVal val="visible"/>
                                      </p:to>
                                    </p:set>
                                    <p:anim calcmode="lin" valueType="num">
                                      <p:cBhvr>
                                        <p:cTn id="25" dur="500" fill="hold"/>
                                        <p:tgtEl>
                                          <p:spTgt spid="174094"/>
                                        </p:tgtEl>
                                        <p:attrNameLst>
                                          <p:attrName>ppt_w</p:attrName>
                                        </p:attrNameLst>
                                      </p:cBhvr>
                                      <p:tavLst>
                                        <p:tav tm="0">
                                          <p:val>
                                            <p:fltVal val="0"/>
                                          </p:val>
                                        </p:tav>
                                        <p:tav tm="100000">
                                          <p:val>
                                            <p:strVal val="#ppt_w"/>
                                          </p:val>
                                        </p:tav>
                                      </p:tavLst>
                                    </p:anim>
                                    <p:anim calcmode="lin" valueType="num">
                                      <p:cBhvr>
                                        <p:cTn id="26" dur="500" fill="hold"/>
                                        <p:tgtEl>
                                          <p:spTgt spid="1740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228600" y="274638"/>
            <a:ext cx="8915400" cy="922114"/>
          </a:xfrm>
        </p:spPr>
        <p:txBody>
          <a:bodyPr/>
          <a:lstStyle/>
          <a:p>
            <a:pPr algn="ctr"/>
            <a:r>
              <a:rPr lang="lv-LV" sz="4000" b="1"/>
              <a:t>Svarīgi demences terapijas aspekti</a:t>
            </a:r>
          </a:p>
        </p:txBody>
      </p:sp>
      <p:grpSp>
        <p:nvGrpSpPr>
          <p:cNvPr id="2" name="Group 5"/>
          <p:cNvGrpSpPr>
            <a:grpSpLocks/>
          </p:cNvGrpSpPr>
          <p:nvPr/>
        </p:nvGrpSpPr>
        <p:grpSpPr bwMode="auto">
          <a:xfrm>
            <a:off x="2195736" y="1196752"/>
            <a:ext cx="4724400" cy="1016000"/>
            <a:chOff x="1976" y="680"/>
            <a:chExt cx="3136" cy="880"/>
          </a:xfrm>
        </p:grpSpPr>
        <p:sp>
          <p:nvSpPr>
            <p:cNvPr id="27654" name="AutoShape 6"/>
            <p:cNvSpPr>
              <a:spLocks noChangeArrowheads="1"/>
            </p:cNvSpPr>
            <p:nvPr/>
          </p:nvSpPr>
          <p:spPr bwMode="auto">
            <a:xfrm>
              <a:off x="1976" y="680"/>
              <a:ext cx="3136" cy="880"/>
            </a:xfrm>
            <a:prstGeom prst="downArrowCallout">
              <a:avLst>
                <a:gd name="adj1" fmla="val 89091"/>
                <a:gd name="adj2" fmla="val 89091"/>
                <a:gd name="adj3" fmla="val 16667"/>
                <a:gd name="adj4" fmla="val 66667"/>
              </a:avLst>
            </a:prstGeom>
            <a:solidFill>
              <a:srgbClr val="99CCFF"/>
            </a:solidFill>
            <a:ln w="12700" cap="sq">
              <a:solidFill>
                <a:schemeClr val="tx1"/>
              </a:solidFill>
              <a:miter lim="800000"/>
              <a:headEnd/>
              <a:tailEnd/>
            </a:ln>
            <a:effectLst/>
          </p:spPr>
          <p:txBody>
            <a:bodyPr anchor="ctr">
              <a:spAutoFit/>
            </a:bodyPr>
            <a:lstStyle/>
            <a:p>
              <a:endParaRPr lang="lv-LV"/>
            </a:p>
          </p:txBody>
        </p:sp>
        <p:sp>
          <p:nvSpPr>
            <p:cNvPr id="27655" name="Text Box 7"/>
            <p:cNvSpPr txBox="1">
              <a:spLocks noChangeArrowheads="1"/>
            </p:cNvSpPr>
            <p:nvPr/>
          </p:nvSpPr>
          <p:spPr bwMode="auto">
            <a:xfrm>
              <a:off x="2112" y="736"/>
              <a:ext cx="2864" cy="344"/>
            </a:xfrm>
            <a:prstGeom prst="rect">
              <a:avLst/>
            </a:prstGeom>
            <a:solidFill>
              <a:srgbClr val="99CCFF"/>
            </a:solidFill>
            <a:ln w="12700" cap="sq">
              <a:noFill/>
              <a:miter lim="800000"/>
              <a:headEnd/>
              <a:tailEnd/>
            </a:ln>
            <a:effectLst/>
          </p:spPr>
          <p:txBody>
            <a:bodyPr>
              <a:spAutoFit/>
            </a:bodyPr>
            <a:lstStyle/>
            <a:p>
              <a:pPr algn="ctr" eaLnBrk="0" hangingPunct="0">
                <a:spcBef>
                  <a:spcPct val="50000"/>
                </a:spcBef>
              </a:pPr>
              <a:r>
                <a:rPr lang="en-US" sz="2000" b="1">
                  <a:latin typeface="Arial" charset="0"/>
                </a:rPr>
                <a:t>Ps</a:t>
              </a:r>
              <a:r>
                <a:rPr lang="lv-LV" sz="2000" b="1">
                  <a:latin typeface="Arial" charset="0"/>
                </a:rPr>
                <a:t>iho</a:t>
              </a:r>
              <a:r>
                <a:rPr lang="en-US" sz="2000" b="1">
                  <a:latin typeface="Arial" charset="0"/>
                </a:rPr>
                <a:t>soci</a:t>
              </a:r>
              <a:r>
                <a:rPr lang="lv-LV" sz="2000" b="1">
                  <a:latin typeface="Arial" charset="0"/>
                </a:rPr>
                <a:t>ālā adaptācija</a:t>
              </a:r>
              <a:endParaRPr lang="en-US" sz="2000" b="1">
                <a:latin typeface="Arial" charset="0"/>
              </a:endParaRPr>
            </a:p>
          </p:txBody>
        </p:sp>
      </p:grpSp>
      <p:pic>
        <p:nvPicPr>
          <p:cNvPr id="27656" name="Picture 8" descr="pptseniors3"/>
          <p:cNvPicPr>
            <a:picLocks noChangeAspect="1" noChangeArrowheads="1"/>
          </p:cNvPicPr>
          <p:nvPr/>
        </p:nvPicPr>
        <p:blipFill>
          <a:blip r:embed="rId2" cstate="print">
            <a:lum bright="12000" contrast="-18000"/>
          </a:blip>
          <a:srcRect/>
          <a:stretch>
            <a:fillRect/>
          </a:stretch>
        </p:blipFill>
        <p:spPr bwMode="auto">
          <a:xfrm>
            <a:off x="3059832" y="2348880"/>
            <a:ext cx="3200400" cy="2114550"/>
          </a:xfrm>
          <a:prstGeom prst="rect">
            <a:avLst/>
          </a:prstGeom>
          <a:noFill/>
        </p:spPr>
      </p:pic>
      <p:grpSp>
        <p:nvGrpSpPr>
          <p:cNvPr id="3" name="Group 9"/>
          <p:cNvGrpSpPr>
            <a:grpSpLocks/>
          </p:cNvGrpSpPr>
          <p:nvPr/>
        </p:nvGrpSpPr>
        <p:grpSpPr bwMode="auto">
          <a:xfrm>
            <a:off x="2123728" y="4581128"/>
            <a:ext cx="4978400" cy="1435100"/>
            <a:chOff x="1976" y="3144"/>
            <a:chExt cx="3136" cy="904"/>
          </a:xfrm>
        </p:grpSpPr>
        <p:sp>
          <p:nvSpPr>
            <p:cNvPr id="27658" name="AutoShape 10"/>
            <p:cNvSpPr>
              <a:spLocks noChangeArrowheads="1"/>
            </p:cNvSpPr>
            <p:nvPr/>
          </p:nvSpPr>
          <p:spPr bwMode="auto">
            <a:xfrm flipV="1">
              <a:off x="1976" y="3144"/>
              <a:ext cx="3136" cy="904"/>
            </a:xfrm>
            <a:prstGeom prst="downArrowCallout">
              <a:avLst>
                <a:gd name="adj1" fmla="val 86726"/>
                <a:gd name="adj2" fmla="val 86726"/>
                <a:gd name="adj3" fmla="val 16667"/>
                <a:gd name="adj4" fmla="val 66667"/>
              </a:avLst>
            </a:prstGeom>
            <a:solidFill>
              <a:srgbClr val="99CCFF"/>
            </a:solidFill>
            <a:ln w="12700" cap="sq">
              <a:solidFill>
                <a:schemeClr val="tx1"/>
              </a:solidFill>
              <a:miter lim="800000"/>
              <a:headEnd/>
              <a:tailEnd/>
            </a:ln>
            <a:effectLst/>
          </p:spPr>
          <p:txBody>
            <a:bodyPr anchor="ctr">
              <a:spAutoFit/>
            </a:bodyPr>
            <a:lstStyle/>
            <a:p>
              <a:endParaRPr lang="lv-LV"/>
            </a:p>
          </p:txBody>
        </p:sp>
        <p:sp>
          <p:nvSpPr>
            <p:cNvPr id="27659" name="Text Box 11"/>
            <p:cNvSpPr txBox="1">
              <a:spLocks noChangeArrowheads="1"/>
            </p:cNvSpPr>
            <p:nvPr/>
          </p:nvSpPr>
          <p:spPr bwMode="auto">
            <a:xfrm>
              <a:off x="2112" y="3512"/>
              <a:ext cx="2864" cy="250"/>
            </a:xfrm>
            <a:prstGeom prst="rect">
              <a:avLst/>
            </a:prstGeom>
            <a:solidFill>
              <a:srgbClr val="99CCFF"/>
            </a:solidFill>
            <a:ln w="12700" cap="sq">
              <a:noFill/>
              <a:miter lim="800000"/>
              <a:headEnd/>
              <a:tailEnd/>
            </a:ln>
            <a:effectLst/>
          </p:spPr>
          <p:txBody>
            <a:bodyPr>
              <a:spAutoFit/>
            </a:bodyPr>
            <a:lstStyle/>
            <a:p>
              <a:pPr algn="ctr" eaLnBrk="0" hangingPunct="0">
                <a:spcBef>
                  <a:spcPct val="50000"/>
                </a:spcBef>
              </a:pPr>
              <a:r>
                <a:rPr lang="lv-LV" sz="2000" b="1">
                  <a:latin typeface="Arial" charset="0"/>
                </a:rPr>
                <a:t>F</a:t>
              </a:r>
              <a:r>
                <a:rPr lang="en-US" sz="2000" b="1">
                  <a:latin typeface="Arial" charset="0"/>
                </a:rPr>
                <a:t>arma</a:t>
              </a:r>
              <a:r>
                <a:rPr lang="lv-LV" sz="2000" b="1">
                  <a:latin typeface="Arial" charset="0"/>
                </a:rPr>
                <a:t>koterapija</a:t>
              </a:r>
              <a:endParaRPr lang="en-US" sz="2000" b="1">
                <a:latin typeface="Arial" charset="0"/>
              </a:endParaRPr>
            </a:p>
          </p:txBody>
        </p:sp>
      </p:grpSp>
      <p:grpSp>
        <p:nvGrpSpPr>
          <p:cNvPr id="4" name="Group 12"/>
          <p:cNvGrpSpPr>
            <a:grpSpLocks/>
          </p:cNvGrpSpPr>
          <p:nvPr/>
        </p:nvGrpSpPr>
        <p:grpSpPr bwMode="auto">
          <a:xfrm>
            <a:off x="323528" y="1844824"/>
            <a:ext cx="2565400" cy="3416300"/>
            <a:chOff x="800" y="1240"/>
            <a:chExt cx="1616" cy="2152"/>
          </a:xfrm>
        </p:grpSpPr>
        <p:sp>
          <p:nvSpPr>
            <p:cNvPr id="27661" name="AutoShape 13"/>
            <p:cNvSpPr>
              <a:spLocks noChangeArrowheads="1"/>
            </p:cNvSpPr>
            <p:nvPr/>
          </p:nvSpPr>
          <p:spPr bwMode="auto">
            <a:xfrm>
              <a:off x="800" y="1240"/>
              <a:ext cx="1616" cy="2152"/>
            </a:xfrm>
            <a:prstGeom prst="rightArrowCallout">
              <a:avLst>
                <a:gd name="adj1" fmla="val 33292"/>
                <a:gd name="adj2" fmla="val 33292"/>
                <a:gd name="adj3" fmla="val 16667"/>
                <a:gd name="adj4" fmla="val 66667"/>
              </a:avLst>
            </a:prstGeom>
            <a:solidFill>
              <a:srgbClr val="99CCFF"/>
            </a:solidFill>
            <a:ln w="12700" cap="sq">
              <a:solidFill>
                <a:schemeClr val="tx1"/>
              </a:solidFill>
              <a:miter lim="800000"/>
              <a:headEnd/>
              <a:tailEnd/>
            </a:ln>
            <a:effectLst/>
          </p:spPr>
          <p:txBody>
            <a:bodyPr anchor="ctr">
              <a:spAutoFit/>
            </a:bodyPr>
            <a:lstStyle/>
            <a:p>
              <a:endParaRPr lang="lv-LV"/>
            </a:p>
          </p:txBody>
        </p:sp>
        <p:sp>
          <p:nvSpPr>
            <p:cNvPr id="27662" name="Text Box 14"/>
            <p:cNvSpPr txBox="1">
              <a:spLocks noChangeArrowheads="1"/>
            </p:cNvSpPr>
            <p:nvPr/>
          </p:nvSpPr>
          <p:spPr bwMode="auto">
            <a:xfrm>
              <a:off x="856" y="1384"/>
              <a:ext cx="960" cy="1114"/>
            </a:xfrm>
            <a:prstGeom prst="rect">
              <a:avLst/>
            </a:prstGeom>
            <a:solidFill>
              <a:srgbClr val="99CCFF"/>
            </a:solidFill>
            <a:ln w="12700" cap="sq">
              <a:noFill/>
              <a:miter lim="800000"/>
              <a:headEnd/>
              <a:tailEnd/>
            </a:ln>
            <a:effectLst/>
          </p:spPr>
          <p:txBody>
            <a:bodyPr>
              <a:spAutoFit/>
            </a:bodyPr>
            <a:lstStyle/>
            <a:p>
              <a:pPr algn="ctr" eaLnBrk="0" hangingPunct="0">
                <a:spcBef>
                  <a:spcPct val="50000"/>
                </a:spcBef>
              </a:pPr>
              <a:r>
                <a:rPr lang="en-US" sz="2000" b="1">
                  <a:latin typeface="Arial" charset="0"/>
                </a:rPr>
                <a:t>Ment</a:t>
              </a:r>
              <a:r>
                <a:rPr lang="lv-LV" sz="2000" b="1">
                  <a:latin typeface="Arial" charset="0"/>
                </a:rPr>
                <a:t>āla </a:t>
              </a:r>
            </a:p>
            <a:p>
              <a:pPr algn="ctr" eaLnBrk="0" hangingPunct="0">
                <a:spcBef>
                  <a:spcPct val="50000"/>
                </a:spcBef>
              </a:pPr>
              <a:r>
                <a:rPr lang="lv-LV" sz="2000" b="1">
                  <a:latin typeface="Arial" charset="0"/>
                </a:rPr>
                <a:t>un</a:t>
              </a:r>
            </a:p>
            <a:p>
              <a:pPr algn="ctr" eaLnBrk="0" hangingPunct="0">
                <a:spcBef>
                  <a:spcPct val="50000"/>
                </a:spcBef>
              </a:pPr>
              <a:r>
                <a:rPr lang="lv-LV" sz="2000" b="1">
                  <a:latin typeface="Arial" charset="0"/>
                </a:rPr>
                <a:t>fizio-</a:t>
              </a:r>
            </a:p>
            <a:p>
              <a:pPr algn="ctr" eaLnBrk="0" hangingPunct="0">
                <a:spcBef>
                  <a:spcPct val="50000"/>
                </a:spcBef>
              </a:pPr>
              <a:r>
                <a:rPr lang="lv-LV" sz="2000" b="1">
                  <a:latin typeface="Arial" charset="0"/>
                </a:rPr>
                <a:t>terapija</a:t>
              </a:r>
              <a:endParaRPr lang="en-US" sz="2000" b="1">
                <a:latin typeface="Arial" charset="0"/>
              </a:endParaRPr>
            </a:p>
          </p:txBody>
        </p:sp>
      </p:grpSp>
      <p:grpSp>
        <p:nvGrpSpPr>
          <p:cNvPr id="5" name="Group 15"/>
          <p:cNvGrpSpPr>
            <a:grpSpLocks/>
          </p:cNvGrpSpPr>
          <p:nvPr/>
        </p:nvGrpSpPr>
        <p:grpSpPr bwMode="auto">
          <a:xfrm>
            <a:off x="6228184" y="1844824"/>
            <a:ext cx="2641600" cy="3416300"/>
            <a:chOff x="4664" y="1224"/>
            <a:chExt cx="1664" cy="2152"/>
          </a:xfrm>
        </p:grpSpPr>
        <p:sp>
          <p:nvSpPr>
            <p:cNvPr id="27664" name="AutoShape 16"/>
            <p:cNvSpPr>
              <a:spLocks noChangeArrowheads="1"/>
            </p:cNvSpPr>
            <p:nvPr/>
          </p:nvSpPr>
          <p:spPr bwMode="auto">
            <a:xfrm flipH="1">
              <a:off x="4664" y="1224"/>
              <a:ext cx="1664" cy="2152"/>
            </a:xfrm>
            <a:prstGeom prst="rightArrowCallout">
              <a:avLst>
                <a:gd name="adj1" fmla="val 32332"/>
                <a:gd name="adj2" fmla="val 32332"/>
                <a:gd name="adj3" fmla="val 16667"/>
                <a:gd name="adj4" fmla="val 66667"/>
              </a:avLst>
            </a:prstGeom>
            <a:solidFill>
              <a:srgbClr val="99CCFF"/>
            </a:solidFill>
            <a:ln w="12700" cap="sq">
              <a:solidFill>
                <a:schemeClr val="tx1"/>
              </a:solidFill>
              <a:miter lim="800000"/>
              <a:headEnd/>
              <a:tailEnd/>
            </a:ln>
            <a:effectLst/>
          </p:spPr>
          <p:txBody>
            <a:bodyPr anchor="ctr">
              <a:spAutoFit/>
            </a:bodyPr>
            <a:lstStyle/>
            <a:p>
              <a:endParaRPr lang="lv-LV"/>
            </a:p>
          </p:txBody>
        </p:sp>
        <p:sp>
          <p:nvSpPr>
            <p:cNvPr id="27665" name="Text Box 17"/>
            <p:cNvSpPr txBox="1">
              <a:spLocks noChangeArrowheads="1"/>
            </p:cNvSpPr>
            <p:nvPr/>
          </p:nvSpPr>
          <p:spPr bwMode="auto">
            <a:xfrm>
              <a:off x="5288" y="1424"/>
              <a:ext cx="960" cy="826"/>
            </a:xfrm>
            <a:prstGeom prst="rect">
              <a:avLst/>
            </a:prstGeom>
            <a:solidFill>
              <a:srgbClr val="99CCFF"/>
            </a:solidFill>
            <a:ln w="12700" cap="sq">
              <a:noFill/>
              <a:miter lim="800000"/>
              <a:headEnd/>
              <a:tailEnd/>
            </a:ln>
            <a:effectLst/>
          </p:spPr>
          <p:txBody>
            <a:bodyPr>
              <a:spAutoFit/>
            </a:bodyPr>
            <a:lstStyle/>
            <a:p>
              <a:pPr algn="ctr" eaLnBrk="0" hangingPunct="0">
                <a:spcBef>
                  <a:spcPct val="50000"/>
                </a:spcBef>
              </a:pPr>
              <a:r>
                <a:rPr lang="lv-LV" sz="2000" b="1">
                  <a:latin typeface="Arial" charset="0"/>
                </a:rPr>
                <a:t>Palīdzība</a:t>
              </a:r>
            </a:p>
            <a:p>
              <a:pPr algn="ctr" eaLnBrk="0" hangingPunct="0">
                <a:spcBef>
                  <a:spcPct val="50000"/>
                </a:spcBef>
              </a:pPr>
              <a:r>
                <a:rPr lang="lv-LV" sz="2000" b="1">
                  <a:latin typeface="Arial" charset="0"/>
                </a:rPr>
                <a:t> aprūpē-</a:t>
              </a:r>
            </a:p>
            <a:p>
              <a:pPr algn="ctr" eaLnBrk="0" hangingPunct="0">
                <a:spcBef>
                  <a:spcPct val="50000"/>
                </a:spcBef>
              </a:pPr>
              <a:r>
                <a:rPr lang="lv-LV" sz="2000" b="1">
                  <a:latin typeface="Arial" charset="0"/>
                </a:rPr>
                <a:t>tājiem</a:t>
              </a:r>
              <a:endParaRPr lang="en-US" sz="2000" b="1">
                <a:latin typeface="Arial" charset="0"/>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ChangeArrowheads="1"/>
          </p:cNvSpPr>
          <p:nvPr/>
        </p:nvSpPr>
        <p:spPr bwMode="auto">
          <a:xfrm>
            <a:off x="0" y="180976"/>
            <a:ext cx="9144000" cy="784225"/>
          </a:xfrm>
          <a:prstGeom prst="rect">
            <a:avLst/>
          </a:prstGeom>
          <a:noFill/>
          <a:ln w="9525">
            <a:noFill/>
            <a:miter lim="800000"/>
            <a:headEnd/>
            <a:tailEnd/>
          </a:ln>
        </p:spPr>
        <p:txBody>
          <a:bodyPr/>
          <a:lstStyle/>
          <a:p>
            <a:pPr algn="ctr">
              <a:lnSpc>
                <a:spcPct val="80000"/>
              </a:lnSpc>
              <a:buFontTx/>
              <a:buNone/>
              <a:tabLst>
                <a:tab pos="1428750" algn="l"/>
              </a:tabLst>
            </a:pPr>
            <a:r>
              <a:rPr lang="lv-LV" sz="3200" b="1" dirty="0">
                <a:latin typeface="Arial" charset="0"/>
              </a:rPr>
              <a:t>D</a:t>
            </a:r>
            <a:r>
              <a:rPr lang="de-DE" sz="3200" b="1" dirty="0">
                <a:latin typeface="Arial" charset="0"/>
              </a:rPr>
              <a:t>emen</a:t>
            </a:r>
            <a:r>
              <a:rPr lang="lv-LV" sz="3200" b="1" dirty="0">
                <a:latin typeface="Arial" charset="0"/>
              </a:rPr>
              <a:t>ces ārstēšanā pielietojamie medikamenti un </a:t>
            </a:r>
            <a:r>
              <a:rPr lang="de-DE" sz="3200" b="1" dirty="0">
                <a:latin typeface="Arial" charset="0"/>
              </a:rPr>
              <a:t> </a:t>
            </a:r>
            <a:r>
              <a:rPr lang="lv-LV" sz="3200" b="1" dirty="0">
                <a:latin typeface="Arial" charset="0"/>
              </a:rPr>
              <a:t>to darbības veids</a:t>
            </a:r>
            <a:endParaRPr lang="de-DE" sz="3200" b="1" dirty="0">
              <a:latin typeface="Arial" charset="0"/>
            </a:endParaRPr>
          </a:p>
        </p:txBody>
      </p:sp>
      <p:sp>
        <p:nvSpPr>
          <p:cNvPr id="156696" name="Text Box 24"/>
          <p:cNvSpPr txBox="1">
            <a:spLocks noChangeArrowheads="1"/>
          </p:cNvSpPr>
          <p:nvPr/>
        </p:nvSpPr>
        <p:spPr bwMode="auto">
          <a:xfrm>
            <a:off x="1004711" y="1989138"/>
            <a:ext cx="1794933" cy="1445011"/>
          </a:xfrm>
          <a:prstGeom prst="rect">
            <a:avLst/>
          </a:prstGeom>
          <a:gradFill rotWithShape="0">
            <a:gsLst>
              <a:gs pos="0">
                <a:srgbClr val="004C99"/>
              </a:gs>
              <a:gs pos="50000">
                <a:schemeClr val="bg1"/>
              </a:gs>
              <a:gs pos="100000">
                <a:srgbClr val="004C99"/>
              </a:gs>
            </a:gsLst>
            <a:lin ang="5400000" scaled="1"/>
          </a:gradFill>
          <a:ln w="12700" cap="sq">
            <a:noFill/>
            <a:miter lim="800000"/>
            <a:headEnd/>
            <a:tailEnd/>
          </a:ln>
          <a:effectLst/>
        </p:spPr>
        <p:txBody>
          <a:bodyPr>
            <a:spAutoFit/>
          </a:bodyPr>
          <a:lstStyle/>
          <a:p>
            <a:pPr algn="ctr">
              <a:spcBef>
                <a:spcPct val="75000"/>
              </a:spcBef>
              <a:buFontTx/>
              <a:buNone/>
              <a:defRPr/>
            </a:pPr>
            <a:endParaRPr lang="en-US" sz="1600" b="1">
              <a:latin typeface="Arial" charset="0"/>
            </a:endParaRPr>
          </a:p>
          <a:p>
            <a:pPr algn="ctr">
              <a:spcBef>
                <a:spcPct val="75000"/>
              </a:spcBef>
              <a:buFontTx/>
              <a:buNone/>
              <a:defRPr/>
            </a:pPr>
            <a:r>
              <a:rPr lang="en-US" sz="1800" b="1">
                <a:latin typeface="Arial" charset="0"/>
              </a:rPr>
              <a:t>Nootropi</a:t>
            </a:r>
            <a:r>
              <a:rPr lang="lv-LV" sz="1800" b="1">
                <a:latin typeface="Arial" charset="0"/>
              </a:rPr>
              <a:t> līdzekļi</a:t>
            </a:r>
            <a:endParaRPr lang="en-US" sz="1800" b="1">
              <a:latin typeface="Arial" charset="0"/>
            </a:endParaRPr>
          </a:p>
          <a:p>
            <a:pPr algn="ctr">
              <a:spcBef>
                <a:spcPct val="40000"/>
              </a:spcBef>
              <a:buFontTx/>
              <a:buNone/>
              <a:defRPr/>
            </a:pPr>
            <a:endParaRPr lang="en-US" sz="1600" b="1">
              <a:latin typeface="Arial" charset="0"/>
            </a:endParaRPr>
          </a:p>
        </p:txBody>
      </p:sp>
      <p:sp>
        <p:nvSpPr>
          <p:cNvPr id="156697" name="Text Box 25"/>
          <p:cNvSpPr txBox="1">
            <a:spLocks noChangeArrowheads="1"/>
          </p:cNvSpPr>
          <p:nvPr/>
        </p:nvSpPr>
        <p:spPr bwMode="auto">
          <a:xfrm>
            <a:off x="5091289" y="1993901"/>
            <a:ext cx="4007556" cy="366713"/>
          </a:xfrm>
          <a:prstGeom prst="rect">
            <a:avLst/>
          </a:prstGeom>
          <a:gradFill rotWithShape="0">
            <a:gsLst>
              <a:gs pos="0">
                <a:schemeClr val="hlink"/>
              </a:gs>
              <a:gs pos="50000">
                <a:schemeClr val="bg1"/>
              </a:gs>
              <a:gs pos="100000">
                <a:schemeClr val="hlink"/>
              </a:gs>
            </a:gsLst>
            <a:lin ang="5400000" scaled="1"/>
          </a:gradFill>
          <a:ln w="12700" cap="sq">
            <a:noFill/>
            <a:miter lim="800000"/>
            <a:headEnd/>
            <a:tailEnd/>
          </a:ln>
          <a:effectLst/>
        </p:spPr>
        <p:txBody>
          <a:bodyPr>
            <a:spAutoFit/>
          </a:bodyPr>
          <a:lstStyle/>
          <a:p>
            <a:pPr algn="ctr">
              <a:spcBef>
                <a:spcPct val="50000"/>
              </a:spcBef>
              <a:buFontTx/>
              <a:buNone/>
              <a:defRPr/>
            </a:pPr>
            <a:r>
              <a:rPr lang="lv-LV" sz="1800" b="1">
                <a:latin typeface="Arial" charset="0"/>
              </a:rPr>
              <a:t>Ietekme uz </a:t>
            </a:r>
            <a:r>
              <a:rPr lang="en-US" sz="1800" b="1">
                <a:latin typeface="Arial" charset="0"/>
              </a:rPr>
              <a:t>ne</a:t>
            </a:r>
            <a:r>
              <a:rPr lang="lv-LV" sz="1800" b="1">
                <a:latin typeface="Arial" charset="0"/>
              </a:rPr>
              <a:t>ironu</a:t>
            </a:r>
            <a:r>
              <a:rPr lang="en-US" sz="1800" b="1">
                <a:latin typeface="Arial" charset="0"/>
              </a:rPr>
              <a:t> metabolism</a:t>
            </a:r>
            <a:r>
              <a:rPr lang="lv-LV" sz="1800" b="1">
                <a:latin typeface="Arial" charset="0"/>
              </a:rPr>
              <a:t>u</a:t>
            </a:r>
            <a:endParaRPr lang="en-US" sz="1800" b="1">
              <a:latin typeface="Arial" charset="0"/>
            </a:endParaRPr>
          </a:p>
        </p:txBody>
      </p:sp>
      <p:sp>
        <p:nvSpPr>
          <p:cNvPr id="156698" name="Text Box 26"/>
          <p:cNvSpPr txBox="1">
            <a:spLocks noChangeArrowheads="1"/>
          </p:cNvSpPr>
          <p:nvPr/>
        </p:nvSpPr>
        <p:spPr bwMode="auto">
          <a:xfrm>
            <a:off x="2805289" y="1993901"/>
            <a:ext cx="2370667" cy="366713"/>
          </a:xfrm>
          <a:prstGeom prst="rect">
            <a:avLst/>
          </a:prstGeom>
          <a:gradFill rotWithShape="0">
            <a:gsLst>
              <a:gs pos="0">
                <a:schemeClr val="hlink"/>
              </a:gs>
              <a:gs pos="50000">
                <a:schemeClr val="bg1"/>
              </a:gs>
              <a:gs pos="100000">
                <a:schemeClr val="hlink"/>
              </a:gs>
            </a:gsLst>
            <a:lin ang="5400000" scaled="1"/>
          </a:gradFill>
          <a:ln w="12700" cap="sq">
            <a:noFill/>
            <a:miter lim="800000"/>
            <a:headEnd/>
            <a:tailEnd/>
          </a:ln>
          <a:effectLst/>
        </p:spPr>
        <p:txBody>
          <a:bodyPr>
            <a:spAutoFit/>
          </a:bodyPr>
          <a:lstStyle/>
          <a:p>
            <a:pPr algn="ctr">
              <a:spcBef>
                <a:spcPct val="50000"/>
              </a:spcBef>
              <a:buFontTx/>
              <a:buNone/>
              <a:defRPr/>
            </a:pPr>
            <a:r>
              <a:rPr lang="en-US" sz="1800" b="1">
                <a:latin typeface="Arial" charset="0"/>
              </a:rPr>
              <a:t>Piracetam</a:t>
            </a:r>
            <a:r>
              <a:rPr lang="lv-LV" sz="1800" b="1">
                <a:latin typeface="Arial" charset="0"/>
              </a:rPr>
              <a:t>s</a:t>
            </a:r>
            <a:endParaRPr lang="en-US" sz="1800" b="1">
              <a:latin typeface="Arial" charset="0"/>
            </a:endParaRPr>
          </a:p>
        </p:txBody>
      </p:sp>
      <p:sp>
        <p:nvSpPr>
          <p:cNvPr id="156700" name="Text Box 28"/>
          <p:cNvSpPr txBox="1">
            <a:spLocks noChangeArrowheads="1"/>
          </p:cNvSpPr>
          <p:nvPr/>
        </p:nvSpPr>
        <p:spPr bwMode="auto">
          <a:xfrm>
            <a:off x="1004711" y="4152901"/>
            <a:ext cx="1794933" cy="1418850"/>
          </a:xfrm>
          <a:prstGeom prst="rect">
            <a:avLst/>
          </a:prstGeom>
          <a:gradFill rotWithShape="0">
            <a:gsLst>
              <a:gs pos="0">
                <a:srgbClr val="004C99"/>
              </a:gs>
              <a:gs pos="50000">
                <a:schemeClr val="bg1"/>
              </a:gs>
              <a:gs pos="100000">
                <a:srgbClr val="004C99"/>
              </a:gs>
            </a:gsLst>
            <a:lin ang="5400000" scaled="1"/>
          </a:gradFill>
          <a:ln w="12700" cap="sq">
            <a:noFill/>
            <a:miter lim="800000"/>
            <a:headEnd/>
            <a:tailEnd/>
          </a:ln>
          <a:effectLst/>
        </p:spPr>
        <p:txBody>
          <a:bodyPr>
            <a:spAutoFit/>
          </a:bodyPr>
          <a:lstStyle/>
          <a:p>
            <a:pPr algn="ctr">
              <a:spcBef>
                <a:spcPct val="75000"/>
              </a:spcBef>
              <a:buFontTx/>
              <a:buNone/>
              <a:defRPr/>
            </a:pPr>
            <a:endParaRPr lang="en-US" sz="1600" b="1">
              <a:latin typeface="Arial" charset="0"/>
            </a:endParaRPr>
          </a:p>
          <a:p>
            <a:pPr algn="ctr">
              <a:spcBef>
                <a:spcPct val="90000"/>
              </a:spcBef>
              <a:buFontTx/>
              <a:buNone/>
              <a:defRPr/>
            </a:pPr>
            <a:r>
              <a:rPr lang="en-US" sz="1800" b="1">
                <a:latin typeface="Arial" charset="0"/>
              </a:rPr>
              <a:t>Anti-demen</a:t>
            </a:r>
            <a:r>
              <a:rPr lang="lv-LV" sz="1800" b="1">
                <a:latin typeface="Arial" charset="0"/>
              </a:rPr>
              <a:t>ces</a:t>
            </a:r>
            <a:r>
              <a:rPr lang="en-US" sz="1800" b="1">
                <a:latin typeface="Arial" charset="0"/>
              </a:rPr>
              <a:t> </a:t>
            </a:r>
            <a:r>
              <a:rPr lang="lv-LV" sz="1800" b="1">
                <a:latin typeface="Arial" charset="0"/>
              </a:rPr>
              <a:t>līdzekļi</a:t>
            </a:r>
            <a:endParaRPr lang="en-US" sz="1600" b="1">
              <a:latin typeface="Arial" charset="0"/>
            </a:endParaRPr>
          </a:p>
        </p:txBody>
      </p:sp>
      <p:sp>
        <p:nvSpPr>
          <p:cNvPr id="156701" name="Text Box 29"/>
          <p:cNvSpPr txBox="1">
            <a:spLocks noChangeArrowheads="1"/>
          </p:cNvSpPr>
          <p:nvPr/>
        </p:nvSpPr>
        <p:spPr bwMode="auto">
          <a:xfrm>
            <a:off x="2805289" y="4154489"/>
            <a:ext cx="2370667" cy="915987"/>
          </a:xfrm>
          <a:prstGeom prst="rect">
            <a:avLst/>
          </a:prstGeom>
          <a:gradFill rotWithShape="0">
            <a:gsLst>
              <a:gs pos="0">
                <a:schemeClr val="hlink"/>
              </a:gs>
              <a:gs pos="50000">
                <a:schemeClr val="bg1"/>
              </a:gs>
              <a:gs pos="100000">
                <a:schemeClr val="hlink"/>
              </a:gs>
            </a:gsLst>
            <a:lin ang="5400000" scaled="1"/>
          </a:gradFill>
          <a:ln w="12700" cap="sq">
            <a:noFill/>
            <a:miter lim="800000"/>
            <a:headEnd/>
            <a:tailEnd/>
          </a:ln>
          <a:effectLst/>
        </p:spPr>
        <p:txBody>
          <a:bodyPr>
            <a:spAutoFit/>
          </a:bodyPr>
          <a:lstStyle/>
          <a:p>
            <a:pPr algn="ctr">
              <a:buFontTx/>
              <a:buNone/>
              <a:defRPr/>
            </a:pPr>
            <a:r>
              <a:rPr lang="en-US" sz="1800" b="1">
                <a:latin typeface="Arial" charset="0"/>
              </a:rPr>
              <a:t>Donepezil</a:t>
            </a:r>
            <a:r>
              <a:rPr lang="lv-LV" sz="1800" b="1">
                <a:latin typeface="Arial" charset="0"/>
              </a:rPr>
              <a:t>s</a:t>
            </a:r>
            <a:endParaRPr lang="en-US" sz="1800" b="1">
              <a:latin typeface="Arial" charset="0"/>
            </a:endParaRPr>
          </a:p>
          <a:p>
            <a:pPr algn="ctr">
              <a:buFontTx/>
              <a:buNone/>
              <a:defRPr/>
            </a:pPr>
            <a:r>
              <a:rPr lang="en-US" sz="1800" b="1">
                <a:latin typeface="Arial" charset="0"/>
              </a:rPr>
              <a:t>Rivastigm</a:t>
            </a:r>
            <a:r>
              <a:rPr lang="lv-LV" sz="1800" b="1">
                <a:latin typeface="Arial" charset="0"/>
              </a:rPr>
              <a:t>īns</a:t>
            </a:r>
            <a:endParaRPr lang="en-US" sz="1800" b="1">
              <a:latin typeface="Arial" charset="0"/>
            </a:endParaRPr>
          </a:p>
          <a:p>
            <a:pPr algn="ctr">
              <a:buFontTx/>
              <a:buNone/>
              <a:defRPr/>
            </a:pPr>
            <a:r>
              <a:rPr lang="en-US" sz="1800" b="1">
                <a:latin typeface="Arial" charset="0"/>
              </a:rPr>
              <a:t>Galantam</a:t>
            </a:r>
            <a:r>
              <a:rPr lang="lv-LV" sz="1800" b="1">
                <a:latin typeface="Arial" charset="0"/>
              </a:rPr>
              <a:t>īns</a:t>
            </a:r>
            <a:endParaRPr lang="en-US" sz="1800" b="1">
              <a:latin typeface="Arial" charset="0"/>
            </a:endParaRPr>
          </a:p>
        </p:txBody>
      </p:sp>
      <p:sp>
        <p:nvSpPr>
          <p:cNvPr id="156702" name="Text Box 30"/>
          <p:cNvSpPr txBox="1">
            <a:spLocks noChangeArrowheads="1"/>
          </p:cNvSpPr>
          <p:nvPr/>
        </p:nvSpPr>
        <p:spPr bwMode="auto">
          <a:xfrm>
            <a:off x="5099756" y="4146551"/>
            <a:ext cx="3999089" cy="779463"/>
          </a:xfrm>
          <a:prstGeom prst="rect">
            <a:avLst/>
          </a:prstGeom>
          <a:gradFill rotWithShape="0">
            <a:gsLst>
              <a:gs pos="0">
                <a:schemeClr val="hlink"/>
              </a:gs>
              <a:gs pos="50000">
                <a:schemeClr val="bg1"/>
              </a:gs>
              <a:gs pos="100000">
                <a:schemeClr val="hlink"/>
              </a:gs>
            </a:gsLst>
            <a:lin ang="5400000" scaled="1"/>
          </a:gradFill>
          <a:ln w="12700" cap="sq">
            <a:noFill/>
            <a:miter lim="800000"/>
            <a:headEnd/>
            <a:tailEnd/>
          </a:ln>
          <a:effectLst/>
        </p:spPr>
        <p:txBody>
          <a:bodyPr>
            <a:spAutoFit/>
          </a:bodyPr>
          <a:lstStyle/>
          <a:p>
            <a:pPr algn="ctr">
              <a:lnSpc>
                <a:spcPct val="50000"/>
              </a:lnSpc>
              <a:buFontTx/>
              <a:buNone/>
              <a:defRPr/>
            </a:pPr>
            <a:endParaRPr lang="en-US" sz="1800" b="1">
              <a:latin typeface="Arial" charset="0"/>
            </a:endParaRPr>
          </a:p>
          <a:p>
            <a:pPr algn="ctr">
              <a:buFontTx/>
              <a:buNone/>
              <a:defRPr/>
            </a:pPr>
            <a:r>
              <a:rPr lang="lv-LV" sz="1800" b="1">
                <a:latin typeface="Arial" charset="0"/>
              </a:rPr>
              <a:t>Holīn</a:t>
            </a:r>
            <a:r>
              <a:rPr lang="en-US" sz="1800" b="1">
                <a:latin typeface="Arial" charset="0"/>
              </a:rPr>
              <a:t>ester</a:t>
            </a:r>
            <a:r>
              <a:rPr lang="lv-LV" sz="1800" b="1">
                <a:latin typeface="Arial" charset="0"/>
              </a:rPr>
              <a:t>āzes</a:t>
            </a:r>
            <a:r>
              <a:rPr lang="en-US" sz="1800" b="1">
                <a:latin typeface="Arial" charset="0"/>
              </a:rPr>
              <a:t> inhib</a:t>
            </a:r>
            <a:r>
              <a:rPr lang="lv-LV" sz="1800" b="1">
                <a:latin typeface="Arial" charset="0"/>
              </a:rPr>
              <a:t>ītori</a:t>
            </a:r>
            <a:r>
              <a:rPr lang="en-US" sz="1800" b="1">
                <a:latin typeface="Arial" charset="0"/>
              </a:rPr>
              <a:t> (AChEIs)</a:t>
            </a:r>
          </a:p>
          <a:p>
            <a:pPr algn="ctr">
              <a:buFontTx/>
              <a:buNone/>
              <a:defRPr/>
            </a:pPr>
            <a:r>
              <a:rPr lang="lv-LV" sz="1800" i="1">
                <a:solidFill>
                  <a:schemeClr val="bg2"/>
                </a:solidFill>
                <a:latin typeface="Arial" charset="0"/>
              </a:rPr>
              <a:t>Holinerģiskā</a:t>
            </a:r>
            <a:r>
              <a:rPr lang="en-US" sz="1800" i="1">
                <a:solidFill>
                  <a:schemeClr val="bg2"/>
                </a:solidFill>
                <a:latin typeface="Arial" charset="0"/>
              </a:rPr>
              <a:t> ne</a:t>
            </a:r>
            <a:r>
              <a:rPr lang="lv-LV" sz="1800" i="1">
                <a:solidFill>
                  <a:schemeClr val="bg2"/>
                </a:solidFill>
                <a:latin typeface="Arial" charset="0"/>
              </a:rPr>
              <a:t>i</a:t>
            </a:r>
            <a:r>
              <a:rPr lang="en-US" sz="1800" i="1">
                <a:solidFill>
                  <a:schemeClr val="bg2"/>
                </a:solidFill>
                <a:latin typeface="Arial" charset="0"/>
              </a:rPr>
              <a:t>rotransmi</a:t>
            </a:r>
            <a:r>
              <a:rPr lang="lv-LV" sz="1800" i="1">
                <a:solidFill>
                  <a:schemeClr val="bg2"/>
                </a:solidFill>
                <a:latin typeface="Arial" charset="0"/>
              </a:rPr>
              <a:t>sija</a:t>
            </a:r>
            <a:endParaRPr lang="en-US" sz="1800" i="1">
              <a:solidFill>
                <a:schemeClr val="bg2"/>
              </a:solidFill>
              <a:latin typeface="Arial" charset="0"/>
            </a:endParaRPr>
          </a:p>
        </p:txBody>
      </p:sp>
      <p:sp>
        <p:nvSpPr>
          <p:cNvPr id="156704" name="Text Box 32"/>
          <p:cNvSpPr txBox="1">
            <a:spLocks noChangeArrowheads="1"/>
          </p:cNvSpPr>
          <p:nvPr/>
        </p:nvSpPr>
        <p:spPr bwMode="auto">
          <a:xfrm>
            <a:off x="2805289" y="2387601"/>
            <a:ext cx="2370667" cy="366713"/>
          </a:xfrm>
          <a:prstGeom prst="rect">
            <a:avLst/>
          </a:prstGeom>
          <a:gradFill rotWithShape="0">
            <a:gsLst>
              <a:gs pos="0">
                <a:schemeClr val="hlink"/>
              </a:gs>
              <a:gs pos="50000">
                <a:schemeClr val="bg1"/>
              </a:gs>
              <a:gs pos="100000">
                <a:schemeClr val="hlink"/>
              </a:gs>
            </a:gsLst>
            <a:lin ang="5400000" scaled="1"/>
          </a:gradFill>
          <a:ln w="12700" cap="sq">
            <a:noFill/>
            <a:miter lim="800000"/>
            <a:headEnd/>
            <a:tailEnd/>
          </a:ln>
          <a:effectLst/>
        </p:spPr>
        <p:txBody>
          <a:bodyPr>
            <a:spAutoFit/>
          </a:bodyPr>
          <a:lstStyle/>
          <a:p>
            <a:pPr algn="ctr">
              <a:spcBef>
                <a:spcPct val="50000"/>
              </a:spcBef>
              <a:buFontTx/>
              <a:buNone/>
              <a:defRPr/>
            </a:pPr>
            <a:r>
              <a:rPr lang="en-US" sz="1800" b="1">
                <a:latin typeface="Arial" charset="0"/>
              </a:rPr>
              <a:t>Gingko biloba</a:t>
            </a:r>
          </a:p>
        </p:txBody>
      </p:sp>
      <p:sp>
        <p:nvSpPr>
          <p:cNvPr id="156705" name="Text Box 33"/>
          <p:cNvSpPr txBox="1">
            <a:spLocks noChangeArrowheads="1"/>
          </p:cNvSpPr>
          <p:nvPr/>
        </p:nvSpPr>
        <p:spPr bwMode="auto">
          <a:xfrm>
            <a:off x="5091289" y="2781301"/>
            <a:ext cx="4007556" cy="366713"/>
          </a:xfrm>
          <a:prstGeom prst="rect">
            <a:avLst/>
          </a:prstGeom>
          <a:gradFill rotWithShape="0">
            <a:gsLst>
              <a:gs pos="0">
                <a:schemeClr val="hlink"/>
              </a:gs>
              <a:gs pos="50000">
                <a:schemeClr val="bg1"/>
              </a:gs>
              <a:gs pos="100000">
                <a:schemeClr val="hlink"/>
              </a:gs>
            </a:gsLst>
            <a:lin ang="5400000" scaled="1"/>
          </a:gradFill>
          <a:ln w="12700" cap="sq">
            <a:noFill/>
            <a:miter lim="800000"/>
            <a:headEnd/>
            <a:tailEnd/>
          </a:ln>
          <a:effectLst/>
        </p:spPr>
        <p:txBody>
          <a:bodyPr>
            <a:spAutoFit/>
          </a:bodyPr>
          <a:lstStyle/>
          <a:p>
            <a:pPr algn="ctr">
              <a:spcBef>
                <a:spcPct val="50000"/>
              </a:spcBef>
              <a:buFontTx/>
              <a:buNone/>
              <a:defRPr/>
            </a:pPr>
            <a:r>
              <a:rPr lang="en-US" sz="1800" b="1">
                <a:latin typeface="Arial" charset="0"/>
              </a:rPr>
              <a:t>Vas</a:t>
            </a:r>
            <a:r>
              <a:rPr lang="lv-LV" sz="1800" b="1">
                <a:latin typeface="Arial" charset="0"/>
              </a:rPr>
              <a:t>kulāra </a:t>
            </a:r>
            <a:r>
              <a:rPr lang="en-US" sz="1800" b="1">
                <a:latin typeface="Arial" charset="0"/>
              </a:rPr>
              <a:t> dilat</a:t>
            </a:r>
            <a:r>
              <a:rPr lang="lv-LV" sz="1800" b="1">
                <a:latin typeface="Arial" charset="0"/>
              </a:rPr>
              <a:t>ācija</a:t>
            </a:r>
            <a:endParaRPr lang="en-US" sz="1800" b="1">
              <a:latin typeface="Arial" charset="0"/>
            </a:endParaRPr>
          </a:p>
        </p:txBody>
      </p:sp>
      <p:sp>
        <p:nvSpPr>
          <p:cNvPr id="156706" name="Text Box 34"/>
          <p:cNvSpPr txBox="1">
            <a:spLocks noChangeArrowheads="1"/>
          </p:cNvSpPr>
          <p:nvPr/>
        </p:nvSpPr>
        <p:spPr bwMode="auto">
          <a:xfrm>
            <a:off x="2805289" y="2781301"/>
            <a:ext cx="2370667" cy="366713"/>
          </a:xfrm>
          <a:prstGeom prst="rect">
            <a:avLst/>
          </a:prstGeom>
          <a:gradFill rotWithShape="0">
            <a:gsLst>
              <a:gs pos="0">
                <a:schemeClr val="hlink"/>
              </a:gs>
              <a:gs pos="50000">
                <a:schemeClr val="bg1"/>
              </a:gs>
              <a:gs pos="100000">
                <a:schemeClr val="hlink"/>
              </a:gs>
            </a:gsLst>
            <a:lin ang="5400000" scaled="1"/>
          </a:gradFill>
          <a:ln w="12700" cap="sq">
            <a:noFill/>
            <a:miter lim="800000"/>
            <a:headEnd/>
            <a:tailEnd/>
          </a:ln>
          <a:effectLst/>
        </p:spPr>
        <p:txBody>
          <a:bodyPr>
            <a:spAutoFit/>
          </a:bodyPr>
          <a:lstStyle/>
          <a:p>
            <a:pPr algn="ctr">
              <a:spcBef>
                <a:spcPct val="50000"/>
              </a:spcBef>
              <a:buFontTx/>
              <a:buNone/>
              <a:defRPr/>
            </a:pPr>
            <a:r>
              <a:rPr lang="en-US" sz="1800" b="1">
                <a:latin typeface="Arial" charset="0"/>
              </a:rPr>
              <a:t>Nicergol</a:t>
            </a:r>
            <a:r>
              <a:rPr lang="lv-LV" sz="1800" b="1">
                <a:latin typeface="Arial" charset="0"/>
              </a:rPr>
              <a:t>īns</a:t>
            </a:r>
            <a:endParaRPr lang="en-US" sz="1800" b="1">
              <a:latin typeface="Arial" charset="0"/>
            </a:endParaRPr>
          </a:p>
        </p:txBody>
      </p:sp>
      <p:sp>
        <p:nvSpPr>
          <p:cNvPr id="156703" name="Text Box 31"/>
          <p:cNvSpPr txBox="1">
            <a:spLocks noChangeArrowheads="1"/>
          </p:cNvSpPr>
          <p:nvPr/>
        </p:nvSpPr>
        <p:spPr bwMode="auto">
          <a:xfrm>
            <a:off x="5033434" y="2387601"/>
            <a:ext cx="4065411" cy="366713"/>
          </a:xfrm>
          <a:prstGeom prst="rect">
            <a:avLst/>
          </a:prstGeom>
          <a:gradFill rotWithShape="0">
            <a:gsLst>
              <a:gs pos="0">
                <a:schemeClr val="hlink"/>
              </a:gs>
              <a:gs pos="50000">
                <a:schemeClr val="bg1"/>
              </a:gs>
              <a:gs pos="100000">
                <a:schemeClr val="hlink"/>
              </a:gs>
            </a:gsLst>
            <a:lin ang="5400000" scaled="1"/>
          </a:gradFill>
          <a:ln w="12700" cap="sq">
            <a:noFill/>
            <a:miter lim="800000"/>
            <a:headEnd/>
            <a:tailEnd/>
          </a:ln>
          <a:effectLst/>
        </p:spPr>
        <p:txBody>
          <a:bodyPr>
            <a:spAutoFit/>
          </a:bodyPr>
          <a:lstStyle/>
          <a:p>
            <a:pPr algn="ctr">
              <a:spcBef>
                <a:spcPct val="50000"/>
              </a:spcBef>
              <a:buFontTx/>
              <a:buNone/>
              <a:defRPr/>
            </a:pPr>
            <a:r>
              <a:rPr lang="en-US" sz="1800" b="1">
                <a:latin typeface="Arial" charset="0"/>
              </a:rPr>
              <a:t>Cerebr</a:t>
            </a:r>
            <a:r>
              <a:rPr lang="lv-LV" sz="1800" b="1">
                <a:latin typeface="Arial" charset="0"/>
              </a:rPr>
              <a:t>ālā asinsrite</a:t>
            </a:r>
            <a:r>
              <a:rPr lang="en-US" sz="1800" b="1">
                <a:latin typeface="Arial" charset="0"/>
              </a:rPr>
              <a:t>, </a:t>
            </a:r>
            <a:r>
              <a:rPr lang="lv-LV" sz="1800" b="1">
                <a:latin typeface="Arial" charset="0"/>
              </a:rPr>
              <a:t>brīvie </a:t>
            </a:r>
            <a:r>
              <a:rPr lang="en-US" sz="1800" b="1">
                <a:latin typeface="Arial" charset="0"/>
              </a:rPr>
              <a:t>radi</a:t>
            </a:r>
            <a:r>
              <a:rPr lang="lv-LV" sz="1800" b="1">
                <a:latin typeface="Arial" charset="0"/>
              </a:rPr>
              <a:t>kāļi</a:t>
            </a:r>
            <a:endParaRPr lang="en-US" sz="1800" b="1">
              <a:latin typeface="Arial" charset="0"/>
            </a:endParaRPr>
          </a:p>
        </p:txBody>
      </p:sp>
      <p:sp>
        <p:nvSpPr>
          <p:cNvPr id="156707" name="Text Box 35"/>
          <p:cNvSpPr txBox="1">
            <a:spLocks noChangeArrowheads="1"/>
          </p:cNvSpPr>
          <p:nvPr/>
        </p:nvSpPr>
        <p:spPr bwMode="auto">
          <a:xfrm>
            <a:off x="5170311" y="5130800"/>
            <a:ext cx="3928533" cy="649288"/>
          </a:xfrm>
          <a:prstGeom prst="rect">
            <a:avLst/>
          </a:prstGeom>
          <a:gradFill rotWithShape="0">
            <a:gsLst>
              <a:gs pos="0">
                <a:schemeClr val="hlink"/>
              </a:gs>
              <a:gs pos="50000">
                <a:schemeClr val="bg1"/>
              </a:gs>
              <a:gs pos="100000">
                <a:schemeClr val="hlink"/>
              </a:gs>
            </a:gsLst>
            <a:lin ang="5400000" scaled="1"/>
          </a:gradFill>
          <a:ln w="12700" cap="sq">
            <a:noFill/>
            <a:miter lim="800000"/>
            <a:headEnd/>
            <a:tailEnd/>
          </a:ln>
          <a:effectLst/>
        </p:spPr>
        <p:txBody>
          <a:bodyPr>
            <a:spAutoFit/>
          </a:bodyPr>
          <a:lstStyle/>
          <a:p>
            <a:pPr algn="ctr">
              <a:spcBef>
                <a:spcPct val="50000"/>
              </a:spcBef>
              <a:buFontTx/>
              <a:buNone/>
              <a:defRPr/>
            </a:pPr>
            <a:r>
              <a:rPr lang="en-US" sz="1800" b="1">
                <a:latin typeface="Arial" charset="0"/>
              </a:rPr>
              <a:t>NMDA antagonis</a:t>
            </a:r>
            <a:r>
              <a:rPr lang="lv-LV" sz="1800" b="1">
                <a:latin typeface="Arial" charset="0"/>
              </a:rPr>
              <a:t>ts</a:t>
            </a:r>
            <a:endParaRPr lang="en-US" sz="1800" b="1">
              <a:latin typeface="Arial" charset="0"/>
            </a:endParaRPr>
          </a:p>
          <a:p>
            <a:pPr algn="ctr">
              <a:spcBef>
                <a:spcPct val="3000"/>
              </a:spcBef>
              <a:buFontTx/>
              <a:buNone/>
              <a:defRPr/>
            </a:pPr>
            <a:r>
              <a:rPr lang="en-US" sz="1800" i="1">
                <a:solidFill>
                  <a:schemeClr val="bg2"/>
                </a:solidFill>
                <a:latin typeface="Arial" charset="0"/>
              </a:rPr>
              <a:t>Glutamater</a:t>
            </a:r>
            <a:r>
              <a:rPr lang="lv-LV" sz="1800" i="1">
                <a:solidFill>
                  <a:schemeClr val="bg2"/>
                </a:solidFill>
                <a:latin typeface="Arial" charset="0"/>
              </a:rPr>
              <a:t>ģiskā </a:t>
            </a:r>
            <a:r>
              <a:rPr lang="en-US" sz="1800" i="1">
                <a:solidFill>
                  <a:schemeClr val="bg2"/>
                </a:solidFill>
                <a:latin typeface="Arial" charset="0"/>
              </a:rPr>
              <a:t> ne</a:t>
            </a:r>
            <a:r>
              <a:rPr lang="lv-LV" sz="1800" i="1">
                <a:solidFill>
                  <a:schemeClr val="bg2"/>
                </a:solidFill>
                <a:latin typeface="Arial" charset="0"/>
              </a:rPr>
              <a:t>irotransmisija</a:t>
            </a:r>
            <a:endParaRPr lang="en-US" sz="1800" i="1">
              <a:solidFill>
                <a:schemeClr val="bg2"/>
              </a:solidFill>
              <a:latin typeface="Arial" charset="0"/>
            </a:endParaRPr>
          </a:p>
        </p:txBody>
      </p:sp>
      <p:sp>
        <p:nvSpPr>
          <p:cNvPr id="156708" name="Text Box 36"/>
          <p:cNvSpPr txBox="1">
            <a:spLocks noChangeArrowheads="1"/>
          </p:cNvSpPr>
          <p:nvPr/>
        </p:nvSpPr>
        <p:spPr bwMode="auto">
          <a:xfrm>
            <a:off x="2812345" y="5130801"/>
            <a:ext cx="2370667" cy="504825"/>
          </a:xfrm>
          <a:prstGeom prst="rect">
            <a:avLst/>
          </a:prstGeom>
          <a:gradFill rotWithShape="0">
            <a:gsLst>
              <a:gs pos="0">
                <a:schemeClr val="hlink"/>
              </a:gs>
              <a:gs pos="50000">
                <a:schemeClr val="bg1"/>
              </a:gs>
              <a:gs pos="100000">
                <a:schemeClr val="hlink"/>
              </a:gs>
            </a:gsLst>
            <a:lin ang="5400000" scaled="1"/>
          </a:gradFill>
          <a:ln w="12700" cap="sq">
            <a:noFill/>
            <a:miter lim="800000"/>
            <a:headEnd/>
            <a:tailEnd/>
          </a:ln>
          <a:effectLst/>
        </p:spPr>
        <p:txBody>
          <a:bodyPr>
            <a:spAutoFit/>
          </a:bodyPr>
          <a:lstStyle/>
          <a:p>
            <a:pPr algn="ctr">
              <a:lnSpc>
                <a:spcPct val="50000"/>
              </a:lnSpc>
              <a:buFontTx/>
              <a:buNone/>
              <a:defRPr/>
            </a:pPr>
            <a:endParaRPr lang="en-US" sz="1800" b="1">
              <a:latin typeface="Arial" charset="0"/>
            </a:endParaRPr>
          </a:p>
          <a:p>
            <a:pPr algn="ctr">
              <a:buFontTx/>
              <a:buNone/>
              <a:defRPr/>
            </a:pPr>
            <a:r>
              <a:rPr lang="en-US" sz="1800" b="1">
                <a:latin typeface="Arial" charset="0"/>
              </a:rPr>
              <a:t>Memant</a:t>
            </a:r>
            <a:r>
              <a:rPr lang="lv-LV" sz="1800" b="1">
                <a:latin typeface="Arial" charset="0"/>
              </a:rPr>
              <a:t>īns</a:t>
            </a:r>
            <a:endParaRPr lang="en-US" sz="1800" b="1">
              <a:latin typeface="Arial" charset="0"/>
            </a:endParaRPr>
          </a:p>
        </p:txBody>
      </p:sp>
      <p:pic>
        <p:nvPicPr>
          <p:cNvPr id="40975" name="Picture 37" descr="gingko biloba 01"/>
          <p:cNvPicPr>
            <a:picLocks noChangeAspect="1" noChangeArrowheads="1"/>
          </p:cNvPicPr>
          <p:nvPr/>
        </p:nvPicPr>
        <p:blipFill>
          <a:blip r:embed="rId3" cstate="print"/>
          <a:srcRect/>
          <a:stretch>
            <a:fillRect/>
          </a:stretch>
        </p:blipFill>
        <p:spPr bwMode="auto">
          <a:xfrm>
            <a:off x="1008945" y="1979613"/>
            <a:ext cx="467077" cy="520700"/>
          </a:xfrm>
          <a:prstGeom prst="rect">
            <a:avLst/>
          </a:prstGeom>
          <a:noFill/>
          <a:ln w="9525">
            <a:noFill/>
            <a:miter lim="800000"/>
            <a:headEnd/>
            <a:tailEnd/>
          </a:ln>
        </p:spPr>
      </p:pic>
      <p:pic>
        <p:nvPicPr>
          <p:cNvPr id="40976" name="Picture 38" descr="The Pharmacist"/>
          <p:cNvPicPr>
            <a:picLocks noChangeAspect="1" noChangeArrowheads="1"/>
          </p:cNvPicPr>
          <p:nvPr/>
        </p:nvPicPr>
        <p:blipFill>
          <a:blip r:embed="rId4" cstate="print"/>
          <a:srcRect/>
          <a:stretch>
            <a:fillRect/>
          </a:stretch>
        </p:blipFill>
        <p:spPr bwMode="auto">
          <a:xfrm>
            <a:off x="1011767" y="3678238"/>
            <a:ext cx="625122"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6698"/>
                                        </p:tgtEl>
                                        <p:attrNameLst>
                                          <p:attrName>style.visibility</p:attrName>
                                        </p:attrNameLst>
                                      </p:cBhvr>
                                      <p:to>
                                        <p:strVal val="visible"/>
                                      </p:to>
                                    </p:set>
                                    <p:animEffect transition="in" filter="wipe(left)">
                                      <p:cBhvr>
                                        <p:cTn id="7" dur="500"/>
                                        <p:tgtEl>
                                          <p:spTgt spid="156698"/>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56697"/>
                                        </p:tgtEl>
                                        <p:attrNameLst>
                                          <p:attrName>style.visibility</p:attrName>
                                        </p:attrNameLst>
                                      </p:cBhvr>
                                      <p:to>
                                        <p:strVal val="visible"/>
                                      </p:to>
                                    </p:set>
                                    <p:animEffect transition="in" filter="wipe(left)">
                                      <p:cBhvr>
                                        <p:cTn id="11" dur="500"/>
                                        <p:tgtEl>
                                          <p:spTgt spid="156697"/>
                                        </p:tgtEl>
                                      </p:cBhvr>
                                    </p:animEffect>
                                  </p:childTnLst>
                                </p:cTn>
                              </p:par>
                            </p:childTnLst>
                          </p:cTn>
                        </p:par>
                        <p:par>
                          <p:cTn id="12" fill="hold">
                            <p:stCondLst>
                              <p:cond delay="2000"/>
                            </p:stCondLst>
                            <p:childTnLst>
                              <p:par>
                                <p:cTn id="13" presetID="22" presetClass="entr" presetSubtype="8" fill="hold" grpId="0" nodeType="afterEffect">
                                  <p:stCondLst>
                                    <p:cond delay="2000"/>
                                  </p:stCondLst>
                                  <p:childTnLst>
                                    <p:set>
                                      <p:cBhvr>
                                        <p:cTn id="14" dur="1" fill="hold">
                                          <p:stCondLst>
                                            <p:cond delay="0"/>
                                          </p:stCondLst>
                                        </p:cTn>
                                        <p:tgtEl>
                                          <p:spTgt spid="156704"/>
                                        </p:tgtEl>
                                        <p:attrNameLst>
                                          <p:attrName>style.visibility</p:attrName>
                                        </p:attrNameLst>
                                      </p:cBhvr>
                                      <p:to>
                                        <p:strVal val="visible"/>
                                      </p:to>
                                    </p:set>
                                    <p:animEffect transition="in" filter="wipe(left)">
                                      <p:cBhvr>
                                        <p:cTn id="15" dur="500"/>
                                        <p:tgtEl>
                                          <p:spTgt spid="156704"/>
                                        </p:tgtEl>
                                      </p:cBhvr>
                                    </p:animEffect>
                                  </p:childTnLst>
                                </p:cTn>
                              </p:par>
                            </p:childTnLst>
                          </p:cTn>
                        </p:par>
                        <p:par>
                          <p:cTn id="16" fill="hold">
                            <p:stCondLst>
                              <p:cond delay="4500"/>
                            </p:stCondLst>
                            <p:childTnLst>
                              <p:par>
                                <p:cTn id="17" presetID="22" presetClass="entr" presetSubtype="8" fill="hold" grpId="0" nodeType="afterEffect">
                                  <p:stCondLst>
                                    <p:cond delay="1000"/>
                                  </p:stCondLst>
                                  <p:childTnLst>
                                    <p:set>
                                      <p:cBhvr>
                                        <p:cTn id="18" dur="1" fill="hold">
                                          <p:stCondLst>
                                            <p:cond delay="0"/>
                                          </p:stCondLst>
                                        </p:cTn>
                                        <p:tgtEl>
                                          <p:spTgt spid="156703"/>
                                        </p:tgtEl>
                                        <p:attrNameLst>
                                          <p:attrName>style.visibility</p:attrName>
                                        </p:attrNameLst>
                                      </p:cBhvr>
                                      <p:to>
                                        <p:strVal val="visible"/>
                                      </p:to>
                                    </p:set>
                                    <p:animEffect transition="in" filter="wipe(left)">
                                      <p:cBhvr>
                                        <p:cTn id="19" dur="500"/>
                                        <p:tgtEl>
                                          <p:spTgt spid="156703"/>
                                        </p:tgtEl>
                                      </p:cBhvr>
                                    </p:animEffect>
                                  </p:childTnLst>
                                </p:cTn>
                              </p:par>
                            </p:childTnLst>
                          </p:cTn>
                        </p:par>
                        <p:par>
                          <p:cTn id="20" fill="hold">
                            <p:stCondLst>
                              <p:cond delay="6000"/>
                            </p:stCondLst>
                            <p:childTnLst>
                              <p:par>
                                <p:cTn id="21" presetID="22" presetClass="entr" presetSubtype="8" fill="hold" grpId="0" nodeType="afterEffect">
                                  <p:stCondLst>
                                    <p:cond delay="2000"/>
                                  </p:stCondLst>
                                  <p:childTnLst>
                                    <p:set>
                                      <p:cBhvr>
                                        <p:cTn id="22" dur="1" fill="hold">
                                          <p:stCondLst>
                                            <p:cond delay="0"/>
                                          </p:stCondLst>
                                        </p:cTn>
                                        <p:tgtEl>
                                          <p:spTgt spid="156706"/>
                                        </p:tgtEl>
                                        <p:attrNameLst>
                                          <p:attrName>style.visibility</p:attrName>
                                        </p:attrNameLst>
                                      </p:cBhvr>
                                      <p:to>
                                        <p:strVal val="visible"/>
                                      </p:to>
                                    </p:set>
                                    <p:animEffect transition="in" filter="wipe(left)">
                                      <p:cBhvr>
                                        <p:cTn id="23" dur="500"/>
                                        <p:tgtEl>
                                          <p:spTgt spid="156706"/>
                                        </p:tgtEl>
                                      </p:cBhvr>
                                    </p:animEffect>
                                  </p:childTnLst>
                                </p:cTn>
                              </p:par>
                            </p:childTnLst>
                          </p:cTn>
                        </p:par>
                        <p:par>
                          <p:cTn id="24" fill="hold">
                            <p:stCondLst>
                              <p:cond delay="8500"/>
                            </p:stCondLst>
                            <p:childTnLst>
                              <p:par>
                                <p:cTn id="25" presetID="22" presetClass="entr" presetSubtype="8" fill="hold" grpId="0" nodeType="afterEffect">
                                  <p:stCondLst>
                                    <p:cond delay="1000"/>
                                  </p:stCondLst>
                                  <p:childTnLst>
                                    <p:set>
                                      <p:cBhvr>
                                        <p:cTn id="26" dur="1" fill="hold">
                                          <p:stCondLst>
                                            <p:cond delay="0"/>
                                          </p:stCondLst>
                                        </p:cTn>
                                        <p:tgtEl>
                                          <p:spTgt spid="156705"/>
                                        </p:tgtEl>
                                        <p:attrNameLst>
                                          <p:attrName>style.visibility</p:attrName>
                                        </p:attrNameLst>
                                      </p:cBhvr>
                                      <p:to>
                                        <p:strVal val="visible"/>
                                      </p:to>
                                    </p:set>
                                    <p:animEffect transition="in" filter="wipe(left)">
                                      <p:cBhvr>
                                        <p:cTn id="27" dur="500"/>
                                        <p:tgtEl>
                                          <p:spTgt spid="15670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6701"/>
                                        </p:tgtEl>
                                        <p:attrNameLst>
                                          <p:attrName>style.visibility</p:attrName>
                                        </p:attrNameLst>
                                      </p:cBhvr>
                                      <p:to>
                                        <p:strVal val="visible"/>
                                      </p:to>
                                    </p:set>
                                    <p:animEffect transition="in" filter="wipe(left)">
                                      <p:cBhvr>
                                        <p:cTn id="32" dur="500"/>
                                        <p:tgtEl>
                                          <p:spTgt spid="156701"/>
                                        </p:tgtEl>
                                      </p:cBhvr>
                                    </p:animEffect>
                                  </p:childTnLst>
                                </p:cTn>
                              </p:par>
                            </p:childTnLst>
                          </p:cTn>
                        </p:par>
                        <p:par>
                          <p:cTn id="33" fill="hold">
                            <p:stCondLst>
                              <p:cond delay="500"/>
                            </p:stCondLst>
                            <p:childTnLst>
                              <p:par>
                                <p:cTn id="34" presetID="22" presetClass="entr" presetSubtype="8" fill="hold" grpId="0" nodeType="afterEffect">
                                  <p:stCondLst>
                                    <p:cond delay="2000"/>
                                  </p:stCondLst>
                                  <p:childTnLst>
                                    <p:set>
                                      <p:cBhvr>
                                        <p:cTn id="35" dur="1" fill="hold">
                                          <p:stCondLst>
                                            <p:cond delay="0"/>
                                          </p:stCondLst>
                                        </p:cTn>
                                        <p:tgtEl>
                                          <p:spTgt spid="156702"/>
                                        </p:tgtEl>
                                        <p:attrNameLst>
                                          <p:attrName>style.visibility</p:attrName>
                                        </p:attrNameLst>
                                      </p:cBhvr>
                                      <p:to>
                                        <p:strVal val="visible"/>
                                      </p:to>
                                    </p:set>
                                    <p:animEffect transition="in" filter="wipe(left)">
                                      <p:cBhvr>
                                        <p:cTn id="36" dur="500"/>
                                        <p:tgtEl>
                                          <p:spTgt spid="156702"/>
                                        </p:tgtEl>
                                      </p:cBhvr>
                                    </p:animEffect>
                                  </p:childTnLst>
                                </p:cTn>
                              </p:par>
                            </p:childTnLst>
                          </p:cTn>
                        </p:par>
                        <p:par>
                          <p:cTn id="37" fill="hold">
                            <p:stCondLst>
                              <p:cond delay="3000"/>
                            </p:stCondLst>
                            <p:childTnLst>
                              <p:par>
                                <p:cTn id="38" presetID="22" presetClass="entr" presetSubtype="8" fill="hold" grpId="0" nodeType="afterEffect">
                                  <p:stCondLst>
                                    <p:cond delay="2000"/>
                                  </p:stCondLst>
                                  <p:childTnLst>
                                    <p:set>
                                      <p:cBhvr>
                                        <p:cTn id="39" dur="1" fill="hold">
                                          <p:stCondLst>
                                            <p:cond delay="0"/>
                                          </p:stCondLst>
                                        </p:cTn>
                                        <p:tgtEl>
                                          <p:spTgt spid="156708"/>
                                        </p:tgtEl>
                                        <p:attrNameLst>
                                          <p:attrName>style.visibility</p:attrName>
                                        </p:attrNameLst>
                                      </p:cBhvr>
                                      <p:to>
                                        <p:strVal val="visible"/>
                                      </p:to>
                                    </p:set>
                                    <p:animEffect transition="in" filter="wipe(left)">
                                      <p:cBhvr>
                                        <p:cTn id="40" dur="500"/>
                                        <p:tgtEl>
                                          <p:spTgt spid="156708"/>
                                        </p:tgtEl>
                                      </p:cBhvr>
                                    </p:animEffect>
                                  </p:childTnLst>
                                </p:cTn>
                              </p:par>
                            </p:childTnLst>
                          </p:cTn>
                        </p:par>
                        <p:par>
                          <p:cTn id="41" fill="hold">
                            <p:stCondLst>
                              <p:cond delay="5500"/>
                            </p:stCondLst>
                            <p:childTnLst>
                              <p:par>
                                <p:cTn id="42" presetID="22" presetClass="entr" presetSubtype="8" fill="hold" grpId="0" nodeType="afterEffect">
                                  <p:stCondLst>
                                    <p:cond delay="2000"/>
                                  </p:stCondLst>
                                  <p:childTnLst>
                                    <p:set>
                                      <p:cBhvr>
                                        <p:cTn id="43" dur="1" fill="hold">
                                          <p:stCondLst>
                                            <p:cond delay="0"/>
                                          </p:stCondLst>
                                        </p:cTn>
                                        <p:tgtEl>
                                          <p:spTgt spid="156707"/>
                                        </p:tgtEl>
                                        <p:attrNameLst>
                                          <p:attrName>style.visibility</p:attrName>
                                        </p:attrNameLst>
                                      </p:cBhvr>
                                      <p:to>
                                        <p:strVal val="visible"/>
                                      </p:to>
                                    </p:set>
                                    <p:animEffect transition="in" filter="wipe(left)">
                                      <p:cBhvr>
                                        <p:cTn id="44" dur="500"/>
                                        <p:tgtEl>
                                          <p:spTgt spid="156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97" grpId="0" animBg="1" autoUpdateAnimBg="0"/>
      <p:bldP spid="156698" grpId="0" animBg="1" autoUpdateAnimBg="0"/>
      <p:bldP spid="156701" grpId="0" animBg="1" autoUpdateAnimBg="0"/>
      <p:bldP spid="156702" grpId="0" animBg="1" autoUpdateAnimBg="0"/>
      <p:bldP spid="156704" grpId="0" animBg="1" autoUpdateAnimBg="0"/>
      <p:bldP spid="156705" grpId="0" animBg="1" autoUpdateAnimBg="0"/>
      <p:bldP spid="156706" grpId="0" animBg="1" autoUpdateAnimBg="0"/>
      <p:bldP spid="156703" grpId="0" animBg="1" autoUpdateAnimBg="0"/>
      <p:bldP spid="156707" grpId="0" animBg="1" autoUpdateAnimBg="0"/>
      <p:bldP spid="156708"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r>
              <a:rPr lang="lv-LV" sz="4000" b="1" dirty="0" smtClean="0">
                <a:latin typeface="Arial" charset="0"/>
              </a:rPr>
              <a:t>PALDIES PAR UZMANĪBU!</a:t>
            </a:r>
          </a:p>
        </p:txBody>
      </p:sp>
      <p:sp>
        <p:nvSpPr>
          <p:cNvPr id="34819" name="Rectangle 3"/>
          <p:cNvSpPr>
            <a:spLocks noGrp="1"/>
          </p:cNvSpPr>
          <p:nvPr>
            <p:ph idx="1"/>
          </p:nvPr>
        </p:nvSpPr>
        <p:spPr>
          <a:xfrm>
            <a:off x="900113" y="6165850"/>
            <a:ext cx="7786687" cy="287338"/>
          </a:xfrm>
        </p:spPr>
        <p:txBody>
          <a:bodyPr>
            <a:normAutofit fontScale="62500" lnSpcReduction="20000"/>
          </a:bodyPr>
          <a:lstStyle/>
          <a:p>
            <a:pPr algn="r">
              <a:lnSpc>
                <a:spcPct val="80000"/>
              </a:lnSpc>
              <a:buFont typeface="Arial" charset="0"/>
              <a:buNone/>
            </a:pPr>
            <a:endParaRPr lang="lv-LV" b="1" i="1" smtClean="0">
              <a:latin typeface="Arial" charset="0"/>
              <a:cs typeface="Arial" charset="0"/>
            </a:endParaRPr>
          </a:p>
        </p:txBody>
      </p:sp>
      <p:pic>
        <p:nvPicPr>
          <p:cNvPr id="34820" name="Picture 7" descr="http://www.absolutely-unbelievable.com/wp-content/uploads/2012/06/ferrari-tractor.jpg"/>
          <p:cNvPicPr>
            <a:picLocks noChangeAspect="1" noChangeArrowheads="1"/>
          </p:cNvPicPr>
          <p:nvPr/>
        </p:nvPicPr>
        <p:blipFill>
          <a:blip r:embed="rId2" cstate="print"/>
          <a:srcRect/>
          <a:stretch>
            <a:fillRect/>
          </a:stretch>
        </p:blipFill>
        <p:spPr bwMode="auto">
          <a:xfrm>
            <a:off x="1331913" y="1341438"/>
            <a:ext cx="6799262" cy="451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a:bodyPr>
          <a:lstStyle/>
          <a:p>
            <a:pPr algn="ctr"/>
            <a:r>
              <a:rPr lang="lv-LV" sz="3500"/>
              <a:t>Alcheimera slimības gaita pa stadijām</a:t>
            </a:r>
          </a:p>
        </p:txBody>
      </p:sp>
      <p:sp>
        <p:nvSpPr>
          <p:cNvPr id="101379" name="Rectangle 3"/>
          <p:cNvSpPr>
            <a:spLocks noGrp="1" noChangeArrowheads="1"/>
          </p:cNvSpPr>
          <p:nvPr>
            <p:ph idx="1"/>
          </p:nvPr>
        </p:nvSpPr>
        <p:spPr>
          <a:xfrm>
            <a:off x="533400" y="6096000"/>
            <a:ext cx="7772400" cy="493713"/>
          </a:xfrm>
        </p:spPr>
        <p:txBody>
          <a:bodyPr/>
          <a:lstStyle/>
          <a:p>
            <a:pPr algn="ctr">
              <a:lnSpc>
                <a:spcPct val="80000"/>
              </a:lnSpc>
              <a:buFont typeface="Wingdings" pitchFamily="2" charset="2"/>
              <a:buNone/>
            </a:pPr>
            <a:r>
              <a:rPr lang="lv-LV" sz="1000"/>
              <a:t>Feldman H, Woodward M. The staging and assessment of moderate to severe Alzheimer disease. Neurology.2005;65:S10-7.</a:t>
            </a:r>
          </a:p>
        </p:txBody>
      </p:sp>
      <p:pic>
        <p:nvPicPr>
          <p:cNvPr id="101380" name="Picture 4" descr="IZMAINAS SMADZENES 2"/>
          <p:cNvPicPr>
            <a:picLocks noChangeAspect="1" noChangeArrowheads="1"/>
          </p:cNvPicPr>
          <p:nvPr/>
        </p:nvPicPr>
        <p:blipFill>
          <a:blip r:embed="rId2" cstate="print"/>
          <a:srcRect/>
          <a:stretch>
            <a:fillRect/>
          </a:stretch>
        </p:blipFill>
        <p:spPr bwMode="auto">
          <a:xfrm>
            <a:off x="1219200" y="1981200"/>
            <a:ext cx="7315200" cy="40608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1"/>
          <p:cNvPicPr>
            <a:picLocks noChangeAspect="1" noChangeArrowheads="1"/>
          </p:cNvPicPr>
          <p:nvPr/>
        </p:nvPicPr>
        <p:blipFill>
          <a:blip r:embed="rId2" cstate="print"/>
          <a:srcRect/>
          <a:stretch>
            <a:fillRect/>
          </a:stretch>
        </p:blipFill>
        <p:spPr bwMode="auto">
          <a:xfrm>
            <a:off x="1043608" y="1700808"/>
            <a:ext cx="7271767" cy="4637206"/>
          </a:xfrm>
          <a:prstGeom prst="rect">
            <a:avLst/>
          </a:prstGeom>
          <a:noFill/>
          <a:ln w="9525">
            <a:noFill/>
            <a:miter lim="800000"/>
            <a:headEnd/>
            <a:tailEnd/>
          </a:ln>
        </p:spPr>
      </p:pic>
      <p:sp>
        <p:nvSpPr>
          <p:cNvPr id="32771" name="Rectangle 3"/>
          <p:cNvSpPr>
            <a:spLocks noGrp="1"/>
          </p:cNvSpPr>
          <p:nvPr>
            <p:ph type="title"/>
          </p:nvPr>
        </p:nvSpPr>
        <p:spPr>
          <a:xfrm>
            <a:off x="251520" y="332656"/>
            <a:ext cx="8712968" cy="1512168"/>
          </a:xfrm>
        </p:spPr>
        <p:txBody>
          <a:bodyPr>
            <a:normAutofit fontScale="90000"/>
          </a:bodyPr>
          <a:lstStyle/>
          <a:p>
            <a:r>
              <a:rPr lang="lv-LV" sz="3200" b="1" dirty="0" smtClean="0">
                <a:latin typeface="Arial" charset="0"/>
              </a:rPr>
              <a:t>C-PIB-PET pacientam ar viegliem </a:t>
            </a:r>
            <a:r>
              <a:rPr lang="lv-LV" sz="3200" b="1" dirty="0" smtClean="0">
                <a:latin typeface="Arial" charset="0"/>
              </a:rPr>
              <a:t>kognitīviem traucējumiem </a:t>
            </a:r>
            <a:r>
              <a:rPr lang="lv-LV" sz="3200" b="1" dirty="0" smtClean="0">
                <a:latin typeface="Arial" charset="0"/>
              </a:rPr>
              <a:t>ar </a:t>
            </a:r>
            <a:r>
              <a:rPr lang="lv-LV" sz="3200" b="1" dirty="0" smtClean="0">
                <a:latin typeface="Arial" charset="0"/>
              </a:rPr>
              <a:t>un </a:t>
            </a:r>
            <a:r>
              <a:rPr lang="lv-LV" sz="3200" b="1" dirty="0" smtClean="0">
                <a:latin typeface="Arial" charset="0"/>
              </a:rPr>
              <a:t>bez transformācijas pie </a:t>
            </a:r>
            <a:br>
              <a:rPr lang="lv-LV" sz="3200" b="1" dirty="0" smtClean="0">
                <a:latin typeface="Arial" charset="0"/>
              </a:rPr>
            </a:br>
            <a:r>
              <a:rPr lang="lv-LV" sz="3200" b="1" dirty="0" smtClean="0">
                <a:latin typeface="Arial" charset="0"/>
              </a:rPr>
              <a:t>Alcheimera demences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r>
              <a:rPr lang="lv-LV" sz="4000" b="1" dirty="0" smtClean="0">
                <a:latin typeface="Arial" charset="0"/>
              </a:rPr>
              <a:t>Demences definīcija</a:t>
            </a:r>
          </a:p>
        </p:txBody>
      </p:sp>
      <p:sp>
        <p:nvSpPr>
          <p:cNvPr id="8195" name="Rectangle 3"/>
          <p:cNvSpPr>
            <a:spLocks noGrp="1"/>
          </p:cNvSpPr>
          <p:nvPr>
            <p:ph idx="1"/>
          </p:nvPr>
        </p:nvSpPr>
        <p:spPr>
          <a:xfrm>
            <a:off x="251520" y="1340768"/>
            <a:ext cx="5257800" cy="4876800"/>
          </a:xfrm>
        </p:spPr>
        <p:txBody>
          <a:bodyPr>
            <a:normAutofit lnSpcReduction="10000"/>
          </a:bodyPr>
          <a:lstStyle/>
          <a:p>
            <a:pPr>
              <a:lnSpc>
                <a:spcPct val="90000"/>
              </a:lnSpc>
            </a:pPr>
            <a:r>
              <a:rPr lang="lv-LV" sz="2400" dirty="0" smtClean="0"/>
              <a:t>Demence ir smadzeņu darbības traucējumi, kas izsauc pastāvīgus, daudzpusīgus kognitīvo funkciju traucējumus (atmiņa, valoda, vizuāli telpiskā izjūta, dažādas prasmes, cēloņsakarību  izpratne, spriešanas spējas)</a:t>
            </a:r>
          </a:p>
          <a:p>
            <a:pPr>
              <a:lnSpc>
                <a:spcPct val="90000"/>
              </a:lnSpc>
            </a:pPr>
            <a:r>
              <a:rPr lang="lv-LV" sz="2400" dirty="0" smtClean="0"/>
              <a:t>Šīs kognitīvās izmaiņas kombinējas ar dažādas intensitātes personības un uzvedības izmaiņām un ietekmē indivīdu viņa ikdienas darbībās, ierobežojot tās (salīdzinājumā ar iepriekšējo dzīves periodu)</a:t>
            </a:r>
          </a:p>
        </p:txBody>
      </p:sp>
      <p:pic>
        <p:nvPicPr>
          <p:cNvPr id="8196" name="Picture 4" descr="Alzheimers-disease 2"/>
          <p:cNvPicPr>
            <a:picLocks noChangeAspect="1" noChangeArrowheads="1"/>
          </p:cNvPicPr>
          <p:nvPr/>
        </p:nvPicPr>
        <p:blipFill>
          <a:blip r:embed="rId2" cstate="print"/>
          <a:srcRect/>
          <a:stretch>
            <a:fillRect/>
          </a:stretch>
        </p:blipFill>
        <p:spPr bwMode="auto">
          <a:xfrm>
            <a:off x="5508104" y="1556792"/>
            <a:ext cx="3254375"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250825" y="274638"/>
            <a:ext cx="8785225" cy="1143000"/>
          </a:xfrm>
        </p:spPr>
        <p:txBody>
          <a:bodyPr>
            <a:normAutofit fontScale="90000"/>
          </a:bodyPr>
          <a:lstStyle/>
          <a:p>
            <a:r>
              <a:rPr lang="lv-LV" sz="4000" b="1" smtClean="0">
                <a:latin typeface="Arial" charset="0"/>
                <a:cs typeface="Arial" charset="0"/>
              </a:rPr>
              <a:t>Modernā ēra Alcheimera slimības un vaskulārās demences zinātnē</a:t>
            </a:r>
            <a:endParaRPr lang="en-US" sz="4000" b="1" smtClean="0">
              <a:latin typeface="Arial" charset="0"/>
              <a:cs typeface="Arial" charset="0"/>
            </a:endParaRPr>
          </a:p>
        </p:txBody>
      </p:sp>
      <p:sp>
        <p:nvSpPr>
          <p:cNvPr id="5123" name="Rectangle 3"/>
          <p:cNvSpPr>
            <a:spLocks noGrp="1"/>
          </p:cNvSpPr>
          <p:nvPr>
            <p:ph idx="1"/>
          </p:nvPr>
        </p:nvSpPr>
        <p:spPr>
          <a:xfrm>
            <a:off x="539750" y="1628775"/>
            <a:ext cx="8208963" cy="3749675"/>
          </a:xfrm>
        </p:spPr>
        <p:txBody>
          <a:bodyPr>
            <a:normAutofit fontScale="92500"/>
          </a:bodyPr>
          <a:lstStyle/>
          <a:p>
            <a:pPr algn="ctr">
              <a:lnSpc>
                <a:spcPct val="90000"/>
              </a:lnSpc>
              <a:buFont typeface="Arial" charset="0"/>
              <a:buNone/>
            </a:pPr>
            <a:r>
              <a:rPr lang="lv-LV" sz="2800" dirty="0" smtClean="0">
                <a:latin typeface="Arial" charset="0"/>
              </a:rPr>
              <a:t>M.Rots, B.Tomlinsons, H.Blesseds </a:t>
            </a:r>
          </a:p>
          <a:p>
            <a:pPr algn="ctr">
              <a:lnSpc>
                <a:spcPct val="90000"/>
              </a:lnSpc>
              <a:buFont typeface="Arial" charset="0"/>
              <a:buNone/>
            </a:pPr>
            <a:r>
              <a:rPr lang="lv-LV" sz="2400" dirty="0" smtClean="0">
                <a:latin typeface="Arial" charset="0"/>
              </a:rPr>
              <a:t>(Ņūkāslas grupa)</a:t>
            </a:r>
          </a:p>
          <a:p>
            <a:pPr algn="ctr">
              <a:lnSpc>
                <a:spcPct val="90000"/>
              </a:lnSpc>
              <a:buFont typeface="Arial" charset="0"/>
              <a:buNone/>
            </a:pPr>
            <a:endParaRPr lang="lv-LV" sz="1800" dirty="0" smtClean="0">
              <a:latin typeface="Arial" charset="0"/>
            </a:endParaRPr>
          </a:p>
          <a:p>
            <a:pPr>
              <a:lnSpc>
                <a:spcPct val="90000"/>
              </a:lnSpc>
              <a:buFontTx/>
              <a:buNone/>
            </a:pPr>
            <a:r>
              <a:rPr lang="lv-LV" sz="2400" dirty="0" smtClean="0">
                <a:latin typeface="Arial" charset="0"/>
              </a:rPr>
              <a:t>    Pierāda korelāciju starp psihiskajām izmaiņām un kvantitatīvām un kvalitatīvām AD tipa izmaiņām smadzenēs pie Alcheimera slimības (50% AD tipa izmaiņas, 17% cerebrāli infarkti, 18% jaukta tipa perēkļi)</a:t>
            </a:r>
          </a:p>
          <a:p>
            <a:pPr>
              <a:lnSpc>
                <a:spcPct val="90000"/>
              </a:lnSpc>
            </a:pPr>
            <a:r>
              <a:rPr lang="lv-LV" sz="2400" dirty="0" smtClean="0">
                <a:latin typeface="Arial" charset="0"/>
              </a:rPr>
              <a:t>Kortikāla infarkta izmērs &lt; 50ml 1/3 pacientu demence</a:t>
            </a:r>
          </a:p>
          <a:p>
            <a:pPr>
              <a:lnSpc>
                <a:spcPct val="90000"/>
              </a:lnSpc>
            </a:pPr>
            <a:r>
              <a:rPr lang="lv-LV" sz="2400" dirty="0" smtClean="0">
                <a:latin typeface="Arial" charset="0"/>
              </a:rPr>
              <a:t>Kortikāla infarkta izmērs &lt;100ml visiem pacientiem demence</a:t>
            </a:r>
            <a:endParaRPr lang="lv-LV" sz="2400" dirty="0" smtClean="0">
              <a:solidFill>
                <a:schemeClr val="hlink"/>
              </a:solidFill>
              <a:latin typeface="Arial" charset="0"/>
            </a:endParaRPr>
          </a:p>
          <a:p>
            <a:pPr>
              <a:lnSpc>
                <a:spcPct val="90000"/>
              </a:lnSpc>
              <a:buFontTx/>
              <a:buNone/>
            </a:pPr>
            <a:endParaRPr lang="lv-LV" sz="1200" dirty="0" smtClean="0">
              <a:latin typeface="Arial" charset="0"/>
            </a:endParaRPr>
          </a:p>
          <a:p>
            <a:pPr algn="ctr">
              <a:lnSpc>
                <a:spcPct val="90000"/>
              </a:lnSpc>
              <a:buFontTx/>
              <a:buNone/>
            </a:pPr>
            <a:endParaRPr lang="en-US" sz="2000" dirty="0" smtClean="0">
              <a:latin typeface="Arial" charset="0"/>
            </a:endParaRPr>
          </a:p>
        </p:txBody>
      </p:sp>
      <p:sp>
        <p:nvSpPr>
          <p:cNvPr id="5124" name="Text Box 10"/>
          <p:cNvSpPr txBox="1">
            <a:spLocks noChangeArrowheads="1"/>
          </p:cNvSpPr>
          <p:nvPr/>
        </p:nvSpPr>
        <p:spPr bwMode="auto">
          <a:xfrm>
            <a:off x="323528" y="5157192"/>
            <a:ext cx="8640762" cy="1228725"/>
          </a:xfrm>
          <a:prstGeom prst="rect">
            <a:avLst/>
          </a:prstGeom>
          <a:noFill/>
          <a:ln w="9525">
            <a:noFill/>
            <a:miter lim="800000"/>
            <a:headEnd/>
            <a:tailEnd/>
          </a:ln>
        </p:spPr>
        <p:txBody>
          <a:bodyPr>
            <a:spAutoFit/>
          </a:bodyPr>
          <a:lstStyle/>
          <a:p>
            <a:pPr>
              <a:lnSpc>
                <a:spcPct val="90000"/>
              </a:lnSpc>
            </a:pPr>
            <a:endParaRPr lang="lv-LV" sz="2800" b="1" dirty="0"/>
          </a:p>
          <a:p>
            <a:pPr>
              <a:lnSpc>
                <a:spcPct val="90000"/>
              </a:lnSpc>
            </a:pPr>
            <a:r>
              <a:rPr lang="lv-LV" sz="1200" dirty="0"/>
              <a:t>Tomlimson BE, Blessed G, Roth M:Observations on the brains of non-demented old people. J.Neurol Sci1968</a:t>
            </a:r>
          </a:p>
          <a:p>
            <a:pPr>
              <a:lnSpc>
                <a:spcPct val="90000"/>
              </a:lnSpc>
            </a:pPr>
            <a:r>
              <a:rPr lang="lv-LV" sz="1200" dirty="0"/>
              <a:t>Tomlimson BE, Blessed G, Roth M:Observations on the brains of demented old people. J.Neurol Sci 1970</a:t>
            </a:r>
          </a:p>
          <a:p>
            <a:pPr eaLnBrk="1" hangingPunct="1">
              <a:spcBef>
                <a:spcPct val="50000"/>
              </a:spcBef>
              <a:buFontTx/>
              <a:buChar char="•"/>
            </a:pPr>
            <a:endParaRPr lang="lv-LV" b="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773290" y="344489"/>
            <a:ext cx="8634589" cy="619125"/>
          </a:xfrm>
          <a:prstGeom prst="rect">
            <a:avLst/>
          </a:prstGeom>
          <a:noFill/>
          <a:ln w="9525">
            <a:noFill/>
            <a:miter lim="800000"/>
            <a:headEnd/>
            <a:tailEnd/>
          </a:ln>
        </p:spPr>
        <p:txBody>
          <a:bodyPr/>
          <a:lstStyle/>
          <a:p>
            <a:pPr algn="ctr">
              <a:lnSpc>
                <a:spcPct val="80000"/>
              </a:lnSpc>
              <a:buFontTx/>
              <a:buNone/>
              <a:tabLst>
                <a:tab pos="1428750" algn="l"/>
              </a:tabLst>
            </a:pPr>
            <a:r>
              <a:rPr lang="lv-LV" sz="3200" b="1" dirty="0">
                <a:latin typeface="Arial" charset="0"/>
              </a:rPr>
              <a:t>AS tipa demences c</a:t>
            </a:r>
            <a:r>
              <a:rPr lang="de-DE" sz="3200" b="1" dirty="0">
                <a:latin typeface="Arial" charset="0"/>
              </a:rPr>
              <a:t>erebr</a:t>
            </a:r>
            <a:r>
              <a:rPr lang="lv-LV" sz="3200" b="1" dirty="0">
                <a:latin typeface="Arial" charset="0"/>
              </a:rPr>
              <a:t>āla atrofija</a:t>
            </a:r>
            <a:endParaRPr lang="de-DE" sz="3200" b="1" dirty="0">
              <a:latin typeface="Arial" charset="0"/>
            </a:endParaRPr>
          </a:p>
        </p:txBody>
      </p:sp>
      <p:sp>
        <p:nvSpPr>
          <p:cNvPr id="17411" name="Rectangle 6"/>
          <p:cNvSpPr>
            <a:spLocks noChangeArrowheads="1"/>
          </p:cNvSpPr>
          <p:nvPr/>
        </p:nvSpPr>
        <p:spPr bwMode="auto">
          <a:xfrm>
            <a:off x="971600" y="6093296"/>
            <a:ext cx="7921978" cy="596900"/>
          </a:xfrm>
          <a:prstGeom prst="rect">
            <a:avLst/>
          </a:prstGeom>
          <a:noFill/>
          <a:ln w="9525">
            <a:noFill/>
            <a:miter lim="800000"/>
            <a:headEnd/>
            <a:tailEnd/>
          </a:ln>
        </p:spPr>
        <p:txBody>
          <a:bodyPr/>
          <a:lstStyle/>
          <a:p>
            <a:pPr>
              <a:lnSpc>
                <a:spcPct val="105000"/>
              </a:lnSpc>
              <a:buClr>
                <a:srgbClr val="FFFF00"/>
              </a:buClr>
              <a:buSzPct val="80000"/>
              <a:buFont typeface="Wingdings" pitchFamily="2" charset="2"/>
              <a:buNone/>
            </a:pPr>
            <a:r>
              <a:rPr lang="de-DE" sz="1200" dirty="0">
                <a:latin typeface="Arial" charset="0"/>
              </a:rPr>
              <a:t>Top panel w/ kind permission of Prof. Dr. Braak, Klinikum der Johann Wolfgang Goethe University, (Centre for Morphology), Frankfurt, Germany</a:t>
            </a:r>
            <a:endParaRPr lang="de-DE" sz="1100" b="1" dirty="0">
              <a:latin typeface="Arial" charset="0"/>
            </a:endParaRPr>
          </a:p>
        </p:txBody>
      </p:sp>
      <p:grpSp>
        <p:nvGrpSpPr>
          <p:cNvPr id="2" name="Group 20"/>
          <p:cNvGrpSpPr>
            <a:grpSpLocks/>
          </p:cNvGrpSpPr>
          <p:nvPr/>
        </p:nvGrpSpPr>
        <p:grpSpPr bwMode="auto">
          <a:xfrm>
            <a:off x="5417256" y="1047751"/>
            <a:ext cx="3074811" cy="2371725"/>
            <a:chOff x="3614" y="660"/>
            <a:chExt cx="2356" cy="1709"/>
          </a:xfrm>
        </p:grpSpPr>
        <p:pic>
          <p:nvPicPr>
            <p:cNvPr id="17433" name="Picture 9" descr="Bild_16_Gehirn_krank"/>
            <p:cNvPicPr>
              <a:picLocks noChangeAspect="1" noChangeArrowheads="1"/>
            </p:cNvPicPr>
            <p:nvPr/>
          </p:nvPicPr>
          <p:blipFill>
            <a:blip r:embed="rId3" cstate="print"/>
            <a:srcRect b="710"/>
            <a:stretch>
              <a:fillRect/>
            </a:stretch>
          </p:blipFill>
          <p:spPr bwMode="auto">
            <a:xfrm>
              <a:off x="3614" y="660"/>
              <a:ext cx="2356" cy="1680"/>
            </a:xfrm>
            <a:prstGeom prst="rect">
              <a:avLst/>
            </a:prstGeom>
            <a:noFill/>
            <a:ln w="9525">
              <a:solidFill>
                <a:schemeClr val="accent2"/>
              </a:solidFill>
              <a:miter lim="800000"/>
              <a:headEnd/>
              <a:tailEnd/>
            </a:ln>
          </p:spPr>
        </p:pic>
        <p:sp>
          <p:nvSpPr>
            <p:cNvPr id="17434" name="Rectangle 7"/>
            <p:cNvSpPr>
              <a:spLocks noChangeArrowheads="1"/>
            </p:cNvSpPr>
            <p:nvPr/>
          </p:nvSpPr>
          <p:spPr bwMode="auto">
            <a:xfrm>
              <a:off x="4676" y="2033"/>
              <a:ext cx="1288" cy="336"/>
            </a:xfrm>
            <a:prstGeom prst="rect">
              <a:avLst/>
            </a:prstGeom>
            <a:noFill/>
            <a:ln w="9525">
              <a:noFill/>
              <a:miter lim="800000"/>
              <a:headEnd/>
              <a:tailEnd/>
            </a:ln>
          </p:spPr>
          <p:txBody>
            <a:bodyPr/>
            <a:lstStyle/>
            <a:p>
              <a:pPr algn="r">
                <a:lnSpc>
                  <a:spcPct val="105000"/>
                </a:lnSpc>
                <a:spcBef>
                  <a:spcPct val="50000"/>
                </a:spcBef>
                <a:buClr>
                  <a:srgbClr val="FFFF00"/>
                </a:buClr>
                <a:buSzPct val="80000"/>
                <a:buFont typeface="Wingdings" pitchFamily="2" charset="2"/>
                <a:buNone/>
              </a:pPr>
              <a:r>
                <a:rPr lang="lv-LV" b="1">
                  <a:latin typeface="Arial" charset="0"/>
                </a:rPr>
                <a:t>Slims</a:t>
              </a:r>
              <a:endParaRPr lang="de-DE">
                <a:latin typeface="Arial" charset="0"/>
              </a:endParaRPr>
            </a:p>
          </p:txBody>
        </p:sp>
      </p:grpSp>
      <p:grpSp>
        <p:nvGrpSpPr>
          <p:cNvPr id="3" name="Group 19"/>
          <p:cNvGrpSpPr>
            <a:grpSpLocks/>
          </p:cNvGrpSpPr>
          <p:nvPr/>
        </p:nvGrpSpPr>
        <p:grpSpPr bwMode="auto">
          <a:xfrm>
            <a:off x="1947334" y="1035050"/>
            <a:ext cx="3080456" cy="2382838"/>
            <a:chOff x="1156" y="652"/>
            <a:chExt cx="2359" cy="1717"/>
          </a:xfrm>
        </p:grpSpPr>
        <p:pic>
          <p:nvPicPr>
            <p:cNvPr id="17431" name="Picture 10" descr="Bild_16_Gehirn_gesund"/>
            <p:cNvPicPr>
              <a:picLocks noChangeAspect="1" noChangeArrowheads="1"/>
            </p:cNvPicPr>
            <p:nvPr/>
          </p:nvPicPr>
          <p:blipFill>
            <a:blip r:embed="rId4" cstate="print"/>
            <a:srcRect t="1178" b="117"/>
            <a:stretch>
              <a:fillRect/>
            </a:stretch>
          </p:blipFill>
          <p:spPr bwMode="auto">
            <a:xfrm>
              <a:off x="1156" y="652"/>
              <a:ext cx="2356" cy="1677"/>
            </a:xfrm>
            <a:prstGeom prst="rect">
              <a:avLst/>
            </a:prstGeom>
            <a:noFill/>
            <a:ln w="9525">
              <a:solidFill>
                <a:schemeClr val="accent2"/>
              </a:solidFill>
              <a:miter lim="800000"/>
              <a:headEnd/>
              <a:tailEnd/>
            </a:ln>
          </p:spPr>
        </p:pic>
        <p:sp>
          <p:nvSpPr>
            <p:cNvPr id="17432" name="Rectangle 8"/>
            <p:cNvSpPr>
              <a:spLocks noChangeArrowheads="1"/>
            </p:cNvSpPr>
            <p:nvPr/>
          </p:nvSpPr>
          <p:spPr bwMode="auto">
            <a:xfrm>
              <a:off x="2737" y="2049"/>
              <a:ext cx="778" cy="320"/>
            </a:xfrm>
            <a:prstGeom prst="rect">
              <a:avLst/>
            </a:prstGeom>
            <a:noFill/>
            <a:ln w="9525">
              <a:noFill/>
              <a:miter lim="800000"/>
              <a:headEnd/>
              <a:tailEnd/>
            </a:ln>
          </p:spPr>
          <p:txBody>
            <a:bodyPr/>
            <a:lstStyle/>
            <a:p>
              <a:pPr algn="r">
                <a:lnSpc>
                  <a:spcPct val="105000"/>
                </a:lnSpc>
                <a:spcBef>
                  <a:spcPct val="50000"/>
                </a:spcBef>
                <a:buClr>
                  <a:srgbClr val="FFFF00"/>
                </a:buClr>
                <a:buSzPct val="80000"/>
                <a:buFont typeface="Wingdings" pitchFamily="2" charset="2"/>
                <a:buNone/>
              </a:pPr>
              <a:r>
                <a:rPr lang="lv-LV" b="1">
                  <a:latin typeface="Arial" charset="0"/>
                </a:rPr>
                <a:t>Vesels</a:t>
              </a:r>
              <a:endParaRPr lang="de-DE">
                <a:latin typeface="Arial" charset="0"/>
              </a:endParaRPr>
            </a:p>
          </p:txBody>
        </p:sp>
      </p:grpSp>
      <p:grpSp>
        <p:nvGrpSpPr>
          <p:cNvPr id="4" name="Group 52"/>
          <p:cNvGrpSpPr>
            <a:grpSpLocks/>
          </p:cNvGrpSpPr>
          <p:nvPr/>
        </p:nvGrpSpPr>
        <p:grpSpPr bwMode="auto">
          <a:xfrm>
            <a:off x="3817056" y="3390901"/>
            <a:ext cx="3149600" cy="2779713"/>
            <a:chOff x="2705" y="2136"/>
            <a:chExt cx="2231" cy="1751"/>
          </a:xfrm>
        </p:grpSpPr>
        <p:sp>
          <p:nvSpPr>
            <p:cNvPr id="17426" name="Line 21"/>
            <p:cNvSpPr>
              <a:spLocks noChangeShapeType="1"/>
            </p:cNvSpPr>
            <p:nvPr/>
          </p:nvSpPr>
          <p:spPr bwMode="auto">
            <a:xfrm>
              <a:off x="4936" y="2136"/>
              <a:ext cx="0" cy="160"/>
            </a:xfrm>
            <a:prstGeom prst="line">
              <a:avLst/>
            </a:prstGeom>
            <a:noFill/>
            <a:ln w="12700" cap="sq">
              <a:solidFill>
                <a:schemeClr val="tx1"/>
              </a:solidFill>
              <a:round/>
              <a:headEnd/>
              <a:tailEnd/>
            </a:ln>
          </p:spPr>
          <p:txBody>
            <a:bodyPr>
              <a:spAutoFit/>
            </a:bodyPr>
            <a:lstStyle/>
            <a:p>
              <a:endParaRPr lang="lv-LV"/>
            </a:p>
          </p:txBody>
        </p:sp>
        <p:sp>
          <p:nvSpPr>
            <p:cNvPr id="17427" name="Line 22"/>
            <p:cNvSpPr>
              <a:spLocks noChangeShapeType="1"/>
            </p:cNvSpPr>
            <p:nvPr/>
          </p:nvSpPr>
          <p:spPr bwMode="auto">
            <a:xfrm flipV="1">
              <a:off x="3592" y="2296"/>
              <a:ext cx="1344" cy="0"/>
            </a:xfrm>
            <a:prstGeom prst="line">
              <a:avLst/>
            </a:prstGeom>
            <a:noFill/>
            <a:ln w="12700" cap="sq">
              <a:solidFill>
                <a:schemeClr val="tx1"/>
              </a:solidFill>
              <a:round/>
              <a:headEnd/>
              <a:tailEnd/>
            </a:ln>
          </p:spPr>
          <p:txBody>
            <a:bodyPr>
              <a:spAutoFit/>
            </a:bodyPr>
            <a:lstStyle/>
            <a:p>
              <a:endParaRPr lang="lv-LV"/>
            </a:p>
          </p:txBody>
        </p:sp>
        <p:pic>
          <p:nvPicPr>
            <p:cNvPr id="17428" name="Picture 17" descr="brain of mild AD (www"/>
            <p:cNvPicPr>
              <a:picLocks noChangeAspect="1" noChangeArrowheads="1"/>
            </p:cNvPicPr>
            <p:nvPr/>
          </p:nvPicPr>
          <p:blipFill>
            <a:blip r:embed="rId5" cstate="print"/>
            <a:srcRect/>
            <a:stretch>
              <a:fillRect/>
            </a:stretch>
          </p:blipFill>
          <p:spPr bwMode="auto">
            <a:xfrm>
              <a:off x="2705" y="2416"/>
              <a:ext cx="1783" cy="1431"/>
            </a:xfrm>
            <a:prstGeom prst="rect">
              <a:avLst/>
            </a:prstGeom>
            <a:noFill/>
            <a:ln w="9525">
              <a:noFill/>
              <a:miter lim="800000"/>
              <a:headEnd/>
              <a:tailEnd/>
            </a:ln>
          </p:spPr>
        </p:pic>
        <p:sp>
          <p:nvSpPr>
            <p:cNvPr id="17429" name="Line 25"/>
            <p:cNvSpPr>
              <a:spLocks noChangeShapeType="1"/>
            </p:cNvSpPr>
            <p:nvPr/>
          </p:nvSpPr>
          <p:spPr bwMode="auto">
            <a:xfrm>
              <a:off x="3592" y="2296"/>
              <a:ext cx="0" cy="88"/>
            </a:xfrm>
            <a:prstGeom prst="line">
              <a:avLst/>
            </a:prstGeom>
            <a:noFill/>
            <a:ln w="12700" cap="sq">
              <a:solidFill>
                <a:schemeClr val="tx1"/>
              </a:solidFill>
              <a:round/>
              <a:headEnd/>
              <a:tailEnd/>
            </a:ln>
          </p:spPr>
          <p:txBody>
            <a:bodyPr wrap="none">
              <a:spAutoFit/>
            </a:bodyPr>
            <a:lstStyle/>
            <a:p>
              <a:endParaRPr lang="lv-LV"/>
            </a:p>
          </p:txBody>
        </p:sp>
        <p:sp>
          <p:nvSpPr>
            <p:cNvPr id="17430" name="Text Box 33"/>
            <p:cNvSpPr txBox="1">
              <a:spLocks noChangeArrowheads="1"/>
            </p:cNvSpPr>
            <p:nvPr/>
          </p:nvSpPr>
          <p:spPr bwMode="auto">
            <a:xfrm>
              <a:off x="3728" y="3695"/>
              <a:ext cx="1080" cy="192"/>
            </a:xfrm>
            <a:prstGeom prst="rect">
              <a:avLst/>
            </a:prstGeom>
            <a:noFill/>
            <a:ln w="12700" cap="sq">
              <a:noFill/>
              <a:miter lim="800000"/>
              <a:headEnd/>
              <a:tailEnd/>
            </a:ln>
          </p:spPr>
          <p:txBody>
            <a:bodyPr>
              <a:spAutoFit/>
            </a:bodyPr>
            <a:lstStyle/>
            <a:p>
              <a:pPr algn="ctr">
                <a:spcBef>
                  <a:spcPct val="50000"/>
                </a:spcBef>
                <a:buFontTx/>
                <a:buNone/>
              </a:pPr>
              <a:r>
                <a:rPr lang="lv-LV" sz="1400" b="1">
                  <a:latin typeface="Arial" charset="0"/>
                </a:rPr>
                <a:t>Viegla</a:t>
              </a:r>
              <a:r>
                <a:rPr lang="de-DE" sz="1400" b="1">
                  <a:latin typeface="Arial" charset="0"/>
                </a:rPr>
                <a:t> AD</a:t>
              </a:r>
            </a:p>
          </p:txBody>
        </p:sp>
      </p:grpSp>
      <p:grpSp>
        <p:nvGrpSpPr>
          <p:cNvPr id="5" name="Group 53"/>
          <p:cNvGrpSpPr>
            <a:grpSpLocks/>
          </p:cNvGrpSpPr>
          <p:nvPr/>
        </p:nvGrpSpPr>
        <p:grpSpPr bwMode="auto">
          <a:xfrm>
            <a:off x="6458656" y="3644901"/>
            <a:ext cx="2877255" cy="2551113"/>
            <a:chOff x="4577" y="2296"/>
            <a:chExt cx="2039" cy="1607"/>
          </a:xfrm>
        </p:grpSpPr>
        <p:pic>
          <p:nvPicPr>
            <p:cNvPr id="17422" name="Picture 18" descr="brain of severe AD (www"/>
            <p:cNvPicPr>
              <a:picLocks noChangeAspect="1" noChangeArrowheads="1"/>
            </p:cNvPicPr>
            <p:nvPr/>
          </p:nvPicPr>
          <p:blipFill>
            <a:blip r:embed="rId6" cstate="print"/>
            <a:srcRect/>
            <a:stretch>
              <a:fillRect/>
            </a:stretch>
          </p:blipFill>
          <p:spPr bwMode="auto">
            <a:xfrm>
              <a:off x="4577" y="2416"/>
              <a:ext cx="1783" cy="1431"/>
            </a:xfrm>
            <a:prstGeom prst="rect">
              <a:avLst/>
            </a:prstGeom>
            <a:noFill/>
            <a:ln w="9525">
              <a:noFill/>
              <a:miter lim="800000"/>
              <a:headEnd/>
              <a:tailEnd/>
            </a:ln>
          </p:spPr>
        </p:pic>
        <p:sp>
          <p:nvSpPr>
            <p:cNvPr id="17423" name="Line 23"/>
            <p:cNvSpPr>
              <a:spLocks noChangeShapeType="1"/>
            </p:cNvSpPr>
            <p:nvPr/>
          </p:nvSpPr>
          <p:spPr bwMode="auto">
            <a:xfrm>
              <a:off x="5464" y="2304"/>
              <a:ext cx="0" cy="104"/>
            </a:xfrm>
            <a:prstGeom prst="line">
              <a:avLst/>
            </a:prstGeom>
            <a:noFill/>
            <a:ln w="12700" cap="sq">
              <a:solidFill>
                <a:schemeClr val="tx1"/>
              </a:solidFill>
              <a:round/>
              <a:headEnd/>
              <a:tailEnd/>
            </a:ln>
          </p:spPr>
          <p:txBody>
            <a:bodyPr>
              <a:spAutoFit/>
            </a:bodyPr>
            <a:lstStyle/>
            <a:p>
              <a:endParaRPr lang="lv-LV"/>
            </a:p>
          </p:txBody>
        </p:sp>
        <p:sp>
          <p:nvSpPr>
            <p:cNvPr id="17424" name="Line 29"/>
            <p:cNvSpPr>
              <a:spLocks noChangeShapeType="1"/>
            </p:cNvSpPr>
            <p:nvPr/>
          </p:nvSpPr>
          <p:spPr bwMode="auto">
            <a:xfrm>
              <a:off x="4936" y="2296"/>
              <a:ext cx="528" cy="0"/>
            </a:xfrm>
            <a:prstGeom prst="line">
              <a:avLst/>
            </a:prstGeom>
            <a:noFill/>
            <a:ln w="12700" cap="sq">
              <a:solidFill>
                <a:schemeClr val="tx1"/>
              </a:solidFill>
              <a:round/>
              <a:headEnd/>
              <a:tailEnd/>
            </a:ln>
          </p:spPr>
          <p:txBody>
            <a:bodyPr wrap="none">
              <a:spAutoFit/>
            </a:bodyPr>
            <a:lstStyle/>
            <a:p>
              <a:endParaRPr lang="lv-LV"/>
            </a:p>
          </p:txBody>
        </p:sp>
        <p:sp>
          <p:nvSpPr>
            <p:cNvPr id="17425" name="Text Box 42"/>
            <p:cNvSpPr txBox="1">
              <a:spLocks noChangeArrowheads="1"/>
            </p:cNvSpPr>
            <p:nvPr/>
          </p:nvSpPr>
          <p:spPr bwMode="auto">
            <a:xfrm>
              <a:off x="5536" y="3711"/>
              <a:ext cx="1080" cy="192"/>
            </a:xfrm>
            <a:prstGeom prst="rect">
              <a:avLst/>
            </a:prstGeom>
            <a:noFill/>
            <a:ln w="12700" cap="sq">
              <a:noFill/>
              <a:miter lim="800000"/>
              <a:headEnd/>
              <a:tailEnd/>
            </a:ln>
          </p:spPr>
          <p:txBody>
            <a:bodyPr>
              <a:spAutoFit/>
            </a:bodyPr>
            <a:lstStyle/>
            <a:p>
              <a:pPr algn="ctr">
                <a:spcBef>
                  <a:spcPct val="50000"/>
                </a:spcBef>
                <a:buFontTx/>
                <a:buNone/>
              </a:pPr>
              <a:r>
                <a:rPr lang="de-DE" sz="1400" b="1">
                  <a:latin typeface="Arial" charset="0"/>
                </a:rPr>
                <a:t>S</a:t>
              </a:r>
              <a:r>
                <a:rPr lang="lv-LV" sz="1400" b="1">
                  <a:latin typeface="Arial" charset="0"/>
                </a:rPr>
                <a:t>maga</a:t>
              </a:r>
              <a:r>
                <a:rPr lang="de-DE" sz="1400" b="1">
                  <a:latin typeface="Arial" charset="0"/>
                </a:rPr>
                <a:t> AD</a:t>
              </a:r>
            </a:p>
          </p:txBody>
        </p:sp>
      </p:grpSp>
      <p:grpSp>
        <p:nvGrpSpPr>
          <p:cNvPr id="6" name="Group 51"/>
          <p:cNvGrpSpPr>
            <a:grpSpLocks/>
          </p:cNvGrpSpPr>
          <p:nvPr/>
        </p:nvGrpSpPr>
        <p:grpSpPr bwMode="auto">
          <a:xfrm>
            <a:off x="1175456" y="3378200"/>
            <a:ext cx="2899833" cy="2794000"/>
            <a:chOff x="833" y="2128"/>
            <a:chExt cx="2055" cy="1760"/>
          </a:xfrm>
        </p:grpSpPr>
        <p:pic>
          <p:nvPicPr>
            <p:cNvPr id="17417" name="Picture 16" descr="brain of pre-clinical AD (www"/>
            <p:cNvPicPr>
              <a:picLocks noChangeAspect="1" noChangeArrowheads="1"/>
            </p:cNvPicPr>
            <p:nvPr/>
          </p:nvPicPr>
          <p:blipFill>
            <a:blip r:embed="rId7" cstate="print"/>
            <a:srcRect/>
            <a:stretch>
              <a:fillRect/>
            </a:stretch>
          </p:blipFill>
          <p:spPr bwMode="auto">
            <a:xfrm>
              <a:off x="833" y="2416"/>
              <a:ext cx="1783" cy="1431"/>
            </a:xfrm>
            <a:prstGeom prst="rect">
              <a:avLst/>
            </a:prstGeom>
            <a:noFill/>
            <a:ln w="9525">
              <a:noFill/>
              <a:miter lim="800000"/>
              <a:headEnd/>
              <a:tailEnd/>
            </a:ln>
          </p:spPr>
        </p:pic>
        <p:sp>
          <p:nvSpPr>
            <p:cNvPr id="17418" name="Line 26"/>
            <p:cNvSpPr>
              <a:spLocks noChangeShapeType="1"/>
            </p:cNvSpPr>
            <p:nvPr/>
          </p:nvSpPr>
          <p:spPr bwMode="auto">
            <a:xfrm>
              <a:off x="1728" y="2304"/>
              <a:ext cx="0" cy="104"/>
            </a:xfrm>
            <a:prstGeom prst="line">
              <a:avLst/>
            </a:prstGeom>
            <a:noFill/>
            <a:ln w="12700" cap="sq">
              <a:solidFill>
                <a:schemeClr val="tx1"/>
              </a:solidFill>
              <a:round/>
              <a:headEnd/>
              <a:tailEnd/>
            </a:ln>
          </p:spPr>
          <p:txBody>
            <a:bodyPr wrap="none">
              <a:spAutoFit/>
            </a:bodyPr>
            <a:lstStyle/>
            <a:p>
              <a:endParaRPr lang="lv-LV"/>
            </a:p>
          </p:txBody>
        </p:sp>
        <p:sp>
          <p:nvSpPr>
            <p:cNvPr id="17419" name="Text Box 31"/>
            <p:cNvSpPr txBox="1">
              <a:spLocks noChangeArrowheads="1"/>
            </p:cNvSpPr>
            <p:nvPr/>
          </p:nvSpPr>
          <p:spPr bwMode="auto">
            <a:xfrm>
              <a:off x="1912" y="3696"/>
              <a:ext cx="976" cy="192"/>
            </a:xfrm>
            <a:prstGeom prst="rect">
              <a:avLst/>
            </a:prstGeom>
            <a:noFill/>
            <a:ln w="12700" cap="sq">
              <a:noFill/>
              <a:miter lim="800000"/>
              <a:headEnd/>
              <a:tailEnd/>
            </a:ln>
          </p:spPr>
          <p:txBody>
            <a:bodyPr>
              <a:spAutoFit/>
            </a:bodyPr>
            <a:lstStyle/>
            <a:p>
              <a:pPr algn="ctr">
                <a:spcBef>
                  <a:spcPct val="50000"/>
                </a:spcBef>
                <a:buFontTx/>
                <a:buNone/>
              </a:pPr>
              <a:r>
                <a:rPr lang="lv-LV" sz="1400" b="1">
                  <a:latin typeface="Arial" charset="0"/>
                </a:rPr>
                <a:t>Vesels</a:t>
              </a:r>
              <a:endParaRPr lang="de-DE" sz="1400" b="1">
                <a:latin typeface="Arial" charset="0"/>
              </a:endParaRPr>
            </a:p>
          </p:txBody>
        </p:sp>
        <p:sp>
          <p:nvSpPr>
            <p:cNvPr id="17420" name="Line 47"/>
            <p:cNvSpPr>
              <a:spLocks noChangeShapeType="1"/>
            </p:cNvSpPr>
            <p:nvPr/>
          </p:nvSpPr>
          <p:spPr bwMode="auto">
            <a:xfrm>
              <a:off x="2472" y="2128"/>
              <a:ext cx="0" cy="160"/>
            </a:xfrm>
            <a:prstGeom prst="line">
              <a:avLst/>
            </a:prstGeom>
            <a:noFill/>
            <a:ln w="12700" cap="sq">
              <a:solidFill>
                <a:schemeClr val="tx1"/>
              </a:solidFill>
              <a:round/>
              <a:headEnd/>
              <a:tailEnd/>
            </a:ln>
          </p:spPr>
          <p:txBody>
            <a:bodyPr>
              <a:spAutoFit/>
            </a:bodyPr>
            <a:lstStyle/>
            <a:p>
              <a:endParaRPr lang="lv-LV"/>
            </a:p>
          </p:txBody>
        </p:sp>
        <p:sp>
          <p:nvSpPr>
            <p:cNvPr id="17421" name="Line 49"/>
            <p:cNvSpPr>
              <a:spLocks noChangeShapeType="1"/>
            </p:cNvSpPr>
            <p:nvPr/>
          </p:nvSpPr>
          <p:spPr bwMode="auto">
            <a:xfrm flipV="1">
              <a:off x="1728" y="2296"/>
              <a:ext cx="744" cy="0"/>
            </a:xfrm>
            <a:prstGeom prst="line">
              <a:avLst/>
            </a:prstGeom>
            <a:noFill/>
            <a:ln w="12700" cap="sq">
              <a:solidFill>
                <a:schemeClr val="tx1"/>
              </a:solidFill>
              <a:round/>
              <a:headEnd/>
              <a:tailEnd/>
            </a:ln>
          </p:spPr>
          <p:txBody>
            <a:bodyPr>
              <a:spAutoFit/>
            </a:bodyPr>
            <a:lstStyle/>
            <a:p>
              <a:endParaRPr lang="lv-LV"/>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7279923" y="5132390"/>
            <a:ext cx="1728611" cy="1516627"/>
            <a:chOff x="4751" y="2433"/>
            <a:chExt cx="1473" cy="1294"/>
          </a:xfrm>
        </p:grpSpPr>
        <p:pic>
          <p:nvPicPr>
            <p:cNvPr id="18445" name="Picture 30" descr="Types of neuroglia (astroglia only)"/>
            <p:cNvPicPr>
              <a:picLocks noChangeAspect="1" noChangeArrowheads="1"/>
            </p:cNvPicPr>
            <p:nvPr/>
          </p:nvPicPr>
          <p:blipFill>
            <a:blip r:embed="rId3" cstate="print"/>
            <a:srcRect/>
            <a:stretch>
              <a:fillRect/>
            </a:stretch>
          </p:blipFill>
          <p:spPr bwMode="auto">
            <a:xfrm>
              <a:off x="4751" y="2433"/>
              <a:ext cx="1473" cy="1115"/>
            </a:xfrm>
            <a:prstGeom prst="rect">
              <a:avLst/>
            </a:prstGeom>
            <a:noFill/>
            <a:ln w="9525">
              <a:noFill/>
              <a:miter lim="800000"/>
              <a:headEnd/>
              <a:tailEnd/>
            </a:ln>
          </p:spPr>
        </p:pic>
        <p:sp>
          <p:nvSpPr>
            <p:cNvPr id="18446" name="Text Box 31"/>
            <p:cNvSpPr txBox="1">
              <a:spLocks noChangeArrowheads="1"/>
            </p:cNvSpPr>
            <p:nvPr/>
          </p:nvSpPr>
          <p:spPr bwMode="auto">
            <a:xfrm>
              <a:off x="4999" y="3543"/>
              <a:ext cx="1009" cy="184"/>
            </a:xfrm>
            <a:prstGeom prst="rect">
              <a:avLst/>
            </a:prstGeom>
            <a:noFill/>
            <a:ln w="12700" cap="sq">
              <a:solidFill>
                <a:schemeClr val="tx1"/>
              </a:solidFill>
              <a:miter lim="800000"/>
              <a:headEnd/>
              <a:tailEnd/>
            </a:ln>
          </p:spPr>
          <p:txBody>
            <a:bodyPr>
              <a:spAutoFit/>
            </a:bodyPr>
            <a:lstStyle/>
            <a:p>
              <a:pPr algn="ctr">
                <a:spcBef>
                  <a:spcPct val="50000"/>
                </a:spcBef>
                <a:buFontTx/>
                <a:buNone/>
              </a:pPr>
              <a:endParaRPr lang="en-US" sz="800" b="1">
                <a:latin typeface="Arial" charset="0"/>
              </a:endParaRPr>
            </a:p>
          </p:txBody>
        </p:sp>
      </p:grpSp>
      <p:sp>
        <p:nvSpPr>
          <p:cNvPr id="18435" name="Rectangle 3"/>
          <p:cNvSpPr>
            <a:spLocks noChangeArrowheads="1"/>
          </p:cNvSpPr>
          <p:nvPr/>
        </p:nvSpPr>
        <p:spPr bwMode="auto">
          <a:xfrm>
            <a:off x="1683456" y="141289"/>
            <a:ext cx="6828366" cy="619125"/>
          </a:xfrm>
          <a:prstGeom prst="rect">
            <a:avLst/>
          </a:prstGeom>
          <a:noFill/>
          <a:ln w="9525">
            <a:noFill/>
            <a:miter lim="800000"/>
            <a:headEnd/>
            <a:tailEnd/>
          </a:ln>
        </p:spPr>
        <p:txBody>
          <a:bodyPr/>
          <a:lstStyle/>
          <a:p>
            <a:pPr algn="ctr">
              <a:lnSpc>
                <a:spcPct val="80000"/>
              </a:lnSpc>
              <a:buFontTx/>
              <a:buNone/>
              <a:tabLst>
                <a:tab pos="1428750" algn="l"/>
              </a:tabLst>
            </a:pPr>
            <a:r>
              <a:rPr lang="de-DE" sz="2400" b="1" dirty="0">
                <a:latin typeface="Arial" charset="0"/>
              </a:rPr>
              <a:t>A</a:t>
            </a:r>
            <a:r>
              <a:rPr lang="lv-LV" sz="2400" b="1" dirty="0">
                <a:latin typeface="Arial" charset="0"/>
              </a:rPr>
              <a:t>S tipa </a:t>
            </a:r>
            <a:r>
              <a:rPr lang="de-DE" sz="2400" b="1" dirty="0">
                <a:latin typeface="Arial" charset="0"/>
              </a:rPr>
              <a:t>demen</a:t>
            </a:r>
            <a:r>
              <a:rPr lang="lv-LV" sz="2400" b="1" dirty="0">
                <a:latin typeface="Arial" charset="0"/>
              </a:rPr>
              <a:t>ces kvantitatīvā morfoloģija</a:t>
            </a:r>
            <a:endParaRPr lang="de-DE" sz="2400" b="1" dirty="0">
              <a:latin typeface="Arial" charset="0"/>
            </a:endParaRPr>
          </a:p>
        </p:txBody>
      </p:sp>
      <p:sp>
        <p:nvSpPr>
          <p:cNvPr id="18436" name="Rectangle 11"/>
          <p:cNvSpPr>
            <a:spLocks noChangeArrowheads="1"/>
          </p:cNvSpPr>
          <p:nvPr/>
        </p:nvSpPr>
        <p:spPr bwMode="auto">
          <a:xfrm>
            <a:off x="611560" y="0"/>
            <a:ext cx="7957255" cy="2069405"/>
          </a:xfrm>
          <a:prstGeom prst="rect">
            <a:avLst/>
          </a:prstGeom>
          <a:noFill/>
          <a:ln w="9525">
            <a:noFill/>
            <a:miter lim="800000"/>
            <a:headEnd/>
            <a:tailEnd/>
          </a:ln>
        </p:spPr>
        <p:txBody>
          <a:bodyPr/>
          <a:lstStyle/>
          <a:p>
            <a:pPr>
              <a:lnSpc>
                <a:spcPct val="125000"/>
              </a:lnSpc>
              <a:spcBef>
                <a:spcPct val="40000"/>
              </a:spcBef>
              <a:buClr>
                <a:srgbClr val="FFFF00"/>
              </a:buClr>
              <a:buSzPct val="80000"/>
              <a:buFont typeface="Wingdings" pitchFamily="2" charset="2"/>
              <a:buNone/>
              <a:tabLst>
                <a:tab pos="3810000" algn="l"/>
                <a:tab pos="5054600" algn="l"/>
                <a:tab pos="8483600" algn="r"/>
              </a:tabLst>
            </a:pPr>
            <a:r>
              <a:rPr lang="de-DE" sz="1800" b="1" dirty="0">
                <a:latin typeface="Arial" charset="0"/>
              </a:rPr>
              <a:t>	             </a:t>
            </a:r>
            <a:endParaRPr lang="lv-LV" sz="1800" b="1" dirty="0">
              <a:latin typeface="Arial" charset="0"/>
            </a:endParaRPr>
          </a:p>
          <a:p>
            <a:pPr>
              <a:lnSpc>
                <a:spcPct val="125000"/>
              </a:lnSpc>
              <a:spcBef>
                <a:spcPct val="40000"/>
              </a:spcBef>
              <a:buClr>
                <a:srgbClr val="FFFF00"/>
              </a:buClr>
              <a:buSzPct val="80000"/>
              <a:buFont typeface="Wingdings" pitchFamily="2" charset="2"/>
              <a:buNone/>
              <a:tabLst>
                <a:tab pos="3810000" algn="l"/>
                <a:tab pos="5054600" algn="l"/>
                <a:tab pos="8483600" algn="r"/>
              </a:tabLst>
            </a:pPr>
            <a:r>
              <a:rPr lang="lv-LV" sz="1800" b="1" dirty="0">
                <a:latin typeface="Arial" charset="0"/>
              </a:rPr>
              <a:t>Pusložu tilpums</a:t>
            </a:r>
            <a:r>
              <a:rPr lang="de-DE" sz="1800" b="1" dirty="0">
                <a:latin typeface="Arial" charset="0"/>
              </a:rPr>
              <a:t>		- 13 </a:t>
            </a:r>
            <a:r>
              <a:rPr lang="lv-LV" sz="1800" b="1" dirty="0">
                <a:latin typeface="Arial" charset="0"/>
              </a:rPr>
              <a:t>līdz</a:t>
            </a:r>
            <a:r>
              <a:rPr lang="de-DE" sz="1800" b="1" dirty="0">
                <a:latin typeface="Arial" charset="0"/>
              </a:rPr>
              <a:t> - 18%</a:t>
            </a:r>
          </a:p>
          <a:p>
            <a:pPr>
              <a:lnSpc>
                <a:spcPct val="125000"/>
              </a:lnSpc>
              <a:spcBef>
                <a:spcPct val="40000"/>
              </a:spcBef>
              <a:buClr>
                <a:srgbClr val="FFFF00"/>
              </a:buClr>
              <a:buSzPct val="80000"/>
              <a:buFont typeface="Wingdings" pitchFamily="2" charset="2"/>
              <a:buNone/>
              <a:tabLst>
                <a:tab pos="3810000" algn="l"/>
                <a:tab pos="5054600" algn="l"/>
                <a:tab pos="8483600" algn="r"/>
              </a:tabLst>
            </a:pPr>
            <a:r>
              <a:rPr lang="lv-LV" sz="1800" b="1" dirty="0">
                <a:latin typeface="Arial" charset="0"/>
              </a:rPr>
              <a:t>Kortikālo zonu neironu zudums </a:t>
            </a:r>
            <a:endParaRPr lang="de-DE" sz="1800" b="1" dirty="0">
              <a:latin typeface="Arial" charset="0"/>
            </a:endParaRPr>
          </a:p>
          <a:p>
            <a:pPr>
              <a:lnSpc>
                <a:spcPct val="110000"/>
              </a:lnSpc>
              <a:buClr>
                <a:schemeClr val="tx1"/>
              </a:buClr>
              <a:buSzPct val="80000"/>
              <a:buFont typeface="Wingdings" pitchFamily="2" charset="2"/>
              <a:buChar char="Ø"/>
              <a:tabLst>
                <a:tab pos="3810000" algn="l"/>
                <a:tab pos="5054600" algn="l"/>
                <a:tab pos="8483600" algn="r"/>
              </a:tabLst>
            </a:pPr>
            <a:r>
              <a:rPr lang="de-DE" sz="1800" b="1" dirty="0">
                <a:latin typeface="Arial" charset="0"/>
              </a:rPr>
              <a:t> </a:t>
            </a:r>
            <a:r>
              <a:rPr lang="de-DE" sz="1600" b="1" dirty="0">
                <a:latin typeface="Arial" charset="0"/>
              </a:rPr>
              <a:t>Tempor</a:t>
            </a:r>
            <a:r>
              <a:rPr lang="lv-LV" sz="1600" b="1" dirty="0">
                <a:latin typeface="Arial" charset="0"/>
              </a:rPr>
              <a:t>ālās daivas</a:t>
            </a:r>
            <a:r>
              <a:rPr lang="de-DE" sz="1800" b="1" dirty="0">
                <a:latin typeface="Arial" charset="0"/>
              </a:rPr>
              <a:t>		- 22 </a:t>
            </a:r>
            <a:r>
              <a:rPr lang="lv-LV" sz="1800" b="1" dirty="0">
                <a:latin typeface="Arial" charset="0"/>
              </a:rPr>
              <a:t>līdz </a:t>
            </a:r>
            <a:r>
              <a:rPr lang="de-DE" sz="1800" b="1" dirty="0">
                <a:latin typeface="Arial" charset="0"/>
              </a:rPr>
              <a:t>- 44%</a:t>
            </a:r>
          </a:p>
          <a:p>
            <a:pPr>
              <a:lnSpc>
                <a:spcPct val="110000"/>
              </a:lnSpc>
              <a:buClr>
                <a:schemeClr val="tx1"/>
              </a:buClr>
              <a:buSzPct val="80000"/>
              <a:buFont typeface="Wingdings" pitchFamily="2" charset="2"/>
              <a:buChar char="Ø"/>
              <a:tabLst>
                <a:tab pos="3810000" algn="l"/>
                <a:tab pos="5054600" algn="l"/>
                <a:tab pos="8483600" algn="r"/>
              </a:tabLst>
            </a:pPr>
            <a:r>
              <a:rPr lang="de-DE" sz="1800" b="1" dirty="0">
                <a:latin typeface="Arial" charset="0"/>
              </a:rPr>
              <a:t> </a:t>
            </a:r>
            <a:r>
              <a:rPr lang="de-DE" sz="1600" b="1" dirty="0">
                <a:latin typeface="Arial" charset="0"/>
              </a:rPr>
              <a:t>Front</a:t>
            </a:r>
            <a:r>
              <a:rPr lang="lv-LV" sz="1600" b="1" dirty="0">
                <a:latin typeface="Arial" charset="0"/>
              </a:rPr>
              <a:t>ālās daivas</a:t>
            </a:r>
            <a:r>
              <a:rPr lang="de-DE" sz="1800" b="1" dirty="0">
                <a:latin typeface="Arial" charset="0"/>
              </a:rPr>
              <a:t>		- 26 </a:t>
            </a:r>
            <a:r>
              <a:rPr lang="lv-LV" sz="1800" b="1" dirty="0">
                <a:latin typeface="Arial" charset="0"/>
              </a:rPr>
              <a:t>līdz </a:t>
            </a:r>
            <a:r>
              <a:rPr lang="de-DE" sz="1800" b="1" dirty="0">
                <a:latin typeface="Arial" charset="0"/>
              </a:rPr>
              <a:t>- 60%</a:t>
            </a:r>
          </a:p>
          <a:p>
            <a:pPr>
              <a:lnSpc>
                <a:spcPct val="110000"/>
              </a:lnSpc>
              <a:buClr>
                <a:schemeClr val="tx1"/>
              </a:buClr>
              <a:buSzPct val="80000"/>
              <a:buFont typeface="Wingdings" pitchFamily="2" charset="2"/>
              <a:buChar char="Ø"/>
              <a:tabLst>
                <a:tab pos="3810000" algn="l"/>
                <a:tab pos="5054600" algn="l"/>
                <a:tab pos="8483600" algn="r"/>
              </a:tabLst>
            </a:pPr>
            <a:r>
              <a:rPr lang="de-DE" sz="1800" b="1" dirty="0">
                <a:latin typeface="Arial" charset="0"/>
              </a:rPr>
              <a:t> </a:t>
            </a:r>
            <a:r>
              <a:rPr lang="de-DE" sz="1600" b="1" dirty="0">
                <a:latin typeface="Arial" charset="0"/>
              </a:rPr>
              <a:t>Hippocampus</a:t>
            </a:r>
            <a:r>
              <a:rPr lang="de-DE" sz="1800" b="1" dirty="0">
                <a:latin typeface="Arial" charset="0"/>
              </a:rPr>
              <a:t>		- 43 </a:t>
            </a:r>
            <a:r>
              <a:rPr lang="lv-LV" sz="1800" b="1" dirty="0">
                <a:latin typeface="Arial" charset="0"/>
              </a:rPr>
              <a:t>līdz </a:t>
            </a:r>
            <a:r>
              <a:rPr lang="de-DE" sz="1800" b="1" dirty="0">
                <a:latin typeface="Arial" charset="0"/>
              </a:rPr>
              <a:t>- 57%</a:t>
            </a:r>
          </a:p>
        </p:txBody>
      </p:sp>
      <p:sp>
        <p:nvSpPr>
          <p:cNvPr id="18437" name="Rectangle 13"/>
          <p:cNvSpPr>
            <a:spLocks noChangeArrowheads="1"/>
          </p:cNvSpPr>
          <p:nvPr/>
        </p:nvSpPr>
        <p:spPr bwMode="auto">
          <a:xfrm>
            <a:off x="395536" y="6093296"/>
            <a:ext cx="7152922" cy="419100"/>
          </a:xfrm>
          <a:prstGeom prst="rect">
            <a:avLst/>
          </a:prstGeom>
          <a:noFill/>
          <a:ln w="9525">
            <a:noFill/>
            <a:miter lim="800000"/>
            <a:headEnd/>
            <a:tailEnd/>
          </a:ln>
        </p:spPr>
        <p:txBody>
          <a:bodyPr/>
          <a:lstStyle/>
          <a:p>
            <a:pPr>
              <a:lnSpc>
                <a:spcPct val="105000"/>
              </a:lnSpc>
              <a:buClr>
                <a:srgbClr val="FFFF00"/>
              </a:buClr>
              <a:buSzPct val="80000"/>
              <a:buFont typeface="Wingdings" pitchFamily="2" charset="2"/>
              <a:buNone/>
            </a:pPr>
            <a:r>
              <a:rPr lang="de-DE" sz="1200" dirty="0">
                <a:latin typeface="Arial" charset="0"/>
              </a:rPr>
              <a:t>After Jellinger 1990. In: Maurer K, Ihl R, Frölich L, Alzheimer. Springer-Verlag: Heidelberg 1993</a:t>
            </a:r>
            <a:endParaRPr lang="de-DE" sz="1200" b="1" dirty="0">
              <a:latin typeface="Arial" charset="0"/>
            </a:endParaRPr>
          </a:p>
        </p:txBody>
      </p:sp>
      <p:grpSp>
        <p:nvGrpSpPr>
          <p:cNvPr id="3" name="Group 39"/>
          <p:cNvGrpSpPr>
            <a:grpSpLocks/>
          </p:cNvGrpSpPr>
          <p:nvPr/>
        </p:nvGrpSpPr>
        <p:grpSpPr bwMode="auto">
          <a:xfrm>
            <a:off x="7308304" y="548680"/>
            <a:ext cx="1664952" cy="1800200"/>
            <a:chOff x="4983" y="878"/>
            <a:chExt cx="1392" cy="1155"/>
          </a:xfrm>
        </p:grpSpPr>
        <p:pic>
          <p:nvPicPr>
            <p:cNvPr id="18442" name="Picture 32" descr="hippocampal formation (3D computer graphic 01"/>
            <p:cNvPicPr>
              <a:picLocks noChangeAspect="1" noChangeArrowheads="1"/>
            </p:cNvPicPr>
            <p:nvPr/>
          </p:nvPicPr>
          <p:blipFill>
            <a:blip r:embed="rId4" cstate="print"/>
            <a:srcRect/>
            <a:stretch>
              <a:fillRect/>
            </a:stretch>
          </p:blipFill>
          <p:spPr bwMode="auto">
            <a:xfrm>
              <a:off x="5037" y="1364"/>
              <a:ext cx="1259" cy="669"/>
            </a:xfrm>
            <a:prstGeom prst="rect">
              <a:avLst/>
            </a:prstGeom>
            <a:noFill/>
            <a:ln w="9525">
              <a:noFill/>
              <a:miter lim="800000"/>
              <a:headEnd/>
              <a:tailEnd/>
            </a:ln>
          </p:spPr>
        </p:pic>
        <p:sp>
          <p:nvSpPr>
            <p:cNvPr id="18443" name="Line 33"/>
            <p:cNvSpPr>
              <a:spLocks noChangeShapeType="1"/>
            </p:cNvSpPr>
            <p:nvPr/>
          </p:nvSpPr>
          <p:spPr bwMode="auto">
            <a:xfrm flipV="1">
              <a:off x="5543" y="1304"/>
              <a:ext cx="152" cy="312"/>
            </a:xfrm>
            <a:prstGeom prst="line">
              <a:avLst/>
            </a:prstGeom>
            <a:noFill/>
            <a:ln w="12700" cap="sq">
              <a:solidFill>
                <a:schemeClr val="tx1"/>
              </a:solidFill>
              <a:round/>
              <a:headEnd/>
              <a:tailEnd/>
            </a:ln>
          </p:spPr>
          <p:txBody>
            <a:bodyPr>
              <a:spAutoFit/>
            </a:bodyPr>
            <a:lstStyle/>
            <a:p>
              <a:endParaRPr lang="lv-LV"/>
            </a:p>
          </p:txBody>
        </p:sp>
        <p:sp>
          <p:nvSpPr>
            <p:cNvPr id="18444" name="Text Box 34"/>
            <p:cNvSpPr txBox="1">
              <a:spLocks noChangeArrowheads="1"/>
            </p:cNvSpPr>
            <p:nvPr/>
          </p:nvSpPr>
          <p:spPr bwMode="auto">
            <a:xfrm>
              <a:off x="4983" y="878"/>
              <a:ext cx="1392" cy="136"/>
            </a:xfrm>
            <a:prstGeom prst="rect">
              <a:avLst/>
            </a:prstGeom>
            <a:noFill/>
            <a:ln w="12700" cap="sq">
              <a:solidFill>
                <a:schemeClr val="tx1"/>
              </a:solidFill>
              <a:miter lim="800000"/>
              <a:headEnd/>
              <a:tailEnd/>
            </a:ln>
          </p:spPr>
          <p:txBody>
            <a:bodyPr>
              <a:spAutoFit/>
            </a:bodyPr>
            <a:lstStyle/>
            <a:p>
              <a:pPr algn="ctr">
                <a:spcBef>
                  <a:spcPct val="50000"/>
                </a:spcBef>
                <a:buFontTx/>
                <a:buNone/>
              </a:pPr>
              <a:endParaRPr lang="en-US" sz="800" b="1">
                <a:latin typeface="Arial" charset="0"/>
              </a:endParaRPr>
            </a:p>
          </p:txBody>
        </p:sp>
      </p:grpSp>
      <p:pic>
        <p:nvPicPr>
          <p:cNvPr id="175140" name="Picture 36" descr="Neurons and synapse close-up 01 (www"/>
          <p:cNvPicPr>
            <a:picLocks noChangeAspect="1" noChangeArrowheads="1"/>
          </p:cNvPicPr>
          <p:nvPr/>
        </p:nvPicPr>
        <p:blipFill>
          <a:blip r:embed="rId5" cstate="print"/>
          <a:srcRect/>
          <a:stretch>
            <a:fillRect/>
          </a:stretch>
        </p:blipFill>
        <p:spPr bwMode="auto">
          <a:xfrm>
            <a:off x="7559323" y="3343275"/>
            <a:ext cx="1244600" cy="1479550"/>
          </a:xfrm>
          <a:prstGeom prst="rect">
            <a:avLst/>
          </a:prstGeom>
          <a:noFill/>
          <a:ln w="9525">
            <a:noFill/>
            <a:miter lim="800000"/>
            <a:headEnd/>
            <a:tailEnd/>
          </a:ln>
        </p:spPr>
      </p:pic>
      <p:sp>
        <p:nvSpPr>
          <p:cNvPr id="175141" name="Rectangle 37"/>
          <p:cNvSpPr>
            <a:spLocks noChangeArrowheads="1"/>
          </p:cNvSpPr>
          <p:nvPr/>
        </p:nvSpPr>
        <p:spPr bwMode="auto">
          <a:xfrm>
            <a:off x="683568" y="2708920"/>
            <a:ext cx="6912768" cy="1006429"/>
          </a:xfrm>
          <a:prstGeom prst="rect">
            <a:avLst/>
          </a:prstGeom>
          <a:noFill/>
          <a:ln w="12700" cap="sq">
            <a:noFill/>
            <a:miter lim="800000"/>
            <a:headEnd/>
            <a:tailEnd/>
          </a:ln>
        </p:spPr>
        <p:txBody>
          <a:bodyPr wrap="square">
            <a:spAutoFit/>
          </a:bodyPr>
          <a:lstStyle/>
          <a:p>
            <a:pPr>
              <a:lnSpc>
                <a:spcPct val="110000"/>
              </a:lnSpc>
              <a:buClr>
                <a:srgbClr val="FFFF00"/>
              </a:buClr>
              <a:buSzPct val="80000"/>
              <a:buFont typeface="Wingdings" pitchFamily="2" charset="2"/>
              <a:buNone/>
            </a:pPr>
            <a:r>
              <a:rPr lang="lv-LV" sz="1800" b="1" dirty="0">
                <a:latin typeface="Arial" charset="0"/>
              </a:rPr>
              <a:t>Sinapšu skaits</a:t>
            </a:r>
            <a:endParaRPr lang="de-DE" sz="1800" b="1" dirty="0">
              <a:latin typeface="Arial" charset="0"/>
            </a:endParaRPr>
          </a:p>
          <a:p>
            <a:pPr>
              <a:lnSpc>
                <a:spcPct val="110000"/>
              </a:lnSpc>
              <a:buClr>
                <a:schemeClr val="tx1"/>
              </a:buClr>
              <a:buSzPct val="80000"/>
              <a:buFont typeface="Wingdings" pitchFamily="2" charset="2"/>
              <a:buChar char="Ø"/>
            </a:pPr>
            <a:r>
              <a:rPr lang="lv-LV" sz="1600" b="1" dirty="0">
                <a:latin typeface="Arial" charset="0"/>
              </a:rPr>
              <a:t> F</a:t>
            </a:r>
            <a:r>
              <a:rPr lang="de-DE" sz="1600" b="1" dirty="0">
                <a:latin typeface="Arial" charset="0"/>
              </a:rPr>
              <a:t>ront</a:t>
            </a:r>
            <a:r>
              <a:rPr lang="lv-LV" sz="1600" b="1" dirty="0">
                <a:latin typeface="Arial" charset="0"/>
              </a:rPr>
              <a:t>ālās</a:t>
            </a:r>
            <a:r>
              <a:rPr lang="de-DE" sz="1600" b="1" dirty="0">
                <a:latin typeface="Arial" charset="0"/>
              </a:rPr>
              <a:t>				         </a:t>
            </a:r>
            <a:r>
              <a:rPr lang="de-DE" sz="1800" b="1" dirty="0">
                <a:latin typeface="Arial" charset="0"/>
              </a:rPr>
              <a:t>- 45 </a:t>
            </a:r>
            <a:r>
              <a:rPr lang="lv-LV" sz="1800" b="1" dirty="0">
                <a:latin typeface="Arial" charset="0"/>
              </a:rPr>
              <a:t>līdz</a:t>
            </a:r>
            <a:r>
              <a:rPr lang="de-DE" sz="1800" b="1" dirty="0">
                <a:latin typeface="Arial" charset="0"/>
              </a:rPr>
              <a:t>- 55%</a:t>
            </a:r>
            <a:endParaRPr lang="de-DE" sz="1600" b="1" dirty="0">
              <a:latin typeface="Arial" charset="0"/>
            </a:endParaRPr>
          </a:p>
          <a:p>
            <a:pPr>
              <a:lnSpc>
                <a:spcPct val="110000"/>
              </a:lnSpc>
              <a:buClr>
                <a:schemeClr val="tx1"/>
              </a:buClr>
              <a:buSzPct val="80000"/>
              <a:buFont typeface="Wingdings" pitchFamily="2" charset="2"/>
              <a:buChar char="Ø"/>
            </a:pPr>
            <a:r>
              <a:rPr lang="de-DE" sz="1600" b="1" dirty="0">
                <a:latin typeface="Arial" charset="0"/>
              </a:rPr>
              <a:t> Pariet</a:t>
            </a:r>
            <a:r>
              <a:rPr lang="lv-LV" sz="1600" b="1" dirty="0">
                <a:latin typeface="Arial" charset="0"/>
              </a:rPr>
              <a:t>ālās</a:t>
            </a:r>
            <a:r>
              <a:rPr lang="de-DE" sz="1800" b="1" dirty="0">
                <a:latin typeface="Arial" charset="0"/>
              </a:rPr>
              <a:t>		           		        - 45 </a:t>
            </a:r>
            <a:r>
              <a:rPr lang="lv-LV" sz="1800" b="1" dirty="0">
                <a:latin typeface="Arial" charset="0"/>
              </a:rPr>
              <a:t>līdz</a:t>
            </a:r>
            <a:r>
              <a:rPr lang="de-DE" sz="1800" b="1" dirty="0">
                <a:latin typeface="Arial" charset="0"/>
              </a:rPr>
              <a:t>- 55%</a:t>
            </a:r>
          </a:p>
        </p:txBody>
      </p:sp>
      <p:sp>
        <p:nvSpPr>
          <p:cNvPr id="175142" name="Rectangle 38"/>
          <p:cNvSpPr>
            <a:spLocks noChangeArrowheads="1"/>
          </p:cNvSpPr>
          <p:nvPr/>
        </p:nvSpPr>
        <p:spPr bwMode="auto">
          <a:xfrm>
            <a:off x="395536" y="4005064"/>
            <a:ext cx="7056784" cy="2072875"/>
          </a:xfrm>
          <a:prstGeom prst="rect">
            <a:avLst/>
          </a:prstGeom>
          <a:noFill/>
          <a:ln w="12700" cap="sq">
            <a:noFill/>
            <a:miter lim="800000"/>
            <a:headEnd/>
            <a:tailEnd/>
          </a:ln>
        </p:spPr>
        <p:txBody>
          <a:bodyPr wrap="square">
            <a:spAutoFit/>
          </a:bodyPr>
          <a:lstStyle/>
          <a:p>
            <a:pPr>
              <a:lnSpc>
                <a:spcPct val="110000"/>
              </a:lnSpc>
              <a:spcBef>
                <a:spcPct val="50000"/>
              </a:spcBef>
              <a:buClr>
                <a:schemeClr val="tx1"/>
              </a:buClr>
              <a:buSzPct val="80000"/>
              <a:buFont typeface="Wingdings" pitchFamily="2" charset="2"/>
              <a:buNone/>
            </a:pPr>
            <a:r>
              <a:rPr lang="de-DE" sz="1800" b="1" dirty="0">
                <a:latin typeface="Arial" charset="0"/>
              </a:rPr>
              <a:t>N</a:t>
            </a:r>
            <a:r>
              <a:rPr lang="lv-LV" sz="1800" b="1" dirty="0">
                <a:latin typeface="Arial" charset="0"/>
              </a:rPr>
              <a:t>eironu skaits subkortikālās zonas</a:t>
            </a:r>
          </a:p>
          <a:p>
            <a:pPr>
              <a:lnSpc>
                <a:spcPct val="110000"/>
              </a:lnSpc>
              <a:spcBef>
                <a:spcPct val="50000"/>
              </a:spcBef>
              <a:buClr>
                <a:schemeClr val="tx1"/>
              </a:buClr>
              <a:buSzPct val="80000"/>
              <a:buFont typeface="Wingdings" pitchFamily="2" charset="2"/>
              <a:buChar char="Ø"/>
            </a:pPr>
            <a:r>
              <a:rPr lang="de-DE" sz="1800" b="1" dirty="0">
                <a:latin typeface="Arial" charset="0"/>
              </a:rPr>
              <a:t> </a:t>
            </a:r>
            <a:r>
              <a:rPr lang="de-DE" sz="1600" b="1" dirty="0">
                <a:latin typeface="Arial" charset="0"/>
              </a:rPr>
              <a:t>N. basalis Meynert</a:t>
            </a:r>
            <a:r>
              <a:rPr lang="de-DE" sz="1800" b="1" dirty="0">
                <a:latin typeface="Arial" charset="0"/>
              </a:rPr>
              <a:t>	 		      </a:t>
            </a:r>
            <a:r>
              <a:rPr lang="lv-LV" sz="1800" b="1" dirty="0" smtClean="0">
                <a:latin typeface="Arial" charset="0"/>
              </a:rPr>
              <a:t>līdz </a:t>
            </a:r>
            <a:r>
              <a:rPr lang="lv-LV" sz="1800" b="1" dirty="0">
                <a:latin typeface="Arial" charset="0"/>
              </a:rPr>
              <a:t>pat</a:t>
            </a:r>
            <a:r>
              <a:rPr lang="de-DE" sz="1800" b="1" dirty="0">
                <a:latin typeface="Arial" charset="0"/>
              </a:rPr>
              <a:t> - 90%</a:t>
            </a:r>
          </a:p>
          <a:p>
            <a:pPr>
              <a:lnSpc>
                <a:spcPct val="110000"/>
              </a:lnSpc>
              <a:buClr>
                <a:schemeClr val="tx1"/>
              </a:buClr>
              <a:buSzPct val="80000"/>
              <a:buFont typeface="Wingdings" pitchFamily="2" charset="2"/>
              <a:buChar char="Ø"/>
            </a:pPr>
            <a:r>
              <a:rPr lang="de-DE" sz="1600" b="1" dirty="0">
                <a:latin typeface="Arial" charset="0"/>
              </a:rPr>
              <a:t> N. raphe dorsalis			            </a:t>
            </a:r>
            <a:r>
              <a:rPr lang="de-DE" sz="1800" b="1" dirty="0">
                <a:latin typeface="Arial" charset="0"/>
              </a:rPr>
              <a:t>- 36 </a:t>
            </a:r>
            <a:r>
              <a:rPr lang="lv-LV" sz="1800" b="1" dirty="0">
                <a:latin typeface="Arial" charset="0"/>
              </a:rPr>
              <a:t>līdz </a:t>
            </a:r>
            <a:r>
              <a:rPr lang="de-DE" sz="1800" b="1" dirty="0">
                <a:latin typeface="Arial" charset="0"/>
              </a:rPr>
              <a:t>- 77%</a:t>
            </a:r>
          </a:p>
          <a:p>
            <a:pPr>
              <a:lnSpc>
                <a:spcPct val="110000"/>
              </a:lnSpc>
              <a:spcBef>
                <a:spcPct val="50000"/>
              </a:spcBef>
              <a:buClr>
                <a:schemeClr val="tx1"/>
              </a:buClr>
              <a:buSzPct val="80000"/>
              <a:buFont typeface="Wingdings" pitchFamily="2" charset="2"/>
              <a:buNone/>
            </a:pPr>
            <a:r>
              <a:rPr lang="de-DE" sz="1800" b="1" dirty="0">
                <a:latin typeface="Arial" charset="0"/>
              </a:rPr>
              <a:t>V</a:t>
            </a:r>
            <a:r>
              <a:rPr lang="lv-LV" sz="1800" b="1" dirty="0">
                <a:latin typeface="Arial" charset="0"/>
              </a:rPr>
              <a:t>entrikuļu tilpums</a:t>
            </a:r>
            <a:r>
              <a:rPr lang="de-DE" sz="1800" b="1" dirty="0">
                <a:latin typeface="Arial" charset="0"/>
              </a:rPr>
              <a:t>			          +</a:t>
            </a:r>
            <a:r>
              <a:rPr lang="de-DE" sz="1100" b="1" dirty="0">
                <a:latin typeface="Arial" charset="0"/>
              </a:rPr>
              <a:t> </a:t>
            </a:r>
            <a:r>
              <a:rPr lang="de-DE" sz="1800" b="1" dirty="0">
                <a:latin typeface="Arial" charset="0"/>
              </a:rPr>
              <a:t>35</a:t>
            </a:r>
            <a:r>
              <a:rPr lang="lv-LV" sz="1800" b="1" dirty="0">
                <a:latin typeface="Arial" charset="0"/>
              </a:rPr>
              <a:t> līdz</a:t>
            </a:r>
            <a:r>
              <a:rPr lang="de-DE" sz="1800" b="1" dirty="0">
                <a:latin typeface="Arial" charset="0"/>
              </a:rPr>
              <a:t> +55%</a:t>
            </a:r>
          </a:p>
          <a:p>
            <a:pPr>
              <a:lnSpc>
                <a:spcPct val="125000"/>
              </a:lnSpc>
              <a:spcBef>
                <a:spcPct val="50000"/>
              </a:spcBef>
              <a:buClr>
                <a:srgbClr val="FFFF00"/>
              </a:buClr>
              <a:buSzPct val="80000"/>
              <a:buFont typeface="Wingdings" pitchFamily="2" charset="2"/>
              <a:buNone/>
            </a:pPr>
            <a:r>
              <a:rPr lang="lv-LV" sz="1800" b="1" dirty="0">
                <a:latin typeface="Arial" charset="0"/>
              </a:rPr>
              <a:t>Astroglijas daudzums</a:t>
            </a:r>
            <a:r>
              <a:rPr lang="de-DE" sz="1800" b="1" dirty="0">
                <a:latin typeface="Arial" charset="0"/>
              </a:rPr>
              <a:t>			          +</a:t>
            </a:r>
            <a:r>
              <a:rPr lang="de-DE" sz="1100" b="1" dirty="0">
                <a:latin typeface="Arial" charset="0"/>
              </a:rPr>
              <a:t> </a:t>
            </a:r>
            <a:r>
              <a:rPr lang="de-DE" sz="1800" b="1" dirty="0">
                <a:latin typeface="Arial" charset="0"/>
              </a:rPr>
              <a:t>400 %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5140"/>
                                        </p:tgtEl>
                                        <p:attrNameLst>
                                          <p:attrName>style.visibility</p:attrName>
                                        </p:attrNameLst>
                                      </p:cBhvr>
                                      <p:to>
                                        <p:strVal val="visible"/>
                                      </p:to>
                                    </p:set>
                                    <p:animEffect transition="in" filter="wipe(up)">
                                      <p:cBhvr>
                                        <p:cTn id="12" dur="500"/>
                                        <p:tgtEl>
                                          <p:spTgt spid="175140"/>
                                        </p:tgtEl>
                                      </p:cBhvr>
                                    </p:animEffect>
                                  </p:childTnLst>
                                </p:cTn>
                              </p:par>
                            </p:childTnLst>
                          </p:cTn>
                        </p:par>
                        <p:par>
                          <p:cTn id="13" fill="hold">
                            <p:stCondLst>
                              <p:cond delay="500"/>
                            </p:stCondLst>
                            <p:childTnLst>
                              <p:par>
                                <p:cTn id="14" presetID="22" presetClass="entr" presetSubtype="1" fill="hold" grpId="0" nodeType="afterEffect">
                                  <p:stCondLst>
                                    <p:cond delay="2000"/>
                                  </p:stCondLst>
                                  <p:childTnLst>
                                    <p:set>
                                      <p:cBhvr>
                                        <p:cTn id="15" dur="1" fill="hold">
                                          <p:stCondLst>
                                            <p:cond delay="0"/>
                                          </p:stCondLst>
                                        </p:cTn>
                                        <p:tgtEl>
                                          <p:spTgt spid="175141">
                                            <p:txEl>
                                              <p:pRg st="0" end="0"/>
                                            </p:txEl>
                                          </p:spTgt>
                                        </p:tgtEl>
                                        <p:attrNameLst>
                                          <p:attrName>style.visibility</p:attrName>
                                        </p:attrNameLst>
                                      </p:cBhvr>
                                      <p:to>
                                        <p:strVal val="visible"/>
                                      </p:to>
                                    </p:set>
                                    <p:animEffect transition="in" filter="wipe(up)">
                                      <p:cBhvr>
                                        <p:cTn id="16" dur="500"/>
                                        <p:tgtEl>
                                          <p:spTgt spid="175141">
                                            <p:txEl>
                                              <p:pRg st="0" end="0"/>
                                            </p:txEl>
                                          </p:spTgt>
                                        </p:tgtEl>
                                      </p:cBhvr>
                                    </p:animEffect>
                                  </p:childTnLst>
                                </p:cTn>
                              </p:par>
                            </p:childTnLst>
                          </p:cTn>
                        </p:par>
                        <p:par>
                          <p:cTn id="17" fill="hold">
                            <p:stCondLst>
                              <p:cond delay="3000"/>
                            </p:stCondLst>
                            <p:childTnLst>
                              <p:par>
                                <p:cTn id="18" presetID="22" presetClass="entr" presetSubtype="1" fill="hold" grpId="0" nodeType="afterEffect">
                                  <p:stCondLst>
                                    <p:cond delay="2000"/>
                                  </p:stCondLst>
                                  <p:childTnLst>
                                    <p:set>
                                      <p:cBhvr>
                                        <p:cTn id="19" dur="1" fill="hold">
                                          <p:stCondLst>
                                            <p:cond delay="0"/>
                                          </p:stCondLst>
                                        </p:cTn>
                                        <p:tgtEl>
                                          <p:spTgt spid="175141">
                                            <p:txEl>
                                              <p:pRg st="1" end="1"/>
                                            </p:txEl>
                                          </p:spTgt>
                                        </p:tgtEl>
                                        <p:attrNameLst>
                                          <p:attrName>style.visibility</p:attrName>
                                        </p:attrNameLst>
                                      </p:cBhvr>
                                      <p:to>
                                        <p:strVal val="visible"/>
                                      </p:to>
                                    </p:set>
                                    <p:animEffect transition="in" filter="wipe(up)">
                                      <p:cBhvr>
                                        <p:cTn id="20" dur="500"/>
                                        <p:tgtEl>
                                          <p:spTgt spid="175141">
                                            <p:txEl>
                                              <p:pRg st="1" end="1"/>
                                            </p:txEl>
                                          </p:spTgt>
                                        </p:tgtEl>
                                      </p:cBhvr>
                                    </p:animEffect>
                                  </p:childTnLst>
                                </p:cTn>
                              </p:par>
                            </p:childTnLst>
                          </p:cTn>
                        </p:par>
                        <p:par>
                          <p:cTn id="21" fill="hold">
                            <p:stCondLst>
                              <p:cond delay="5500"/>
                            </p:stCondLst>
                            <p:childTnLst>
                              <p:par>
                                <p:cTn id="22" presetID="22" presetClass="entr" presetSubtype="1" fill="hold" grpId="0" nodeType="afterEffect">
                                  <p:stCondLst>
                                    <p:cond delay="2000"/>
                                  </p:stCondLst>
                                  <p:childTnLst>
                                    <p:set>
                                      <p:cBhvr>
                                        <p:cTn id="23" dur="1" fill="hold">
                                          <p:stCondLst>
                                            <p:cond delay="0"/>
                                          </p:stCondLst>
                                        </p:cTn>
                                        <p:tgtEl>
                                          <p:spTgt spid="175141">
                                            <p:txEl>
                                              <p:pRg st="2" end="2"/>
                                            </p:txEl>
                                          </p:spTgt>
                                        </p:tgtEl>
                                        <p:attrNameLst>
                                          <p:attrName>style.visibility</p:attrName>
                                        </p:attrNameLst>
                                      </p:cBhvr>
                                      <p:to>
                                        <p:strVal val="visible"/>
                                      </p:to>
                                    </p:set>
                                    <p:animEffect transition="in" filter="wipe(up)">
                                      <p:cBhvr>
                                        <p:cTn id="24" dur="500"/>
                                        <p:tgtEl>
                                          <p:spTgt spid="175141">
                                            <p:txEl>
                                              <p:pRg st="2" end="2"/>
                                            </p:txEl>
                                          </p:spTgt>
                                        </p:tgtEl>
                                      </p:cBhvr>
                                    </p:animEffect>
                                  </p:childTnLst>
                                </p:cTn>
                              </p:par>
                            </p:childTnLst>
                          </p:cTn>
                        </p:par>
                        <p:par>
                          <p:cTn id="25" fill="hold">
                            <p:stCondLst>
                              <p:cond delay="8000"/>
                            </p:stCondLst>
                            <p:childTnLst>
                              <p:par>
                                <p:cTn id="26" presetID="22" presetClass="entr" presetSubtype="1" fill="hold" grpId="0" nodeType="afterEffect">
                                  <p:stCondLst>
                                    <p:cond delay="2000"/>
                                  </p:stCondLst>
                                  <p:childTnLst>
                                    <p:set>
                                      <p:cBhvr>
                                        <p:cTn id="27" dur="1" fill="hold">
                                          <p:stCondLst>
                                            <p:cond delay="0"/>
                                          </p:stCondLst>
                                        </p:cTn>
                                        <p:tgtEl>
                                          <p:spTgt spid="175142">
                                            <p:txEl>
                                              <p:pRg st="0" end="0"/>
                                            </p:txEl>
                                          </p:spTgt>
                                        </p:tgtEl>
                                        <p:attrNameLst>
                                          <p:attrName>style.visibility</p:attrName>
                                        </p:attrNameLst>
                                      </p:cBhvr>
                                      <p:to>
                                        <p:strVal val="visible"/>
                                      </p:to>
                                    </p:set>
                                    <p:animEffect transition="in" filter="wipe(up)">
                                      <p:cBhvr>
                                        <p:cTn id="28" dur="500"/>
                                        <p:tgtEl>
                                          <p:spTgt spid="175142">
                                            <p:txEl>
                                              <p:pRg st="0" end="0"/>
                                            </p:txEl>
                                          </p:spTgt>
                                        </p:tgtEl>
                                      </p:cBhvr>
                                    </p:animEffect>
                                  </p:childTnLst>
                                </p:cTn>
                              </p:par>
                            </p:childTnLst>
                          </p:cTn>
                        </p:par>
                        <p:par>
                          <p:cTn id="29" fill="hold">
                            <p:stCondLst>
                              <p:cond delay="10500"/>
                            </p:stCondLst>
                            <p:childTnLst>
                              <p:par>
                                <p:cTn id="30" presetID="22" presetClass="entr" presetSubtype="1" fill="hold" grpId="0" nodeType="afterEffect">
                                  <p:stCondLst>
                                    <p:cond delay="2000"/>
                                  </p:stCondLst>
                                  <p:childTnLst>
                                    <p:set>
                                      <p:cBhvr>
                                        <p:cTn id="31" dur="1" fill="hold">
                                          <p:stCondLst>
                                            <p:cond delay="0"/>
                                          </p:stCondLst>
                                        </p:cTn>
                                        <p:tgtEl>
                                          <p:spTgt spid="175142">
                                            <p:txEl>
                                              <p:pRg st="1" end="1"/>
                                            </p:txEl>
                                          </p:spTgt>
                                        </p:tgtEl>
                                        <p:attrNameLst>
                                          <p:attrName>style.visibility</p:attrName>
                                        </p:attrNameLst>
                                      </p:cBhvr>
                                      <p:to>
                                        <p:strVal val="visible"/>
                                      </p:to>
                                    </p:set>
                                    <p:animEffect transition="in" filter="wipe(up)">
                                      <p:cBhvr>
                                        <p:cTn id="32" dur="500"/>
                                        <p:tgtEl>
                                          <p:spTgt spid="175142">
                                            <p:txEl>
                                              <p:pRg st="1" end="1"/>
                                            </p:txEl>
                                          </p:spTgt>
                                        </p:tgtEl>
                                      </p:cBhvr>
                                    </p:animEffect>
                                  </p:childTnLst>
                                </p:cTn>
                              </p:par>
                            </p:childTnLst>
                          </p:cTn>
                        </p:par>
                        <p:par>
                          <p:cTn id="33" fill="hold">
                            <p:stCondLst>
                              <p:cond delay="13000"/>
                            </p:stCondLst>
                            <p:childTnLst>
                              <p:par>
                                <p:cTn id="34" presetID="22" presetClass="entr" presetSubtype="1" fill="hold" grpId="0" nodeType="afterEffect">
                                  <p:stCondLst>
                                    <p:cond delay="2000"/>
                                  </p:stCondLst>
                                  <p:childTnLst>
                                    <p:set>
                                      <p:cBhvr>
                                        <p:cTn id="35" dur="1" fill="hold">
                                          <p:stCondLst>
                                            <p:cond delay="0"/>
                                          </p:stCondLst>
                                        </p:cTn>
                                        <p:tgtEl>
                                          <p:spTgt spid="175142">
                                            <p:txEl>
                                              <p:pRg st="2" end="2"/>
                                            </p:txEl>
                                          </p:spTgt>
                                        </p:tgtEl>
                                        <p:attrNameLst>
                                          <p:attrName>style.visibility</p:attrName>
                                        </p:attrNameLst>
                                      </p:cBhvr>
                                      <p:to>
                                        <p:strVal val="visible"/>
                                      </p:to>
                                    </p:set>
                                    <p:animEffect transition="in" filter="wipe(up)">
                                      <p:cBhvr>
                                        <p:cTn id="36" dur="500"/>
                                        <p:tgtEl>
                                          <p:spTgt spid="175142">
                                            <p:txEl>
                                              <p:pRg st="2" end="2"/>
                                            </p:txEl>
                                          </p:spTgt>
                                        </p:tgtEl>
                                      </p:cBhvr>
                                    </p:animEffect>
                                  </p:childTnLst>
                                </p:cTn>
                              </p:par>
                            </p:childTnLst>
                          </p:cTn>
                        </p:par>
                        <p:par>
                          <p:cTn id="37" fill="hold">
                            <p:stCondLst>
                              <p:cond delay="15500"/>
                            </p:stCondLst>
                            <p:childTnLst>
                              <p:par>
                                <p:cTn id="38" presetID="22" presetClass="entr" presetSubtype="1" fill="hold" grpId="0" nodeType="afterEffect">
                                  <p:stCondLst>
                                    <p:cond delay="2000"/>
                                  </p:stCondLst>
                                  <p:childTnLst>
                                    <p:set>
                                      <p:cBhvr>
                                        <p:cTn id="39" dur="1" fill="hold">
                                          <p:stCondLst>
                                            <p:cond delay="0"/>
                                          </p:stCondLst>
                                        </p:cTn>
                                        <p:tgtEl>
                                          <p:spTgt spid="175142">
                                            <p:txEl>
                                              <p:pRg st="3" end="3"/>
                                            </p:txEl>
                                          </p:spTgt>
                                        </p:tgtEl>
                                        <p:attrNameLst>
                                          <p:attrName>style.visibility</p:attrName>
                                        </p:attrNameLst>
                                      </p:cBhvr>
                                      <p:to>
                                        <p:strVal val="visible"/>
                                      </p:to>
                                    </p:set>
                                    <p:animEffect transition="in" filter="wipe(up)">
                                      <p:cBhvr>
                                        <p:cTn id="40" dur="500"/>
                                        <p:tgtEl>
                                          <p:spTgt spid="175142">
                                            <p:txEl>
                                              <p:pRg st="3" end="3"/>
                                            </p:txEl>
                                          </p:spTgt>
                                        </p:tgtEl>
                                      </p:cBhvr>
                                    </p:animEffect>
                                  </p:childTnLst>
                                </p:cTn>
                              </p:par>
                            </p:childTnLst>
                          </p:cTn>
                        </p:par>
                        <p:par>
                          <p:cTn id="41" fill="hold">
                            <p:stCondLst>
                              <p:cond delay="18000"/>
                            </p:stCondLst>
                            <p:childTnLst>
                              <p:par>
                                <p:cTn id="42" presetID="22" presetClass="entr" presetSubtype="1" fill="hold" grpId="0" nodeType="afterEffect">
                                  <p:stCondLst>
                                    <p:cond delay="2000"/>
                                  </p:stCondLst>
                                  <p:childTnLst>
                                    <p:set>
                                      <p:cBhvr>
                                        <p:cTn id="43" dur="1" fill="hold">
                                          <p:stCondLst>
                                            <p:cond delay="0"/>
                                          </p:stCondLst>
                                        </p:cTn>
                                        <p:tgtEl>
                                          <p:spTgt spid="175142">
                                            <p:txEl>
                                              <p:pRg st="4" end="4"/>
                                            </p:txEl>
                                          </p:spTgt>
                                        </p:tgtEl>
                                        <p:attrNameLst>
                                          <p:attrName>style.visibility</p:attrName>
                                        </p:attrNameLst>
                                      </p:cBhvr>
                                      <p:to>
                                        <p:strVal val="visible"/>
                                      </p:to>
                                    </p:set>
                                    <p:animEffect transition="in" filter="wipe(up)">
                                      <p:cBhvr>
                                        <p:cTn id="44" dur="500"/>
                                        <p:tgtEl>
                                          <p:spTgt spid="175142">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up)">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41" grpId="0" build="p" autoUpdateAnimBg="0" advAuto="2000"/>
      <p:bldP spid="175142" grpId="0" build="p" autoUpdateAnimBg="0" advAuto="2000"/>
    </p:bldLst>
  </p:timing>
</p:sld>
</file>

<file path=ppt/theme/theme1.xml><?xml version="1.0" encoding="utf-8"?>
<a:theme xmlns:a="http://schemas.openxmlformats.org/drawingml/2006/main" name="2_Custom Design">
  <a:themeElements>
    <a:clrScheme name="Vecums">
      <a:dk1>
        <a:srgbClr val="1A4D83"/>
      </a:dk1>
      <a:lt1>
        <a:srgbClr val="BFBFBF"/>
      </a:lt1>
      <a:dk2>
        <a:srgbClr val="1A4D83"/>
      </a:dk2>
      <a:lt2>
        <a:srgbClr val="F2F2F2"/>
      </a:lt2>
      <a:accent1>
        <a:srgbClr val="4F81BD"/>
      </a:accent1>
      <a:accent2>
        <a:srgbClr val="D8D8D8"/>
      </a:accent2>
      <a:accent3>
        <a:srgbClr val="9BBB59"/>
      </a:accent3>
      <a:accent4>
        <a:srgbClr val="0C0C0C"/>
      </a:accent4>
      <a:accent5>
        <a:srgbClr val="4BACC6"/>
      </a:accent5>
      <a:accent6>
        <a:srgbClr val="0000BF"/>
      </a:accent6>
      <a:hlink>
        <a:srgbClr val="0000FF"/>
      </a:hlink>
      <a:folHlink>
        <a:srgbClr val="00B050"/>
      </a:folHlink>
    </a:clrScheme>
    <a:fontScheme name="Vecums">
      <a:majorFont>
        <a:latin typeface="CentSchbook TL"/>
        <a:ea typeface=""/>
        <a:cs typeface=""/>
      </a:majorFont>
      <a:minorFont>
        <a:latin typeface="CentSchbook T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3">
  <a:themeElements>
    <a:clrScheme name="Vecums">
      <a:dk1>
        <a:srgbClr val="1A4D83"/>
      </a:dk1>
      <a:lt1>
        <a:srgbClr val="BFBFBF"/>
      </a:lt1>
      <a:dk2>
        <a:srgbClr val="1F497D"/>
      </a:dk2>
      <a:lt2>
        <a:srgbClr val="F2F2F2"/>
      </a:lt2>
      <a:accent1>
        <a:srgbClr val="4F81BD"/>
      </a:accent1>
      <a:accent2>
        <a:srgbClr val="D8D8D8"/>
      </a:accent2>
      <a:accent3>
        <a:srgbClr val="9BBB59"/>
      </a:accent3>
      <a:accent4>
        <a:srgbClr val="0C0C0C"/>
      </a:accent4>
      <a:accent5>
        <a:srgbClr val="4BACC6"/>
      </a:accent5>
      <a:accent6>
        <a:srgbClr val="0000BF"/>
      </a:accent6>
      <a:hlink>
        <a:srgbClr val="0000FF"/>
      </a:hlink>
      <a:folHlink>
        <a:srgbClr val="00B050"/>
      </a:folHlink>
    </a:clrScheme>
    <a:fontScheme name="Vecums">
      <a:majorFont>
        <a:latin typeface="CentSchbook TL"/>
        <a:ea typeface=""/>
        <a:cs typeface=""/>
      </a:majorFont>
      <a:minorFont>
        <a:latin typeface="CentSchbook T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Vecums">
      <a:dk1>
        <a:srgbClr val="1A4D83"/>
      </a:dk1>
      <a:lt1>
        <a:srgbClr val="BFBFBF"/>
      </a:lt1>
      <a:dk2>
        <a:srgbClr val="1A4D83"/>
      </a:dk2>
      <a:lt2>
        <a:srgbClr val="F2F2F2"/>
      </a:lt2>
      <a:accent1>
        <a:srgbClr val="4F81BD"/>
      </a:accent1>
      <a:accent2>
        <a:srgbClr val="D8D8D8"/>
      </a:accent2>
      <a:accent3>
        <a:srgbClr val="9BBB59"/>
      </a:accent3>
      <a:accent4>
        <a:srgbClr val="0C0C0C"/>
      </a:accent4>
      <a:accent5>
        <a:srgbClr val="4BACC6"/>
      </a:accent5>
      <a:accent6>
        <a:srgbClr val="0000BF"/>
      </a:accent6>
      <a:hlink>
        <a:srgbClr val="0000FF"/>
      </a:hlink>
      <a:folHlink>
        <a:srgbClr val="00B050"/>
      </a:folHlink>
    </a:clrScheme>
    <a:fontScheme name="Vecums">
      <a:majorFont>
        <a:latin typeface="CentSchbook TL"/>
        <a:ea typeface=""/>
        <a:cs typeface=""/>
      </a:majorFont>
      <a:minorFont>
        <a:latin typeface="CentSchbook T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Noveco_ prezentācija (3)_029</Template>
  <TotalTime>177</TotalTime>
  <Words>3704</Words>
  <Application>Microsoft Office PowerPoint</Application>
  <PresentationFormat>On-screen Show (4:3)</PresentationFormat>
  <Paragraphs>439</Paragraphs>
  <Slides>33</Slides>
  <Notes>9</Notes>
  <HiddenSlides>0</HiddenSlides>
  <MMClips>0</MMClips>
  <ScaleCrop>false</ScaleCrop>
  <HeadingPairs>
    <vt:vector size="4" baseType="variant">
      <vt:variant>
        <vt:lpstr>Theme</vt:lpstr>
      </vt:variant>
      <vt:variant>
        <vt:i4>4</vt:i4>
      </vt:variant>
      <vt:variant>
        <vt:lpstr>Slide Titles</vt:lpstr>
      </vt:variant>
      <vt:variant>
        <vt:i4>33</vt:i4>
      </vt:variant>
    </vt:vector>
  </HeadingPairs>
  <TitlesOfParts>
    <vt:vector size="37" baseType="lpstr">
      <vt:lpstr>2_Custom Design</vt:lpstr>
      <vt:lpstr>Theme3</vt:lpstr>
      <vt:lpstr>3_Custom Design</vt:lpstr>
      <vt:lpstr>4_Custom Design</vt:lpstr>
      <vt:lpstr>Vecums un kognitīvās funkcijas.</vt:lpstr>
      <vt:lpstr>Slide 2</vt:lpstr>
      <vt:lpstr>Slide 3</vt:lpstr>
      <vt:lpstr>Alcheimera slimības gaita pa stadijām</vt:lpstr>
      <vt:lpstr>C-PIB-PET pacientam ar viegliem kognitīviem traucējumiem ar un bez transformācijas pie  Alcheimera demences</vt:lpstr>
      <vt:lpstr>Demences definīcija</vt:lpstr>
      <vt:lpstr>Modernā ēra Alcheimera slimības un vaskulārās demences zinātnē</vt:lpstr>
      <vt:lpstr>Slide 8</vt:lpstr>
      <vt:lpstr>Slide 9</vt:lpstr>
      <vt:lpstr>Kompensētās un privātās aprūpes izmaksas pacientiem virs 65 gadiem ar/bez demences  </vt:lpstr>
      <vt:lpstr>Slide 11</vt:lpstr>
      <vt:lpstr>Slide 12</vt:lpstr>
      <vt:lpstr>Senīlās pangas  (g.Glenner et al. 1984)</vt:lpstr>
      <vt:lpstr>Tau proteīns (τ ) (R.Terry et.al.1986)</vt:lpstr>
      <vt:lpstr>Vaskulāri kognitīvo  funkciju traucējumi </vt:lpstr>
      <vt:lpstr>Mērķa pacientu kopums</vt:lpstr>
      <vt:lpstr>Pacienti ar vaskulāra riska faktoriem (‘’brain at risk’’) </vt:lpstr>
      <vt:lpstr>Pacienti ar subjektīvām sūdzībām par atmiņas traucējumiem vai tuvinieku ziņojumu par viegliem kognitīviem vai uzvedības  traucējumiem </vt:lpstr>
      <vt:lpstr>Insults un demence</vt:lpstr>
      <vt:lpstr>Pēcinsulta demence (PSD)</vt:lpstr>
      <vt:lpstr>AD tipa un vaskulāru  bojājumu sinerģisms</vt:lpstr>
      <vt:lpstr>Noteicošie faktori, kas ietekmē pēcinsulta demences rašanos</vt:lpstr>
      <vt:lpstr>Demences  klīniskās izvērtēšanas shēmas, skalas</vt:lpstr>
      <vt:lpstr>Hachinska išēmijas skala</vt:lpstr>
      <vt:lpstr>5 vārdu tests</vt:lpstr>
      <vt:lpstr>Slide 26</vt:lpstr>
      <vt:lpstr>Ikdienas aktivitāšu skala</vt:lpstr>
      <vt:lpstr>Instrumentālā ikdienas  aktivitāšu skala(IADL)</vt:lpstr>
      <vt:lpstr>Slide 29</vt:lpstr>
      <vt:lpstr>Slide 30</vt:lpstr>
      <vt:lpstr>Svarīgi demences terapijas aspekti</vt:lpstr>
      <vt:lpstr>Slide 32</vt:lpstr>
      <vt:lpstr>PALDIES PAR UZMANĪBU!</vt:lpstr>
    </vt:vector>
  </TitlesOfParts>
  <Company>rakus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“Vecums un kognitīvās funkcijas”</dc:title>
  <dc:creator>mjeromane</dc:creator>
  <cp:lastModifiedBy>mjeromane</cp:lastModifiedBy>
  <cp:revision>23</cp:revision>
  <dcterms:created xsi:type="dcterms:W3CDTF">2013-10-02T11:42:59Z</dcterms:created>
  <dcterms:modified xsi:type="dcterms:W3CDTF">2013-10-03T06:55:43Z</dcterms:modified>
</cp:coreProperties>
</file>