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64" r:id="rId2"/>
    <p:sldMasterId id="2147483676" r:id="rId3"/>
  </p:sldMasterIdLst>
  <p:notesMasterIdLst>
    <p:notesMasterId r:id="rId40"/>
  </p:notesMasterIdLst>
  <p:sldIdLst>
    <p:sldId id="395" r:id="rId4"/>
    <p:sldId id="287" r:id="rId5"/>
    <p:sldId id="387" r:id="rId6"/>
    <p:sldId id="388" r:id="rId7"/>
    <p:sldId id="344" r:id="rId8"/>
    <p:sldId id="389" r:id="rId9"/>
    <p:sldId id="390" r:id="rId10"/>
    <p:sldId id="391" r:id="rId11"/>
    <p:sldId id="345" r:id="rId12"/>
    <p:sldId id="346" r:id="rId13"/>
    <p:sldId id="348" r:id="rId14"/>
    <p:sldId id="349" r:id="rId15"/>
    <p:sldId id="350" r:id="rId16"/>
    <p:sldId id="352" r:id="rId17"/>
    <p:sldId id="353" r:id="rId18"/>
    <p:sldId id="354" r:id="rId19"/>
    <p:sldId id="355" r:id="rId20"/>
    <p:sldId id="357" r:id="rId21"/>
    <p:sldId id="358" r:id="rId22"/>
    <p:sldId id="359" r:id="rId23"/>
    <p:sldId id="351" r:id="rId24"/>
    <p:sldId id="360" r:id="rId25"/>
    <p:sldId id="362" r:id="rId26"/>
    <p:sldId id="363" r:id="rId27"/>
    <p:sldId id="366" r:id="rId28"/>
    <p:sldId id="369" r:id="rId29"/>
    <p:sldId id="370" r:id="rId30"/>
    <p:sldId id="371" r:id="rId31"/>
    <p:sldId id="372" r:id="rId32"/>
    <p:sldId id="374" r:id="rId33"/>
    <p:sldId id="375" r:id="rId34"/>
    <p:sldId id="376" r:id="rId35"/>
    <p:sldId id="378" r:id="rId36"/>
    <p:sldId id="381" r:id="rId37"/>
    <p:sldId id="386" r:id="rId38"/>
    <p:sldId id="394" r:id="rId39"/>
  </p:sldIdLst>
  <p:sldSz cx="9144000" cy="6858000" type="screen4x3"/>
  <p:notesSz cx="6858000" cy="9144000"/>
  <p:defaultTextStyle>
    <a:defPPr>
      <a:defRPr lang="lv-LV"/>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FFF"/>
    <a:srgbClr val="CCFFFF"/>
    <a:srgbClr val="ECFFFF"/>
    <a:srgbClr val="1A4D83"/>
    <a:srgbClr val="003F72"/>
    <a:srgbClr val="174171"/>
    <a:srgbClr val="EF4135"/>
    <a:srgbClr val="003E73"/>
    <a:srgbClr val="FF4747"/>
    <a:srgbClr val="284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p:cViewPr>
        <p:scale>
          <a:sx n="98" d="100"/>
          <a:sy n="98" d="100"/>
        </p:scale>
        <p:origin x="-1284"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8" d="100"/>
        <a:sy n="258" d="100"/>
      </p:scale>
      <p:origin x="0" y="445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Lejnieks:Desktop:Workbook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Lejnieks:Desktop:Workbook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3575417338979"/>
          <c:y val="4.3888888888888901E-2"/>
          <c:w val="0.64498524147607295"/>
          <c:h val="0.75020384951881003"/>
        </c:manualLayout>
      </c:layout>
      <c:lineChart>
        <c:grouping val="standard"/>
        <c:varyColors val="0"/>
        <c:ser>
          <c:idx val="0"/>
          <c:order val="0"/>
          <c:tx>
            <c:strRef>
              <c:f>Sheet1!$B$1</c:f>
              <c:strCache>
                <c:ptCount val="1"/>
                <c:pt idx="0">
                  <c:v>Vadīšanas ātrums</c:v>
                </c:pt>
              </c:strCache>
            </c:strRef>
          </c:tx>
          <c:marker>
            <c:symbol val="none"/>
          </c:marker>
          <c:cat>
            <c:numRef>
              <c:f>Sheet1!$A$2:$A$9</c:f>
              <c:numCache>
                <c:formatCode>General</c:formatCode>
                <c:ptCount val="8"/>
                <c:pt idx="0">
                  <c:v>0</c:v>
                </c:pt>
                <c:pt idx="1">
                  <c:v>30</c:v>
                </c:pt>
                <c:pt idx="2">
                  <c:v>40</c:v>
                </c:pt>
                <c:pt idx="3">
                  <c:v>50</c:v>
                </c:pt>
                <c:pt idx="4">
                  <c:v>60</c:v>
                </c:pt>
                <c:pt idx="5">
                  <c:v>70</c:v>
                </c:pt>
                <c:pt idx="6">
                  <c:v>80</c:v>
                </c:pt>
                <c:pt idx="7">
                  <c:v>90</c:v>
                </c:pt>
              </c:numCache>
            </c:numRef>
          </c:cat>
          <c:val>
            <c:numRef>
              <c:f>Sheet1!$B$2:$B$9</c:f>
              <c:numCache>
                <c:formatCode>General</c:formatCode>
                <c:ptCount val="8"/>
              </c:numCache>
            </c:numRef>
          </c:val>
          <c:smooth val="0"/>
        </c:ser>
        <c:ser>
          <c:idx val="1"/>
          <c:order val="1"/>
          <c:tx>
            <c:strRef>
              <c:f>Sheet1!$C$1</c:f>
              <c:strCache>
                <c:ptCount val="1"/>
                <c:pt idx="0">
                  <c:v>Bazālais metabolims</c:v>
                </c:pt>
              </c:strCache>
            </c:strRef>
          </c:tx>
          <c:marker>
            <c:symbol val="none"/>
          </c:marker>
          <c:cat>
            <c:numRef>
              <c:f>Sheet1!$A$2:$A$9</c:f>
              <c:numCache>
                <c:formatCode>General</c:formatCode>
                <c:ptCount val="8"/>
                <c:pt idx="0">
                  <c:v>0</c:v>
                </c:pt>
                <c:pt idx="1">
                  <c:v>30</c:v>
                </c:pt>
                <c:pt idx="2">
                  <c:v>40</c:v>
                </c:pt>
                <c:pt idx="3">
                  <c:v>50</c:v>
                </c:pt>
                <c:pt idx="4">
                  <c:v>60</c:v>
                </c:pt>
                <c:pt idx="5">
                  <c:v>70</c:v>
                </c:pt>
                <c:pt idx="6">
                  <c:v>80</c:v>
                </c:pt>
                <c:pt idx="7">
                  <c:v>90</c:v>
                </c:pt>
              </c:numCache>
            </c:numRef>
          </c:cat>
          <c:val>
            <c:numRef>
              <c:f>Sheet1!$C$2:$C$9</c:f>
              <c:numCache>
                <c:formatCode>General</c:formatCode>
                <c:ptCount val="8"/>
              </c:numCache>
            </c:numRef>
          </c:val>
          <c:smooth val="0"/>
        </c:ser>
        <c:ser>
          <c:idx val="2"/>
          <c:order val="2"/>
          <c:tx>
            <c:strRef>
              <c:f>Sheet1!$D$1</c:f>
              <c:strCache>
                <c:ptCount val="1"/>
                <c:pt idx="0">
                  <c:v>Ūdens šūnās</c:v>
                </c:pt>
              </c:strCache>
            </c:strRef>
          </c:tx>
          <c:marker>
            <c:symbol val="none"/>
          </c:marker>
          <c:cat>
            <c:numRef>
              <c:f>Sheet1!$A$2:$A$9</c:f>
              <c:numCache>
                <c:formatCode>General</c:formatCode>
                <c:ptCount val="8"/>
                <c:pt idx="0">
                  <c:v>0</c:v>
                </c:pt>
                <c:pt idx="1">
                  <c:v>30</c:v>
                </c:pt>
                <c:pt idx="2">
                  <c:v>40</c:v>
                </c:pt>
                <c:pt idx="3">
                  <c:v>50</c:v>
                </c:pt>
                <c:pt idx="4">
                  <c:v>60</c:v>
                </c:pt>
                <c:pt idx="5">
                  <c:v>70</c:v>
                </c:pt>
                <c:pt idx="6">
                  <c:v>80</c:v>
                </c:pt>
                <c:pt idx="7">
                  <c:v>90</c:v>
                </c:pt>
              </c:numCache>
            </c:numRef>
          </c:cat>
          <c:val>
            <c:numRef>
              <c:f>Sheet1!$D$2:$D$9</c:f>
              <c:numCache>
                <c:formatCode>General</c:formatCode>
                <c:ptCount val="8"/>
              </c:numCache>
            </c:numRef>
          </c:val>
          <c:smooth val="0"/>
        </c:ser>
        <c:ser>
          <c:idx val="3"/>
          <c:order val="3"/>
          <c:tx>
            <c:strRef>
              <c:f>Sheet1!$E$1</c:f>
              <c:strCache>
                <c:ptCount val="1"/>
                <c:pt idx="0">
                  <c:v>Sirds indekss</c:v>
                </c:pt>
              </c:strCache>
            </c:strRef>
          </c:tx>
          <c:marker>
            <c:symbol val="none"/>
          </c:marker>
          <c:cat>
            <c:numRef>
              <c:f>Sheet1!$A$2:$A$9</c:f>
              <c:numCache>
                <c:formatCode>General</c:formatCode>
                <c:ptCount val="8"/>
                <c:pt idx="0">
                  <c:v>0</c:v>
                </c:pt>
                <c:pt idx="1">
                  <c:v>30</c:v>
                </c:pt>
                <c:pt idx="2">
                  <c:v>40</c:v>
                </c:pt>
                <c:pt idx="3">
                  <c:v>50</c:v>
                </c:pt>
                <c:pt idx="4">
                  <c:v>60</c:v>
                </c:pt>
                <c:pt idx="5">
                  <c:v>70</c:v>
                </c:pt>
                <c:pt idx="6">
                  <c:v>80</c:v>
                </c:pt>
                <c:pt idx="7">
                  <c:v>90</c:v>
                </c:pt>
              </c:numCache>
            </c:numRef>
          </c:cat>
          <c:val>
            <c:numRef>
              <c:f>Sheet1!$E$2:$E$9</c:f>
              <c:numCache>
                <c:formatCode>General</c:formatCode>
                <c:ptCount val="8"/>
              </c:numCache>
            </c:numRef>
          </c:val>
          <c:smooth val="0"/>
        </c:ser>
        <c:ser>
          <c:idx val="4"/>
          <c:order val="4"/>
          <c:tx>
            <c:strRef>
              <c:f>Sheet1!$F$1</c:f>
              <c:strCache>
                <c:ptCount val="1"/>
                <c:pt idx="0">
                  <c:v>GFĀ</c:v>
                </c:pt>
              </c:strCache>
            </c:strRef>
          </c:tx>
          <c:marker>
            <c:symbol val="none"/>
          </c:marker>
          <c:cat>
            <c:numRef>
              <c:f>Sheet1!$A$2:$A$9</c:f>
              <c:numCache>
                <c:formatCode>General</c:formatCode>
                <c:ptCount val="8"/>
                <c:pt idx="0">
                  <c:v>0</c:v>
                </c:pt>
                <c:pt idx="1">
                  <c:v>30</c:v>
                </c:pt>
                <c:pt idx="2">
                  <c:v>40</c:v>
                </c:pt>
                <c:pt idx="3">
                  <c:v>50</c:v>
                </c:pt>
                <c:pt idx="4">
                  <c:v>60</c:v>
                </c:pt>
                <c:pt idx="5">
                  <c:v>70</c:v>
                </c:pt>
                <c:pt idx="6">
                  <c:v>80</c:v>
                </c:pt>
                <c:pt idx="7">
                  <c:v>90</c:v>
                </c:pt>
              </c:numCache>
            </c:numRef>
          </c:cat>
          <c:val>
            <c:numRef>
              <c:f>Sheet1!$F$2:$F$9</c:f>
              <c:numCache>
                <c:formatCode>General</c:formatCode>
                <c:ptCount val="8"/>
              </c:numCache>
            </c:numRef>
          </c:val>
          <c:smooth val="0"/>
        </c:ser>
        <c:ser>
          <c:idx val="5"/>
          <c:order val="5"/>
          <c:tx>
            <c:strRef>
              <c:f>Sheet1!$G$1</c:f>
              <c:strCache>
                <c:ptCount val="1"/>
                <c:pt idx="0">
                  <c:v>Vitālā kapacitāte</c:v>
                </c:pt>
              </c:strCache>
            </c:strRef>
          </c:tx>
          <c:marker>
            <c:symbol val="none"/>
          </c:marker>
          <c:cat>
            <c:numRef>
              <c:f>Sheet1!$A$2:$A$9</c:f>
              <c:numCache>
                <c:formatCode>General</c:formatCode>
                <c:ptCount val="8"/>
                <c:pt idx="0">
                  <c:v>0</c:v>
                </c:pt>
                <c:pt idx="1">
                  <c:v>30</c:v>
                </c:pt>
                <c:pt idx="2">
                  <c:v>40</c:v>
                </c:pt>
                <c:pt idx="3">
                  <c:v>50</c:v>
                </c:pt>
                <c:pt idx="4">
                  <c:v>60</c:v>
                </c:pt>
                <c:pt idx="5">
                  <c:v>70</c:v>
                </c:pt>
                <c:pt idx="6">
                  <c:v>80</c:v>
                </c:pt>
                <c:pt idx="7">
                  <c:v>90</c:v>
                </c:pt>
              </c:numCache>
            </c:numRef>
          </c:cat>
          <c:val>
            <c:numRef>
              <c:f>Sheet1!$G$2:$G$9</c:f>
              <c:numCache>
                <c:formatCode>General</c:formatCode>
                <c:ptCount val="8"/>
              </c:numCache>
            </c:numRef>
          </c:val>
          <c:smooth val="0"/>
        </c:ser>
        <c:ser>
          <c:idx val="6"/>
          <c:order val="6"/>
          <c:tx>
            <c:strRef>
              <c:f>Sheet1!$H$1</c:f>
              <c:strCache>
                <c:ptCount val="1"/>
                <c:pt idx="0">
                  <c:v>Maksimālā elpošamas kapacitāte</c:v>
                </c:pt>
              </c:strCache>
            </c:strRef>
          </c:tx>
          <c:marker>
            <c:symbol val="none"/>
          </c:marker>
          <c:cat>
            <c:numRef>
              <c:f>Sheet1!$A$2:$A$9</c:f>
              <c:numCache>
                <c:formatCode>General</c:formatCode>
                <c:ptCount val="8"/>
                <c:pt idx="0">
                  <c:v>0</c:v>
                </c:pt>
                <c:pt idx="1">
                  <c:v>30</c:v>
                </c:pt>
                <c:pt idx="2">
                  <c:v>40</c:v>
                </c:pt>
                <c:pt idx="3">
                  <c:v>50</c:v>
                </c:pt>
                <c:pt idx="4">
                  <c:v>60</c:v>
                </c:pt>
                <c:pt idx="5">
                  <c:v>70</c:v>
                </c:pt>
                <c:pt idx="6">
                  <c:v>80</c:v>
                </c:pt>
                <c:pt idx="7">
                  <c:v>90</c:v>
                </c:pt>
              </c:numCache>
            </c:numRef>
          </c:cat>
          <c:val>
            <c:numRef>
              <c:f>Sheet1!$H$2:$H$9</c:f>
              <c:numCache>
                <c:formatCode>General</c:formatCode>
                <c:ptCount val="8"/>
              </c:numCache>
            </c:numRef>
          </c:val>
          <c:smooth val="0"/>
        </c:ser>
        <c:dLbls>
          <c:showLegendKey val="0"/>
          <c:showVal val="0"/>
          <c:showCatName val="0"/>
          <c:showSerName val="0"/>
          <c:showPercent val="0"/>
          <c:showBubbleSize val="0"/>
        </c:dLbls>
        <c:marker val="1"/>
        <c:smooth val="0"/>
        <c:axId val="182852992"/>
        <c:axId val="182875648"/>
      </c:lineChart>
      <c:catAx>
        <c:axId val="182852992"/>
        <c:scaling>
          <c:orientation val="minMax"/>
        </c:scaling>
        <c:delete val="0"/>
        <c:axPos val="b"/>
        <c:title>
          <c:tx>
            <c:rich>
              <a:bodyPr/>
              <a:lstStyle/>
              <a:p>
                <a:pPr>
                  <a:defRPr sz="1400"/>
                </a:pPr>
                <a:r>
                  <a:rPr lang="en-US" sz="1400"/>
                  <a:t>Vecums gados</a:t>
                </a:r>
              </a:p>
            </c:rich>
          </c:tx>
          <c:layout/>
          <c:overlay val="0"/>
        </c:title>
        <c:numFmt formatCode="General" sourceLinked="1"/>
        <c:majorTickMark val="out"/>
        <c:minorTickMark val="none"/>
        <c:tickLblPos val="nextTo"/>
        <c:crossAx val="182875648"/>
        <c:crosses val="autoZero"/>
        <c:auto val="1"/>
        <c:lblAlgn val="ctr"/>
        <c:lblOffset val="100"/>
        <c:noMultiLvlLbl val="0"/>
      </c:catAx>
      <c:valAx>
        <c:axId val="182875648"/>
        <c:scaling>
          <c:orientation val="minMax"/>
          <c:max val="100"/>
          <c:min val="0"/>
        </c:scaling>
        <c:delete val="0"/>
        <c:axPos val="l"/>
        <c:majorGridlines/>
        <c:title>
          <c:tx>
            <c:rich>
              <a:bodyPr/>
              <a:lstStyle/>
              <a:p>
                <a:pPr>
                  <a:defRPr sz="1400"/>
                </a:pPr>
                <a:r>
                  <a:rPr lang="en-US" sz="1400"/>
                  <a:t>Saglabājošie darbojošie %</a:t>
                </a:r>
              </a:p>
            </c:rich>
          </c:tx>
          <c:layout/>
          <c:overlay val="0"/>
        </c:title>
        <c:numFmt formatCode="General" sourceLinked="1"/>
        <c:majorTickMark val="out"/>
        <c:minorTickMark val="none"/>
        <c:tickLblPos val="nextTo"/>
        <c:crossAx val="182852992"/>
        <c:crosses val="autoZero"/>
        <c:crossBetween val="between"/>
        <c:minorUnit val="10"/>
      </c:valAx>
    </c:plotArea>
    <c:legend>
      <c:legendPos val="r"/>
      <c:layout>
        <c:manualLayout>
          <c:xMode val="edge"/>
          <c:yMode val="edge"/>
          <c:x val="0.74258716653978896"/>
          <c:y val="0.135592738407699"/>
          <c:w val="0.24845259504731601"/>
          <c:h val="0.66492563429571305"/>
        </c:manualLayout>
      </c:layout>
      <c:overlay val="0"/>
      <c:txPr>
        <a:bodyPr/>
        <a:lstStyle/>
        <a:p>
          <a:pPr>
            <a:defRPr sz="1400"/>
          </a:pPr>
          <a:endParaRPr lang="lv-LV"/>
        </a:p>
      </c:txPr>
    </c:legend>
    <c:plotVisOnly val="1"/>
    <c:dispBlanksAs val="gap"/>
    <c:showDLblsOverMax val="0"/>
  </c:chart>
  <c:txPr>
    <a:bodyPr/>
    <a:lstStyle/>
    <a:p>
      <a:pPr>
        <a:defRPr sz="1800"/>
      </a:pPr>
      <a:endParaRPr lang="lv-LV"/>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a:t>Pacientu % ar MeSyn</a:t>
            </a:r>
          </a:p>
        </c:rich>
      </c:tx>
      <c:layout/>
      <c:overlay val="0"/>
    </c:title>
    <c:autoTitleDeleted val="0"/>
    <c:plotArea>
      <c:layout/>
      <c:barChart>
        <c:barDir val="col"/>
        <c:grouping val="clustered"/>
        <c:varyColors val="0"/>
        <c:ser>
          <c:idx val="0"/>
          <c:order val="0"/>
          <c:tx>
            <c:strRef>
              <c:f>[Workbook1]Sheet1!$A$5</c:f>
              <c:strCache>
                <c:ptCount val="1"/>
                <c:pt idx="0">
                  <c:v>Vīrieši</c:v>
                </c:pt>
              </c:strCache>
            </c:strRef>
          </c:tx>
          <c:invertIfNegative val="0"/>
          <c:cat>
            <c:strRef>
              <c:f>[Workbook1]Sheet1!$B$4:$G$4</c:f>
              <c:strCache>
                <c:ptCount val="6"/>
                <c:pt idx="0">
                  <c:v>20-29</c:v>
                </c:pt>
                <c:pt idx="1">
                  <c:v>30-39</c:v>
                </c:pt>
                <c:pt idx="2">
                  <c:v>40-49</c:v>
                </c:pt>
                <c:pt idx="3">
                  <c:v>50-59</c:v>
                </c:pt>
                <c:pt idx="4">
                  <c:v>60-69</c:v>
                </c:pt>
                <c:pt idx="5">
                  <c:v>≥70</c:v>
                </c:pt>
              </c:strCache>
            </c:strRef>
          </c:cat>
          <c:val>
            <c:numRef>
              <c:f>[Workbook1]Sheet1!$B$5:$G$5</c:f>
              <c:numCache>
                <c:formatCode>General</c:formatCode>
                <c:ptCount val="6"/>
                <c:pt idx="0">
                  <c:v>6</c:v>
                </c:pt>
                <c:pt idx="1">
                  <c:v>11</c:v>
                </c:pt>
                <c:pt idx="2">
                  <c:v>23</c:v>
                </c:pt>
                <c:pt idx="3">
                  <c:v>32</c:v>
                </c:pt>
                <c:pt idx="4">
                  <c:v>43</c:v>
                </c:pt>
                <c:pt idx="5">
                  <c:v>37</c:v>
                </c:pt>
              </c:numCache>
            </c:numRef>
          </c:val>
        </c:ser>
        <c:ser>
          <c:idx val="1"/>
          <c:order val="1"/>
          <c:tx>
            <c:strRef>
              <c:f>[Workbook1]Sheet1!$A$6</c:f>
              <c:strCache>
                <c:ptCount val="1"/>
                <c:pt idx="0">
                  <c:v>Sievietes</c:v>
                </c:pt>
              </c:strCache>
            </c:strRef>
          </c:tx>
          <c:invertIfNegative val="0"/>
          <c:cat>
            <c:strRef>
              <c:f>[Workbook1]Sheet1!$B$4:$G$4</c:f>
              <c:strCache>
                <c:ptCount val="6"/>
                <c:pt idx="0">
                  <c:v>20-29</c:v>
                </c:pt>
                <c:pt idx="1">
                  <c:v>30-39</c:v>
                </c:pt>
                <c:pt idx="2">
                  <c:v>40-49</c:v>
                </c:pt>
                <c:pt idx="3">
                  <c:v>50-59</c:v>
                </c:pt>
                <c:pt idx="4">
                  <c:v>60-69</c:v>
                </c:pt>
                <c:pt idx="5">
                  <c:v>≥70</c:v>
                </c:pt>
              </c:strCache>
            </c:strRef>
          </c:cat>
          <c:val>
            <c:numRef>
              <c:f>[Workbook1]Sheet1!$B$6:$G$6</c:f>
              <c:numCache>
                <c:formatCode>General</c:formatCode>
                <c:ptCount val="6"/>
                <c:pt idx="0">
                  <c:v>5</c:v>
                </c:pt>
                <c:pt idx="1">
                  <c:v>13</c:v>
                </c:pt>
                <c:pt idx="2">
                  <c:v>17</c:v>
                </c:pt>
                <c:pt idx="3">
                  <c:v>31</c:v>
                </c:pt>
                <c:pt idx="4">
                  <c:v>42</c:v>
                </c:pt>
                <c:pt idx="5">
                  <c:v>40</c:v>
                </c:pt>
              </c:numCache>
            </c:numRef>
          </c:val>
        </c:ser>
        <c:dLbls>
          <c:showLegendKey val="0"/>
          <c:showVal val="0"/>
          <c:showCatName val="0"/>
          <c:showSerName val="0"/>
          <c:showPercent val="0"/>
          <c:showBubbleSize val="0"/>
        </c:dLbls>
        <c:gapWidth val="150"/>
        <c:axId val="101747712"/>
        <c:axId val="101786752"/>
      </c:barChart>
      <c:catAx>
        <c:axId val="101747712"/>
        <c:scaling>
          <c:orientation val="minMax"/>
        </c:scaling>
        <c:delete val="0"/>
        <c:axPos val="b"/>
        <c:title>
          <c:tx>
            <c:rich>
              <a:bodyPr/>
              <a:lstStyle/>
              <a:p>
                <a:pPr>
                  <a:defRPr/>
                </a:pPr>
                <a:r>
                  <a:rPr lang="en-US"/>
                  <a:t>Vecums gados</a:t>
                </a:r>
              </a:p>
            </c:rich>
          </c:tx>
          <c:layout/>
          <c:overlay val="0"/>
        </c:title>
        <c:majorTickMark val="out"/>
        <c:minorTickMark val="none"/>
        <c:tickLblPos val="nextTo"/>
        <c:crossAx val="101786752"/>
        <c:crosses val="autoZero"/>
        <c:auto val="1"/>
        <c:lblAlgn val="ctr"/>
        <c:lblOffset val="100"/>
        <c:noMultiLvlLbl val="0"/>
      </c:catAx>
      <c:valAx>
        <c:axId val="101786752"/>
        <c:scaling>
          <c:orientation val="minMax"/>
        </c:scaling>
        <c:delete val="0"/>
        <c:axPos val="l"/>
        <c:majorGridlines/>
        <c:title>
          <c:tx>
            <c:rich>
              <a:bodyPr/>
              <a:lstStyle/>
              <a:p>
                <a:pPr>
                  <a:defRPr/>
                </a:pPr>
                <a:r>
                  <a:rPr lang="en-US"/>
                  <a:t>Pacientu %</a:t>
                </a:r>
              </a:p>
            </c:rich>
          </c:tx>
          <c:layout/>
          <c:overlay val="0"/>
        </c:title>
        <c:numFmt formatCode="General" sourceLinked="1"/>
        <c:majorTickMark val="out"/>
        <c:minorTickMark val="none"/>
        <c:tickLblPos val="nextTo"/>
        <c:crossAx val="1017477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a:t>Pacienti ar cukura diabētu</a:t>
            </a:r>
          </a:p>
        </c:rich>
      </c:tx>
      <c:layout/>
      <c:overlay val="0"/>
    </c:title>
    <c:autoTitleDeleted val="0"/>
    <c:plotArea>
      <c:layout/>
      <c:barChart>
        <c:barDir val="col"/>
        <c:grouping val="clustered"/>
        <c:varyColors val="0"/>
        <c:ser>
          <c:idx val="0"/>
          <c:order val="0"/>
          <c:tx>
            <c:strRef>
              <c:f>[Workbook1]Sheet1!$B$4</c:f>
              <c:strCache>
                <c:ptCount val="1"/>
                <c:pt idx="0">
                  <c:v>20-39</c:v>
                </c:pt>
              </c:strCache>
            </c:strRef>
          </c:tx>
          <c:invertIfNegative val="0"/>
          <c:cat>
            <c:strRef>
              <c:f>[Workbook1]Sheet1!$A$5:$A$8</c:f>
              <c:strCache>
                <c:ptCount val="4"/>
                <c:pt idx="0">
                  <c:v>Eiropeīdi</c:v>
                </c:pt>
                <c:pt idx="1">
                  <c:v>Afroamerikāņi</c:v>
                </c:pt>
                <c:pt idx="2">
                  <c:v>Latīņamerikāņi</c:v>
                </c:pt>
                <c:pt idx="3">
                  <c:v>Amerikas indiāņi</c:v>
                </c:pt>
              </c:strCache>
            </c:strRef>
          </c:cat>
          <c:val>
            <c:numRef>
              <c:f>[Workbook1]Sheet1!$B$5:$B$8</c:f>
              <c:numCache>
                <c:formatCode>General</c:formatCode>
                <c:ptCount val="4"/>
                <c:pt idx="0">
                  <c:v>2</c:v>
                </c:pt>
                <c:pt idx="1">
                  <c:v>3</c:v>
                </c:pt>
                <c:pt idx="2">
                  <c:v>2</c:v>
                </c:pt>
                <c:pt idx="3">
                  <c:v>4</c:v>
                </c:pt>
              </c:numCache>
            </c:numRef>
          </c:val>
        </c:ser>
        <c:ser>
          <c:idx val="1"/>
          <c:order val="1"/>
          <c:tx>
            <c:strRef>
              <c:f>[Workbook1]Sheet1!$C$4</c:f>
              <c:strCache>
                <c:ptCount val="1"/>
                <c:pt idx="0">
                  <c:v>40-59</c:v>
                </c:pt>
              </c:strCache>
            </c:strRef>
          </c:tx>
          <c:invertIfNegative val="0"/>
          <c:cat>
            <c:strRef>
              <c:f>[Workbook1]Sheet1!$A$5:$A$8</c:f>
              <c:strCache>
                <c:ptCount val="4"/>
                <c:pt idx="0">
                  <c:v>Eiropeīdi</c:v>
                </c:pt>
                <c:pt idx="1">
                  <c:v>Afroamerikāņi</c:v>
                </c:pt>
                <c:pt idx="2">
                  <c:v>Latīņamerikāņi</c:v>
                </c:pt>
                <c:pt idx="3">
                  <c:v>Amerikas indiāņi</c:v>
                </c:pt>
              </c:strCache>
            </c:strRef>
          </c:cat>
          <c:val>
            <c:numRef>
              <c:f>[Workbook1]Sheet1!$C$5:$C$8</c:f>
              <c:numCache>
                <c:formatCode>General</c:formatCode>
                <c:ptCount val="4"/>
                <c:pt idx="0">
                  <c:v>6</c:v>
                </c:pt>
                <c:pt idx="1">
                  <c:v>8</c:v>
                </c:pt>
                <c:pt idx="2">
                  <c:v>7</c:v>
                </c:pt>
                <c:pt idx="3">
                  <c:v>16</c:v>
                </c:pt>
              </c:numCache>
            </c:numRef>
          </c:val>
        </c:ser>
        <c:ser>
          <c:idx val="2"/>
          <c:order val="2"/>
          <c:tx>
            <c:strRef>
              <c:f>[Workbook1]Sheet1!$D$4</c:f>
              <c:strCache>
                <c:ptCount val="1"/>
                <c:pt idx="0">
                  <c:v>&gt;60</c:v>
                </c:pt>
              </c:strCache>
            </c:strRef>
          </c:tx>
          <c:invertIfNegative val="0"/>
          <c:cat>
            <c:strRef>
              <c:f>[Workbook1]Sheet1!$A$5:$A$8</c:f>
              <c:strCache>
                <c:ptCount val="4"/>
                <c:pt idx="0">
                  <c:v>Eiropeīdi</c:v>
                </c:pt>
                <c:pt idx="1">
                  <c:v>Afroamerikāņi</c:v>
                </c:pt>
                <c:pt idx="2">
                  <c:v>Latīņamerikāņi</c:v>
                </c:pt>
                <c:pt idx="3">
                  <c:v>Amerikas indiāņi</c:v>
                </c:pt>
              </c:strCache>
            </c:strRef>
          </c:cat>
          <c:val>
            <c:numRef>
              <c:f>[Workbook1]Sheet1!$D$5:$D$8</c:f>
              <c:numCache>
                <c:formatCode>General</c:formatCode>
                <c:ptCount val="4"/>
                <c:pt idx="0">
                  <c:v>10</c:v>
                </c:pt>
                <c:pt idx="1">
                  <c:v>22</c:v>
                </c:pt>
                <c:pt idx="2">
                  <c:v>20</c:v>
                </c:pt>
                <c:pt idx="3">
                  <c:v>27</c:v>
                </c:pt>
              </c:numCache>
            </c:numRef>
          </c:val>
        </c:ser>
        <c:dLbls>
          <c:showLegendKey val="0"/>
          <c:showVal val="0"/>
          <c:showCatName val="0"/>
          <c:showSerName val="0"/>
          <c:showPercent val="0"/>
          <c:showBubbleSize val="0"/>
        </c:dLbls>
        <c:gapWidth val="150"/>
        <c:axId val="101805056"/>
        <c:axId val="101823232"/>
      </c:barChart>
      <c:catAx>
        <c:axId val="101805056"/>
        <c:scaling>
          <c:orientation val="minMax"/>
        </c:scaling>
        <c:delete val="0"/>
        <c:axPos val="b"/>
        <c:majorTickMark val="out"/>
        <c:minorTickMark val="none"/>
        <c:tickLblPos val="nextTo"/>
        <c:crossAx val="101823232"/>
        <c:crosses val="autoZero"/>
        <c:auto val="1"/>
        <c:lblAlgn val="ctr"/>
        <c:lblOffset val="100"/>
        <c:noMultiLvlLbl val="0"/>
      </c:catAx>
      <c:valAx>
        <c:axId val="101823232"/>
        <c:scaling>
          <c:orientation val="minMax"/>
        </c:scaling>
        <c:delete val="0"/>
        <c:axPos val="l"/>
        <c:majorGridlines/>
        <c:title>
          <c:tx>
            <c:rich>
              <a:bodyPr/>
              <a:lstStyle/>
              <a:p>
                <a:pPr>
                  <a:defRPr/>
                </a:pPr>
                <a:r>
                  <a:rPr lang="en-US"/>
                  <a:t>Pacientu %</a:t>
                </a:r>
              </a:p>
            </c:rich>
          </c:tx>
          <c:layout/>
          <c:overlay val="0"/>
        </c:title>
        <c:numFmt formatCode="General" sourceLinked="1"/>
        <c:majorTickMark val="out"/>
        <c:minorTickMark val="none"/>
        <c:tickLblPos val="nextTo"/>
        <c:crossAx val="1018050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TSH &gt;4,5 </a:t>
            </a:r>
            <a:r>
              <a:rPr lang="en-US" dirty="0" err="1" smtClean="0"/>
              <a:t>mIU/l</a:t>
            </a:r>
            <a:endParaRPr lang="en-US" dirty="0"/>
          </a:p>
        </c:rich>
      </c:tx>
      <c:layout/>
      <c:overlay val="0"/>
    </c:title>
    <c:autoTitleDeleted val="0"/>
    <c:plotArea>
      <c:layout/>
      <c:lineChart>
        <c:grouping val="stacked"/>
        <c:varyColors val="0"/>
        <c:ser>
          <c:idx val="0"/>
          <c:order val="0"/>
          <c:tx>
            <c:strRef>
              <c:f>Sheet1!#REF!</c:f>
              <c:strCache>
                <c:ptCount val="1"/>
                <c:pt idx="0">
                  <c:v>#REF!</c:v>
                </c:pt>
              </c:strCache>
            </c:strRef>
          </c:tx>
          <c:marker>
            <c:symbol val="none"/>
          </c:marker>
          <c:cat>
            <c:strRef>
              <c:f>Sheet1!$B$6:$I$6</c:f>
              <c:strCache>
                <c:ptCount val="8"/>
                <c:pt idx="0">
                  <c:v>12-19</c:v>
                </c:pt>
                <c:pt idx="1">
                  <c:v>20-29</c:v>
                </c:pt>
                <c:pt idx="2">
                  <c:v>30-39</c:v>
                </c:pt>
                <c:pt idx="3">
                  <c:v>40-49</c:v>
                </c:pt>
                <c:pt idx="4">
                  <c:v>50-59</c:v>
                </c:pt>
                <c:pt idx="5">
                  <c:v>60-69</c:v>
                </c:pt>
                <c:pt idx="6">
                  <c:v>70-79</c:v>
                </c:pt>
                <c:pt idx="7">
                  <c:v>80+</c:v>
                </c:pt>
              </c:strCache>
            </c:strRef>
          </c:cat>
          <c:val>
            <c:numRef>
              <c:f>Sheet1!$B$7:$I$7</c:f>
              <c:numCache>
                <c:formatCode>General</c:formatCode>
                <c:ptCount val="8"/>
                <c:pt idx="0">
                  <c:v>1.6</c:v>
                </c:pt>
                <c:pt idx="1">
                  <c:v>2.2000000000000002</c:v>
                </c:pt>
                <c:pt idx="2">
                  <c:v>3.5</c:v>
                </c:pt>
                <c:pt idx="3">
                  <c:v>3</c:v>
                </c:pt>
                <c:pt idx="4">
                  <c:v>3.7</c:v>
                </c:pt>
                <c:pt idx="5">
                  <c:v>4.2</c:v>
                </c:pt>
                <c:pt idx="6">
                  <c:v>4.5999999999999996</c:v>
                </c:pt>
                <c:pt idx="7">
                  <c:v>6.2</c:v>
                </c:pt>
              </c:numCache>
            </c:numRef>
          </c:val>
          <c:smooth val="0"/>
        </c:ser>
        <c:dLbls>
          <c:showLegendKey val="0"/>
          <c:showVal val="0"/>
          <c:showCatName val="0"/>
          <c:showSerName val="0"/>
          <c:showPercent val="0"/>
          <c:showBubbleSize val="0"/>
        </c:dLbls>
        <c:marker val="1"/>
        <c:smooth val="0"/>
        <c:axId val="101841152"/>
        <c:axId val="101851520"/>
      </c:lineChart>
      <c:catAx>
        <c:axId val="101841152"/>
        <c:scaling>
          <c:orientation val="minMax"/>
        </c:scaling>
        <c:delete val="0"/>
        <c:axPos val="b"/>
        <c:title>
          <c:tx>
            <c:rich>
              <a:bodyPr/>
              <a:lstStyle/>
              <a:p>
                <a:pPr>
                  <a:defRPr/>
                </a:pPr>
                <a:r>
                  <a:rPr lang="en-US"/>
                  <a:t>Vecums gados</a:t>
                </a:r>
              </a:p>
            </c:rich>
          </c:tx>
          <c:layout/>
          <c:overlay val="0"/>
        </c:title>
        <c:majorTickMark val="out"/>
        <c:minorTickMark val="none"/>
        <c:tickLblPos val="nextTo"/>
        <c:crossAx val="101851520"/>
        <c:crosses val="autoZero"/>
        <c:auto val="1"/>
        <c:lblAlgn val="ctr"/>
        <c:lblOffset val="100"/>
        <c:noMultiLvlLbl val="0"/>
      </c:catAx>
      <c:valAx>
        <c:axId val="101851520"/>
        <c:scaling>
          <c:orientation val="minMax"/>
        </c:scaling>
        <c:delete val="0"/>
        <c:axPos val="l"/>
        <c:majorGridlines/>
        <c:title>
          <c:tx>
            <c:rich>
              <a:bodyPr/>
              <a:lstStyle/>
              <a:p>
                <a:pPr>
                  <a:defRPr/>
                </a:pPr>
                <a:r>
                  <a:rPr lang="en-US"/>
                  <a:t>Pacientu %, kuriem TSH &gt;4,5 mIU/L</a:t>
                </a:r>
              </a:p>
            </c:rich>
          </c:tx>
          <c:layout>
            <c:manualLayout>
              <c:xMode val="edge"/>
              <c:yMode val="edge"/>
              <c:x val="2.7777777777777801E-2"/>
              <c:y val="0.14629629629629601"/>
            </c:manualLayout>
          </c:layout>
          <c:overlay val="0"/>
        </c:title>
        <c:numFmt formatCode="General" sourceLinked="1"/>
        <c:majorTickMark val="out"/>
        <c:minorTickMark val="none"/>
        <c:tickLblPos val="nextTo"/>
        <c:crossAx val="101841152"/>
        <c:crosses val="autoZero"/>
        <c:crossBetween val="between"/>
      </c:valAx>
    </c:plotArea>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lineChart>
        <c:grouping val="stacked"/>
        <c:varyColors val="0"/>
        <c:ser>
          <c:idx val="0"/>
          <c:order val="0"/>
          <c:tx>
            <c:strRef>
              <c:f>Sheet1!$A$7</c:f>
              <c:strCache>
                <c:ptCount val="1"/>
                <c:pt idx="0">
                  <c:v>TSH &lt; 0,4 mIU/L</c:v>
                </c:pt>
              </c:strCache>
            </c:strRef>
          </c:tx>
          <c:marker>
            <c:symbol val="none"/>
          </c:marker>
          <c:cat>
            <c:strRef>
              <c:f>Sheet1!$B$6:$I$6</c:f>
              <c:strCache>
                <c:ptCount val="8"/>
                <c:pt idx="0">
                  <c:v>12-19</c:v>
                </c:pt>
                <c:pt idx="1">
                  <c:v>20-29</c:v>
                </c:pt>
                <c:pt idx="2">
                  <c:v>30-39</c:v>
                </c:pt>
                <c:pt idx="3">
                  <c:v>40-49</c:v>
                </c:pt>
                <c:pt idx="4">
                  <c:v>50-59</c:v>
                </c:pt>
                <c:pt idx="5">
                  <c:v>60-69</c:v>
                </c:pt>
                <c:pt idx="6">
                  <c:v>70-79</c:v>
                </c:pt>
                <c:pt idx="7">
                  <c:v>80+</c:v>
                </c:pt>
              </c:strCache>
            </c:strRef>
          </c:cat>
          <c:val>
            <c:numRef>
              <c:f>Sheet1!$B$7:$I$7</c:f>
              <c:numCache>
                <c:formatCode>General</c:formatCode>
                <c:ptCount val="8"/>
                <c:pt idx="0">
                  <c:v>1.6</c:v>
                </c:pt>
                <c:pt idx="1">
                  <c:v>2.2000000000000002</c:v>
                </c:pt>
                <c:pt idx="2">
                  <c:v>3.5</c:v>
                </c:pt>
                <c:pt idx="3">
                  <c:v>3</c:v>
                </c:pt>
                <c:pt idx="4">
                  <c:v>3.7</c:v>
                </c:pt>
                <c:pt idx="5">
                  <c:v>4.2</c:v>
                </c:pt>
                <c:pt idx="6">
                  <c:v>4.5999999999999996</c:v>
                </c:pt>
                <c:pt idx="7">
                  <c:v>6.2</c:v>
                </c:pt>
              </c:numCache>
            </c:numRef>
          </c:val>
          <c:smooth val="0"/>
        </c:ser>
        <c:dLbls>
          <c:showLegendKey val="0"/>
          <c:showVal val="0"/>
          <c:showCatName val="0"/>
          <c:showSerName val="0"/>
          <c:showPercent val="0"/>
          <c:showBubbleSize val="0"/>
        </c:dLbls>
        <c:marker val="1"/>
        <c:smooth val="0"/>
        <c:axId val="101884288"/>
        <c:axId val="101886208"/>
      </c:lineChart>
      <c:catAx>
        <c:axId val="101884288"/>
        <c:scaling>
          <c:orientation val="minMax"/>
        </c:scaling>
        <c:delete val="0"/>
        <c:axPos val="b"/>
        <c:title>
          <c:tx>
            <c:rich>
              <a:bodyPr/>
              <a:lstStyle/>
              <a:p>
                <a:pPr>
                  <a:defRPr/>
                </a:pPr>
                <a:r>
                  <a:rPr lang="en-US"/>
                  <a:t>Vecums gados</a:t>
                </a:r>
              </a:p>
            </c:rich>
          </c:tx>
          <c:layout/>
          <c:overlay val="0"/>
        </c:title>
        <c:majorTickMark val="out"/>
        <c:minorTickMark val="none"/>
        <c:tickLblPos val="nextTo"/>
        <c:crossAx val="101886208"/>
        <c:crosses val="autoZero"/>
        <c:auto val="1"/>
        <c:lblAlgn val="ctr"/>
        <c:lblOffset val="100"/>
        <c:noMultiLvlLbl val="0"/>
      </c:catAx>
      <c:valAx>
        <c:axId val="101886208"/>
        <c:scaling>
          <c:orientation val="minMax"/>
          <c:max val="16"/>
        </c:scaling>
        <c:delete val="0"/>
        <c:axPos val="l"/>
        <c:majorGridlines/>
        <c:title>
          <c:tx>
            <c:rich>
              <a:bodyPr/>
              <a:lstStyle/>
              <a:p>
                <a:pPr>
                  <a:defRPr/>
                </a:pPr>
                <a:r>
                  <a:rPr lang="en-US"/>
                  <a:t>Pacientu % ar TSH &lt;0,4 mIU/L</a:t>
                </a:r>
              </a:p>
            </c:rich>
          </c:tx>
          <c:layout/>
          <c:overlay val="0"/>
        </c:title>
        <c:numFmt formatCode="General" sourceLinked="1"/>
        <c:majorTickMark val="out"/>
        <c:minorTickMark val="none"/>
        <c:tickLblPos val="nextTo"/>
        <c:crossAx val="101884288"/>
        <c:crosses val="autoZero"/>
        <c:crossBetween val="between"/>
        <c:majorUnit val="2"/>
        <c:minorUnit val="2"/>
      </c:valAx>
    </c:plotArea>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800"/>
            </a:pPr>
            <a:r>
              <a:rPr lang="en-US" sz="1800" dirty="0" err="1" smtClean="0"/>
              <a:t>Pacientu</a:t>
            </a:r>
            <a:r>
              <a:rPr lang="en-US" sz="1800" dirty="0" smtClean="0"/>
              <a:t> </a:t>
            </a:r>
            <a:r>
              <a:rPr lang="en-US" sz="1800" dirty="0"/>
              <a:t>% </a:t>
            </a:r>
            <a:r>
              <a:rPr lang="en-US" sz="1800" dirty="0" err="1"/>
              <a:t>ar</a:t>
            </a:r>
            <a:r>
              <a:rPr lang="en-US" sz="1800" dirty="0"/>
              <a:t> T &lt;11,3 </a:t>
            </a:r>
            <a:r>
              <a:rPr lang="en-US" sz="1800" dirty="0" err="1"/>
              <a:t>nmol</a:t>
            </a:r>
            <a:r>
              <a:rPr lang="en-US" sz="1800" dirty="0"/>
              <a:t>/L </a:t>
            </a:r>
            <a:r>
              <a:rPr lang="en-US" sz="1200" dirty="0"/>
              <a:t>(325 </a:t>
            </a:r>
            <a:r>
              <a:rPr lang="en-US" sz="1200" dirty="0" err="1"/>
              <a:t>ng/mL</a:t>
            </a:r>
            <a:r>
              <a:rPr lang="en-US" sz="1200" dirty="0"/>
              <a:t>)</a:t>
            </a:r>
            <a:r>
              <a:rPr lang="en-US" sz="1800" dirty="0"/>
              <a:t> </a:t>
            </a:r>
            <a:r>
              <a:rPr lang="en-US" sz="1800" dirty="0" err="1" smtClean="0"/>
              <a:t>vai</a:t>
            </a:r>
            <a:endParaRPr lang="en-US" sz="1800" dirty="0" smtClean="0"/>
          </a:p>
          <a:p>
            <a:pPr>
              <a:defRPr sz="1800"/>
            </a:pPr>
            <a:r>
              <a:rPr lang="en-US" sz="1800" dirty="0" err="1" smtClean="0"/>
              <a:t>brīvais</a:t>
            </a:r>
            <a:r>
              <a:rPr lang="en-US" sz="1800" dirty="0" smtClean="0"/>
              <a:t> </a:t>
            </a:r>
            <a:r>
              <a:rPr lang="en-US" sz="1800" dirty="0"/>
              <a:t>T </a:t>
            </a:r>
            <a:r>
              <a:rPr lang="en-US" sz="1800" dirty="0" err="1"/>
              <a:t>indekss</a:t>
            </a:r>
            <a:r>
              <a:rPr lang="en-US" sz="1800" dirty="0" smtClean="0"/>
              <a:t> </a:t>
            </a:r>
            <a:r>
              <a:rPr lang="en-US" sz="1200" dirty="0" smtClean="0"/>
              <a:t>(T</a:t>
            </a:r>
            <a:r>
              <a:rPr lang="en-US" sz="1200" dirty="0"/>
              <a:t>/SHBG &lt;</a:t>
            </a:r>
            <a:r>
              <a:rPr lang="en-US" sz="1200" dirty="0" smtClean="0"/>
              <a:t>0,153)</a:t>
            </a:r>
            <a:r>
              <a:rPr lang="en-US" sz="1800" dirty="0" smtClean="0"/>
              <a:t> </a:t>
            </a:r>
            <a:endParaRPr lang="en-US" sz="1800" dirty="0"/>
          </a:p>
        </c:rich>
      </c:tx>
      <c:layout>
        <c:manualLayout>
          <c:xMode val="edge"/>
          <c:yMode val="edge"/>
          <c:x val="0.223582994737447"/>
          <c:y val="4.72222222222222E-2"/>
        </c:manualLayout>
      </c:layout>
      <c:overlay val="0"/>
    </c:title>
    <c:autoTitleDeleted val="0"/>
    <c:plotArea>
      <c:layout>
        <c:manualLayout>
          <c:layoutTarget val="inner"/>
          <c:xMode val="edge"/>
          <c:yMode val="edge"/>
          <c:x val="0.15689129483814501"/>
          <c:y val="0.20038385826771701"/>
          <c:w val="0.81255314960629899"/>
          <c:h val="0.52982064741907298"/>
        </c:manualLayout>
      </c:layout>
      <c:barChart>
        <c:barDir val="col"/>
        <c:grouping val="clustered"/>
        <c:varyColors val="0"/>
        <c:ser>
          <c:idx val="0"/>
          <c:order val="0"/>
          <c:tx>
            <c:strRef>
              <c:f>[Workbook2]Sheet1!$A$10</c:f>
              <c:strCache>
                <c:ptCount val="1"/>
                <c:pt idx="0">
                  <c:v>Testosterons</c:v>
                </c:pt>
              </c:strCache>
            </c:strRef>
          </c:tx>
          <c:invertIfNegative val="0"/>
          <c:cat>
            <c:strRef>
              <c:f>[Workbook2]Sheet1!$B$9:$H$9</c:f>
              <c:strCache>
                <c:ptCount val="7"/>
                <c:pt idx="0">
                  <c:v>20-29</c:v>
                </c:pt>
                <c:pt idx="1">
                  <c:v>30-39</c:v>
                </c:pt>
                <c:pt idx="2">
                  <c:v>40-49</c:v>
                </c:pt>
                <c:pt idx="3">
                  <c:v>50-59</c:v>
                </c:pt>
                <c:pt idx="4">
                  <c:v>60-69</c:v>
                </c:pt>
                <c:pt idx="5">
                  <c:v>70-79</c:v>
                </c:pt>
                <c:pt idx="6">
                  <c:v>80+</c:v>
                </c:pt>
              </c:strCache>
            </c:strRef>
          </c:cat>
          <c:val>
            <c:numRef>
              <c:f>[Workbook2]Sheet1!$B$10:$H$10</c:f>
              <c:numCache>
                <c:formatCode>General</c:formatCode>
                <c:ptCount val="7"/>
                <c:pt idx="0">
                  <c:v>4</c:v>
                </c:pt>
                <c:pt idx="1">
                  <c:v>2</c:v>
                </c:pt>
                <c:pt idx="2">
                  <c:v>6</c:v>
                </c:pt>
                <c:pt idx="3">
                  <c:v>10</c:v>
                </c:pt>
                <c:pt idx="4">
                  <c:v>12</c:v>
                </c:pt>
                <c:pt idx="5">
                  <c:v>24</c:v>
                </c:pt>
                <c:pt idx="6">
                  <c:v>40</c:v>
                </c:pt>
              </c:numCache>
            </c:numRef>
          </c:val>
        </c:ser>
        <c:ser>
          <c:idx val="1"/>
          <c:order val="1"/>
          <c:tx>
            <c:strRef>
              <c:f>[Workbook2]Sheet1!$A$11</c:f>
              <c:strCache>
                <c:ptCount val="1"/>
                <c:pt idx="0">
                  <c:v>Brīvais T indekss</c:v>
                </c:pt>
              </c:strCache>
            </c:strRef>
          </c:tx>
          <c:invertIfNegative val="0"/>
          <c:cat>
            <c:strRef>
              <c:f>[Workbook2]Sheet1!$B$9:$H$9</c:f>
              <c:strCache>
                <c:ptCount val="7"/>
                <c:pt idx="0">
                  <c:v>20-29</c:v>
                </c:pt>
                <c:pt idx="1">
                  <c:v>30-39</c:v>
                </c:pt>
                <c:pt idx="2">
                  <c:v>40-49</c:v>
                </c:pt>
                <c:pt idx="3">
                  <c:v>50-59</c:v>
                </c:pt>
                <c:pt idx="4">
                  <c:v>60-69</c:v>
                </c:pt>
                <c:pt idx="5">
                  <c:v>70-79</c:v>
                </c:pt>
                <c:pt idx="6">
                  <c:v>80+</c:v>
                </c:pt>
              </c:strCache>
            </c:strRef>
          </c:cat>
          <c:val>
            <c:numRef>
              <c:f>[Workbook2]Sheet1!$B$11:$H$11</c:f>
              <c:numCache>
                <c:formatCode>General</c:formatCode>
                <c:ptCount val="7"/>
                <c:pt idx="2">
                  <c:v>3</c:v>
                </c:pt>
                <c:pt idx="3">
                  <c:v>7</c:v>
                </c:pt>
                <c:pt idx="4">
                  <c:v>30</c:v>
                </c:pt>
                <c:pt idx="5">
                  <c:v>62</c:v>
                </c:pt>
                <c:pt idx="6">
                  <c:v>81</c:v>
                </c:pt>
              </c:numCache>
            </c:numRef>
          </c:val>
        </c:ser>
        <c:dLbls>
          <c:showLegendKey val="0"/>
          <c:showVal val="0"/>
          <c:showCatName val="0"/>
          <c:showSerName val="0"/>
          <c:showPercent val="0"/>
          <c:showBubbleSize val="0"/>
        </c:dLbls>
        <c:gapWidth val="150"/>
        <c:axId val="101998976"/>
        <c:axId val="102000896"/>
      </c:barChart>
      <c:catAx>
        <c:axId val="101998976"/>
        <c:scaling>
          <c:orientation val="minMax"/>
        </c:scaling>
        <c:delete val="0"/>
        <c:axPos val="b"/>
        <c:title>
          <c:tx>
            <c:rich>
              <a:bodyPr/>
              <a:lstStyle/>
              <a:p>
                <a:pPr>
                  <a:defRPr/>
                </a:pPr>
                <a:r>
                  <a:rPr lang="en-US"/>
                  <a:t>Vecums gados</a:t>
                </a:r>
              </a:p>
            </c:rich>
          </c:tx>
          <c:layout/>
          <c:overlay val="0"/>
        </c:title>
        <c:majorTickMark val="out"/>
        <c:minorTickMark val="none"/>
        <c:tickLblPos val="nextTo"/>
        <c:crossAx val="102000896"/>
        <c:crosses val="autoZero"/>
        <c:auto val="1"/>
        <c:lblAlgn val="ctr"/>
        <c:lblOffset val="100"/>
        <c:noMultiLvlLbl val="0"/>
      </c:catAx>
      <c:valAx>
        <c:axId val="102000896"/>
        <c:scaling>
          <c:orientation val="minMax"/>
        </c:scaling>
        <c:delete val="0"/>
        <c:axPos val="l"/>
        <c:majorGridlines/>
        <c:title>
          <c:tx>
            <c:rich>
              <a:bodyPr/>
              <a:lstStyle/>
              <a:p>
                <a:pPr>
                  <a:defRPr/>
                </a:pPr>
                <a:r>
                  <a:rPr lang="en-US"/>
                  <a:t>Pacientu %</a:t>
                </a:r>
              </a:p>
            </c:rich>
          </c:tx>
          <c:layout/>
          <c:overlay val="0"/>
        </c:title>
        <c:numFmt formatCode="General" sourceLinked="1"/>
        <c:majorTickMark val="out"/>
        <c:minorTickMark val="none"/>
        <c:tickLblPos val="nextTo"/>
        <c:crossAx val="101998976"/>
        <c:crosses val="autoZero"/>
        <c:crossBetween val="between"/>
      </c:valAx>
    </c:plotArea>
    <c:legend>
      <c:legendPos val="t"/>
      <c:layout>
        <c:manualLayout>
          <c:xMode val="edge"/>
          <c:yMode val="edge"/>
          <c:x val="0.17016104205926499"/>
          <c:y val="0.21666666666666701"/>
          <c:w val="0.46356167979002599"/>
          <c:h val="8.3717191601049901E-2"/>
        </c:manualLayout>
      </c:layout>
      <c:overlay val="0"/>
      <c:spPr>
        <a:solidFill>
          <a:srgbClr val="FFFFFF"/>
        </a:solidFill>
        <a:effectLst>
          <a:innerShdw blurRad="63500" dist="50800" dir="13500000">
            <a:prstClr val="black">
              <a:alpha val="50000"/>
            </a:prstClr>
          </a:innerShdw>
        </a:effectLst>
      </c:spPr>
    </c:legend>
    <c:plotVisOnly val="1"/>
    <c:dispBlanksAs val="gap"/>
    <c:showDLblsOverMax val="0"/>
  </c:chart>
  <c:txPr>
    <a:bodyPr/>
    <a:lstStyle/>
    <a:p>
      <a:pPr>
        <a:defRPr sz="1600"/>
      </a:pPr>
      <a:endParaRPr lang="lv-LV"/>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drawing1.xml><?xml version="1.0" encoding="utf-8"?>
<c:userShapes xmlns:c="http://schemas.openxmlformats.org/drawingml/2006/chart">
  <cdr:relSizeAnchor xmlns:cdr="http://schemas.openxmlformats.org/drawingml/2006/chartDrawing">
    <cdr:from>
      <cdr:x>0.09501</cdr:x>
      <cdr:y>0.05486</cdr:y>
    </cdr:from>
    <cdr:to>
      <cdr:x>0.6845</cdr:x>
      <cdr:y>0.32094</cdr:y>
    </cdr:to>
    <cdr:sp macro="" textlink="">
      <cdr:nvSpPr>
        <cdr:cNvPr id="2" name="Freeform 1"/>
        <cdr:cNvSpPr/>
      </cdr:nvSpPr>
      <cdr:spPr>
        <a:xfrm xmlns:a="http://schemas.openxmlformats.org/drawingml/2006/main">
          <a:off x="807954" y="250825"/>
          <a:ext cx="5013158" cy="1216526"/>
        </a:xfrm>
        <a:custGeom xmlns:a="http://schemas.openxmlformats.org/drawingml/2006/main">
          <a:avLst/>
          <a:gdLst>
            <a:gd name="connsiteX0" fmla="*/ 0 w 5013158"/>
            <a:gd name="connsiteY0" fmla="*/ 0 h 1216526"/>
            <a:gd name="connsiteX1" fmla="*/ 66842 w 5013158"/>
            <a:gd name="connsiteY1" fmla="*/ 26737 h 1216526"/>
            <a:gd name="connsiteX2" fmla="*/ 160421 w 5013158"/>
            <a:gd name="connsiteY2" fmla="*/ 93579 h 1216526"/>
            <a:gd name="connsiteX3" fmla="*/ 240632 w 5013158"/>
            <a:gd name="connsiteY3" fmla="*/ 147053 h 1216526"/>
            <a:gd name="connsiteX4" fmla="*/ 347579 w 5013158"/>
            <a:gd name="connsiteY4" fmla="*/ 267368 h 1216526"/>
            <a:gd name="connsiteX5" fmla="*/ 401053 w 5013158"/>
            <a:gd name="connsiteY5" fmla="*/ 334211 h 1216526"/>
            <a:gd name="connsiteX6" fmla="*/ 414421 w 5013158"/>
            <a:gd name="connsiteY6" fmla="*/ 374316 h 1216526"/>
            <a:gd name="connsiteX7" fmla="*/ 508000 w 5013158"/>
            <a:gd name="connsiteY7" fmla="*/ 427789 h 1216526"/>
            <a:gd name="connsiteX8" fmla="*/ 588210 w 5013158"/>
            <a:gd name="connsiteY8" fmla="*/ 481263 h 1216526"/>
            <a:gd name="connsiteX9" fmla="*/ 628316 w 5013158"/>
            <a:gd name="connsiteY9" fmla="*/ 508000 h 1216526"/>
            <a:gd name="connsiteX10" fmla="*/ 721895 w 5013158"/>
            <a:gd name="connsiteY10" fmla="*/ 534737 h 1216526"/>
            <a:gd name="connsiteX11" fmla="*/ 762000 w 5013158"/>
            <a:gd name="connsiteY11" fmla="*/ 548105 h 1216526"/>
            <a:gd name="connsiteX12" fmla="*/ 815474 w 5013158"/>
            <a:gd name="connsiteY12" fmla="*/ 574842 h 1216526"/>
            <a:gd name="connsiteX13" fmla="*/ 882316 w 5013158"/>
            <a:gd name="connsiteY13" fmla="*/ 588211 h 1216526"/>
            <a:gd name="connsiteX14" fmla="*/ 962526 w 5013158"/>
            <a:gd name="connsiteY14" fmla="*/ 614947 h 1216526"/>
            <a:gd name="connsiteX15" fmla="*/ 1163053 w 5013158"/>
            <a:gd name="connsiteY15" fmla="*/ 681789 h 1216526"/>
            <a:gd name="connsiteX16" fmla="*/ 1203158 w 5013158"/>
            <a:gd name="connsiteY16" fmla="*/ 695158 h 1216526"/>
            <a:gd name="connsiteX17" fmla="*/ 1243263 w 5013158"/>
            <a:gd name="connsiteY17" fmla="*/ 708526 h 1216526"/>
            <a:gd name="connsiteX18" fmla="*/ 1310105 w 5013158"/>
            <a:gd name="connsiteY18" fmla="*/ 735263 h 1216526"/>
            <a:gd name="connsiteX19" fmla="*/ 1430421 w 5013158"/>
            <a:gd name="connsiteY19" fmla="*/ 762000 h 1216526"/>
            <a:gd name="connsiteX20" fmla="*/ 1524000 w 5013158"/>
            <a:gd name="connsiteY20" fmla="*/ 802105 h 1216526"/>
            <a:gd name="connsiteX21" fmla="*/ 1590842 w 5013158"/>
            <a:gd name="connsiteY21" fmla="*/ 815474 h 1216526"/>
            <a:gd name="connsiteX22" fmla="*/ 1630947 w 5013158"/>
            <a:gd name="connsiteY22" fmla="*/ 842211 h 1216526"/>
            <a:gd name="connsiteX23" fmla="*/ 1844842 w 5013158"/>
            <a:gd name="connsiteY23" fmla="*/ 922421 h 1216526"/>
            <a:gd name="connsiteX24" fmla="*/ 1991895 w 5013158"/>
            <a:gd name="connsiteY24" fmla="*/ 975895 h 1216526"/>
            <a:gd name="connsiteX25" fmla="*/ 2058737 w 5013158"/>
            <a:gd name="connsiteY25" fmla="*/ 989263 h 1216526"/>
            <a:gd name="connsiteX26" fmla="*/ 2138947 w 5013158"/>
            <a:gd name="connsiteY26" fmla="*/ 1016000 h 1216526"/>
            <a:gd name="connsiteX27" fmla="*/ 2192421 w 5013158"/>
            <a:gd name="connsiteY27" fmla="*/ 1029368 h 1216526"/>
            <a:gd name="connsiteX28" fmla="*/ 2232526 w 5013158"/>
            <a:gd name="connsiteY28" fmla="*/ 1042737 h 1216526"/>
            <a:gd name="connsiteX29" fmla="*/ 2312737 w 5013158"/>
            <a:gd name="connsiteY29" fmla="*/ 1056105 h 1216526"/>
            <a:gd name="connsiteX30" fmla="*/ 2419684 w 5013158"/>
            <a:gd name="connsiteY30" fmla="*/ 1082842 h 1216526"/>
            <a:gd name="connsiteX31" fmla="*/ 2526632 w 5013158"/>
            <a:gd name="connsiteY31" fmla="*/ 1096211 h 1216526"/>
            <a:gd name="connsiteX32" fmla="*/ 2700421 w 5013158"/>
            <a:gd name="connsiteY32" fmla="*/ 1122947 h 1216526"/>
            <a:gd name="connsiteX33" fmla="*/ 2820737 w 5013158"/>
            <a:gd name="connsiteY33" fmla="*/ 1136316 h 1216526"/>
            <a:gd name="connsiteX34" fmla="*/ 2954421 w 5013158"/>
            <a:gd name="connsiteY34" fmla="*/ 1163053 h 1216526"/>
            <a:gd name="connsiteX35" fmla="*/ 3021263 w 5013158"/>
            <a:gd name="connsiteY35" fmla="*/ 1176421 h 1216526"/>
            <a:gd name="connsiteX36" fmla="*/ 3074737 w 5013158"/>
            <a:gd name="connsiteY36" fmla="*/ 1189789 h 1216526"/>
            <a:gd name="connsiteX37" fmla="*/ 3114842 w 5013158"/>
            <a:gd name="connsiteY37" fmla="*/ 1203158 h 1216526"/>
            <a:gd name="connsiteX38" fmla="*/ 3195053 w 5013158"/>
            <a:gd name="connsiteY38" fmla="*/ 1216526 h 1216526"/>
            <a:gd name="connsiteX39" fmla="*/ 3435684 w 5013158"/>
            <a:gd name="connsiteY39" fmla="*/ 1203158 h 1216526"/>
            <a:gd name="connsiteX40" fmla="*/ 3502526 w 5013158"/>
            <a:gd name="connsiteY40" fmla="*/ 1189789 h 1216526"/>
            <a:gd name="connsiteX41" fmla="*/ 3596105 w 5013158"/>
            <a:gd name="connsiteY41" fmla="*/ 1176421 h 1216526"/>
            <a:gd name="connsiteX42" fmla="*/ 3662947 w 5013158"/>
            <a:gd name="connsiteY42" fmla="*/ 1163053 h 1216526"/>
            <a:gd name="connsiteX43" fmla="*/ 3743158 w 5013158"/>
            <a:gd name="connsiteY43" fmla="*/ 1149684 h 1216526"/>
            <a:gd name="connsiteX44" fmla="*/ 3836737 w 5013158"/>
            <a:gd name="connsiteY44" fmla="*/ 1136316 h 1216526"/>
            <a:gd name="connsiteX45" fmla="*/ 3957053 w 5013158"/>
            <a:gd name="connsiteY45" fmla="*/ 1109579 h 1216526"/>
            <a:gd name="connsiteX46" fmla="*/ 4037263 w 5013158"/>
            <a:gd name="connsiteY46" fmla="*/ 1082842 h 1216526"/>
            <a:gd name="connsiteX47" fmla="*/ 4117474 w 5013158"/>
            <a:gd name="connsiteY47" fmla="*/ 1056105 h 1216526"/>
            <a:gd name="connsiteX48" fmla="*/ 4157579 w 5013158"/>
            <a:gd name="connsiteY48" fmla="*/ 1042737 h 1216526"/>
            <a:gd name="connsiteX49" fmla="*/ 4211053 w 5013158"/>
            <a:gd name="connsiteY49" fmla="*/ 1029368 h 1216526"/>
            <a:gd name="connsiteX50" fmla="*/ 4331368 w 5013158"/>
            <a:gd name="connsiteY50" fmla="*/ 989263 h 1216526"/>
            <a:gd name="connsiteX51" fmla="*/ 4371474 w 5013158"/>
            <a:gd name="connsiteY51" fmla="*/ 975895 h 1216526"/>
            <a:gd name="connsiteX52" fmla="*/ 4424947 w 5013158"/>
            <a:gd name="connsiteY52" fmla="*/ 962526 h 1216526"/>
            <a:gd name="connsiteX53" fmla="*/ 4866105 w 5013158"/>
            <a:gd name="connsiteY53" fmla="*/ 1002632 h 1216526"/>
            <a:gd name="connsiteX54" fmla="*/ 4946316 w 5013158"/>
            <a:gd name="connsiteY54" fmla="*/ 1016000 h 1216526"/>
            <a:gd name="connsiteX55" fmla="*/ 5013158 w 5013158"/>
            <a:gd name="connsiteY55" fmla="*/ 1029368 h 1216526"/>
            <a:gd name="connsiteX56" fmla="*/ 4946316 w 5013158"/>
            <a:gd name="connsiteY56" fmla="*/ 1029368 h 121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13158" h="1216526">
              <a:moveTo>
                <a:pt x="0" y="0"/>
              </a:moveTo>
              <a:cubicBezTo>
                <a:pt x="22281" y="8912"/>
                <a:pt x="45378" y="16005"/>
                <a:pt x="66842" y="26737"/>
              </a:cubicBezTo>
              <a:cubicBezTo>
                <a:pt x="88569" y="37601"/>
                <a:pt x="145287" y="82986"/>
                <a:pt x="160421" y="93579"/>
              </a:cubicBezTo>
              <a:cubicBezTo>
                <a:pt x="186746" y="112007"/>
                <a:pt x="217910" y="124331"/>
                <a:pt x="240632" y="147053"/>
              </a:cubicBezTo>
              <a:cubicBezTo>
                <a:pt x="332203" y="238624"/>
                <a:pt x="299868" y="195802"/>
                <a:pt x="347579" y="267368"/>
              </a:cubicBezTo>
              <a:cubicBezTo>
                <a:pt x="381179" y="368174"/>
                <a:pt x="331946" y="247829"/>
                <a:pt x="401053" y="334211"/>
              </a:cubicBezTo>
              <a:cubicBezTo>
                <a:pt x="409856" y="345215"/>
                <a:pt x="405618" y="363312"/>
                <a:pt x="414421" y="374316"/>
              </a:cubicBezTo>
              <a:cubicBezTo>
                <a:pt x="428652" y="392105"/>
                <a:pt x="492815" y="418678"/>
                <a:pt x="508000" y="427789"/>
              </a:cubicBezTo>
              <a:cubicBezTo>
                <a:pt x="535554" y="444322"/>
                <a:pt x="561473" y="463438"/>
                <a:pt x="588210" y="481263"/>
              </a:cubicBezTo>
              <a:cubicBezTo>
                <a:pt x="601579" y="490175"/>
                <a:pt x="613073" y="502919"/>
                <a:pt x="628316" y="508000"/>
              </a:cubicBezTo>
              <a:cubicBezTo>
                <a:pt x="724474" y="540052"/>
                <a:pt x="604392" y="501165"/>
                <a:pt x="721895" y="534737"/>
              </a:cubicBezTo>
              <a:cubicBezTo>
                <a:pt x="735444" y="538608"/>
                <a:pt x="749048" y="542554"/>
                <a:pt x="762000" y="548105"/>
              </a:cubicBezTo>
              <a:cubicBezTo>
                <a:pt x="780317" y="555955"/>
                <a:pt x="796568" y="568540"/>
                <a:pt x="815474" y="574842"/>
              </a:cubicBezTo>
              <a:cubicBezTo>
                <a:pt x="837030" y="582027"/>
                <a:pt x="860395" y="582232"/>
                <a:pt x="882316" y="588211"/>
              </a:cubicBezTo>
              <a:cubicBezTo>
                <a:pt x="909506" y="595626"/>
                <a:pt x="935789" y="606035"/>
                <a:pt x="962526" y="614947"/>
              </a:cubicBezTo>
              <a:lnTo>
                <a:pt x="1163053" y="681789"/>
              </a:lnTo>
              <a:lnTo>
                <a:pt x="1203158" y="695158"/>
              </a:lnTo>
              <a:cubicBezTo>
                <a:pt x="1216526" y="699614"/>
                <a:pt x="1230179" y="703293"/>
                <a:pt x="1243263" y="708526"/>
              </a:cubicBezTo>
              <a:cubicBezTo>
                <a:pt x="1265544" y="717438"/>
                <a:pt x="1287339" y="727674"/>
                <a:pt x="1310105" y="735263"/>
              </a:cubicBezTo>
              <a:cubicBezTo>
                <a:pt x="1351284" y="748989"/>
                <a:pt x="1388029" y="751402"/>
                <a:pt x="1430421" y="762000"/>
              </a:cubicBezTo>
              <a:cubicBezTo>
                <a:pt x="1523860" y="785359"/>
                <a:pt x="1409233" y="763849"/>
                <a:pt x="1524000" y="802105"/>
              </a:cubicBezTo>
              <a:cubicBezTo>
                <a:pt x="1545556" y="809290"/>
                <a:pt x="1568561" y="811018"/>
                <a:pt x="1590842" y="815474"/>
              </a:cubicBezTo>
              <a:cubicBezTo>
                <a:pt x="1604210" y="824386"/>
                <a:pt x="1616359" y="835478"/>
                <a:pt x="1630947" y="842211"/>
              </a:cubicBezTo>
              <a:cubicBezTo>
                <a:pt x="1862920" y="949274"/>
                <a:pt x="1676751" y="855184"/>
                <a:pt x="1844842" y="922421"/>
              </a:cubicBezTo>
              <a:cubicBezTo>
                <a:pt x="1879398" y="936243"/>
                <a:pt x="1957569" y="969030"/>
                <a:pt x="1991895" y="975895"/>
              </a:cubicBezTo>
              <a:cubicBezTo>
                <a:pt x="2014176" y="980351"/>
                <a:pt x="2036816" y="983284"/>
                <a:pt x="2058737" y="989263"/>
              </a:cubicBezTo>
              <a:cubicBezTo>
                <a:pt x="2085927" y="996678"/>
                <a:pt x="2111605" y="1009165"/>
                <a:pt x="2138947" y="1016000"/>
              </a:cubicBezTo>
              <a:cubicBezTo>
                <a:pt x="2156772" y="1020456"/>
                <a:pt x="2174755" y="1024320"/>
                <a:pt x="2192421" y="1029368"/>
              </a:cubicBezTo>
              <a:cubicBezTo>
                <a:pt x="2205970" y="1033239"/>
                <a:pt x="2218770" y="1039680"/>
                <a:pt x="2232526" y="1042737"/>
              </a:cubicBezTo>
              <a:cubicBezTo>
                <a:pt x="2258986" y="1048617"/>
                <a:pt x="2286233" y="1050426"/>
                <a:pt x="2312737" y="1056105"/>
              </a:cubicBezTo>
              <a:cubicBezTo>
                <a:pt x="2348668" y="1063804"/>
                <a:pt x="2383222" y="1078284"/>
                <a:pt x="2419684" y="1082842"/>
              </a:cubicBezTo>
              <a:lnTo>
                <a:pt x="2526632" y="1096211"/>
              </a:lnTo>
              <a:cubicBezTo>
                <a:pt x="2682728" y="1118511"/>
                <a:pt x="2527924" y="1101385"/>
                <a:pt x="2700421" y="1122947"/>
              </a:cubicBezTo>
              <a:cubicBezTo>
                <a:pt x="2740462" y="1127952"/>
                <a:pt x="2780879" y="1130022"/>
                <a:pt x="2820737" y="1136316"/>
              </a:cubicBezTo>
              <a:cubicBezTo>
                <a:pt x="2865625" y="1143404"/>
                <a:pt x="2909860" y="1154141"/>
                <a:pt x="2954421" y="1163053"/>
              </a:cubicBezTo>
              <a:cubicBezTo>
                <a:pt x="2976702" y="1167509"/>
                <a:pt x="2999219" y="1170910"/>
                <a:pt x="3021263" y="1176421"/>
              </a:cubicBezTo>
              <a:cubicBezTo>
                <a:pt x="3039088" y="1180877"/>
                <a:pt x="3057071" y="1184741"/>
                <a:pt x="3074737" y="1189789"/>
              </a:cubicBezTo>
              <a:cubicBezTo>
                <a:pt x="3088286" y="1193660"/>
                <a:pt x="3101086" y="1200101"/>
                <a:pt x="3114842" y="1203158"/>
              </a:cubicBezTo>
              <a:cubicBezTo>
                <a:pt x="3141302" y="1209038"/>
                <a:pt x="3168316" y="1212070"/>
                <a:pt x="3195053" y="1216526"/>
              </a:cubicBezTo>
              <a:cubicBezTo>
                <a:pt x="3275263" y="1212070"/>
                <a:pt x="3355652" y="1210117"/>
                <a:pt x="3435684" y="1203158"/>
              </a:cubicBezTo>
              <a:cubicBezTo>
                <a:pt x="3458321" y="1201190"/>
                <a:pt x="3480113" y="1193524"/>
                <a:pt x="3502526" y="1189789"/>
              </a:cubicBezTo>
              <a:cubicBezTo>
                <a:pt x="3533607" y="1184609"/>
                <a:pt x="3565024" y="1181601"/>
                <a:pt x="3596105" y="1176421"/>
              </a:cubicBezTo>
              <a:cubicBezTo>
                <a:pt x="3618518" y="1172686"/>
                <a:pt x="3640592" y="1167118"/>
                <a:pt x="3662947" y="1163053"/>
              </a:cubicBezTo>
              <a:cubicBezTo>
                <a:pt x="3689616" y="1158204"/>
                <a:pt x="3716367" y="1153806"/>
                <a:pt x="3743158" y="1149684"/>
              </a:cubicBezTo>
              <a:cubicBezTo>
                <a:pt x="3774301" y="1144893"/>
                <a:pt x="3805656" y="1141496"/>
                <a:pt x="3836737" y="1136316"/>
              </a:cubicBezTo>
              <a:cubicBezTo>
                <a:pt x="3865347" y="1131548"/>
                <a:pt x="3927018" y="1118589"/>
                <a:pt x="3957053" y="1109579"/>
              </a:cubicBezTo>
              <a:cubicBezTo>
                <a:pt x="3984047" y="1101481"/>
                <a:pt x="4010526" y="1091754"/>
                <a:pt x="4037263" y="1082842"/>
              </a:cubicBezTo>
              <a:lnTo>
                <a:pt x="4117474" y="1056105"/>
              </a:lnTo>
              <a:cubicBezTo>
                <a:pt x="4130842" y="1051649"/>
                <a:pt x="4143908" y="1046155"/>
                <a:pt x="4157579" y="1042737"/>
              </a:cubicBezTo>
              <a:cubicBezTo>
                <a:pt x="4175404" y="1038281"/>
                <a:pt x="4193455" y="1034648"/>
                <a:pt x="4211053" y="1029368"/>
              </a:cubicBezTo>
              <a:cubicBezTo>
                <a:pt x="4211143" y="1029341"/>
                <a:pt x="4311271" y="995962"/>
                <a:pt x="4331368" y="989263"/>
              </a:cubicBezTo>
              <a:cubicBezTo>
                <a:pt x="4344737" y="984807"/>
                <a:pt x="4357803" y="979313"/>
                <a:pt x="4371474" y="975895"/>
              </a:cubicBezTo>
              <a:lnTo>
                <a:pt x="4424947" y="962526"/>
              </a:lnTo>
              <a:cubicBezTo>
                <a:pt x="4531342" y="970711"/>
                <a:pt x="4782487" y="988696"/>
                <a:pt x="4866105" y="1002632"/>
              </a:cubicBezTo>
              <a:lnTo>
                <a:pt x="4946316" y="1016000"/>
              </a:lnTo>
              <a:cubicBezTo>
                <a:pt x="4968671" y="1020064"/>
                <a:pt x="5013158" y="1006646"/>
                <a:pt x="5013158" y="1029368"/>
              </a:cubicBezTo>
              <a:cubicBezTo>
                <a:pt x="5013158" y="1051649"/>
                <a:pt x="4968597" y="1029368"/>
                <a:pt x="4946316" y="1029368"/>
              </a:cubicBezTo>
            </a:path>
          </a:pathLst>
        </a:custGeom>
        <a:ln xmlns:a="http://schemas.openxmlformats.org/drawingml/2006/main" w="76200" cap="flat" cmpd="sng" algn="ctr">
          <a:solidFill>
            <a:schemeClr val="accent4"/>
          </a:solidFill>
          <a:prstDash val="solid"/>
          <a:round/>
          <a:headEnd type="none" w="med" len="med"/>
          <a:tailEnd type="none" w="med" len="med"/>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0.09186</cdr:x>
      <cdr:y>0.06363</cdr:y>
    </cdr:from>
    <cdr:to>
      <cdr:x>0.6672</cdr:x>
      <cdr:y>0.48469</cdr:y>
    </cdr:to>
    <cdr:sp macro="" textlink="">
      <cdr:nvSpPr>
        <cdr:cNvPr id="3" name="Freeform 2"/>
        <cdr:cNvSpPr/>
      </cdr:nvSpPr>
      <cdr:spPr>
        <a:xfrm xmlns:a="http://schemas.openxmlformats.org/drawingml/2006/main">
          <a:off x="781217" y="290930"/>
          <a:ext cx="4892842" cy="1925053"/>
        </a:xfrm>
        <a:custGeom xmlns:a="http://schemas.openxmlformats.org/drawingml/2006/main">
          <a:avLst/>
          <a:gdLst>
            <a:gd name="connsiteX0" fmla="*/ 0 w 4892842"/>
            <a:gd name="connsiteY0" fmla="*/ 0 h 1925053"/>
            <a:gd name="connsiteX1" fmla="*/ 120316 w 4892842"/>
            <a:gd name="connsiteY1" fmla="*/ 26737 h 1925053"/>
            <a:gd name="connsiteX2" fmla="*/ 200526 w 4892842"/>
            <a:gd name="connsiteY2" fmla="*/ 53474 h 1925053"/>
            <a:gd name="connsiteX3" fmla="*/ 280737 w 4892842"/>
            <a:gd name="connsiteY3" fmla="*/ 93579 h 1925053"/>
            <a:gd name="connsiteX4" fmla="*/ 360947 w 4892842"/>
            <a:gd name="connsiteY4" fmla="*/ 147053 h 1925053"/>
            <a:gd name="connsiteX5" fmla="*/ 414421 w 4892842"/>
            <a:gd name="connsiteY5" fmla="*/ 187158 h 1925053"/>
            <a:gd name="connsiteX6" fmla="*/ 534737 w 4892842"/>
            <a:gd name="connsiteY6" fmla="*/ 280737 h 1925053"/>
            <a:gd name="connsiteX7" fmla="*/ 641684 w 4892842"/>
            <a:gd name="connsiteY7" fmla="*/ 334211 h 1925053"/>
            <a:gd name="connsiteX8" fmla="*/ 708526 w 4892842"/>
            <a:gd name="connsiteY8" fmla="*/ 360948 h 1925053"/>
            <a:gd name="connsiteX9" fmla="*/ 748632 w 4892842"/>
            <a:gd name="connsiteY9" fmla="*/ 387684 h 1925053"/>
            <a:gd name="connsiteX10" fmla="*/ 815474 w 4892842"/>
            <a:gd name="connsiteY10" fmla="*/ 401053 h 1925053"/>
            <a:gd name="connsiteX11" fmla="*/ 922421 w 4892842"/>
            <a:gd name="connsiteY11" fmla="*/ 441158 h 1925053"/>
            <a:gd name="connsiteX12" fmla="*/ 1042737 w 4892842"/>
            <a:gd name="connsiteY12" fmla="*/ 467895 h 1925053"/>
            <a:gd name="connsiteX13" fmla="*/ 1096211 w 4892842"/>
            <a:gd name="connsiteY13" fmla="*/ 481263 h 1925053"/>
            <a:gd name="connsiteX14" fmla="*/ 1163053 w 4892842"/>
            <a:gd name="connsiteY14" fmla="*/ 494632 h 1925053"/>
            <a:gd name="connsiteX15" fmla="*/ 1256632 w 4892842"/>
            <a:gd name="connsiteY15" fmla="*/ 521369 h 1925053"/>
            <a:gd name="connsiteX16" fmla="*/ 1363579 w 4892842"/>
            <a:gd name="connsiteY16" fmla="*/ 548106 h 1925053"/>
            <a:gd name="connsiteX17" fmla="*/ 1430421 w 4892842"/>
            <a:gd name="connsiteY17" fmla="*/ 561474 h 1925053"/>
            <a:gd name="connsiteX18" fmla="*/ 1524000 w 4892842"/>
            <a:gd name="connsiteY18" fmla="*/ 601579 h 1925053"/>
            <a:gd name="connsiteX19" fmla="*/ 1604211 w 4892842"/>
            <a:gd name="connsiteY19" fmla="*/ 614948 h 1925053"/>
            <a:gd name="connsiteX20" fmla="*/ 1711158 w 4892842"/>
            <a:gd name="connsiteY20" fmla="*/ 655053 h 1925053"/>
            <a:gd name="connsiteX21" fmla="*/ 1844842 w 4892842"/>
            <a:gd name="connsiteY21" fmla="*/ 681790 h 1925053"/>
            <a:gd name="connsiteX22" fmla="*/ 1951790 w 4892842"/>
            <a:gd name="connsiteY22" fmla="*/ 721895 h 1925053"/>
            <a:gd name="connsiteX23" fmla="*/ 2085474 w 4892842"/>
            <a:gd name="connsiteY23" fmla="*/ 748632 h 1925053"/>
            <a:gd name="connsiteX24" fmla="*/ 2165684 w 4892842"/>
            <a:gd name="connsiteY24" fmla="*/ 775369 h 1925053"/>
            <a:gd name="connsiteX25" fmla="*/ 2286000 w 4892842"/>
            <a:gd name="connsiteY25" fmla="*/ 895684 h 1925053"/>
            <a:gd name="connsiteX26" fmla="*/ 2326105 w 4892842"/>
            <a:gd name="connsiteY26" fmla="*/ 935790 h 1925053"/>
            <a:gd name="connsiteX27" fmla="*/ 2392947 w 4892842"/>
            <a:gd name="connsiteY27" fmla="*/ 989263 h 1925053"/>
            <a:gd name="connsiteX28" fmla="*/ 2473158 w 4892842"/>
            <a:gd name="connsiteY28" fmla="*/ 1042737 h 1925053"/>
            <a:gd name="connsiteX29" fmla="*/ 2553369 w 4892842"/>
            <a:gd name="connsiteY29" fmla="*/ 1122948 h 1925053"/>
            <a:gd name="connsiteX30" fmla="*/ 2606842 w 4892842"/>
            <a:gd name="connsiteY30" fmla="*/ 1149684 h 1925053"/>
            <a:gd name="connsiteX31" fmla="*/ 2646947 w 4892842"/>
            <a:gd name="connsiteY31" fmla="*/ 1163053 h 1925053"/>
            <a:gd name="connsiteX32" fmla="*/ 2780632 w 4892842"/>
            <a:gd name="connsiteY32" fmla="*/ 1216527 h 1925053"/>
            <a:gd name="connsiteX33" fmla="*/ 2820737 w 4892842"/>
            <a:gd name="connsiteY33" fmla="*/ 1243263 h 1925053"/>
            <a:gd name="connsiteX34" fmla="*/ 2860842 w 4892842"/>
            <a:gd name="connsiteY34" fmla="*/ 1256632 h 1925053"/>
            <a:gd name="connsiteX35" fmla="*/ 2941053 w 4892842"/>
            <a:gd name="connsiteY35" fmla="*/ 1310106 h 1925053"/>
            <a:gd name="connsiteX36" fmla="*/ 3034632 w 4892842"/>
            <a:gd name="connsiteY36" fmla="*/ 1336842 h 1925053"/>
            <a:gd name="connsiteX37" fmla="*/ 3114842 w 4892842"/>
            <a:gd name="connsiteY37" fmla="*/ 1363579 h 1925053"/>
            <a:gd name="connsiteX38" fmla="*/ 3208421 w 4892842"/>
            <a:gd name="connsiteY38" fmla="*/ 1390316 h 1925053"/>
            <a:gd name="connsiteX39" fmla="*/ 3288632 w 4892842"/>
            <a:gd name="connsiteY39" fmla="*/ 1430421 h 1925053"/>
            <a:gd name="connsiteX40" fmla="*/ 3328737 w 4892842"/>
            <a:gd name="connsiteY40" fmla="*/ 1457158 h 1925053"/>
            <a:gd name="connsiteX41" fmla="*/ 3435684 w 4892842"/>
            <a:gd name="connsiteY41" fmla="*/ 1483895 h 1925053"/>
            <a:gd name="connsiteX42" fmla="*/ 3556000 w 4892842"/>
            <a:gd name="connsiteY42" fmla="*/ 1524000 h 1925053"/>
            <a:gd name="connsiteX43" fmla="*/ 3622842 w 4892842"/>
            <a:gd name="connsiteY43" fmla="*/ 1550737 h 1925053"/>
            <a:gd name="connsiteX44" fmla="*/ 3703053 w 4892842"/>
            <a:gd name="connsiteY44" fmla="*/ 1577474 h 1925053"/>
            <a:gd name="connsiteX45" fmla="*/ 3796632 w 4892842"/>
            <a:gd name="connsiteY45" fmla="*/ 1617579 h 1925053"/>
            <a:gd name="connsiteX46" fmla="*/ 3890211 w 4892842"/>
            <a:gd name="connsiteY46" fmla="*/ 1630948 h 1925053"/>
            <a:gd name="connsiteX47" fmla="*/ 4358105 w 4892842"/>
            <a:gd name="connsiteY47" fmla="*/ 1657684 h 1925053"/>
            <a:gd name="connsiteX48" fmla="*/ 4438316 w 4892842"/>
            <a:gd name="connsiteY48" fmla="*/ 1697790 h 1925053"/>
            <a:gd name="connsiteX49" fmla="*/ 4491790 w 4892842"/>
            <a:gd name="connsiteY49" fmla="*/ 1711158 h 1925053"/>
            <a:gd name="connsiteX50" fmla="*/ 4531895 w 4892842"/>
            <a:gd name="connsiteY50" fmla="*/ 1737895 h 1925053"/>
            <a:gd name="connsiteX51" fmla="*/ 4612105 w 4892842"/>
            <a:gd name="connsiteY51" fmla="*/ 1764632 h 1925053"/>
            <a:gd name="connsiteX52" fmla="*/ 4692316 w 4892842"/>
            <a:gd name="connsiteY52" fmla="*/ 1818106 h 1925053"/>
            <a:gd name="connsiteX53" fmla="*/ 4732421 w 4892842"/>
            <a:gd name="connsiteY53" fmla="*/ 1844842 h 1925053"/>
            <a:gd name="connsiteX54" fmla="*/ 4772526 w 4892842"/>
            <a:gd name="connsiteY54" fmla="*/ 1858211 h 1925053"/>
            <a:gd name="connsiteX55" fmla="*/ 4812632 w 4892842"/>
            <a:gd name="connsiteY55" fmla="*/ 1898316 h 1925053"/>
            <a:gd name="connsiteX56" fmla="*/ 4892842 w 4892842"/>
            <a:gd name="connsiteY56" fmla="*/ 1925053 h 192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92842" h="1925053">
              <a:moveTo>
                <a:pt x="0" y="0"/>
              </a:moveTo>
              <a:cubicBezTo>
                <a:pt x="38150" y="7630"/>
                <a:pt x="82567" y="15412"/>
                <a:pt x="120316" y="26737"/>
              </a:cubicBezTo>
              <a:cubicBezTo>
                <a:pt x="147310" y="34835"/>
                <a:pt x="200526" y="53474"/>
                <a:pt x="200526" y="53474"/>
              </a:cubicBezTo>
              <a:cubicBezTo>
                <a:pt x="378591" y="172182"/>
                <a:pt x="114678" y="1323"/>
                <a:pt x="280737" y="93579"/>
              </a:cubicBezTo>
              <a:cubicBezTo>
                <a:pt x="308827" y="109185"/>
                <a:pt x="335240" y="127773"/>
                <a:pt x="360947" y="147053"/>
              </a:cubicBezTo>
              <a:cubicBezTo>
                <a:pt x="378772" y="160421"/>
                <a:pt x="397504" y="172658"/>
                <a:pt x="414421" y="187158"/>
              </a:cubicBezTo>
              <a:cubicBezTo>
                <a:pt x="476039" y="239973"/>
                <a:pt x="440850" y="233793"/>
                <a:pt x="534737" y="280737"/>
              </a:cubicBezTo>
              <a:cubicBezTo>
                <a:pt x="570386" y="298562"/>
                <a:pt x="604678" y="319408"/>
                <a:pt x="641684" y="334211"/>
              </a:cubicBezTo>
              <a:cubicBezTo>
                <a:pt x="663965" y="343123"/>
                <a:pt x="687062" y="350216"/>
                <a:pt x="708526" y="360948"/>
              </a:cubicBezTo>
              <a:cubicBezTo>
                <a:pt x="722897" y="368133"/>
                <a:pt x="733588" y="382043"/>
                <a:pt x="748632" y="387684"/>
              </a:cubicBezTo>
              <a:cubicBezTo>
                <a:pt x="769907" y="395662"/>
                <a:pt x="793430" y="395542"/>
                <a:pt x="815474" y="401053"/>
              </a:cubicBezTo>
              <a:cubicBezTo>
                <a:pt x="853028" y="410442"/>
                <a:pt x="885608" y="428887"/>
                <a:pt x="922421" y="441158"/>
              </a:cubicBezTo>
              <a:cubicBezTo>
                <a:pt x="955031" y="452028"/>
                <a:pt x="1010942" y="460830"/>
                <a:pt x="1042737" y="467895"/>
              </a:cubicBezTo>
              <a:cubicBezTo>
                <a:pt x="1060673" y="471881"/>
                <a:pt x="1078275" y="477277"/>
                <a:pt x="1096211" y="481263"/>
              </a:cubicBezTo>
              <a:cubicBezTo>
                <a:pt x="1118392" y="486192"/>
                <a:pt x="1140872" y="489703"/>
                <a:pt x="1163053" y="494632"/>
              </a:cubicBezTo>
              <a:cubicBezTo>
                <a:pt x="1283300" y="521354"/>
                <a:pt x="1158366" y="494569"/>
                <a:pt x="1256632" y="521369"/>
              </a:cubicBezTo>
              <a:cubicBezTo>
                <a:pt x="1292083" y="531038"/>
                <a:pt x="1327546" y="540900"/>
                <a:pt x="1363579" y="548106"/>
              </a:cubicBezTo>
              <a:cubicBezTo>
                <a:pt x="1385860" y="552562"/>
                <a:pt x="1408377" y="555963"/>
                <a:pt x="1430421" y="561474"/>
              </a:cubicBezTo>
              <a:cubicBezTo>
                <a:pt x="1577953" y="598356"/>
                <a:pt x="1332733" y="544198"/>
                <a:pt x="1524000" y="601579"/>
              </a:cubicBezTo>
              <a:cubicBezTo>
                <a:pt x="1549963" y="609368"/>
                <a:pt x="1577751" y="609068"/>
                <a:pt x="1604211" y="614948"/>
              </a:cubicBezTo>
              <a:cubicBezTo>
                <a:pt x="1632378" y="621207"/>
                <a:pt x="1690332" y="648111"/>
                <a:pt x="1711158" y="655053"/>
              </a:cubicBezTo>
              <a:cubicBezTo>
                <a:pt x="1751037" y="668346"/>
                <a:pt x="1805359" y="675209"/>
                <a:pt x="1844842" y="681790"/>
              </a:cubicBezTo>
              <a:cubicBezTo>
                <a:pt x="1859891" y="687810"/>
                <a:pt x="1927016" y="716178"/>
                <a:pt x="1951790" y="721895"/>
              </a:cubicBezTo>
              <a:cubicBezTo>
                <a:pt x="1996070" y="732113"/>
                <a:pt x="2042362" y="734261"/>
                <a:pt x="2085474" y="748632"/>
              </a:cubicBezTo>
              <a:lnTo>
                <a:pt x="2165684" y="775369"/>
              </a:lnTo>
              <a:lnTo>
                <a:pt x="2286000" y="895684"/>
              </a:lnTo>
              <a:cubicBezTo>
                <a:pt x="2299368" y="909053"/>
                <a:pt x="2311342" y="923980"/>
                <a:pt x="2326105" y="935790"/>
              </a:cubicBezTo>
              <a:cubicBezTo>
                <a:pt x="2348386" y="953614"/>
                <a:pt x="2369871" y="972481"/>
                <a:pt x="2392947" y="989263"/>
              </a:cubicBezTo>
              <a:cubicBezTo>
                <a:pt x="2418935" y="1008163"/>
                <a:pt x="2450436" y="1020015"/>
                <a:pt x="2473158" y="1042737"/>
              </a:cubicBezTo>
              <a:cubicBezTo>
                <a:pt x="2499895" y="1069474"/>
                <a:pt x="2519549" y="1106038"/>
                <a:pt x="2553369" y="1122948"/>
              </a:cubicBezTo>
              <a:cubicBezTo>
                <a:pt x="2571193" y="1131860"/>
                <a:pt x="2588525" y="1141834"/>
                <a:pt x="2606842" y="1149684"/>
              </a:cubicBezTo>
              <a:cubicBezTo>
                <a:pt x="2619794" y="1155235"/>
                <a:pt x="2634343" y="1156751"/>
                <a:pt x="2646947" y="1163053"/>
              </a:cubicBezTo>
              <a:cubicBezTo>
                <a:pt x="2762047" y="1220603"/>
                <a:pt x="2663150" y="1193029"/>
                <a:pt x="2780632" y="1216527"/>
              </a:cubicBezTo>
              <a:cubicBezTo>
                <a:pt x="2794000" y="1225439"/>
                <a:pt x="2806367" y="1236078"/>
                <a:pt x="2820737" y="1243263"/>
              </a:cubicBezTo>
              <a:cubicBezTo>
                <a:pt x="2833341" y="1249565"/>
                <a:pt x="2848524" y="1249788"/>
                <a:pt x="2860842" y="1256632"/>
              </a:cubicBezTo>
              <a:cubicBezTo>
                <a:pt x="2888932" y="1272238"/>
                <a:pt x="2910568" y="1299945"/>
                <a:pt x="2941053" y="1310106"/>
              </a:cubicBezTo>
              <a:cubicBezTo>
                <a:pt x="3075862" y="1355041"/>
                <a:pt x="2866734" y="1286473"/>
                <a:pt x="3034632" y="1336842"/>
              </a:cubicBezTo>
              <a:cubicBezTo>
                <a:pt x="3061626" y="1344940"/>
                <a:pt x="3087501" y="1356743"/>
                <a:pt x="3114842" y="1363579"/>
              </a:cubicBezTo>
              <a:cubicBezTo>
                <a:pt x="3181987" y="1380366"/>
                <a:pt x="3150886" y="1371138"/>
                <a:pt x="3208421" y="1390316"/>
              </a:cubicBezTo>
              <a:cubicBezTo>
                <a:pt x="3323355" y="1466940"/>
                <a:pt x="3177937" y="1375074"/>
                <a:pt x="3288632" y="1430421"/>
              </a:cubicBezTo>
              <a:cubicBezTo>
                <a:pt x="3303003" y="1437606"/>
                <a:pt x="3314366" y="1449973"/>
                <a:pt x="3328737" y="1457158"/>
              </a:cubicBezTo>
              <a:cubicBezTo>
                <a:pt x="3356145" y="1470862"/>
                <a:pt x="3410255" y="1478809"/>
                <a:pt x="3435684" y="1483895"/>
              </a:cubicBezTo>
              <a:cubicBezTo>
                <a:pt x="3513674" y="1535888"/>
                <a:pt x="3434078" y="1490749"/>
                <a:pt x="3556000" y="1524000"/>
              </a:cubicBezTo>
              <a:cubicBezTo>
                <a:pt x="3579151" y="1530314"/>
                <a:pt x="3600290" y="1542536"/>
                <a:pt x="3622842" y="1550737"/>
              </a:cubicBezTo>
              <a:cubicBezTo>
                <a:pt x="3649328" y="1560368"/>
                <a:pt x="3677148" y="1566372"/>
                <a:pt x="3703053" y="1577474"/>
              </a:cubicBezTo>
              <a:cubicBezTo>
                <a:pt x="3734246" y="1590842"/>
                <a:pt x="3764001" y="1608256"/>
                <a:pt x="3796632" y="1617579"/>
              </a:cubicBezTo>
              <a:cubicBezTo>
                <a:pt x="3826929" y="1626235"/>
                <a:pt x="3859018" y="1626492"/>
                <a:pt x="3890211" y="1630948"/>
              </a:cubicBezTo>
              <a:cubicBezTo>
                <a:pt x="4069753" y="1690794"/>
                <a:pt x="3874803" y="1630067"/>
                <a:pt x="4358105" y="1657684"/>
              </a:cubicBezTo>
              <a:cubicBezTo>
                <a:pt x="4401437" y="1660160"/>
                <a:pt x="4400186" y="1681449"/>
                <a:pt x="4438316" y="1697790"/>
              </a:cubicBezTo>
              <a:cubicBezTo>
                <a:pt x="4455204" y="1705028"/>
                <a:pt x="4473965" y="1706702"/>
                <a:pt x="4491790" y="1711158"/>
              </a:cubicBezTo>
              <a:cubicBezTo>
                <a:pt x="4505158" y="1720070"/>
                <a:pt x="4517213" y="1731370"/>
                <a:pt x="4531895" y="1737895"/>
              </a:cubicBezTo>
              <a:cubicBezTo>
                <a:pt x="4557649" y="1749341"/>
                <a:pt x="4588655" y="1748999"/>
                <a:pt x="4612105" y="1764632"/>
              </a:cubicBezTo>
              <a:lnTo>
                <a:pt x="4692316" y="1818106"/>
              </a:lnTo>
              <a:cubicBezTo>
                <a:pt x="4705684" y="1827018"/>
                <a:pt x="4717179" y="1839761"/>
                <a:pt x="4732421" y="1844842"/>
              </a:cubicBezTo>
              <a:lnTo>
                <a:pt x="4772526" y="1858211"/>
              </a:lnTo>
              <a:cubicBezTo>
                <a:pt x="4785895" y="1871579"/>
                <a:pt x="4796105" y="1889134"/>
                <a:pt x="4812632" y="1898316"/>
              </a:cubicBezTo>
              <a:cubicBezTo>
                <a:pt x="4837268" y="1912003"/>
                <a:pt x="4892842" y="1925053"/>
                <a:pt x="4892842" y="1925053"/>
              </a:cubicBezTo>
            </a:path>
          </a:pathLst>
        </a:custGeom>
        <a:ln xmlns:a="http://schemas.openxmlformats.org/drawingml/2006/main" w="76200" cap="flat" cmpd="sng" algn="ctr">
          <a:solidFill>
            <a:schemeClr val="accent5">
              <a:lumMod val="75000"/>
            </a:schemeClr>
          </a:solidFill>
          <a:prstDash val="solid"/>
          <a:round/>
          <a:headEnd type="none" w="med" len="med"/>
          <a:tailEnd type="none" w="med" len="med"/>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0.08844</cdr:x>
      <cdr:y>0.05486</cdr:y>
    </cdr:from>
    <cdr:to>
      <cdr:x>0.67506</cdr:x>
      <cdr:y>0.51393</cdr:y>
    </cdr:to>
    <cdr:sp macro="" textlink="">
      <cdr:nvSpPr>
        <cdr:cNvPr id="4" name="Freeform 3"/>
        <cdr:cNvSpPr/>
      </cdr:nvSpPr>
      <cdr:spPr>
        <a:xfrm xmlns:a="http://schemas.openxmlformats.org/drawingml/2006/main">
          <a:off x="752082" y="250825"/>
          <a:ext cx="4988819" cy="2098842"/>
        </a:xfrm>
        <a:custGeom xmlns:a="http://schemas.openxmlformats.org/drawingml/2006/main">
          <a:avLst/>
          <a:gdLst>
            <a:gd name="connsiteX0" fmla="*/ 2398 w 4988819"/>
            <a:gd name="connsiteY0" fmla="*/ 0 h 2098842"/>
            <a:gd name="connsiteX1" fmla="*/ 95977 w 4988819"/>
            <a:gd name="connsiteY1" fmla="*/ 93579 h 2098842"/>
            <a:gd name="connsiteX2" fmla="*/ 176188 w 4988819"/>
            <a:gd name="connsiteY2" fmla="*/ 173789 h 2098842"/>
            <a:gd name="connsiteX3" fmla="*/ 216293 w 4988819"/>
            <a:gd name="connsiteY3" fmla="*/ 213895 h 2098842"/>
            <a:gd name="connsiteX4" fmla="*/ 256398 w 4988819"/>
            <a:gd name="connsiteY4" fmla="*/ 240632 h 2098842"/>
            <a:gd name="connsiteX5" fmla="*/ 283135 w 4988819"/>
            <a:gd name="connsiteY5" fmla="*/ 280737 h 2098842"/>
            <a:gd name="connsiteX6" fmla="*/ 323240 w 4988819"/>
            <a:gd name="connsiteY6" fmla="*/ 320842 h 2098842"/>
            <a:gd name="connsiteX7" fmla="*/ 336609 w 4988819"/>
            <a:gd name="connsiteY7" fmla="*/ 360947 h 2098842"/>
            <a:gd name="connsiteX8" fmla="*/ 416819 w 4988819"/>
            <a:gd name="connsiteY8" fmla="*/ 414421 h 2098842"/>
            <a:gd name="connsiteX9" fmla="*/ 497030 w 4988819"/>
            <a:gd name="connsiteY9" fmla="*/ 467895 h 2098842"/>
            <a:gd name="connsiteX10" fmla="*/ 590609 w 4988819"/>
            <a:gd name="connsiteY10" fmla="*/ 521368 h 2098842"/>
            <a:gd name="connsiteX11" fmla="*/ 724293 w 4988819"/>
            <a:gd name="connsiteY11" fmla="*/ 548105 h 2098842"/>
            <a:gd name="connsiteX12" fmla="*/ 817872 w 4988819"/>
            <a:gd name="connsiteY12" fmla="*/ 574842 h 2098842"/>
            <a:gd name="connsiteX13" fmla="*/ 898082 w 4988819"/>
            <a:gd name="connsiteY13" fmla="*/ 628316 h 2098842"/>
            <a:gd name="connsiteX14" fmla="*/ 938188 w 4988819"/>
            <a:gd name="connsiteY14" fmla="*/ 655053 h 2098842"/>
            <a:gd name="connsiteX15" fmla="*/ 978293 w 4988819"/>
            <a:gd name="connsiteY15" fmla="*/ 695158 h 2098842"/>
            <a:gd name="connsiteX16" fmla="*/ 1018398 w 4988819"/>
            <a:gd name="connsiteY16" fmla="*/ 721895 h 2098842"/>
            <a:gd name="connsiteX17" fmla="*/ 1058504 w 4988819"/>
            <a:gd name="connsiteY17" fmla="*/ 762000 h 2098842"/>
            <a:gd name="connsiteX18" fmla="*/ 1098609 w 4988819"/>
            <a:gd name="connsiteY18" fmla="*/ 788737 h 2098842"/>
            <a:gd name="connsiteX19" fmla="*/ 1138714 w 4988819"/>
            <a:gd name="connsiteY19" fmla="*/ 828842 h 2098842"/>
            <a:gd name="connsiteX20" fmla="*/ 1218925 w 4988819"/>
            <a:gd name="connsiteY20" fmla="*/ 868947 h 2098842"/>
            <a:gd name="connsiteX21" fmla="*/ 1272398 w 4988819"/>
            <a:gd name="connsiteY21" fmla="*/ 909053 h 2098842"/>
            <a:gd name="connsiteX22" fmla="*/ 1406082 w 4988819"/>
            <a:gd name="connsiteY22" fmla="*/ 949158 h 2098842"/>
            <a:gd name="connsiteX23" fmla="*/ 1499661 w 4988819"/>
            <a:gd name="connsiteY23" fmla="*/ 1002632 h 2098842"/>
            <a:gd name="connsiteX24" fmla="*/ 1860609 w 4988819"/>
            <a:gd name="connsiteY24" fmla="*/ 1029368 h 2098842"/>
            <a:gd name="connsiteX25" fmla="*/ 1954188 w 4988819"/>
            <a:gd name="connsiteY25" fmla="*/ 1056105 h 2098842"/>
            <a:gd name="connsiteX26" fmla="*/ 1994293 w 4988819"/>
            <a:gd name="connsiteY26" fmla="*/ 1082842 h 2098842"/>
            <a:gd name="connsiteX27" fmla="*/ 2074504 w 4988819"/>
            <a:gd name="connsiteY27" fmla="*/ 1149684 h 2098842"/>
            <a:gd name="connsiteX28" fmla="*/ 2208188 w 4988819"/>
            <a:gd name="connsiteY28" fmla="*/ 1176421 h 2098842"/>
            <a:gd name="connsiteX29" fmla="*/ 2328504 w 4988819"/>
            <a:gd name="connsiteY29" fmla="*/ 1216526 h 2098842"/>
            <a:gd name="connsiteX30" fmla="*/ 2368609 w 4988819"/>
            <a:gd name="connsiteY30" fmla="*/ 1229895 h 2098842"/>
            <a:gd name="connsiteX31" fmla="*/ 2435451 w 4988819"/>
            <a:gd name="connsiteY31" fmla="*/ 1243263 h 2098842"/>
            <a:gd name="connsiteX32" fmla="*/ 2515661 w 4988819"/>
            <a:gd name="connsiteY32" fmla="*/ 1270000 h 2098842"/>
            <a:gd name="connsiteX33" fmla="*/ 2569135 w 4988819"/>
            <a:gd name="connsiteY33" fmla="*/ 1283368 h 2098842"/>
            <a:gd name="connsiteX34" fmla="*/ 2609240 w 4988819"/>
            <a:gd name="connsiteY34" fmla="*/ 1310105 h 2098842"/>
            <a:gd name="connsiteX35" fmla="*/ 2689451 w 4988819"/>
            <a:gd name="connsiteY35" fmla="*/ 1350211 h 2098842"/>
            <a:gd name="connsiteX36" fmla="*/ 2769661 w 4988819"/>
            <a:gd name="connsiteY36" fmla="*/ 1417053 h 2098842"/>
            <a:gd name="connsiteX37" fmla="*/ 2849872 w 4988819"/>
            <a:gd name="connsiteY37" fmla="*/ 1470526 h 2098842"/>
            <a:gd name="connsiteX38" fmla="*/ 2916714 w 4988819"/>
            <a:gd name="connsiteY38" fmla="*/ 1497263 h 2098842"/>
            <a:gd name="connsiteX39" fmla="*/ 3010293 w 4988819"/>
            <a:gd name="connsiteY39" fmla="*/ 1537368 h 2098842"/>
            <a:gd name="connsiteX40" fmla="*/ 3050398 w 4988819"/>
            <a:gd name="connsiteY40" fmla="*/ 1564105 h 2098842"/>
            <a:gd name="connsiteX41" fmla="*/ 3117240 w 4988819"/>
            <a:gd name="connsiteY41" fmla="*/ 1577474 h 2098842"/>
            <a:gd name="connsiteX42" fmla="*/ 3170714 w 4988819"/>
            <a:gd name="connsiteY42" fmla="*/ 1590842 h 2098842"/>
            <a:gd name="connsiteX43" fmla="*/ 3291030 w 4988819"/>
            <a:gd name="connsiteY43" fmla="*/ 1617579 h 2098842"/>
            <a:gd name="connsiteX44" fmla="*/ 3371240 w 4988819"/>
            <a:gd name="connsiteY44" fmla="*/ 1644316 h 2098842"/>
            <a:gd name="connsiteX45" fmla="*/ 3411346 w 4988819"/>
            <a:gd name="connsiteY45" fmla="*/ 1657684 h 2098842"/>
            <a:gd name="connsiteX46" fmla="*/ 3491556 w 4988819"/>
            <a:gd name="connsiteY46" fmla="*/ 1711158 h 2098842"/>
            <a:gd name="connsiteX47" fmla="*/ 3531661 w 4988819"/>
            <a:gd name="connsiteY47" fmla="*/ 1737895 h 2098842"/>
            <a:gd name="connsiteX48" fmla="*/ 3611872 w 4988819"/>
            <a:gd name="connsiteY48" fmla="*/ 1831474 h 2098842"/>
            <a:gd name="connsiteX49" fmla="*/ 3692082 w 4988819"/>
            <a:gd name="connsiteY49" fmla="*/ 1884947 h 2098842"/>
            <a:gd name="connsiteX50" fmla="*/ 4173346 w 4988819"/>
            <a:gd name="connsiteY50" fmla="*/ 1925053 h 2098842"/>
            <a:gd name="connsiteX51" fmla="*/ 4347135 w 4988819"/>
            <a:gd name="connsiteY51" fmla="*/ 1938421 h 2098842"/>
            <a:gd name="connsiteX52" fmla="*/ 4413977 w 4988819"/>
            <a:gd name="connsiteY52" fmla="*/ 1951789 h 2098842"/>
            <a:gd name="connsiteX53" fmla="*/ 4520925 w 4988819"/>
            <a:gd name="connsiteY53" fmla="*/ 1965158 h 2098842"/>
            <a:gd name="connsiteX54" fmla="*/ 4641240 w 4988819"/>
            <a:gd name="connsiteY54" fmla="*/ 2005263 h 2098842"/>
            <a:gd name="connsiteX55" fmla="*/ 4748188 w 4988819"/>
            <a:gd name="connsiteY55" fmla="*/ 2032000 h 2098842"/>
            <a:gd name="connsiteX56" fmla="*/ 4801661 w 4988819"/>
            <a:gd name="connsiteY56" fmla="*/ 2045368 h 2098842"/>
            <a:gd name="connsiteX57" fmla="*/ 4881872 w 4988819"/>
            <a:gd name="connsiteY57" fmla="*/ 2072105 h 2098842"/>
            <a:gd name="connsiteX58" fmla="*/ 4962082 w 4988819"/>
            <a:gd name="connsiteY58" fmla="*/ 2098842 h 2098842"/>
            <a:gd name="connsiteX59" fmla="*/ 4988819 w 4988819"/>
            <a:gd name="connsiteY59" fmla="*/ 2098842 h 209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988819" h="2098842">
              <a:moveTo>
                <a:pt x="2398" y="0"/>
              </a:moveTo>
              <a:cubicBezTo>
                <a:pt x="80552" y="104204"/>
                <a:pt x="0" y="7200"/>
                <a:pt x="95977" y="93579"/>
              </a:cubicBezTo>
              <a:cubicBezTo>
                <a:pt x="124082" y="118874"/>
                <a:pt x="149451" y="147052"/>
                <a:pt x="176188" y="173789"/>
              </a:cubicBezTo>
              <a:cubicBezTo>
                <a:pt x="189557" y="187158"/>
                <a:pt x="200562" y="203408"/>
                <a:pt x="216293" y="213895"/>
              </a:cubicBezTo>
              <a:lnTo>
                <a:pt x="256398" y="240632"/>
              </a:lnTo>
              <a:cubicBezTo>
                <a:pt x="265310" y="254000"/>
                <a:pt x="272849" y="268394"/>
                <a:pt x="283135" y="280737"/>
              </a:cubicBezTo>
              <a:cubicBezTo>
                <a:pt x="295238" y="295261"/>
                <a:pt x="312753" y="305112"/>
                <a:pt x="323240" y="320842"/>
              </a:cubicBezTo>
              <a:cubicBezTo>
                <a:pt x="331057" y="332567"/>
                <a:pt x="326645" y="350983"/>
                <a:pt x="336609" y="360947"/>
              </a:cubicBezTo>
              <a:cubicBezTo>
                <a:pt x="359331" y="383669"/>
                <a:pt x="390082" y="396596"/>
                <a:pt x="416819" y="414421"/>
              </a:cubicBezTo>
              <a:lnTo>
                <a:pt x="497030" y="467895"/>
              </a:lnTo>
              <a:cubicBezTo>
                <a:pt x="537311" y="494750"/>
                <a:pt x="543112" y="501012"/>
                <a:pt x="590609" y="521368"/>
              </a:cubicBezTo>
              <a:cubicBezTo>
                <a:pt x="641189" y="543045"/>
                <a:pt x="660183" y="536449"/>
                <a:pt x="724293" y="548105"/>
              </a:cubicBezTo>
              <a:cubicBezTo>
                <a:pt x="761217" y="554818"/>
                <a:pt x="783514" y="563390"/>
                <a:pt x="817872" y="574842"/>
              </a:cubicBezTo>
              <a:lnTo>
                <a:pt x="898082" y="628316"/>
              </a:lnTo>
              <a:cubicBezTo>
                <a:pt x="911451" y="637228"/>
                <a:pt x="926827" y="643692"/>
                <a:pt x="938188" y="655053"/>
              </a:cubicBezTo>
              <a:cubicBezTo>
                <a:pt x="951556" y="668421"/>
                <a:pt x="963769" y="683055"/>
                <a:pt x="978293" y="695158"/>
              </a:cubicBezTo>
              <a:cubicBezTo>
                <a:pt x="990636" y="705444"/>
                <a:pt x="1006055" y="711609"/>
                <a:pt x="1018398" y="721895"/>
              </a:cubicBezTo>
              <a:cubicBezTo>
                <a:pt x="1032922" y="733998"/>
                <a:pt x="1043980" y="749897"/>
                <a:pt x="1058504" y="762000"/>
              </a:cubicBezTo>
              <a:cubicBezTo>
                <a:pt x="1070847" y="772286"/>
                <a:pt x="1086266" y="778451"/>
                <a:pt x="1098609" y="788737"/>
              </a:cubicBezTo>
              <a:cubicBezTo>
                <a:pt x="1113133" y="800840"/>
                <a:pt x="1124190" y="816739"/>
                <a:pt x="1138714" y="828842"/>
              </a:cubicBezTo>
              <a:cubicBezTo>
                <a:pt x="1173268" y="857638"/>
                <a:pt x="1178728" y="855549"/>
                <a:pt x="1218925" y="868947"/>
              </a:cubicBezTo>
              <a:cubicBezTo>
                <a:pt x="1236749" y="882316"/>
                <a:pt x="1252470" y="899089"/>
                <a:pt x="1272398" y="909053"/>
              </a:cubicBezTo>
              <a:cubicBezTo>
                <a:pt x="1347139" y="946424"/>
                <a:pt x="1317759" y="890277"/>
                <a:pt x="1406082" y="949158"/>
              </a:cubicBezTo>
              <a:cubicBezTo>
                <a:pt x="1427604" y="963506"/>
                <a:pt x="1475433" y="997786"/>
                <a:pt x="1499661" y="1002632"/>
              </a:cubicBezTo>
              <a:cubicBezTo>
                <a:pt x="1544741" y="1011648"/>
                <a:pt x="1848852" y="1028633"/>
                <a:pt x="1860609" y="1029368"/>
              </a:cubicBezTo>
              <a:cubicBezTo>
                <a:pt x="1877735" y="1033650"/>
                <a:pt x="1935015" y="1046519"/>
                <a:pt x="1954188" y="1056105"/>
              </a:cubicBezTo>
              <a:cubicBezTo>
                <a:pt x="1968559" y="1063290"/>
                <a:pt x="1981950" y="1072556"/>
                <a:pt x="1994293" y="1082842"/>
              </a:cubicBezTo>
              <a:cubicBezTo>
                <a:pt x="2028305" y="1111186"/>
                <a:pt x="2033501" y="1132111"/>
                <a:pt x="2074504" y="1149684"/>
              </a:cubicBezTo>
              <a:cubicBezTo>
                <a:pt x="2099890" y="1160564"/>
                <a:pt x="2190086" y="1173404"/>
                <a:pt x="2208188" y="1176421"/>
              </a:cubicBezTo>
              <a:lnTo>
                <a:pt x="2328504" y="1216526"/>
              </a:lnTo>
              <a:cubicBezTo>
                <a:pt x="2341872" y="1220982"/>
                <a:pt x="2354791" y="1227132"/>
                <a:pt x="2368609" y="1229895"/>
              </a:cubicBezTo>
              <a:cubicBezTo>
                <a:pt x="2390890" y="1234351"/>
                <a:pt x="2413530" y="1237284"/>
                <a:pt x="2435451" y="1243263"/>
              </a:cubicBezTo>
              <a:cubicBezTo>
                <a:pt x="2462641" y="1250678"/>
                <a:pt x="2488319" y="1263165"/>
                <a:pt x="2515661" y="1270000"/>
              </a:cubicBezTo>
              <a:lnTo>
                <a:pt x="2569135" y="1283368"/>
              </a:lnTo>
              <a:cubicBezTo>
                <a:pt x="2582503" y="1292280"/>
                <a:pt x="2594869" y="1302920"/>
                <a:pt x="2609240" y="1310105"/>
              </a:cubicBezTo>
              <a:cubicBezTo>
                <a:pt x="2719935" y="1365453"/>
                <a:pt x="2574517" y="1273588"/>
                <a:pt x="2689451" y="1350211"/>
              </a:cubicBezTo>
              <a:cubicBezTo>
                <a:pt x="2733319" y="1416012"/>
                <a:pt x="2694280" y="1371825"/>
                <a:pt x="2769661" y="1417053"/>
              </a:cubicBezTo>
              <a:cubicBezTo>
                <a:pt x="2797215" y="1433586"/>
                <a:pt x="2820037" y="1458592"/>
                <a:pt x="2849872" y="1470526"/>
              </a:cubicBezTo>
              <a:cubicBezTo>
                <a:pt x="2872153" y="1479438"/>
                <a:pt x="2895250" y="1486531"/>
                <a:pt x="2916714" y="1497263"/>
              </a:cubicBezTo>
              <a:cubicBezTo>
                <a:pt x="3009033" y="1543423"/>
                <a:pt x="2899004" y="1509547"/>
                <a:pt x="3010293" y="1537368"/>
              </a:cubicBezTo>
              <a:cubicBezTo>
                <a:pt x="3023661" y="1546280"/>
                <a:pt x="3035354" y="1558463"/>
                <a:pt x="3050398" y="1564105"/>
              </a:cubicBezTo>
              <a:cubicBezTo>
                <a:pt x="3071673" y="1572083"/>
                <a:pt x="3095059" y="1572545"/>
                <a:pt x="3117240" y="1577474"/>
              </a:cubicBezTo>
              <a:cubicBezTo>
                <a:pt x="3135176" y="1581460"/>
                <a:pt x="3152778" y="1586856"/>
                <a:pt x="3170714" y="1590842"/>
              </a:cubicBezTo>
              <a:cubicBezTo>
                <a:pt x="3219761" y="1601741"/>
                <a:pt x="3244470" y="1603611"/>
                <a:pt x="3291030" y="1617579"/>
              </a:cubicBezTo>
              <a:cubicBezTo>
                <a:pt x="3318024" y="1625677"/>
                <a:pt x="3344503" y="1635404"/>
                <a:pt x="3371240" y="1644316"/>
              </a:cubicBezTo>
              <a:lnTo>
                <a:pt x="3411346" y="1657684"/>
              </a:lnTo>
              <a:lnTo>
                <a:pt x="3491556" y="1711158"/>
              </a:lnTo>
              <a:cubicBezTo>
                <a:pt x="3504924" y="1720070"/>
                <a:pt x="3522021" y="1725042"/>
                <a:pt x="3531661" y="1737895"/>
              </a:cubicBezTo>
              <a:cubicBezTo>
                <a:pt x="3556774" y="1771378"/>
                <a:pt x="3578360" y="1805409"/>
                <a:pt x="3611872" y="1831474"/>
              </a:cubicBezTo>
              <a:cubicBezTo>
                <a:pt x="3637237" y="1851202"/>
                <a:pt x="3660908" y="1877153"/>
                <a:pt x="3692082" y="1884947"/>
              </a:cubicBezTo>
              <a:cubicBezTo>
                <a:pt x="3888944" y="1934164"/>
                <a:pt x="3690050" y="1887877"/>
                <a:pt x="4173346" y="1925053"/>
              </a:cubicBezTo>
              <a:lnTo>
                <a:pt x="4347135" y="1938421"/>
              </a:lnTo>
              <a:cubicBezTo>
                <a:pt x="4369416" y="1942877"/>
                <a:pt x="4391519" y="1948334"/>
                <a:pt x="4413977" y="1951789"/>
              </a:cubicBezTo>
              <a:cubicBezTo>
                <a:pt x="4449486" y="1957252"/>
                <a:pt x="4485796" y="1957630"/>
                <a:pt x="4520925" y="1965158"/>
              </a:cubicBezTo>
              <a:cubicBezTo>
                <a:pt x="4614473" y="1985204"/>
                <a:pt x="4574413" y="1988556"/>
                <a:pt x="4641240" y="2005263"/>
              </a:cubicBezTo>
              <a:lnTo>
                <a:pt x="4748188" y="2032000"/>
              </a:lnTo>
              <a:cubicBezTo>
                <a:pt x="4766012" y="2036456"/>
                <a:pt x="4784231" y="2039558"/>
                <a:pt x="4801661" y="2045368"/>
              </a:cubicBezTo>
              <a:lnTo>
                <a:pt x="4881872" y="2072105"/>
              </a:lnTo>
              <a:lnTo>
                <a:pt x="4962082" y="2098842"/>
              </a:lnTo>
              <a:lnTo>
                <a:pt x="4988819" y="2098842"/>
              </a:lnTo>
            </a:path>
          </a:pathLst>
        </a:custGeom>
        <a:ln xmlns:a="http://schemas.openxmlformats.org/drawingml/2006/main" w="76200" cap="flat" cmpd="sng" algn="ctr">
          <a:solidFill>
            <a:schemeClr val="accent6">
              <a:lumMod val="75000"/>
            </a:schemeClr>
          </a:solidFill>
          <a:prstDash val="solid"/>
          <a:round/>
          <a:headEnd type="none" w="med" len="med"/>
          <a:tailEnd type="none" w="med" len="med"/>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0.10398</cdr:x>
      <cdr:y>0.06597</cdr:y>
    </cdr:from>
    <cdr:to>
      <cdr:x>0.68726</cdr:x>
      <cdr:y>0.58967</cdr:y>
    </cdr:to>
    <cdr:sp macro="" textlink="">
      <cdr:nvSpPr>
        <cdr:cNvPr id="5" name="Freeform 4"/>
        <cdr:cNvSpPr/>
      </cdr:nvSpPr>
      <cdr:spPr>
        <a:xfrm xmlns:a="http://schemas.openxmlformats.org/drawingml/2006/main">
          <a:off x="884238" y="301625"/>
          <a:ext cx="4960407" cy="2394356"/>
        </a:xfrm>
        <a:custGeom xmlns:a="http://schemas.openxmlformats.org/drawingml/2006/main">
          <a:avLst/>
          <a:gdLst>
            <a:gd name="connsiteX0" fmla="*/ 0 w 4960407"/>
            <a:gd name="connsiteY0" fmla="*/ 0 h 2394356"/>
            <a:gd name="connsiteX1" fmla="*/ 40106 w 4960407"/>
            <a:gd name="connsiteY1" fmla="*/ 26736 h 2394356"/>
            <a:gd name="connsiteX2" fmla="*/ 147053 w 4960407"/>
            <a:gd name="connsiteY2" fmla="*/ 147052 h 2394356"/>
            <a:gd name="connsiteX3" fmla="*/ 160421 w 4960407"/>
            <a:gd name="connsiteY3" fmla="*/ 187157 h 2394356"/>
            <a:gd name="connsiteX4" fmla="*/ 187158 w 4960407"/>
            <a:gd name="connsiteY4" fmla="*/ 360947 h 2394356"/>
            <a:gd name="connsiteX5" fmla="*/ 200527 w 4960407"/>
            <a:gd name="connsiteY5" fmla="*/ 427789 h 2394356"/>
            <a:gd name="connsiteX6" fmla="*/ 213895 w 4960407"/>
            <a:gd name="connsiteY6" fmla="*/ 508000 h 2394356"/>
            <a:gd name="connsiteX7" fmla="*/ 227263 w 4960407"/>
            <a:gd name="connsiteY7" fmla="*/ 548105 h 2394356"/>
            <a:gd name="connsiteX8" fmla="*/ 254000 w 4960407"/>
            <a:gd name="connsiteY8" fmla="*/ 668421 h 2394356"/>
            <a:gd name="connsiteX9" fmla="*/ 320842 w 4960407"/>
            <a:gd name="connsiteY9" fmla="*/ 748631 h 2394356"/>
            <a:gd name="connsiteX10" fmla="*/ 374316 w 4960407"/>
            <a:gd name="connsiteY10" fmla="*/ 775368 h 2394356"/>
            <a:gd name="connsiteX11" fmla="*/ 574842 w 4960407"/>
            <a:gd name="connsiteY11" fmla="*/ 802105 h 2394356"/>
            <a:gd name="connsiteX12" fmla="*/ 681790 w 4960407"/>
            <a:gd name="connsiteY12" fmla="*/ 828842 h 2394356"/>
            <a:gd name="connsiteX13" fmla="*/ 762000 w 4960407"/>
            <a:gd name="connsiteY13" fmla="*/ 882315 h 2394356"/>
            <a:gd name="connsiteX14" fmla="*/ 802106 w 4960407"/>
            <a:gd name="connsiteY14" fmla="*/ 909052 h 2394356"/>
            <a:gd name="connsiteX15" fmla="*/ 842211 w 4960407"/>
            <a:gd name="connsiteY15" fmla="*/ 935789 h 2394356"/>
            <a:gd name="connsiteX16" fmla="*/ 882316 w 4960407"/>
            <a:gd name="connsiteY16" fmla="*/ 949157 h 2394356"/>
            <a:gd name="connsiteX17" fmla="*/ 949158 w 4960407"/>
            <a:gd name="connsiteY17" fmla="*/ 975894 h 2394356"/>
            <a:gd name="connsiteX18" fmla="*/ 1056106 w 4960407"/>
            <a:gd name="connsiteY18" fmla="*/ 1002631 h 2394356"/>
            <a:gd name="connsiteX19" fmla="*/ 1096211 w 4960407"/>
            <a:gd name="connsiteY19" fmla="*/ 1016000 h 2394356"/>
            <a:gd name="connsiteX20" fmla="*/ 1163053 w 4960407"/>
            <a:gd name="connsiteY20" fmla="*/ 1029368 h 2394356"/>
            <a:gd name="connsiteX21" fmla="*/ 1243263 w 4960407"/>
            <a:gd name="connsiteY21" fmla="*/ 1056105 h 2394356"/>
            <a:gd name="connsiteX22" fmla="*/ 1283369 w 4960407"/>
            <a:gd name="connsiteY22" fmla="*/ 1069473 h 2394356"/>
            <a:gd name="connsiteX23" fmla="*/ 1323474 w 4960407"/>
            <a:gd name="connsiteY23" fmla="*/ 1082842 h 2394356"/>
            <a:gd name="connsiteX24" fmla="*/ 1363579 w 4960407"/>
            <a:gd name="connsiteY24" fmla="*/ 1109579 h 2394356"/>
            <a:gd name="connsiteX25" fmla="*/ 1443790 w 4960407"/>
            <a:gd name="connsiteY25" fmla="*/ 1122947 h 2394356"/>
            <a:gd name="connsiteX26" fmla="*/ 1497263 w 4960407"/>
            <a:gd name="connsiteY26" fmla="*/ 1136315 h 2394356"/>
            <a:gd name="connsiteX27" fmla="*/ 1604211 w 4960407"/>
            <a:gd name="connsiteY27" fmla="*/ 1176421 h 2394356"/>
            <a:gd name="connsiteX28" fmla="*/ 1697790 w 4960407"/>
            <a:gd name="connsiteY28" fmla="*/ 1203157 h 2394356"/>
            <a:gd name="connsiteX29" fmla="*/ 1764632 w 4960407"/>
            <a:gd name="connsiteY29" fmla="*/ 1229894 h 2394356"/>
            <a:gd name="connsiteX30" fmla="*/ 1804737 w 4960407"/>
            <a:gd name="connsiteY30" fmla="*/ 1243263 h 2394356"/>
            <a:gd name="connsiteX31" fmla="*/ 1844842 w 4960407"/>
            <a:gd name="connsiteY31" fmla="*/ 1270000 h 2394356"/>
            <a:gd name="connsiteX32" fmla="*/ 2018632 w 4960407"/>
            <a:gd name="connsiteY32" fmla="*/ 1350210 h 2394356"/>
            <a:gd name="connsiteX33" fmla="*/ 2125579 w 4960407"/>
            <a:gd name="connsiteY33" fmla="*/ 1417052 h 2394356"/>
            <a:gd name="connsiteX34" fmla="*/ 2312737 w 4960407"/>
            <a:gd name="connsiteY34" fmla="*/ 1497263 h 2394356"/>
            <a:gd name="connsiteX35" fmla="*/ 2392948 w 4960407"/>
            <a:gd name="connsiteY35" fmla="*/ 1524000 h 2394356"/>
            <a:gd name="connsiteX36" fmla="*/ 2459790 w 4960407"/>
            <a:gd name="connsiteY36" fmla="*/ 1550736 h 2394356"/>
            <a:gd name="connsiteX37" fmla="*/ 2499895 w 4960407"/>
            <a:gd name="connsiteY37" fmla="*/ 1577473 h 2394356"/>
            <a:gd name="connsiteX38" fmla="*/ 2593474 w 4960407"/>
            <a:gd name="connsiteY38" fmla="*/ 1604210 h 2394356"/>
            <a:gd name="connsiteX39" fmla="*/ 2633579 w 4960407"/>
            <a:gd name="connsiteY39" fmla="*/ 1630947 h 2394356"/>
            <a:gd name="connsiteX40" fmla="*/ 2727158 w 4960407"/>
            <a:gd name="connsiteY40" fmla="*/ 1657684 h 2394356"/>
            <a:gd name="connsiteX41" fmla="*/ 2794000 w 4960407"/>
            <a:gd name="connsiteY41" fmla="*/ 1684421 h 2394356"/>
            <a:gd name="connsiteX42" fmla="*/ 2967790 w 4960407"/>
            <a:gd name="connsiteY42" fmla="*/ 1711157 h 2394356"/>
            <a:gd name="connsiteX43" fmla="*/ 3048000 w 4960407"/>
            <a:gd name="connsiteY43" fmla="*/ 1724526 h 2394356"/>
            <a:gd name="connsiteX44" fmla="*/ 3195053 w 4960407"/>
            <a:gd name="connsiteY44" fmla="*/ 1764631 h 2394356"/>
            <a:gd name="connsiteX45" fmla="*/ 3235158 w 4960407"/>
            <a:gd name="connsiteY45" fmla="*/ 1778000 h 2394356"/>
            <a:gd name="connsiteX46" fmla="*/ 3435684 w 4960407"/>
            <a:gd name="connsiteY46" fmla="*/ 1911684 h 2394356"/>
            <a:gd name="connsiteX47" fmla="*/ 3515895 w 4960407"/>
            <a:gd name="connsiteY47" fmla="*/ 1965157 h 2394356"/>
            <a:gd name="connsiteX48" fmla="*/ 3556000 w 4960407"/>
            <a:gd name="connsiteY48" fmla="*/ 1991894 h 2394356"/>
            <a:gd name="connsiteX49" fmla="*/ 3622842 w 4960407"/>
            <a:gd name="connsiteY49" fmla="*/ 2018631 h 2394356"/>
            <a:gd name="connsiteX50" fmla="*/ 3703053 w 4960407"/>
            <a:gd name="connsiteY50" fmla="*/ 2072105 h 2394356"/>
            <a:gd name="connsiteX51" fmla="*/ 3769895 w 4960407"/>
            <a:gd name="connsiteY51" fmla="*/ 2098842 h 2394356"/>
            <a:gd name="connsiteX52" fmla="*/ 3810000 w 4960407"/>
            <a:gd name="connsiteY52" fmla="*/ 2125579 h 2394356"/>
            <a:gd name="connsiteX53" fmla="*/ 3863474 w 4960407"/>
            <a:gd name="connsiteY53" fmla="*/ 2138947 h 2394356"/>
            <a:gd name="connsiteX54" fmla="*/ 4010527 w 4960407"/>
            <a:gd name="connsiteY54" fmla="*/ 2192421 h 2394356"/>
            <a:gd name="connsiteX55" fmla="*/ 4050632 w 4960407"/>
            <a:gd name="connsiteY55" fmla="*/ 2219157 h 2394356"/>
            <a:gd name="connsiteX56" fmla="*/ 4157579 w 4960407"/>
            <a:gd name="connsiteY56" fmla="*/ 2245894 h 2394356"/>
            <a:gd name="connsiteX57" fmla="*/ 4344737 w 4960407"/>
            <a:gd name="connsiteY57" fmla="*/ 2272631 h 2394356"/>
            <a:gd name="connsiteX58" fmla="*/ 4638842 w 4960407"/>
            <a:gd name="connsiteY58" fmla="*/ 2299368 h 2394356"/>
            <a:gd name="connsiteX59" fmla="*/ 4665579 w 4960407"/>
            <a:gd name="connsiteY59" fmla="*/ 2339473 h 2394356"/>
            <a:gd name="connsiteX60" fmla="*/ 4705684 w 4960407"/>
            <a:gd name="connsiteY60" fmla="*/ 2352842 h 2394356"/>
            <a:gd name="connsiteX61" fmla="*/ 4906211 w 4960407"/>
            <a:gd name="connsiteY61" fmla="*/ 2379579 h 2394356"/>
            <a:gd name="connsiteX62" fmla="*/ 4932948 w 4960407"/>
            <a:gd name="connsiteY62" fmla="*/ 2392947 h 239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960407" h="2394356">
              <a:moveTo>
                <a:pt x="0" y="0"/>
              </a:moveTo>
              <a:cubicBezTo>
                <a:pt x="13369" y="8912"/>
                <a:pt x="28097" y="16062"/>
                <a:pt x="40106" y="26736"/>
              </a:cubicBezTo>
              <a:cubicBezTo>
                <a:pt x="115025" y="93330"/>
                <a:pt x="106418" y="86100"/>
                <a:pt x="147053" y="147052"/>
              </a:cubicBezTo>
              <a:cubicBezTo>
                <a:pt x="151509" y="160420"/>
                <a:pt x="157364" y="173401"/>
                <a:pt x="160421" y="187157"/>
              </a:cubicBezTo>
              <a:cubicBezTo>
                <a:pt x="170291" y="231571"/>
                <a:pt x="180046" y="318278"/>
                <a:pt x="187158" y="360947"/>
              </a:cubicBezTo>
              <a:cubicBezTo>
                <a:pt x="190893" y="383360"/>
                <a:pt x="196462" y="405434"/>
                <a:pt x="200527" y="427789"/>
              </a:cubicBezTo>
              <a:cubicBezTo>
                <a:pt x="205376" y="454458"/>
                <a:pt x="208015" y="481540"/>
                <a:pt x="213895" y="508000"/>
              </a:cubicBezTo>
              <a:cubicBezTo>
                <a:pt x="216952" y="521756"/>
                <a:pt x="223845" y="534434"/>
                <a:pt x="227263" y="548105"/>
              </a:cubicBezTo>
              <a:cubicBezTo>
                <a:pt x="231068" y="563323"/>
                <a:pt x="245769" y="649215"/>
                <a:pt x="254000" y="668421"/>
              </a:cubicBezTo>
              <a:cubicBezTo>
                <a:pt x="264346" y="692561"/>
                <a:pt x="301004" y="734461"/>
                <a:pt x="320842" y="748631"/>
              </a:cubicBezTo>
              <a:cubicBezTo>
                <a:pt x="337059" y="760214"/>
                <a:pt x="355999" y="767518"/>
                <a:pt x="374316" y="775368"/>
              </a:cubicBezTo>
              <a:cubicBezTo>
                <a:pt x="440218" y="803612"/>
                <a:pt x="495988" y="795534"/>
                <a:pt x="574842" y="802105"/>
              </a:cubicBezTo>
              <a:cubicBezTo>
                <a:pt x="593366" y="805810"/>
                <a:pt x="658665" y="815995"/>
                <a:pt x="681790" y="828842"/>
              </a:cubicBezTo>
              <a:cubicBezTo>
                <a:pt x="709880" y="844447"/>
                <a:pt x="735263" y="864491"/>
                <a:pt x="762000" y="882315"/>
              </a:cubicBezTo>
              <a:lnTo>
                <a:pt x="802106" y="909052"/>
              </a:lnTo>
              <a:cubicBezTo>
                <a:pt x="815474" y="917964"/>
                <a:pt x="826969" y="930708"/>
                <a:pt x="842211" y="935789"/>
              </a:cubicBezTo>
              <a:cubicBezTo>
                <a:pt x="855579" y="940245"/>
                <a:pt x="869122" y="944209"/>
                <a:pt x="882316" y="949157"/>
              </a:cubicBezTo>
              <a:cubicBezTo>
                <a:pt x="904785" y="957583"/>
                <a:pt x="926222" y="968837"/>
                <a:pt x="949158" y="975894"/>
              </a:cubicBezTo>
              <a:cubicBezTo>
                <a:pt x="984280" y="986701"/>
                <a:pt x="1021245" y="991010"/>
                <a:pt x="1056106" y="1002631"/>
              </a:cubicBezTo>
              <a:cubicBezTo>
                <a:pt x="1069474" y="1007087"/>
                <a:pt x="1082540" y="1012582"/>
                <a:pt x="1096211" y="1016000"/>
              </a:cubicBezTo>
              <a:cubicBezTo>
                <a:pt x="1118254" y="1021511"/>
                <a:pt x="1141132" y="1023389"/>
                <a:pt x="1163053" y="1029368"/>
              </a:cubicBezTo>
              <a:cubicBezTo>
                <a:pt x="1190243" y="1036783"/>
                <a:pt x="1216526" y="1047193"/>
                <a:pt x="1243263" y="1056105"/>
              </a:cubicBezTo>
              <a:lnTo>
                <a:pt x="1283369" y="1069473"/>
              </a:lnTo>
              <a:cubicBezTo>
                <a:pt x="1296737" y="1073929"/>
                <a:pt x="1311749" y="1075025"/>
                <a:pt x="1323474" y="1082842"/>
              </a:cubicBezTo>
              <a:cubicBezTo>
                <a:pt x="1336842" y="1091754"/>
                <a:pt x="1348337" y="1104498"/>
                <a:pt x="1363579" y="1109579"/>
              </a:cubicBezTo>
              <a:cubicBezTo>
                <a:pt x="1389294" y="1118151"/>
                <a:pt x="1417211" y="1117631"/>
                <a:pt x="1443790" y="1122947"/>
              </a:cubicBezTo>
              <a:cubicBezTo>
                <a:pt x="1461806" y="1126550"/>
                <a:pt x="1479597" y="1131268"/>
                <a:pt x="1497263" y="1136315"/>
              </a:cubicBezTo>
              <a:cubicBezTo>
                <a:pt x="1539742" y="1148452"/>
                <a:pt x="1559012" y="1159471"/>
                <a:pt x="1604211" y="1176421"/>
              </a:cubicBezTo>
              <a:cubicBezTo>
                <a:pt x="1707202" y="1215042"/>
                <a:pt x="1571378" y="1161020"/>
                <a:pt x="1697790" y="1203157"/>
              </a:cubicBezTo>
              <a:cubicBezTo>
                <a:pt x="1720556" y="1210745"/>
                <a:pt x="1742163" y="1221468"/>
                <a:pt x="1764632" y="1229894"/>
              </a:cubicBezTo>
              <a:cubicBezTo>
                <a:pt x="1777826" y="1234842"/>
                <a:pt x="1792133" y="1236961"/>
                <a:pt x="1804737" y="1243263"/>
              </a:cubicBezTo>
              <a:cubicBezTo>
                <a:pt x="1819108" y="1250448"/>
                <a:pt x="1830737" y="1262306"/>
                <a:pt x="1844842" y="1270000"/>
              </a:cubicBezTo>
              <a:cubicBezTo>
                <a:pt x="1933119" y="1318151"/>
                <a:pt x="1938948" y="1318336"/>
                <a:pt x="2018632" y="1350210"/>
              </a:cubicBezTo>
              <a:cubicBezTo>
                <a:pt x="2081025" y="1412603"/>
                <a:pt x="2034432" y="1376542"/>
                <a:pt x="2125579" y="1417052"/>
              </a:cubicBezTo>
              <a:cubicBezTo>
                <a:pt x="2232262" y="1464467"/>
                <a:pt x="2135789" y="1438280"/>
                <a:pt x="2312737" y="1497263"/>
              </a:cubicBezTo>
              <a:cubicBezTo>
                <a:pt x="2339474" y="1506175"/>
                <a:pt x="2366780" y="1513533"/>
                <a:pt x="2392948" y="1524000"/>
              </a:cubicBezTo>
              <a:cubicBezTo>
                <a:pt x="2415229" y="1532912"/>
                <a:pt x="2438326" y="1540004"/>
                <a:pt x="2459790" y="1550736"/>
              </a:cubicBezTo>
              <a:cubicBezTo>
                <a:pt x="2474161" y="1557921"/>
                <a:pt x="2485524" y="1570288"/>
                <a:pt x="2499895" y="1577473"/>
              </a:cubicBezTo>
              <a:cubicBezTo>
                <a:pt x="2519078" y="1587065"/>
                <a:pt x="2576335" y="1599925"/>
                <a:pt x="2593474" y="1604210"/>
              </a:cubicBezTo>
              <a:cubicBezTo>
                <a:pt x="2606842" y="1613122"/>
                <a:pt x="2619208" y="1623762"/>
                <a:pt x="2633579" y="1630947"/>
              </a:cubicBezTo>
              <a:cubicBezTo>
                <a:pt x="2659322" y="1643819"/>
                <a:pt x="2701466" y="1649120"/>
                <a:pt x="2727158" y="1657684"/>
              </a:cubicBezTo>
              <a:cubicBezTo>
                <a:pt x="2749924" y="1665273"/>
                <a:pt x="2771015" y="1677526"/>
                <a:pt x="2794000" y="1684421"/>
              </a:cubicBezTo>
              <a:cubicBezTo>
                <a:pt x="2840423" y="1698348"/>
                <a:pt x="2926284" y="1705228"/>
                <a:pt x="2967790" y="1711157"/>
              </a:cubicBezTo>
              <a:cubicBezTo>
                <a:pt x="2994623" y="1714990"/>
                <a:pt x="3021332" y="1719677"/>
                <a:pt x="3048000" y="1724526"/>
              </a:cubicBezTo>
              <a:cubicBezTo>
                <a:pt x="3131143" y="1739643"/>
                <a:pt x="3107346" y="1735395"/>
                <a:pt x="3195053" y="1764631"/>
              </a:cubicBezTo>
              <a:cubicBezTo>
                <a:pt x="3208421" y="1769087"/>
                <a:pt x="3223433" y="1770184"/>
                <a:pt x="3235158" y="1778000"/>
              </a:cubicBezTo>
              <a:lnTo>
                <a:pt x="3435684" y="1911684"/>
              </a:lnTo>
              <a:lnTo>
                <a:pt x="3515895" y="1965157"/>
              </a:lnTo>
              <a:cubicBezTo>
                <a:pt x="3529263" y="1974069"/>
                <a:pt x="3541082" y="1985927"/>
                <a:pt x="3556000" y="1991894"/>
              </a:cubicBezTo>
              <a:cubicBezTo>
                <a:pt x="3578281" y="2000806"/>
                <a:pt x="3601775" y="2007140"/>
                <a:pt x="3622842" y="2018631"/>
              </a:cubicBezTo>
              <a:cubicBezTo>
                <a:pt x="3651052" y="2034018"/>
                <a:pt x="3674843" y="2056718"/>
                <a:pt x="3703053" y="2072105"/>
              </a:cubicBezTo>
              <a:cubicBezTo>
                <a:pt x="3724120" y="2083596"/>
                <a:pt x="3748431" y="2088110"/>
                <a:pt x="3769895" y="2098842"/>
              </a:cubicBezTo>
              <a:cubicBezTo>
                <a:pt x="3784266" y="2106027"/>
                <a:pt x="3795232" y="2119250"/>
                <a:pt x="3810000" y="2125579"/>
              </a:cubicBezTo>
              <a:cubicBezTo>
                <a:pt x="3826888" y="2132817"/>
                <a:pt x="3845876" y="2133668"/>
                <a:pt x="3863474" y="2138947"/>
              </a:cubicBezTo>
              <a:cubicBezTo>
                <a:pt x="3894668" y="2148305"/>
                <a:pt x="3978638" y="2176477"/>
                <a:pt x="4010527" y="2192421"/>
              </a:cubicBezTo>
              <a:cubicBezTo>
                <a:pt x="4024897" y="2199606"/>
                <a:pt x="4035533" y="2213666"/>
                <a:pt x="4050632" y="2219157"/>
              </a:cubicBezTo>
              <a:cubicBezTo>
                <a:pt x="4085166" y="2231715"/>
                <a:pt x="4121546" y="2238687"/>
                <a:pt x="4157579" y="2245894"/>
              </a:cubicBezTo>
              <a:cubicBezTo>
                <a:pt x="4252817" y="2264942"/>
                <a:pt x="4221679" y="2260722"/>
                <a:pt x="4344737" y="2272631"/>
              </a:cubicBezTo>
              <a:lnTo>
                <a:pt x="4638842" y="2299368"/>
              </a:lnTo>
              <a:cubicBezTo>
                <a:pt x="4647754" y="2312736"/>
                <a:pt x="4653033" y="2329436"/>
                <a:pt x="4665579" y="2339473"/>
              </a:cubicBezTo>
              <a:cubicBezTo>
                <a:pt x="4676583" y="2348276"/>
                <a:pt x="4692135" y="2348971"/>
                <a:pt x="4705684" y="2352842"/>
              </a:cubicBezTo>
              <a:cubicBezTo>
                <a:pt x="4788345" y="2376459"/>
                <a:pt x="4790590" y="2369068"/>
                <a:pt x="4906211" y="2379579"/>
              </a:cubicBezTo>
              <a:cubicBezTo>
                <a:pt x="4950543" y="2394356"/>
                <a:pt x="4960407" y="2392947"/>
                <a:pt x="4932948" y="2392947"/>
              </a:cubicBezTo>
            </a:path>
          </a:pathLst>
        </a:custGeom>
        <a:ln xmlns:a="http://schemas.openxmlformats.org/drawingml/2006/main" w="76200" cap="flat" cmpd="sng" algn="ctr">
          <a:solidFill>
            <a:srgbClr val="E5ACA3"/>
          </a:solidFill>
          <a:prstDash val="solid"/>
          <a:round/>
          <a:headEnd type="none" w="med" len="med"/>
          <a:tailEnd type="none" w="med" len="med"/>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lv-LV"/>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lv-LV"/>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lv-LV" noProof="0" smtClean="0"/>
              <a:t>Click to edit Master text styles</a:t>
            </a:r>
          </a:p>
          <a:p>
            <a:pPr lvl="1"/>
            <a:r>
              <a:rPr lang="lv-LV" noProof="0" smtClean="0"/>
              <a:t>Second level</a:t>
            </a:r>
          </a:p>
          <a:p>
            <a:pPr lvl="2"/>
            <a:r>
              <a:rPr lang="lv-LV" noProof="0" smtClean="0"/>
              <a:t>Third level</a:t>
            </a:r>
          </a:p>
          <a:p>
            <a:pPr lvl="3"/>
            <a:r>
              <a:rPr lang="lv-LV" noProof="0" smtClean="0"/>
              <a:t>Fourth level</a:t>
            </a:r>
          </a:p>
          <a:p>
            <a:pPr lvl="4"/>
            <a:r>
              <a:rPr lang="lv-LV"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lv-LV"/>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B07BC44-A9DF-474F-9684-623A343D8A23}" type="slidenum">
              <a:rPr lang="lv-LV"/>
              <a:pPr>
                <a:defRPr/>
              </a:pPr>
              <a:t>‹#›</a:t>
            </a:fld>
            <a:endParaRPr lang="lv-LV"/>
          </a:p>
        </p:txBody>
      </p:sp>
    </p:spTree>
    <p:extLst>
      <p:ext uri="{BB962C8B-B14F-4D97-AF65-F5344CB8AC3E}">
        <p14:creationId xmlns:p14="http://schemas.microsoft.com/office/powerpoint/2010/main" val="2329598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730CB0-984A-194C-80E7-7A0F7B7FE371}" type="slidenum">
              <a:rPr lang="lv-LV">
                <a:solidFill>
                  <a:prstClr val="black"/>
                </a:solidFill>
                <a:latin typeface="Calibri"/>
              </a:rPr>
              <a:pPr/>
              <a:t>31</a:t>
            </a:fld>
            <a:endParaRPr lang="lv-LV">
              <a:solidFill>
                <a:prstClr val="black"/>
              </a:solidFill>
              <a:latin typeface="Calibri"/>
            </a:endParaRPr>
          </a:p>
        </p:txBody>
      </p:sp>
      <p:sp>
        <p:nvSpPr>
          <p:cNvPr id="652290" name="Rectangle 2"/>
          <p:cNvSpPr>
            <a:spLocks noGrp="1" noRot="1" noChangeAspect="1" noChangeArrowheads="1" noTextEdit="1"/>
          </p:cNvSpPr>
          <p:nvPr>
            <p:ph type="sldImg"/>
          </p:nvPr>
        </p:nvSpPr>
        <p:spPr>
          <a:xfrm>
            <a:off x="1150938" y="685800"/>
            <a:ext cx="4570412" cy="3427413"/>
          </a:xfrm>
          <a:ln/>
        </p:spPr>
      </p:sp>
      <p:sp>
        <p:nvSpPr>
          <p:cNvPr id="652291" name="Rectangle 3"/>
          <p:cNvSpPr>
            <a:spLocks noGrp="1" noChangeArrowheads="1"/>
          </p:cNvSpPr>
          <p:nvPr>
            <p:ph type="body" idx="1"/>
          </p:nvPr>
        </p:nvSpPr>
        <p:spPr>
          <a:xfrm>
            <a:off x="915988" y="4144963"/>
            <a:ext cx="5026025" cy="4116387"/>
          </a:xfrm>
        </p:spPr>
        <p:txBody>
          <a:bodyPr/>
          <a:lstStyle/>
          <a:p>
            <a:pPr>
              <a:spcBef>
                <a:spcPct val="0"/>
              </a:spcBef>
              <a:spcAft>
                <a:spcPts val="600"/>
              </a:spcAft>
            </a:pPr>
            <a:r>
              <a:rPr lang="en-US" b="1"/>
              <a:t>Slide 5</a:t>
            </a:r>
            <a:br>
              <a:rPr lang="en-US" b="1"/>
            </a:br>
            <a:r>
              <a:rPr lang="en-US" b="1"/>
              <a:t>Degree of ED by Age</a:t>
            </a:r>
          </a:p>
          <a:p>
            <a:r>
              <a:rPr lang="en-US"/>
              <a:t>The purpose of this study was to conduct a cross-sectional, nationally representative study among men 40 years and older to provide age- and race/ethnic-specific ED prevalence estimates.</a:t>
            </a:r>
            <a:r>
              <a:rPr lang="en-US" baseline="30000"/>
              <a:t>2,4</a:t>
            </a:r>
          </a:p>
          <a:p>
            <a:r>
              <a:rPr lang="en-US"/>
              <a:t>A nationally representative sample of non-Hispanic white, non-Hispanic black, and Hispanic men 40 years or older was obtained using a list-assisted, random-digit dialing design.</a:t>
            </a:r>
            <a:r>
              <a:rPr lang="en-US" baseline="30000"/>
              <a:t>2,4</a:t>
            </a:r>
            <a:r>
              <a:rPr lang="en-US"/>
              <a:t> Nonsensitive information (eg, demographics, medical history) was self-reported using a computer-assisted telephone interview. Sensitive information was collected using an automated telephone self-interview.</a:t>
            </a:r>
            <a:r>
              <a:rPr lang="en-US" baseline="30000"/>
              <a:t>2,4</a:t>
            </a:r>
            <a:endParaRPr lang="en-US"/>
          </a:p>
          <a:p>
            <a:r>
              <a:rPr lang="en-US"/>
              <a:t>The presence and degree of ED were based on subject responses: never, sometimes, or usually able to get and keep an erection satisfactory for intercourse.</a:t>
            </a:r>
            <a:r>
              <a:rPr lang="en-US" baseline="30000"/>
              <a:t>2,4</a:t>
            </a:r>
            <a:r>
              <a:rPr lang="en-US"/>
              <a:t> </a:t>
            </a:r>
          </a:p>
          <a:p>
            <a:pPr lvl="1" indent="-228600">
              <a:buFontTx/>
              <a:buChar char="•"/>
            </a:pPr>
            <a:r>
              <a:rPr lang="en-US"/>
              <a:t>Never/sometimes were classified as ED</a:t>
            </a:r>
          </a:p>
          <a:p>
            <a:pPr lvl="1" indent="-228600">
              <a:buFontTx/>
              <a:buChar char="•"/>
            </a:pPr>
            <a:r>
              <a:rPr lang="en-US"/>
              <a:t>Always/usually were classified as no ED</a:t>
            </a:r>
            <a:r>
              <a:rPr lang="en-US" baseline="30000"/>
              <a:t>2,4</a:t>
            </a:r>
            <a:endParaRPr lang="en-US"/>
          </a:p>
          <a:p>
            <a:r>
              <a:rPr lang="en-US"/>
              <a:t>ED becomes relevant as early as 40 years of age.</a:t>
            </a:r>
          </a:p>
          <a:p>
            <a:pPr lvl="1" indent="-228600">
              <a:buFontTx/>
              <a:buChar char="•"/>
            </a:pPr>
            <a:r>
              <a:rPr lang="en-US"/>
              <a:t>Therefore, it is important to start asking men about ED as early as </a:t>
            </a:r>
            <a:br>
              <a:rPr lang="en-US"/>
            </a:br>
            <a:r>
              <a:rPr lang="en-US"/>
              <a:t>40 years of age</a:t>
            </a:r>
            <a:r>
              <a:rPr lang="en-US" baseline="30000"/>
              <a:t>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CD2231-C647-1447-9532-53B104D3954B}" type="slidenum">
              <a:rPr lang="lv-LV">
                <a:solidFill>
                  <a:prstClr val="black"/>
                </a:solidFill>
                <a:latin typeface="Calibri"/>
              </a:rPr>
              <a:pPr/>
              <a:t>32</a:t>
            </a:fld>
            <a:endParaRPr lang="lv-LV">
              <a:solidFill>
                <a:prstClr val="black"/>
              </a:solidFill>
              <a:latin typeface="Calibri"/>
            </a:endParaRPr>
          </a:p>
        </p:txBody>
      </p:sp>
      <p:sp>
        <p:nvSpPr>
          <p:cNvPr id="668674" name="Rectangle 2"/>
          <p:cNvSpPr>
            <a:spLocks noGrp="1" noRot="1" noChangeAspect="1" noChangeArrowheads="1" noTextEdit="1"/>
          </p:cNvSpPr>
          <p:nvPr>
            <p:ph type="sldImg"/>
          </p:nvPr>
        </p:nvSpPr>
        <p:spPr>
          <a:xfrm>
            <a:off x="1152525" y="690563"/>
            <a:ext cx="4554538" cy="3416300"/>
          </a:xfrm>
          <a:ln/>
        </p:spPr>
      </p:sp>
      <p:sp>
        <p:nvSpPr>
          <p:cNvPr id="668675" name="Rectangle 3"/>
          <p:cNvSpPr>
            <a:spLocks noGrp="1" noChangeArrowheads="1"/>
          </p:cNvSpPr>
          <p:nvPr>
            <p:ph type="body" idx="1"/>
          </p:nvPr>
        </p:nvSpPr>
        <p:spPr>
          <a:xfrm>
            <a:off x="915988" y="4127500"/>
            <a:ext cx="5035550" cy="4427538"/>
          </a:xfrm>
          <a:noFill/>
          <a:ln/>
        </p:spPr>
        <p:txBody>
          <a:bodyPr lIns="91349" tIns="45676" rIns="91349" bIns="45676"/>
          <a:lstStyle/>
          <a:p>
            <a:pPr>
              <a:spcBef>
                <a:spcPct val="0"/>
              </a:spcBef>
              <a:spcAft>
                <a:spcPts val="600"/>
              </a:spcAft>
            </a:pPr>
            <a:r>
              <a:rPr lang="en-US" b="1"/>
              <a:t>Slide </a:t>
            </a:r>
            <a:fld id="{28344CDF-7E35-C54A-AE4F-CE84D9B00BB5}" type="slidenum">
              <a:rPr lang="en-US" b="1"/>
              <a:pPr>
                <a:spcBef>
                  <a:spcPct val="0"/>
                </a:spcBef>
                <a:spcAft>
                  <a:spcPts val="600"/>
                </a:spcAft>
              </a:pPr>
              <a:t>32</a:t>
            </a:fld>
            <a:r>
              <a:rPr lang="en-US" b="1"/>
              <a:t> </a:t>
            </a:r>
            <a:br>
              <a:rPr lang="en-US" b="1"/>
            </a:br>
            <a:r>
              <a:rPr lang="en-US" b="1"/>
              <a:t>Drugs Associated With ED</a:t>
            </a:r>
          </a:p>
          <a:p>
            <a:pPr>
              <a:spcBef>
                <a:spcPct val="0"/>
              </a:spcBef>
              <a:spcAft>
                <a:spcPts val="600"/>
              </a:spcAft>
            </a:pPr>
            <a:r>
              <a:rPr lang="en-US"/>
              <a:t>Many different drugs have been associated with the increased occurrence of ED, some of which are common drugs used for controlling many of the risk factors for ED. Again, this shows the importance of asking often about ED. If there are already ED issues before you prescribe these medications, you can discuss them with the patient so he will let you know if his condition gets worse; thus, he can be more compliant with taking the medication. If he already has significant ED and it is a problem for him, you can decide whether to treat him or to further evaluate his vascular status.</a:t>
            </a:r>
            <a:r>
              <a:rPr lang="en-US" baseline="30000"/>
              <a:t>23</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7EA05-7171-204B-A633-C6AD77D4F22D}" type="slidenum">
              <a:rPr lang="lv-LV">
                <a:solidFill>
                  <a:prstClr val="black"/>
                </a:solidFill>
                <a:latin typeface="Calibri"/>
              </a:rPr>
              <a:pPr/>
              <a:t>33</a:t>
            </a:fld>
            <a:endParaRPr lang="lv-LV">
              <a:solidFill>
                <a:prstClr val="black"/>
              </a:solidFill>
              <a:latin typeface="Calibri"/>
            </a:endParaRPr>
          </a:p>
        </p:txBody>
      </p:sp>
      <p:sp>
        <p:nvSpPr>
          <p:cNvPr id="850946" name="Rectangle 2"/>
          <p:cNvSpPr>
            <a:spLocks noGrp="1" noRot="1" noChangeAspect="1" noChangeArrowheads="1" noTextEdit="1"/>
          </p:cNvSpPr>
          <p:nvPr>
            <p:ph type="sldImg"/>
          </p:nvPr>
        </p:nvSpPr>
        <p:spPr>
          <a:xfrm>
            <a:off x="1150938" y="685800"/>
            <a:ext cx="4570412" cy="3427413"/>
          </a:xfrm>
          <a:ln/>
        </p:spPr>
      </p:sp>
      <p:sp>
        <p:nvSpPr>
          <p:cNvPr id="850947" name="Rectangle 3"/>
          <p:cNvSpPr>
            <a:spLocks noGrp="1" noChangeArrowheads="1"/>
          </p:cNvSpPr>
          <p:nvPr>
            <p:ph type="body" idx="1"/>
          </p:nvPr>
        </p:nvSpPr>
        <p:spPr>
          <a:xfrm>
            <a:off x="896938" y="4144963"/>
            <a:ext cx="5083175" cy="4651375"/>
          </a:xfrm>
        </p:spPr>
        <p:txBody>
          <a:bodyPr/>
          <a:lstStyle/>
          <a:p>
            <a:pPr>
              <a:spcBef>
                <a:spcPct val="0"/>
              </a:spcBef>
              <a:spcAft>
                <a:spcPts val="600"/>
              </a:spcAft>
            </a:pPr>
            <a:r>
              <a:rPr lang="en-US" b="1"/>
              <a:t>Slide 21</a:t>
            </a:r>
            <a:br>
              <a:rPr lang="en-US" b="1"/>
            </a:br>
            <a:r>
              <a:rPr lang="en-US" b="1"/>
              <a:t>Evaluation of the Risks of MI With Intercourse</a:t>
            </a:r>
          </a:p>
          <a:p>
            <a:pPr>
              <a:spcBef>
                <a:spcPct val="0"/>
              </a:spcBef>
              <a:spcAft>
                <a:spcPts val="600"/>
              </a:spcAft>
            </a:pPr>
            <a:r>
              <a:rPr lang="en-US"/>
              <a:t>The actual risk of having an MI with intercourse is low. A healthy 50-year-old man has a baseline annual risk of about 1.0%. In the 2 hours following sexual intercourse, this risk increases slightly. The increased risk with sexual activity annualizes to 1.01%.</a:t>
            </a:r>
            <a:r>
              <a:rPr lang="en-US" baseline="30000"/>
              <a:t>19</a:t>
            </a:r>
          </a:p>
          <a:p>
            <a:pPr>
              <a:spcBef>
                <a:spcPct val="0"/>
              </a:spcBef>
              <a:spcAft>
                <a:spcPts val="600"/>
              </a:spcAft>
            </a:pPr>
            <a:r>
              <a:rPr lang="en-US"/>
              <a:t>During sexual activity with a long-standing partner, the lower range of metabolic equivalence (MET) is 2 to 3 METs, and the upper range is 5 to 6 METs. By comparison, the exertion of golf is 4 to 5 METs and of heavy chores is 3 to 6 METs.</a:t>
            </a:r>
            <a:r>
              <a:rPr lang="en-US" baseline="30000"/>
              <a:t>5</a:t>
            </a:r>
          </a:p>
          <a:p>
            <a:pPr>
              <a:spcBef>
                <a:spcPct val="0"/>
              </a:spcBef>
              <a:spcAft>
                <a:spcPts val="600"/>
              </a:spcAft>
            </a:pPr>
            <a:r>
              <a:rPr lang="en-US"/>
              <a:t>From a clinical standpoint, if a patient can tolerate 5 to 6 METs on a stress test, from an exertion standpoint he can safely resume sexual activity. If he is on nitrates, he is NOT a candidate for VIAGRA</a:t>
            </a:r>
            <a:r>
              <a:rPr lang="en-US" baseline="30000"/>
              <a:t>®</a:t>
            </a:r>
            <a:r>
              <a:rPr lang="en-US"/>
              <a:t> (sildenafil citrate). Options include considering other types of ED therapies or switching to a non-nitrate vasodilator.</a:t>
            </a:r>
            <a:r>
              <a:rPr lang="en-US" baseline="30000"/>
              <a:t>20</a:t>
            </a:r>
            <a:endParaRPr lang="en-US" baseline="30000">
              <a:ea typeface="Times New Roman" charset="0"/>
              <a:cs typeface="Times New Roman" charset="0"/>
            </a:endParaRPr>
          </a:p>
          <a:p>
            <a:endParaRPr lang="en-US" baseline="30000"/>
          </a:p>
          <a:p>
            <a:endParaRPr lang="en-US"/>
          </a:p>
          <a:p>
            <a:endParaRPr lang="en-US"/>
          </a:p>
          <a:p>
            <a:endParaRPr lang="en-US"/>
          </a:p>
          <a:p>
            <a:endParaRPr lang="en-US"/>
          </a:p>
          <a:p>
            <a:endParaRPr lang="en-US"/>
          </a:p>
          <a:p>
            <a:r>
              <a:rPr lang="en-US"/>
              <a:t>Please see accompanying full prescribing information for VIAGRA </a:t>
            </a:r>
            <a:r>
              <a:rPr lang="en-US">
                <a:sym typeface="Symbol" charset="2"/>
              </a:rPr>
              <a:t>25-mg, 50-mg, </a:t>
            </a:r>
            <a:br>
              <a:rPr lang="en-US">
                <a:sym typeface="Symbol" charset="2"/>
              </a:rPr>
            </a:br>
            <a:r>
              <a:rPr lang="en-US">
                <a:sym typeface="Symbol" charset="2"/>
              </a:rPr>
              <a:t>100-mg tablets by clicking on the prescribing information button located on the main menu of this CD-ROM program.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BA6B9D-2F7D-0C49-A524-6B4E51B72C93}" type="slidenum">
              <a:rPr lang="lv-LV">
                <a:solidFill>
                  <a:prstClr val="black"/>
                </a:solidFill>
                <a:latin typeface="Calibri"/>
              </a:rPr>
              <a:pPr/>
              <a:t>34</a:t>
            </a:fld>
            <a:endParaRPr lang="lv-LV">
              <a:solidFill>
                <a:prstClr val="black"/>
              </a:solidFill>
              <a:latin typeface="Calibri"/>
            </a:endParaRPr>
          </a:p>
        </p:txBody>
      </p:sp>
      <p:sp>
        <p:nvSpPr>
          <p:cNvPr id="799746" name="Rectangle 2"/>
          <p:cNvSpPr>
            <a:spLocks noGrp="1" noRot="1" noChangeAspect="1" noChangeArrowheads="1" noTextEdit="1"/>
          </p:cNvSpPr>
          <p:nvPr>
            <p:ph type="sldImg"/>
          </p:nvPr>
        </p:nvSpPr>
        <p:spPr>
          <a:xfrm>
            <a:off x="1144588" y="509588"/>
            <a:ext cx="4572000" cy="3429000"/>
          </a:xfrm>
          <a:ln/>
        </p:spPr>
      </p:sp>
      <p:sp>
        <p:nvSpPr>
          <p:cNvPr id="799747" name="Rectangle 3"/>
          <p:cNvSpPr>
            <a:spLocks noGrp="1" noChangeArrowheads="1"/>
          </p:cNvSpPr>
          <p:nvPr>
            <p:ph type="body" idx="1"/>
          </p:nvPr>
        </p:nvSpPr>
        <p:spPr>
          <a:xfrm>
            <a:off x="309563" y="4067175"/>
            <a:ext cx="6165850" cy="4633913"/>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hh">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userDrawn="1"/>
        </p:nvSpPr>
        <p:spPr bwMode="auto">
          <a:xfrm>
            <a:off x="3132138" y="5970588"/>
            <a:ext cx="287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lv-LV" altLang="lv-LV" sz="1600">
                <a:solidFill>
                  <a:srgbClr val="1A4D83"/>
                </a:solidFill>
                <a:latin typeface="CentSchbook TL" pitchFamily="18" charset="0"/>
              </a:rPr>
              <a:t>2013. gada 3. oktobrī</a:t>
            </a:r>
          </a:p>
        </p:txBody>
      </p:sp>
      <p:sp>
        <p:nvSpPr>
          <p:cNvPr id="6" name="Title 1"/>
          <p:cNvSpPr>
            <a:spLocks noGrp="1"/>
          </p:cNvSpPr>
          <p:nvPr>
            <p:ph type="ctrTitle"/>
          </p:nvPr>
        </p:nvSpPr>
        <p:spPr>
          <a:xfrm>
            <a:off x="971600" y="2492896"/>
            <a:ext cx="7200800" cy="2123658"/>
          </a:xfrm>
          <a:prstGeom prst="rect">
            <a:avLst/>
          </a:prstGeom>
        </p:spPr>
        <p:txBody>
          <a:bodyPr anchor="ctr"/>
          <a:lstStyle>
            <a:lvl1pPr>
              <a:defRPr b="1"/>
            </a:lvl1pPr>
          </a:lstStyle>
          <a:p>
            <a:r>
              <a:rPr lang="en-US" dirty="0" smtClean="0"/>
              <a:t>Click to edit Master title style</a:t>
            </a:r>
            <a:endParaRPr lang="lv-LV" dirty="0"/>
          </a:p>
        </p:txBody>
      </p:sp>
      <p:sp>
        <p:nvSpPr>
          <p:cNvPr id="11" name="Subtitle 2"/>
          <p:cNvSpPr>
            <a:spLocks noGrp="1"/>
          </p:cNvSpPr>
          <p:nvPr>
            <p:ph type="subTitle" idx="1"/>
          </p:nvPr>
        </p:nvSpPr>
        <p:spPr>
          <a:xfrm>
            <a:off x="971600" y="5013176"/>
            <a:ext cx="7200800" cy="432048"/>
          </a:xfrm>
          <a:prstGeom prst="rect">
            <a:avLst/>
          </a:prstGeom>
        </p:spPr>
        <p:txBody>
          <a:bodyPr anchor="ctr"/>
          <a:lstStyle>
            <a:lvl1pPr marL="0" indent="0" algn="ctr">
              <a:buNone/>
              <a:defRPr sz="2800" b="1" i="1">
                <a:solidFill>
                  <a:srgbClr val="1A4D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lv-LV" dirty="0"/>
          </a:p>
        </p:txBody>
      </p:sp>
    </p:spTree>
    <p:extLst>
      <p:ext uri="{BB962C8B-B14F-4D97-AF65-F5344CB8AC3E}">
        <p14:creationId xmlns:p14="http://schemas.microsoft.com/office/powerpoint/2010/main" val="3456711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1A4D83"/>
                </a:solidFill>
              </a:defRPr>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rgbClr val="1A4D8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1A4D8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6117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34082"/>
          </a:xfrm>
          <a:prstGeom prst="rect">
            <a:avLst/>
          </a:prstGeom>
        </p:spPr>
        <p:txBody>
          <a:bodyPr/>
          <a:lstStyle>
            <a:lvl1pPr>
              <a:defRPr>
                <a:solidFill>
                  <a:srgbClr val="1A4D83"/>
                </a:solidFill>
              </a:defRPr>
            </a:lvl1pPr>
          </a:lstStyle>
          <a:p>
            <a:r>
              <a:rPr lang="en-US" dirty="0" smtClean="0"/>
              <a:t>Click to edit Master title style</a:t>
            </a:r>
            <a:endParaRPr lang="lv-LV" dirty="0"/>
          </a:p>
        </p:txBody>
      </p:sp>
      <p:sp>
        <p:nvSpPr>
          <p:cNvPr id="3" name="Vertical Text Placeholder 2"/>
          <p:cNvSpPr>
            <a:spLocks noGrp="1"/>
          </p:cNvSpPr>
          <p:nvPr>
            <p:ph type="body" orient="vert" idx="1"/>
          </p:nvPr>
        </p:nvSpPr>
        <p:spPr>
          <a:xfrm>
            <a:off x="251520" y="1124744"/>
            <a:ext cx="8640960" cy="5040560"/>
          </a:xfrm>
          <a:prstGeom prst="rect">
            <a:avLst/>
          </a:prstGeom>
        </p:spPr>
        <p:txBody>
          <a:bodyPr vert="eaVert"/>
          <a:lstStyle>
            <a:lvl1pPr>
              <a:defRPr>
                <a:solidFill>
                  <a:srgbClr val="1A4D83"/>
                </a:solidFill>
              </a:defRPr>
            </a:lvl1pPr>
            <a:lvl2pPr>
              <a:defRPr>
                <a:solidFill>
                  <a:srgbClr val="1A4D83"/>
                </a:solidFill>
              </a:defRPr>
            </a:lvl2pPr>
            <a:lvl3pPr>
              <a:defRPr>
                <a:solidFill>
                  <a:srgbClr val="1A4D83"/>
                </a:solidFill>
              </a:defRPr>
            </a:lvl3pPr>
            <a:lvl4pPr>
              <a:defRPr>
                <a:solidFill>
                  <a:srgbClr val="1A4D83"/>
                </a:solidFill>
              </a:defRPr>
            </a:lvl4pPr>
            <a:lvl5pPr>
              <a:defRPr>
                <a:solidFill>
                  <a:srgbClr val="1A4D8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1182886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rgbClr val="1A4D83"/>
                </a:solidFill>
              </a:defRPr>
            </a:lvl1pPr>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rgbClr val="1A4D83"/>
                </a:solidFill>
              </a:defRPr>
            </a:lvl1pPr>
            <a:lvl2pPr>
              <a:defRPr>
                <a:solidFill>
                  <a:srgbClr val="1A4D83"/>
                </a:solidFill>
              </a:defRPr>
            </a:lvl2pPr>
            <a:lvl3pPr>
              <a:defRPr>
                <a:solidFill>
                  <a:srgbClr val="1A4D83"/>
                </a:solidFill>
              </a:defRPr>
            </a:lvl3pPr>
            <a:lvl4pPr>
              <a:defRPr>
                <a:solidFill>
                  <a:srgbClr val="1A4D83"/>
                </a:solidFill>
              </a:defRPr>
            </a:lvl4pPr>
            <a:lvl5pPr>
              <a:defRPr>
                <a:solidFill>
                  <a:srgbClr val="1A4D8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Tree>
    <p:extLst>
      <p:ext uri="{BB962C8B-B14F-4D97-AF65-F5344CB8AC3E}">
        <p14:creationId xmlns:p14="http://schemas.microsoft.com/office/powerpoint/2010/main" val="1433612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a:prstGeom prst="rect">
            <a:avLst/>
          </a:prstGeom>
        </p:spPr>
        <p:txBody>
          <a:bodyPr/>
          <a:lstStyle/>
          <a:p>
            <a:r>
              <a:rPr kumimoji="0" lang="lv-LV" smtClean="0"/>
              <a:t>Click to edit Master title style</a:t>
            </a:r>
            <a:endParaRPr kumimoji="0" lang="en-US"/>
          </a:p>
        </p:txBody>
      </p:sp>
      <p:sp>
        <p:nvSpPr>
          <p:cNvPr id="3" name="Date Placeholder 2"/>
          <p:cNvSpPr>
            <a:spLocks noGrp="1"/>
          </p:cNvSpPr>
          <p:nvPr>
            <p:ph type="dt" sz="half" idx="10"/>
          </p:nvPr>
        </p:nvSpPr>
        <p:spPr>
          <a:xfrm>
            <a:off x="5791200" y="6404984"/>
            <a:ext cx="3044952" cy="365760"/>
          </a:xfrm>
          <a:prstGeom prst="rect">
            <a:avLst/>
          </a:prstGeom>
        </p:spPr>
        <p:txBody>
          <a:bodyPr/>
          <a:lstStyle/>
          <a:p>
            <a:fld id="{45F76797-E559-264A-8D90-D4656FD12892}" type="datetimeFigureOut">
              <a:rPr lang="lt-LT" smtClean="0">
                <a:latin typeface="Georgia"/>
              </a:rPr>
              <a:pPr/>
              <a:t>2013.10.01</a:t>
            </a:fld>
            <a:endParaRPr lang="lt-LT">
              <a:latin typeface="Georgia"/>
            </a:endParaRPr>
          </a:p>
        </p:txBody>
      </p:sp>
      <p:sp>
        <p:nvSpPr>
          <p:cNvPr id="4" name="Footer Placeholder 3"/>
          <p:cNvSpPr>
            <a:spLocks noGrp="1"/>
          </p:cNvSpPr>
          <p:nvPr>
            <p:ph type="ftr" sz="quarter" idx="11"/>
          </p:nvPr>
        </p:nvSpPr>
        <p:spPr>
          <a:xfrm>
            <a:off x="304800" y="6410848"/>
            <a:ext cx="3581400" cy="365760"/>
          </a:xfrm>
          <a:prstGeom prst="rect">
            <a:avLst/>
          </a:prstGeom>
        </p:spPr>
        <p:txBody>
          <a:bodyPr/>
          <a:lstStyle/>
          <a:p>
            <a:endParaRPr lang="lt-LT">
              <a:latin typeface="Georgia"/>
            </a:endParaRPr>
          </a:p>
        </p:txBody>
      </p:sp>
      <p:sp>
        <p:nvSpPr>
          <p:cNvPr id="5" name="Slide Number Placeholder 4"/>
          <p:cNvSpPr>
            <a:spLocks noGrp="1"/>
          </p:cNvSpPr>
          <p:nvPr>
            <p:ph type="sldNum" sz="quarter" idx="12"/>
          </p:nvPr>
        </p:nvSpPr>
        <p:spPr>
          <a:xfrm>
            <a:off x="4343400" y="1036020"/>
            <a:ext cx="457200" cy="441325"/>
          </a:xfrm>
          <a:prstGeom prst="rect">
            <a:avLst/>
          </a:prstGeom>
        </p:spPr>
        <p:txBody>
          <a:bodyPr/>
          <a:lstStyle/>
          <a:p>
            <a:fld id="{257F1FC9-C4E2-974C-9B96-3F7661D33ED8}" type="slidenum">
              <a:rPr lang="lt-LT" smtClean="0">
                <a:solidFill>
                  <a:srgbClr val="8CADAE">
                    <a:shade val="75000"/>
                  </a:srgbClr>
                </a:solidFill>
                <a:latin typeface="Georgia"/>
              </a:rPr>
              <a:pPr/>
              <a:t>‹#›</a:t>
            </a:fld>
            <a:endParaRPr lang="lt-LT">
              <a:solidFill>
                <a:srgbClr val="8CADAE">
                  <a:shade val="75000"/>
                </a:srgbClr>
              </a:solidFill>
              <a:latin typeface="Georgia"/>
            </a:endParaRPr>
          </a:p>
        </p:txBody>
      </p:sp>
    </p:spTree>
    <p:extLst>
      <p:ext uri="{BB962C8B-B14F-4D97-AF65-F5344CB8AC3E}">
        <p14:creationId xmlns:p14="http://schemas.microsoft.com/office/powerpoint/2010/main" val="2260797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9283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1A4D83"/>
                </a:solidFill>
              </a:defRPr>
            </a:lvl1pPr>
          </a:lstStyle>
          <a:p>
            <a:r>
              <a:rPr lang="en-US" dirty="0" smtClean="0"/>
              <a:t>Click to edit Master title style</a:t>
            </a:r>
            <a:endParaRPr lang="lv-LV"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1A4D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lv-LV" dirty="0"/>
          </a:p>
        </p:txBody>
      </p:sp>
    </p:spTree>
    <p:extLst>
      <p:ext uri="{BB962C8B-B14F-4D97-AF65-F5344CB8AC3E}">
        <p14:creationId xmlns:p14="http://schemas.microsoft.com/office/powerpoint/2010/main" val="2526501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34082"/>
          </a:xfrm>
          <a:prstGeom prst="rect">
            <a:avLst/>
          </a:prstGeom>
        </p:spPr>
        <p:txBody>
          <a:bodyPr/>
          <a:lstStyle/>
          <a:p>
            <a:r>
              <a:rPr lang="en-US" dirty="0" smtClean="0"/>
              <a:t>Click to edit Master title style</a:t>
            </a:r>
            <a:endParaRPr lang="lv-LV" dirty="0"/>
          </a:p>
        </p:txBody>
      </p:sp>
      <p:sp>
        <p:nvSpPr>
          <p:cNvPr id="10" name="Text Placeholder 9"/>
          <p:cNvSpPr>
            <a:spLocks noGrp="1"/>
          </p:cNvSpPr>
          <p:nvPr>
            <p:ph type="body" sz="quarter" idx="10"/>
          </p:nvPr>
        </p:nvSpPr>
        <p:spPr>
          <a:xfrm>
            <a:off x="250825" y="1268413"/>
            <a:ext cx="8642350" cy="4897437"/>
          </a:xfrm>
          <a:prstGeom prst="rect">
            <a:avLst/>
          </a:prstGeo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428914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34082"/>
          </a:xfrm>
          <a:prstGeom prst="rect">
            <a:avLst/>
          </a:prstGeom>
        </p:spPr>
        <p:txBody>
          <a:bodyPr/>
          <a:lstStyle>
            <a:lvl1pPr>
              <a:defRPr>
                <a:solidFill>
                  <a:srgbClr val="1A4D83"/>
                </a:solidFill>
              </a:defRPr>
            </a:lvl1pPr>
          </a:lstStyle>
          <a:p>
            <a:r>
              <a:rPr lang="en-US" dirty="0" smtClean="0"/>
              <a:t>Click to edit Master title style</a:t>
            </a:r>
            <a:endParaRPr lang="lv-LV" dirty="0"/>
          </a:p>
        </p:txBody>
      </p:sp>
      <p:sp>
        <p:nvSpPr>
          <p:cNvPr id="3" name="Content Placeholder 2"/>
          <p:cNvSpPr>
            <a:spLocks noGrp="1"/>
          </p:cNvSpPr>
          <p:nvPr>
            <p:ph idx="1"/>
          </p:nvPr>
        </p:nvSpPr>
        <p:spPr>
          <a:xfrm>
            <a:off x="251520" y="1124744"/>
            <a:ext cx="8640960" cy="5040560"/>
          </a:xfrm>
          <a:prstGeom prst="rect">
            <a:avLst/>
          </a:prstGeom>
        </p:spPr>
        <p:txBody>
          <a:bodyPr/>
          <a:lstStyle>
            <a:lvl1pPr>
              <a:defRPr>
                <a:solidFill>
                  <a:srgbClr val="1A4D83"/>
                </a:solidFill>
              </a:defRPr>
            </a:lvl1pPr>
            <a:lvl2pPr>
              <a:defRPr>
                <a:solidFill>
                  <a:srgbClr val="1A4D83"/>
                </a:solidFill>
              </a:defRPr>
            </a:lvl2pPr>
            <a:lvl3pPr>
              <a:defRPr>
                <a:solidFill>
                  <a:srgbClr val="1A4D83"/>
                </a:solidFill>
              </a:defRPr>
            </a:lvl3pPr>
            <a:lvl4pPr>
              <a:defRPr>
                <a:solidFill>
                  <a:srgbClr val="1A4D83"/>
                </a:solidFill>
              </a:defRPr>
            </a:lvl4pPr>
            <a:lvl5pPr>
              <a:defRPr>
                <a:solidFill>
                  <a:srgbClr val="1A4D8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1DB629C-B819-4092-A84A-A1CD19B6613C}" type="datetimeFigureOut">
              <a:rPr lang="lv-LV"/>
              <a:pPr>
                <a:defRPr/>
              </a:pPr>
              <a:t>2013.10.01.</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238BF5F-2FB2-43C4-9BB2-EE7AACCD1FA3}" type="slidenum">
              <a:rPr lang="lv-LV"/>
              <a:pPr>
                <a:defRPr/>
              </a:pPr>
              <a:t>‹#›</a:t>
            </a:fld>
            <a:endParaRPr lang="lv-LV"/>
          </a:p>
        </p:txBody>
      </p:sp>
    </p:spTree>
    <p:extLst>
      <p:ext uri="{BB962C8B-B14F-4D97-AF65-F5344CB8AC3E}">
        <p14:creationId xmlns:p14="http://schemas.microsoft.com/office/powerpoint/2010/main" val="3400593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300" b="1" cap="all">
                <a:solidFill>
                  <a:srgbClr val="1A4D83"/>
                </a:solidFill>
              </a:defRPr>
            </a:lvl1pPr>
          </a:lstStyle>
          <a:p>
            <a:r>
              <a:rPr lang="en-US" dirty="0" smtClean="0"/>
              <a:t>Click to edit Master title style</a:t>
            </a:r>
            <a:endParaRPr lang="lv-LV"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1A4D8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39216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34082"/>
          </a:xfrm>
          <a:prstGeom prst="rect">
            <a:avLst/>
          </a:prstGeom>
        </p:spPr>
        <p:txBody>
          <a:bodyPr/>
          <a:lstStyle>
            <a:lvl1pPr>
              <a:defRPr>
                <a:solidFill>
                  <a:srgbClr val="1A4D83"/>
                </a:solidFill>
              </a:defRPr>
            </a:lvl1pPr>
          </a:lstStyle>
          <a:p>
            <a:r>
              <a:rPr lang="en-US" dirty="0" smtClean="0"/>
              <a:t>Click to edit Master title style</a:t>
            </a:r>
            <a:endParaRPr lang="lv-LV"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1A4D83"/>
                </a:solidFill>
              </a:defRPr>
            </a:lvl1pPr>
            <a:lvl2pPr>
              <a:defRPr sz="2400">
                <a:solidFill>
                  <a:srgbClr val="1A4D83"/>
                </a:solidFill>
              </a:defRPr>
            </a:lvl2pPr>
            <a:lvl3pPr>
              <a:defRPr sz="2000">
                <a:solidFill>
                  <a:srgbClr val="1A4D83"/>
                </a:solidFill>
              </a:defRPr>
            </a:lvl3pPr>
            <a:lvl4pPr>
              <a:defRPr sz="1800">
                <a:solidFill>
                  <a:srgbClr val="1A4D83"/>
                </a:solidFill>
              </a:defRPr>
            </a:lvl4pPr>
            <a:lvl5pPr>
              <a:defRPr sz="1800">
                <a:solidFill>
                  <a:srgbClr val="1A4D8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1A4D83"/>
                </a:solidFill>
              </a:defRPr>
            </a:lvl1pPr>
            <a:lvl2pPr>
              <a:defRPr sz="2400">
                <a:solidFill>
                  <a:srgbClr val="1A4D83"/>
                </a:solidFill>
              </a:defRPr>
            </a:lvl2pPr>
            <a:lvl3pPr>
              <a:defRPr sz="2000">
                <a:solidFill>
                  <a:srgbClr val="1A4D83"/>
                </a:solidFill>
              </a:defRPr>
            </a:lvl3pPr>
            <a:lvl4pPr>
              <a:defRPr sz="1800">
                <a:solidFill>
                  <a:srgbClr val="1A4D83"/>
                </a:solidFill>
              </a:defRPr>
            </a:lvl4pPr>
            <a:lvl5pPr>
              <a:defRPr sz="1800">
                <a:solidFill>
                  <a:srgbClr val="1A4D8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Tree>
    <p:extLst>
      <p:ext uri="{BB962C8B-B14F-4D97-AF65-F5344CB8AC3E}">
        <p14:creationId xmlns:p14="http://schemas.microsoft.com/office/powerpoint/2010/main" val="125221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34082"/>
          </a:xfrm>
          <a:prstGeom prst="rect">
            <a:avLst/>
          </a:prstGeom>
        </p:spPr>
        <p:txBody>
          <a:bodyPr/>
          <a:lstStyle>
            <a:lvl1pPr>
              <a:defRPr>
                <a:solidFill>
                  <a:srgbClr val="1A4D83"/>
                </a:solidFill>
              </a:defRPr>
            </a:lvl1pPr>
          </a:lstStyle>
          <a:p>
            <a:r>
              <a:rPr lang="en-US" dirty="0" smtClean="0"/>
              <a:t>Click to edit Master title style</a:t>
            </a:r>
            <a:endParaRPr lang="lv-LV"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1A4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1A4D83"/>
                </a:solidFill>
              </a:defRPr>
            </a:lvl1pPr>
            <a:lvl2pPr>
              <a:defRPr sz="2000">
                <a:solidFill>
                  <a:srgbClr val="1A4D83"/>
                </a:solidFill>
              </a:defRPr>
            </a:lvl2pPr>
            <a:lvl3pPr>
              <a:defRPr sz="1800">
                <a:solidFill>
                  <a:srgbClr val="1A4D83"/>
                </a:solidFill>
              </a:defRPr>
            </a:lvl3pPr>
            <a:lvl4pPr>
              <a:defRPr sz="1600">
                <a:solidFill>
                  <a:srgbClr val="1A4D83"/>
                </a:solidFill>
              </a:defRPr>
            </a:lvl4pPr>
            <a:lvl5pPr>
              <a:defRPr sz="1600">
                <a:solidFill>
                  <a:srgbClr val="1A4D83"/>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1A4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1A4D83"/>
                </a:solidFill>
              </a:defRPr>
            </a:lvl1pPr>
            <a:lvl2pPr>
              <a:defRPr sz="2000">
                <a:solidFill>
                  <a:srgbClr val="1A4D83"/>
                </a:solidFill>
              </a:defRPr>
            </a:lvl2pPr>
            <a:lvl3pPr>
              <a:defRPr sz="1800">
                <a:solidFill>
                  <a:srgbClr val="1A4D83"/>
                </a:solidFill>
              </a:defRPr>
            </a:lvl3pPr>
            <a:lvl4pPr>
              <a:defRPr sz="1600">
                <a:solidFill>
                  <a:srgbClr val="1A4D83"/>
                </a:solidFill>
              </a:defRPr>
            </a:lvl4pPr>
            <a:lvl5pPr>
              <a:defRPr sz="1600">
                <a:solidFill>
                  <a:srgbClr val="1A4D83"/>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Tree>
    <p:extLst>
      <p:ext uri="{BB962C8B-B14F-4D97-AF65-F5344CB8AC3E}">
        <p14:creationId xmlns:p14="http://schemas.microsoft.com/office/powerpoint/2010/main" val="2218565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73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1A4D83"/>
                </a:solidFill>
              </a:defRPr>
            </a:lvl1pPr>
          </a:lstStyle>
          <a:p>
            <a:r>
              <a:rPr lang="en-US" dirty="0" smtClean="0"/>
              <a:t>Click to edit Master title style</a:t>
            </a:r>
            <a:endParaRPr lang="lv-LV"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rgbClr val="1A4D83"/>
                </a:solidFill>
              </a:defRPr>
            </a:lvl1pPr>
            <a:lvl2pPr>
              <a:defRPr sz="2800">
                <a:solidFill>
                  <a:srgbClr val="1A4D83"/>
                </a:solidFill>
              </a:defRPr>
            </a:lvl2pPr>
            <a:lvl3pPr>
              <a:defRPr sz="2400">
                <a:solidFill>
                  <a:srgbClr val="1A4D83"/>
                </a:solidFill>
              </a:defRPr>
            </a:lvl3pPr>
            <a:lvl4pPr>
              <a:defRPr sz="2000">
                <a:solidFill>
                  <a:srgbClr val="1A4D83"/>
                </a:solidFill>
              </a:defRPr>
            </a:lvl4pPr>
            <a:lvl5pPr>
              <a:defRPr sz="2000">
                <a:solidFill>
                  <a:srgbClr val="1A4D83"/>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97305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Schbook TL" pitchFamily="18" charset="0"/>
        </a:defRPr>
      </a:lvl2pPr>
      <a:lvl3pPr algn="ctr" rtl="0" eaLnBrk="0" fontAlgn="base" hangingPunct="0">
        <a:spcBef>
          <a:spcPct val="0"/>
        </a:spcBef>
        <a:spcAft>
          <a:spcPct val="0"/>
        </a:spcAft>
        <a:defRPr sz="4400">
          <a:solidFill>
            <a:schemeClr val="tx1"/>
          </a:solidFill>
          <a:latin typeface="CentSchbook TL" pitchFamily="18" charset="0"/>
        </a:defRPr>
      </a:lvl3pPr>
      <a:lvl4pPr algn="ctr" rtl="0" eaLnBrk="0" fontAlgn="base" hangingPunct="0">
        <a:spcBef>
          <a:spcPct val="0"/>
        </a:spcBef>
        <a:spcAft>
          <a:spcPct val="0"/>
        </a:spcAft>
        <a:defRPr sz="4400">
          <a:solidFill>
            <a:schemeClr val="tx1"/>
          </a:solidFill>
          <a:latin typeface="CentSchbook TL" pitchFamily="18" charset="0"/>
        </a:defRPr>
      </a:lvl4pPr>
      <a:lvl5pPr algn="ctr" rtl="0" eaLnBrk="0" fontAlgn="base" hangingPunct="0">
        <a:spcBef>
          <a:spcPct val="0"/>
        </a:spcBef>
        <a:spcAft>
          <a:spcPct val="0"/>
        </a:spcAft>
        <a:defRPr sz="4400">
          <a:solidFill>
            <a:schemeClr val="tx1"/>
          </a:solidFill>
          <a:latin typeface="CentSchbook TL"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2" r:id="rId1"/>
    <p:sldLayoutId id="2147483723" r:id="rId2"/>
    <p:sldLayoutId id="2147483735"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49" r:id="rId12"/>
  </p:sldLayoutIdLst>
  <p:timing>
    <p:tnLst>
      <p:par>
        <p:cTn id="1" dur="indefinite" restart="never" nodeType="tmRoot"/>
      </p:par>
    </p:tnLst>
  </p:timing>
  <p:txStyles>
    <p:titleStyle>
      <a:lvl1pPr algn="ctr" rtl="0" eaLnBrk="0" fontAlgn="base" hangingPunct="0">
        <a:spcBef>
          <a:spcPct val="0"/>
        </a:spcBef>
        <a:spcAft>
          <a:spcPct val="0"/>
        </a:spcAft>
        <a:defRPr sz="3300" b="1" kern="1200">
          <a:solidFill>
            <a:srgbClr val="174171"/>
          </a:solidFill>
          <a:latin typeface="+mj-lt"/>
          <a:ea typeface="+mj-ea"/>
          <a:cs typeface="+mj-cs"/>
        </a:defRPr>
      </a:lvl1pPr>
      <a:lvl2pPr algn="ctr" rtl="0" eaLnBrk="0" fontAlgn="base" hangingPunct="0">
        <a:spcBef>
          <a:spcPct val="0"/>
        </a:spcBef>
        <a:spcAft>
          <a:spcPct val="0"/>
        </a:spcAft>
        <a:defRPr sz="3300" b="1">
          <a:solidFill>
            <a:srgbClr val="174171"/>
          </a:solidFill>
          <a:latin typeface="CentSchbook TL" pitchFamily="18" charset="0"/>
        </a:defRPr>
      </a:lvl2pPr>
      <a:lvl3pPr algn="ctr" rtl="0" eaLnBrk="0" fontAlgn="base" hangingPunct="0">
        <a:spcBef>
          <a:spcPct val="0"/>
        </a:spcBef>
        <a:spcAft>
          <a:spcPct val="0"/>
        </a:spcAft>
        <a:defRPr sz="3300" b="1">
          <a:solidFill>
            <a:srgbClr val="174171"/>
          </a:solidFill>
          <a:latin typeface="CentSchbook TL" pitchFamily="18" charset="0"/>
        </a:defRPr>
      </a:lvl3pPr>
      <a:lvl4pPr algn="ctr" rtl="0" eaLnBrk="0" fontAlgn="base" hangingPunct="0">
        <a:spcBef>
          <a:spcPct val="0"/>
        </a:spcBef>
        <a:spcAft>
          <a:spcPct val="0"/>
        </a:spcAft>
        <a:defRPr sz="3300" b="1">
          <a:solidFill>
            <a:srgbClr val="174171"/>
          </a:solidFill>
          <a:latin typeface="CentSchbook TL" pitchFamily="18" charset="0"/>
        </a:defRPr>
      </a:lvl4pPr>
      <a:lvl5pPr algn="ctr" rtl="0" eaLnBrk="0" fontAlgn="base" hangingPunct="0">
        <a:spcBef>
          <a:spcPct val="0"/>
        </a:spcBef>
        <a:spcAft>
          <a:spcPct val="0"/>
        </a:spcAft>
        <a:defRPr sz="3300" b="1">
          <a:solidFill>
            <a:srgbClr val="174171"/>
          </a:solidFill>
          <a:latin typeface="CentSchbook TL" pitchFamily="18" charset="0"/>
        </a:defRPr>
      </a:lvl5pPr>
      <a:lvl6pPr marL="457200" algn="ctr" rtl="0" fontAlgn="base">
        <a:spcBef>
          <a:spcPct val="0"/>
        </a:spcBef>
        <a:spcAft>
          <a:spcPct val="0"/>
        </a:spcAft>
        <a:defRPr sz="3300" b="1">
          <a:solidFill>
            <a:srgbClr val="174171"/>
          </a:solidFill>
          <a:latin typeface="Century Gothic" pitchFamily="34" charset="0"/>
        </a:defRPr>
      </a:lvl6pPr>
      <a:lvl7pPr marL="914400" algn="ctr" rtl="0" fontAlgn="base">
        <a:spcBef>
          <a:spcPct val="0"/>
        </a:spcBef>
        <a:spcAft>
          <a:spcPct val="0"/>
        </a:spcAft>
        <a:defRPr sz="3300" b="1">
          <a:solidFill>
            <a:srgbClr val="174171"/>
          </a:solidFill>
          <a:latin typeface="Century Gothic" pitchFamily="34" charset="0"/>
        </a:defRPr>
      </a:lvl7pPr>
      <a:lvl8pPr marL="1371600" algn="ctr" rtl="0" fontAlgn="base">
        <a:spcBef>
          <a:spcPct val="0"/>
        </a:spcBef>
        <a:spcAft>
          <a:spcPct val="0"/>
        </a:spcAft>
        <a:defRPr sz="3300" b="1">
          <a:solidFill>
            <a:srgbClr val="174171"/>
          </a:solidFill>
          <a:latin typeface="Century Gothic" pitchFamily="34" charset="0"/>
        </a:defRPr>
      </a:lvl8pPr>
      <a:lvl9pPr marL="1828800" algn="ctr" rtl="0" fontAlgn="base">
        <a:spcBef>
          <a:spcPct val="0"/>
        </a:spcBef>
        <a:spcAft>
          <a:spcPct val="0"/>
        </a:spcAft>
        <a:defRPr sz="3300" b="1">
          <a:solidFill>
            <a:srgbClr val="17417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rgbClr val="003F7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3F7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3F72"/>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3F7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3F7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1.xml"/><Relationship Id="rId5" Type="http://schemas.openxmlformats.org/officeDocument/2006/relationships/image" Target="../media/image9.jpeg"/><Relationship Id="rId4" Type="http://schemas.openxmlformats.org/officeDocument/2006/relationships/image" Target="../media/image8.wmf"/></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hyperlink" Target="http://current.com/http:/www.telegraph.co.uk/news/newstopics/howaboutthat/2976181/Swiss-restaurant-to-serve-meals-cooked-with-human-breast-milk.html"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jasn.org/content/vol14/issue12/images/large/25FF1.jpeg" TargetMode="External"/><Relationship Id="rId1" Type="http://schemas.openxmlformats.org/officeDocument/2006/relationships/slideLayout" Target="../slideLayouts/slideLayout11.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upload.wikimedia.org/wikipedia/commons/0/07/Nephron.svg"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upload.wikimedia.org/wikipedia/commons/0/07/Nephron.svg" TargetMode="External"/><Relationship Id="rId1" Type="http://schemas.openxmlformats.org/officeDocument/2006/relationships/slideLayout" Target="../slideLayouts/slideLayout11.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elderly_people"/>
          <p:cNvPicPr>
            <a:picLocks noChangeAspect="1" noChangeArrowheads="1"/>
          </p:cNvPicPr>
          <p:nvPr/>
        </p:nvPicPr>
        <p:blipFill>
          <a:blip r:embed="rId2"/>
          <a:srcRect/>
          <a:stretch>
            <a:fillRect/>
          </a:stretch>
        </p:blipFill>
        <p:spPr bwMode="auto">
          <a:xfrm>
            <a:off x="2748248" y="548680"/>
            <a:ext cx="3695960" cy="5530964"/>
          </a:xfrm>
          <a:prstGeom prst="rect">
            <a:avLst/>
          </a:prstGeom>
          <a:noFill/>
          <a:ln w="9525">
            <a:noFill/>
            <a:miter lim="800000"/>
            <a:headEnd/>
            <a:tailEnd/>
          </a:ln>
          <a:scene3d>
            <a:camera prst="obliqueBottomRight"/>
            <a:lightRig rig="threePt" dir="t"/>
          </a:scene3d>
          <a:sp3d>
            <a:bevelT/>
          </a:sp3d>
        </p:spPr>
      </p:pic>
    </p:spTree>
    <p:extLst>
      <p:ext uri="{BB962C8B-B14F-4D97-AF65-F5344CB8AC3E}">
        <p14:creationId xmlns:p14="http://schemas.microsoft.com/office/powerpoint/2010/main" val="4241356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850106"/>
          </a:xfrm>
        </p:spPr>
        <p:txBody>
          <a:bodyPr>
            <a:noAutofit/>
          </a:bodyPr>
          <a:lstStyle/>
          <a:p>
            <a:r>
              <a:rPr lang="lt-LT" sz="2000" b="1" dirty="0" smtClean="0">
                <a:latin typeface="Arial" panose="020B0604020202020204" pitchFamily="34" charset="0"/>
                <a:cs typeface="Arial" panose="020B0604020202020204" pitchFamily="34" charset="0"/>
              </a:rPr>
              <a:t>Kas notiek Latvijā?</a:t>
            </a:r>
            <a:br>
              <a:rPr lang="lt-LT" sz="2000" b="1" dirty="0" smtClean="0">
                <a:latin typeface="Arial" panose="020B0604020202020204" pitchFamily="34" charset="0"/>
                <a:cs typeface="Arial" panose="020B0604020202020204" pitchFamily="34" charset="0"/>
              </a:rPr>
            </a:br>
            <a:r>
              <a:rPr lang="lt-LT" sz="1600" b="1" i="1" dirty="0" smtClean="0">
                <a:latin typeface="Arial" panose="020B0604020202020204" pitchFamily="34" charset="0"/>
                <a:cs typeface="Arial" panose="020B0604020202020204" pitchFamily="34" charset="0"/>
              </a:rPr>
              <a:t>(dati no VPP A. Lejnieks, G. Bahs, A. Kalvelis u.c., 2009)</a:t>
            </a:r>
            <a:endParaRPr lang="lt-LT" sz="1600" b="1" i="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251520" y="1124744"/>
            <a:ext cx="8503920" cy="4824536"/>
          </a:xfrm>
        </p:spPr>
        <p:txBody>
          <a:bodyPr>
            <a:noAutofit/>
          </a:bodyPr>
          <a:lstStyle/>
          <a:p>
            <a:r>
              <a:rPr lang="lt-LT" sz="1800" dirty="0" smtClean="0">
                <a:latin typeface="Arial" panose="020B0604020202020204" pitchFamily="34" charset="0"/>
                <a:cs typeface="Arial" panose="020B0604020202020204" pitchFamily="34" charset="0"/>
              </a:rPr>
              <a:t>CD – 4,8% (28000 cilvēku analīze), no tiem:</a:t>
            </a:r>
            <a:endParaRPr lang="lt-LT" sz="2000" dirty="0" smtClean="0">
              <a:latin typeface="Arial" panose="020B0604020202020204" pitchFamily="34" charset="0"/>
              <a:cs typeface="Arial" panose="020B0604020202020204" pitchFamily="34" charset="0"/>
            </a:endParaRPr>
          </a:p>
          <a:p>
            <a:pPr lvl="1"/>
            <a:r>
              <a:rPr lang="lt-LT" sz="1600" dirty="0" smtClean="0">
                <a:latin typeface="Arial" panose="020B0604020202020204" pitchFamily="34" charset="0"/>
                <a:cs typeface="Arial" panose="020B0604020202020204" pitchFamily="34" charset="0"/>
              </a:rPr>
              <a:t>Jaunākiem (līdz 40 gadiem) – 1,1%</a:t>
            </a:r>
          </a:p>
          <a:p>
            <a:pPr lvl="1"/>
            <a:r>
              <a:rPr lang="lt-LT" sz="1600" dirty="0" smtClean="0">
                <a:latin typeface="Arial" panose="020B0604020202020204" pitchFamily="34" charset="0"/>
                <a:cs typeface="Arial" panose="020B0604020202020204" pitchFamily="34" charset="0"/>
              </a:rPr>
              <a:t>Vecākiem (pēc 65 gadiem) – </a:t>
            </a:r>
            <a:r>
              <a:rPr lang="lt-LT" sz="1600" b="1" dirty="0" smtClean="0">
                <a:solidFill>
                  <a:srgbClr val="FF0000"/>
                </a:solidFill>
                <a:latin typeface="Arial" panose="020B0604020202020204" pitchFamily="34" charset="0"/>
                <a:cs typeface="Arial" panose="020B0604020202020204" pitchFamily="34" charset="0"/>
              </a:rPr>
              <a:t>6,7%</a:t>
            </a:r>
          </a:p>
          <a:p>
            <a:r>
              <a:rPr lang="lt-LT" sz="1800" dirty="0" smtClean="0">
                <a:latin typeface="Arial" panose="020B0604020202020204" pitchFamily="34" charset="0"/>
                <a:cs typeface="Arial" panose="020B0604020202020204" pitchFamily="34" charset="0"/>
              </a:rPr>
              <a:t>Glikēmija ≥6,1 mmol/L – 20,9%, no tiem:</a:t>
            </a:r>
          </a:p>
          <a:p>
            <a:pPr lvl="1"/>
            <a:r>
              <a:rPr lang="lt-LT" sz="1600" dirty="0" smtClean="0">
                <a:latin typeface="Arial" panose="020B0604020202020204" pitchFamily="34" charset="0"/>
                <a:cs typeface="Arial" panose="020B0604020202020204" pitchFamily="34" charset="0"/>
              </a:rPr>
              <a:t>Vīrieši – 9,5%</a:t>
            </a:r>
          </a:p>
          <a:p>
            <a:pPr lvl="1"/>
            <a:r>
              <a:rPr lang="lt-LT" sz="1600" dirty="0" smtClean="0">
                <a:latin typeface="Arial" panose="020B0604020202020204" pitchFamily="34" charset="0"/>
                <a:cs typeface="Arial" panose="020B0604020202020204" pitchFamily="34" charset="0"/>
              </a:rPr>
              <a:t>Sievietes – 9,1 %</a:t>
            </a:r>
          </a:p>
          <a:p>
            <a:pPr lvl="1"/>
            <a:r>
              <a:rPr lang="lt-LT" sz="1600" dirty="0" smtClean="0">
                <a:latin typeface="Arial" panose="020B0604020202020204" pitchFamily="34" charset="0"/>
                <a:cs typeface="Arial" panose="020B0604020202020204" pitchFamily="34" charset="0"/>
              </a:rPr>
              <a:t>≥60 gadiem – </a:t>
            </a:r>
            <a:r>
              <a:rPr lang="lt-LT" sz="1600" b="1" dirty="0" smtClean="0">
                <a:solidFill>
                  <a:srgbClr val="FF0000"/>
                </a:solidFill>
                <a:latin typeface="Arial" panose="020B0604020202020204" pitchFamily="34" charset="0"/>
                <a:cs typeface="Arial" panose="020B0604020202020204" pitchFamily="34" charset="0"/>
              </a:rPr>
              <a:t>28.5%</a:t>
            </a:r>
            <a:r>
              <a:rPr lang="lt-LT" sz="1600" dirty="0" smtClean="0">
                <a:latin typeface="Arial" panose="020B0604020202020204" pitchFamily="34" charset="0"/>
                <a:cs typeface="Arial" panose="020B0604020202020204" pitchFamily="34" charset="0"/>
              </a:rPr>
              <a:t> (vīrieši) un 18,1% (sievietes) </a:t>
            </a:r>
          </a:p>
          <a:p>
            <a:r>
              <a:rPr lang="lt-LT" sz="1800" dirty="0" smtClean="0">
                <a:latin typeface="Arial" panose="020B0604020202020204" pitchFamily="34" charset="0"/>
                <a:cs typeface="Arial" panose="020B0604020202020204" pitchFamily="34" charset="0"/>
              </a:rPr>
              <a:t>CD ĢĀ praksēs (1400 pact analīze):</a:t>
            </a:r>
          </a:p>
          <a:p>
            <a:pPr lvl="1"/>
            <a:r>
              <a:rPr lang="lt-LT" sz="1600" dirty="0" smtClean="0">
                <a:latin typeface="Arial" panose="020B0604020202020204" pitchFamily="34" charset="0"/>
                <a:cs typeface="Arial" panose="020B0604020202020204" pitchFamily="34" charset="0"/>
              </a:rPr>
              <a:t>Jaunāki (līdz 40 gadiem) – 2%</a:t>
            </a:r>
          </a:p>
          <a:p>
            <a:pPr lvl="1"/>
            <a:r>
              <a:rPr lang="lt-LT" sz="1600" dirty="0" smtClean="0">
                <a:latin typeface="Arial" panose="020B0604020202020204" pitchFamily="34" charset="0"/>
                <a:cs typeface="Arial" panose="020B0604020202020204" pitchFamily="34" charset="0"/>
              </a:rPr>
              <a:t>Vecāki (&gt;65 gadiem) – </a:t>
            </a:r>
            <a:r>
              <a:rPr lang="lt-LT" sz="1600" b="1" dirty="0" smtClean="0">
                <a:solidFill>
                  <a:srgbClr val="FF0000"/>
                </a:solidFill>
                <a:latin typeface="Arial" panose="020B0604020202020204" pitchFamily="34" charset="0"/>
                <a:cs typeface="Arial" panose="020B0604020202020204" pitchFamily="34" charset="0"/>
              </a:rPr>
              <a:t>13,8%</a:t>
            </a:r>
          </a:p>
          <a:p>
            <a:pPr lvl="1"/>
            <a:r>
              <a:rPr lang="lt-LT" sz="1600" dirty="0" smtClean="0">
                <a:latin typeface="Arial" panose="020B0604020202020204" pitchFamily="34" charset="0"/>
                <a:cs typeface="Arial" panose="020B0604020202020204" pitchFamily="34" charset="0"/>
              </a:rPr>
              <a:t>Pct ar MeSyn:</a:t>
            </a:r>
          </a:p>
          <a:p>
            <a:pPr lvl="2"/>
            <a:r>
              <a:rPr lang="lt-LT" sz="1400" dirty="0" smtClean="0">
                <a:latin typeface="Arial" panose="020B0604020202020204" pitchFamily="34" charset="0"/>
                <a:cs typeface="Arial" panose="020B0604020202020204" pitchFamily="34" charset="0"/>
              </a:rPr>
              <a:t>Glikēmjia </a:t>
            </a:r>
            <a:r>
              <a:rPr lang="lt-LT" sz="1400" dirty="0" smtClean="0">
                <a:latin typeface="Arial" panose="020B0604020202020204" pitchFamily="34" charset="0"/>
                <a:cs typeface="Arial" panose="020B0604020202020204" pitchFamily="34" charset="0"/>
              </a:rPr>
              <a:t>≥6,1 mmol/L – 31,2%</a:t>
            </a:r>
          </a:p>
          <a:p>
            <a:pPr lvl="2"/>
            <a:r>
              <a:rPr lang="lt-LT" sz="1400" dirty="0" smtClean="0">
                <a:latin typeface="Arial" panose="020B0604020202020204" pitchFamily="34" charset="0"/>
                <a:cs typeface="Arial" panose="020B0604020202020204" pitchFamily="34" charset="0"/>
              </a:rPr>
              <a:t>CD – 14,2%</a:t>
            </a:r>
          </a:p>
          <a:p>
            <a:pPr lvl="1"/>
            <a:r>
              <a:rPr lang="lt-LT" sz="1600" dirty="0" smtClean="0">
                <a:latin typeface="Arial" panose="020B0604020202020204" pitchFamily="34" charset="0"/>
                <a:cs typeface="Arial" panose="020B0604020202020204" pitchFamily="34" charset="0"/>
              </a:rPr>
              <a:t>Pct bez MeSyn:</a:t>
            </a:r>
          </a:p>
          <a:p>
            <a:pPr lvl="2"/>
            <a:r>
              <a:rPr lang="lt-LT" sz="1400" dirty="0" smtClean="0">
                <a:latin typeface="Arial" panose="020B0604020202020204" pitchFamily="34" charset="0"/>
                <a:cs typeface="Arial" panose="020B0604020202020204" pitchFamily="34" charset="0"/>
              </a:rPr>
              <a:t>Glikēmija ≥6,1 mmol/L – 7,4%</a:t>
            </a:r>
          </a:p>
          <a:p>
            <a:pPr lvl="2"/>
            <a:r>
              <a:rPr lang="lt-LT" sz="1400" dirty="0" smtClean="0">
                <a:latin typeface="Arial" panose="020B0604020202020204" pitchFamily="34" charset="0"/>
                <a:cs typeface="Arial" panose="020B0604020202020204" pitchFamily="34" charset="0"/>
              </a:rPr>
              <a:t>CD – 2,6</a:t>
            </a:r>
          </a:p>
        </p:txBody>
      </p:sp>
    </p:spTree>
    <p:extLst>
      <p:ext uri="{BB962C8B-B14F-4D97-AF65-F5344CB8AC3E}">
        <p14:creationId xmlns:p14="http://schemas.microsoft.com/office/powerpoint/2010/main" val="2279184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ln/>
        </p:spPr>
        <p:txBody>
          <a:bodyPr lIns="64291" tIns="32146" rIns="64291" bIns="32146"/>
          <a:lstStyle/>
          <a:p>
            <a:r>
              <a:rPr lang="en-US" sz="2500" b="1" dirty="0">
                <a:latin typeface="Arial" panose="020B0604020202020204" pitchFamily="34" charset="0"/>
                <a:ea typeface="Lucida Grande" charset="0"/>
                <a:cs typeface="Arial" panose="020B0604020202020204" pitchFamily="34" charset="0"/>
              </a:rPr>
              <a:t>2.</a:t>
            </a:r>
            <a:r>
              <a:rPr lang="en-US" sz="2500" b="1" dirty="0" smtClean="0">
                <a:latin typeface="Arial" panose="020B0604020202020204" pitchFamily="34" charset="0"/>
                <a:ea typeface="Lucida Grande" charset="0"/>
                <a:cs typeface="Arial" panose="020B0604020202020204" pitchFamily="34" charset="0"/>
              </a:rPr>
              <a:t> </a:t>
            </a:r>
            <a:r>
              <a:rPr lang="en-US" sz="2500" b="1" dirty="0" err="1" smtClean="0">
                <a:latin typeface="Arial" panose="020B0604020202020204" pitchFamily="34" charset="0"/>
                <a:ea typeface="Lucida Grande" charset="0"/>
                <a:cs typeface="Arial" panose="020B0604020202020204" pitchFamily="34" charset="0"/>
              </a:rPr>
              <a:t>tipa</a:t>
            </a:r>
            <a:r>
              <a:rPr lang="en-US" sz="2500" b="1" dirty="0" smtClean="0">
                <a:latin typeface="Arial" panose="020B0604020202020204" pitchFamily="34" charset="0"/>
                <a:ea typeface="Lucida Grande" charset="0"/>
                <a:cs typeface="Arial" panose="020B0604020202020204" pitchFamily="34" charset="0"/>
              </a:rPr>
              <a:t> </a:t>
            </a:r>
            <a:r>
              <a:rPr lang="en-US" sz="2500" b="1" dirty="0" err="1">
                <a:latin typeface="Arial" panose="020B0604020202020204" pitchFamily="34" charset="0"/>
                <a:ea typeface="Lucida Grande" charset="0"/>
                <a:cs typeface="Arial" panose="020B0604020202020204" pitchFamily="34" charset="0"/>
              </a:rPr>
              <a:t>cukura</a:t>
            </a:r>
            <a:r>
              <a:rPr lang="en-US" sz="2500" b="1" dirty="0">
                <a:latin typeface="Arial" panose="020B0604020202020204" pitchFamily="34" charset="0"/>
                <a:ea typeface="Lucida Grande" charset="0"/>
                <a:cs typeface="Arial" panose="020B0604020202020204" pitchFamily="34" charset="0"/>
              </a:rPr>
              <a:t> </a:t>
            </a:r>
            <a:r>
              <a:rPr lang="en-US" sz="2500" b="1" dirty="0" err="1">
                <a:latin typeface="Arial" panose="020B0604020202020204" pitchFamily="34" charset="0"/>
                <a:ea typeface="Lucida Grande" charset="0"/>
                <a:cs typeface="Arial" panose="020B0604020202020204" pitchFamily="34" charset="0"/>
              </a:rPr>
              <a:t>diabēts</a:t>
            </a:r>
            <a:endParaRPr lang="en-US" sz="2500" b="1" dirty="0">
              <a:latin typeface="Arial" panose="020B0604020202020204" pitchFamily="34" charset="0"/>
              <a:ea typeface="ヒラギノ角ゴ ProN W6" charset="-128"/>
              <a:cs typeface="Arial" panose="020B0604020202020204" pitchFamily="34" charset="0"/>
            </a:endParaRPr>
          </a:p>
        </p:txBody>
      </p:sp>
      <p:sp>
        <p:nvSpPr>
          <p:cNvPr id="19458" name="Rectangle 2"/>
          <p:cNvSpPr>
            <a:spLocks noGrp="1" noChangeArrowheads="1"/>
          </p:cNvSpPr>
          <p:nvPr>
            <p:ph type="body" idx="1"/>
          </p:nvPr>
        </p:nvSpPr>
        <p:spPr>
          <a:xfrm>
            <a:off x="251520" y="836712"/>
            <a:ext cx="8503920" cy="2592288"/>
          </a:xfrm>
          <a:ln/>
        </p:spPr>
        <p:txBody>
          <a:bodyPr lIns="64291" tIns="32146" rIns="64291" bIns="32146">
            <a:normAutofit/>
          </a:bodyPr>
          <a:lstStyle/>
          <a:p>
            <a:pPr algn="just">
              <a:buFontTx/>
              <a:buBlip>
                <a:blip r:embed="rId2"/>
              </a:buBlip>
            </a:pPr>
            <a:r>
              <a:rPr lang="en-US" sz="1800" dirty="0">
                <a:latin typeface="Arial" panose="020B0604020202020204" pitchFamily="34" charset="0"/>
                <a:ea typeface="Lucida Grande" charset="0"/>
                <a:cs typeface="Arial" panose="020B0604020202020204" pitchFamily="34" charset="0"/>
              </a:rPr>
              <a:t>40-80% </a:t>
            </a:r>
            <a:r>
              <a:rPr lang="en-US" sz="1800" dirty="0" smtClean="0">
                <a:latin typeface="Arial" panose="020B0604020202020204" pitchFamily="34" charset="0"/>
                <a:ea typeface="Lucida Grande" charset="0"/>
                <a:cs typeface="Arial" panose="020B0604020202020204" pitchFamily="34" charset="0"/>
              </a:rPr>
              <a:t>pct </a:t>
            </a:r>
            <a:r>
              <a:rPr lang="en-US" sz="1800" dirty="0" err="1" smtClean="0">
                <a:latin typeface="Arial" panose="020B0604020202020204" pitchFamily="34" charset="0"/>
                <a:ea typeface="Lucida Grande" charset="0"/>
                <a:cs typeface="Arial" panose="020B0604020202020204" pitchFamily="34" charset="0"/>
              </a:rPr>
              <a:t>ar</a:t>
            </a:r>
            <a:r>
              <a:rPr lang="en-US" sz="1800" dirty="0" smtClean="0">
                <a:latin typeface="Arial" panose="020B0604020202020204" pitchFamily="34" charset="0"/>
                <a:ea typeface="Lucida Grande" charset="0"/>
                <a:cs typeface="Arial" panose="020B0604020202020204" pitchFamily="34" charset="0"/>
              </a:rPr>
              <a:t> CD </a:t>
            </a:r>
            <a:r>
              <a:rPr lang="en-US" sz="1800" dirty="0" err="1">
                <a:latin typeface="Arial" panose="020B0604020202020204" pitchFamily="34" charset="0"/>
                <a:ea typeface="Lucida Grande" charset="0"/>
                <a:cs typeface="Arial" panose="020B0604020202020204" pitchFamily="34" charset="0"/>
              </a:rPr>
              <a:t>pēc</a:t>
            </a:r>
            <a:r>
              <a:rPr lang="en-US" sz="1800" dirty="0">
                <a:latin typeface="Arial" panose="020B0604020202020204" pitchFamily="34" charset="0"/>
                <a:ea typeface="Lucida Grande" charset="0"/>
                <a:cs typeface="Arial" panose="020B0604020202020204" pitchFamily="34" charset="0"/>
              </a:rPr>
              <a:t> </a:t>
            </a:r>
            <a:r>
              <a:rPr lang="lv-LV" sz="1800" dirty="0" smtClean="0">
                <a:latin typeface="Arial" panose="020B0604020202020204" pitchFamily="34" charset="0"/>
                <a:ea typeface="Lucida Grande" charset="0"/>
                <a:cs typeface="Arial" panose="020B0604020202020204" pitchFamily="34" charset="0"/>
              </a:rPr>
              <a:t>&gt;</a:t>
            </a:r>
            <a:r>
              <a:rPr lang="en-US" sz="1800" dirty="0" smtClean="0">
                <a:latin typeface="Arial" panose="020B0604020202020204" pitchFamily="34" charset="0"/>
                <a:ea typeface="Lucida Grande" charset="0"/>
                <a:cs typeface="Arial" panose="020B0604020202020204" pitchFamily="34" charset="0"/>
              </a:rPr>
              <a:t>10 </a:t>
            </a:r>
            <a:r>
              <a:rPr lang="en-US" sz="1800" dirty="0" err="1">
                <a:latin typeface="Arial" panose="020B0604020202020204" pitchFamily="34" charset="0"/>
                <a:ea typeface="Lucida Grande" charset="0"/>
                <a:cs typeface="Arial" panose="020B0604020202020204" pitchFamily="34" charset="0"/>
              </a:rPr>
              <a:t>gadu</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slimošanas</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nepieciešama</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insulīna</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terapija</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lai</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sasniegtu</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mērķa</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glikēta</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hemoglobīna</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līmeni</a:t>
            </a:r>
            <a:r>
              <a:rPr lang="en-US" sz="1800" dirty="0">
                <a:latin typeface="Arial" panose="020B0604020202020204" pitchFamily="34" charset="0"/>
                <a:ea typeface="Lucida Grande" charset="0"/>
                <a:cs typeface="Arial" panose="020B0604020202020204" pitchFamily="34" charset="0"/>
              </a:rPr>
              <a:t> (&lt;7% </a:t>
            </a:r>
            <a:r>
              <a:rPr lang="en-US" sz="1800" dirty="0" err="1">
                <a:latin typeface="Arial" panose="020B0604020202020204" pitchFamily="34" charset="0"/>
                <a:ea typeface="Lucida Grande" charset="0"/>
                <a:cs typeface="Arial" panose="020B0604020202020204" pitchFamily="34" charset="0"/>
              </a:rPr>
              <a:t>vai</a:t>
            </a:r>
            <a:r>
              <a:rPr lang="en-US" sz="1800" dirty="0">
                <a:latin typeface="Arial" panose="020B0604020202020204" pitchFamily="34" charset="0"/>
                <a:ea typeface="Lucida Grande" charset="0"/>
                <a:cs typeface="Arial" panose="020B0604020202020204" pitchFamily="34" charset="0"/>
              </a:rPr>
              <a:t> &lt;6,5%)</a:t>
            </a:r>
          </a:p>
          <a:p>
            <a:pPr algn="just">
              <a:buFontTx/>
              <a:buBlip>
                <a:blip r:embed="rId2"/>
              </a:buBlip>
            </a:pPr>
            <a:r>
              <a:rPr lang="en-US" sz="1800" dirty="0">
                <a:latin typeface="Arial" panose="020B0604020202020204" pitchFamily="34" charset="0"/>
                <a:ea typeface="Lucida Grande" charset="0"/>
                <a:cs typeface="Arial" panose="020B0604020202020204" pitchFamily="34" charset="0"/>
              </a:rPr>
              <a:t>Individualizēts mērķis (6,5% – 7,5%) atkarībā no </a:t>
            </a:r>
            <a:r>
              <a:rPr lang="en-US" sz="1800" dirty="0" err="1">
                <a:latin typeface="Arial" panose="020B0604020202020204" pitchFamily="34" charset="0"/>
                <a:ea typeface="Lucida Grande" charset="0"/>
                <a:cs typeface="Arial" panose="020B0604020202020204" pitchFamily="34" charset="0"/>
              </a:rPr>
              <a:t>pacienta</a:t>
            </a:r>
            <a:r>
              <a:rPr lang="en-US" sz="1800" dirty="0">
                <a:latin typeface="Arial" panose="020B0604020202020204" pitchFamily="34" charset="0"/>
                <a:ea typeface="Lucida Grande" charset="0"/>
                <a:cs typeface="Arial" panose="020B0604020202020204" pitchFamily="34" charset="0"/>
              </a:rPr>
              <a:t> </a:t>
            </a:r>
            <a:r>
              <a:rPr lang="en-US" sz="1800" dirty="0" err="1" smtClean="0">
                <a:latin typeface="Arial" panose="020B0604020202020204" pitchFamily="34" charset="0"/>
                <a:ea typeface="Lucida Grande" charset="0"/>
                <a:cs typeface="Arial" panose="020B0604020202020204" pitchFamily="34" charset="0"/>
              </a:rPr>
              <a:t>vispārējā</a:t>
            </a:r>
            <a:r>
              <a:rPr lang="en-US" sz="1800" dirty="0" smtClean="0">
                <a:latin typeface="Arial" panose="020B0604020202020204" pitchFamily="34" charset="0"/>
                <a:ea typeface="Lucida Grande" charset="0"/>
                <a:cs typeface="Arial" panose="020B0604020202020204" pitchFamily="34" charset="0"/>
              </a:rPr>
              <a:t> </a:t>
            </a:r>
            <a:r>
              <a:rPr lang="en-US" sz="1800" dirty="0">
                <a:latin typeface="Arial" panose="020B0604020202020204" pitchFamily="34" charset="0"/>
                <a:ea typeface="Lucida Grande" charset="0"/>
                <a:cs typeface="Arial" panose="020B0604020202020204" pitchFamily="34" charset="0"/>
              </a:rPr>
              <a:t>veselības stāvokļa (sirds asinsvadu riska faktori, citi riska faktori)</a:t>
            </a:r>
            <a:endParaRPr lang="en-US" sz="1800" dirty="0">
              <a:latin typeface="Arial" panose="020B0604020202020204" pitchFamily="34" charset="0"/>
              <a:cs typeface="Arial" panose="020B0604020202020204" pitchFamily="34" charset="0"/>
            </a:endParaRPr>
          </a:p>
          <a:p>
            <a:pPr algn="just">
              <a:buFontTx/>
              <a:buBlip>
                <a:blip r:embed="rId2"/>
              </a:buBlip>
            </a:pPr>
            <a:r>
              <a:rPr lang="en-US" sz="1800" dirty="0" err="1">
                <a:latin typeface="Arial" panose="020B0604020202020204" pitchFamily="34" charset="0"/>
                <a:ea typeface="Lucida Grande" charset="0"/>
                <a:cs typeface="Arial" panose="020B0604020202020204" pitchFamily="34" charset="0"/>
              </a:rPr>
              <a:t>Lietojot</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insulīna</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analogus</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vieglāk</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sasniegt</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glikēmijas</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mērķi</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bez</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smagām</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hipoglikēmijām</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garas</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darbības</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insulīna</a:t>
            </a:r>
            <a:r>
              <a:rPr lang="en-US" sz="1800" dirty="0">
                <a:latin typeface="Arial" panose="020B0604020202020204" pitchFamily="34" charset="0"/>
                <a:ea typeface="Lucida Grande" charset="0"/>
                <a:cs typeface="Arial" panose="020B0604020202020204" pitchFamily="34" charset="0"/>
              </a:rPr>
              <a:t> analogs, </a:t>
            </a:r>
            <a:r>
              <a:rPr lang="en-US" sz="1800" dirty="0" err="1">
                <a:latin typeface="Arial" panose="020B0604020202020204" pitchFamily="34" charset="0"/>
                <a:ea typeface="Lucida Grande" charset="0"/>
                <a:cs typeface="Arial" panose="020B0604020202020204" pitchFamily="34" charset="0"/>
              </a:rPr>
              <a:t>īpaši</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naktīs</a:t>
            </a:r>
            <a:r>
              <a:rPr lang="en-US" sz="1800" dirty="0">
                <a:latin typeface="Arial" panose="020B0604020202020204" pitchFamily="34" charset="0"/>
                <a:ea typeface="Lucida Grande" charset="0"/>
                <a:cs typeface="Arial" panose="020B0604020202020204" pitchFamily="34" charset="0"/>
              </a:rPr>
              <a:t>) un </a:t>
            </a:r>
            <a:r>
              <a:rPr lang="en-US" sz="1800" dirty="0" err="1">
                <a:latin typeface="Arial" panose="020B0604020202020204" pitchFamily="34" charset="0"/>
                <a:ea typeface="Lucida Grande" charset="0"/>
                <a:cs typeface="Arial" panose="020B0604020202020204" pitchFamily="34" charset="0"/>
              </a:rPr>
              <a:t>mazāk</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pēcmaltītes</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hiperglikēmija</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ātras</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darbības</a:t>
            </a:r>
            <a:r>
              <a:rPr lang="en-US" sz="1800" dirty="0">
                <a:latin typeface="Arial" panose="020B0604020202020204" pitchFamily="34" charset="0"/>
                <a:ea typeface="Lucida Grande" charset="0"/>
                <a:cs typeface="Arial" panose="020B0604020202020204" pitchFamily="34" charset="0"/>
              </a:rPr>
              <a:t> </a:t>
            </a:r>
            <a:r>
              <a:rPr lang="en-US" sz="1800" dirty="0" err="1">
                <a:latin typeface="Arial" panose="020B0604020202020204" pitchFamily="34" charset="0"/>
                <a:ea typeface="Lucida Grande" charset="0"/>
                <a:cs typeface="Arial" panose="020B0604020202020204" pitchFamily="34" charset="0"/>
              </a:rPr>
              <a:t>insulīna</a:t>
            </a:r>
            <a:r>
              <a:rPr lang="en-US" sz="1800" dirty="0">
                <a:latin typeface="Arial" panose="020B0604020202020204" pitchFamily="34" charset="0"/>
                <a:ea typeface="Lucida Grande" charset="0"/>
                <a:cs typeface="Arial" panose="020B0604020202020204" pitchFamily="34" charset="0"/>
              </a:rPr>
              <a:t> analogs</a:t>
            </a:r>
            <a:r>
              <a:rPr lang="en-US" sz="1800" dirty="0" smtClean="0">
                <a:latin typeface="Arial" panose="020B0604020202020204" pitchFamily="34" charset="0"/>
                <a:ea typeface="Lucida Grande" charset="0"/>
                <a:cs typeface="Arial" panose="020B0604020202020204" pitchFamily="34" charset="0"/>
              </a:rPr>
              <a:t>)</a:t>
            </a:r>
          </a:p>
          <a:p>
            <a:pPr algn="just">
              <a:buFontTx/>
              <a:buBlip>
                <a:blip r:embed="rId2"/>
              </a:buBlip>
            </a:pPr>
            <a:r>
              <a:rPr lang="lv-LV" sz="1800" dirty="0" smtClean="0">
                <a:latin typeface="Arial" panose="020B0604020202020204" pitchFamily="34" charset="0"/>
                <a:ea typeface="Lucida Grande" charset="0"/>
                <a:cs typeface="Arial" panose="020B0604020202020204" pitchFamily="34" charset="0"/>
              </a:rPr>
              <a:t>K</a:t>
            </a:r>
            <a:r>
              <a:rPr lang="en-US" sz="1800" dirty="0" err="1" smtClean="0">
                <a:latin typeface="Arial" panose="020B0604020202020204" pitchFamily="34" charset="0"/>
                <a:ea typeface="Lucida Grande" charset="0"/>
                <a:cs typeface="Arial" panose="020B0604020202020204" pitchFamily="34" charset="0"/>
              </a:rPr>
              <a:t>ombinācija</a:t>
            </a:r>
            <a:r>
              <a:rPr lang="en-US" sz="1800" dirty="0" smtClean="0">
                <a:latin typeface="Arial" panose="020B0604020202020204" pitchFamily="34" charset="0"/>
                <a:ea typeface="Lucida Grande" charset="0"/>
                <a:cs typeface="Arial" panose="020B0604020202020204" pitchFamily="34" charset="0"/>
              </a:rPr>
              <a:t> </a:t>
            </a:r>
            <a:r>
              <a:rPr lang="en-US" sz="1800" dirty="0">
                <a:latin typeface="Arial" panose="020B0604020202020204" pitchFamily="34" charset="0"/>
                <a:ea typeface="Lucida Grande" charset="0"/>
                <a:cs typeface="Arial" panose="020B0604020202020204" pitchFamily="34" charset="0"/>
              </a:rPr>
              <a:t>ar inkretīniem (DD4-i un GLP-1)</a:t>
            </a:r>
            <a:endParaRPr lang="en-US" sz="1800" dirty="0" smtClean="0">
              <a:latin typeface="Arial" panose="020B0604020202020204" pitchFamily="34" charset="0"/>
              <a:cs typeface="Arial" panose="020B0604020202020204" pitchFamily="34" charset="0"/>
            </a:endParaRPr>
          </a:p>
          <a:p>
            <a:pPr algn="just">
              <a:buFontTx/>
              <a:buBlip>
                <a:blip r:embed="rId2"/>
              </a:buBlip>
            </a:pPr>
            <a:endParaRPr lang="en-US" sz="1800" dirty="0">
              <a:latin typeface="Arial" panose="020B0604020202020204" pitchFamily="34" charset="0"/>
              <a:cs typeface="Arial" panose="020B0604020202020204" pitchFamily="34" charset="0"/>
            </a:endParaRPr>
          </a:p>
        </p:txBody>
      </p:sp>
      <p:sp>
        <p:nvSpPr>
          <p:cNvPr id="4" name="Rectangle 4"/>
          <p:cNvSpPr>
            <a:spLocks/>
          </p:cNvSpPr>
          <p:nvPr/>
        </p:nvSpPr>
        <p:spPr bwMode="auto">
          <a:xfrm>
            <a:off x="1115616" y="4149080"/>
            <a:ext cx="7504511" cy="1872208"/>
          </a:xfrm>
          <a:prstGeom prst="rect">
            <a:avLst/>
          </a:prstGeom>
          <a:solidFill>
            <a:srgbClr val="EBFFFF"/>
          </a:solidFill>
          <a:ln w="12700" cap="flat">
            <a:noFill/>
            <a:miter lim="800000"/>
            <a:headEnd type="none" w="med" len="med"/>
            <a:tailEnd type="none" w="med" len="med"/>
          </a:ln>
          <a:effectLst>
            <a:innerShdw blurRad="63500" dist="50800" dir="13500000">
              <a:prstClr val="black">
                <a:alpha val="50000"/>
              </a:prstClr>
            </a:innerShdw>
          </a:effectLst>
        </p:spPr>
        <p:txBody>
          <a:bodyPr lIns="0" tIns="0" rIns="0" bIns="0" anchor="ctr">
            <a:prstTxWarp prst="textNoShape">
              <a:avLst/>
            </a:prstTxWarp>
          </a:bodyPr>
          <a:lstStyle/>
          <a:p>
            <a:pPr algn="just" defTabSz="457200" fontAlgn="auto">
              <a:spcBef>
                <a:spcPts val="0"/>
              </a:spcBef>
              <a:spcAft>
                <a:spcPts val="0"/>
              </a:spcAft>
            </a:pPr>
            <a:endParaRPr lang="lv-LV" sz="1400" b="1" dirty="0" smtClean="0">
              <a:solidFill>
                <a:srgbClr val="008000"/>
              </a:solidFill>
              <a:latin typeface="Arial" panose="020B0604020202020204" pitchFamily="34" charset="0"/>
              <a:ea typeface="Gill Sans" charset="0"/>
              <a:cs typeface="Arial" panose="020B0604020202020204" pitchFamily="34" charset="0"/>
            </a:endParaRPr>
          </a:p>
          <a:p>
            <a:pPr algn="just" defTabSz="457200" fontAlgn="auto">
              <a:spcBef>
                <a:spcPts val="0"/>
              </a:spcBef>
              <a:spcAft>
                <a:spcPts val="0"/>
              </a:spcAft>
            </a:pPr>
            <a:r>
              <a:rPr lang="en-US" sz="1400" b="1" dirty="0" smtClean="0">
                <a:solidFill>
                  <a:srgbClr val="008000"/>
                </a:solidFill>
                <a:latin typeface="Arial" panose="020B0604020202020204" pitchFamily="34" charset="0"/>
                <a:ea typeface="Gill Sans" charset="0"/>
                <a:cs typeface="Arial" panose="020B0604020202020204" pitchFamily="34" charset="0"/>
              </a:rPr>
              <a:t>P.S</a:t>
            </a:r>
            <a:r>
              <a:rPr lang="en-US" sz="1400" b="1" dirty="0">
                <a:solidFill>
                  <a:srgbClr val="008000"/>
                </a:solidFill>
                <a:latin typeface="Arial" panose="020B0604020202020204" pitchFamily="34" charset="0"/>
                <a:ea typeface="Gill Sans" charset="0"/>
                <a:cs typeface="Arial" panose="020B0604020202020204" pitchFamily="34" charset="0"/>
              </a:rPr>
              <a:t>.</a:t>
            </a:r>
          </a:p>
          <a:p>
            <a:pPr marL="285750" indent="-285750" algn="just" defTabSz="457200" fontAlgn="auto">
              <a:spcBef>
                <a:spcPts val="0"/>
              </a:spcBef>
              <a:spcAft>
                <a:spcPts val="0"/>
              </a:spcAft>
              <a:buSzPct val="125000"/>
              <a:buFont typeface="Arial" panose="020B0604020202020204" pitchFamily="34" charset="0"/>
              <a:buChar char="•"/>
            </a:pPr>
            <a:r>
              <a:rPr lang="en-US" sz="1400" b="1" dirty="0" err="1">
                <a:solidFill>
                  <a:srgbClr val="008000"/>
                </a:solidFill>
                <a:latin typeface="Arial" panose="020B0604020202020204" pitchFamily="34" charset="0"/>
                <a:ea typeface="Lucida Grande" charset="0"/>
                <a:cs typeface="Arial" panose="020B0604020202020204" pitchFamily="34" charset="0"/>
              </a:rPr>
              <a:t>Obligāta</a:t>
            </a:r>
            <a:r>
              <a:rPr lang="en-US" sz="1400" b="1" dirty="0">
                <a:solidFill>
                  <a:srgbClr val="008000"/>
                </a:solidFill>
                <a:latin typeface="Arial" panose="020B0604020202020204" pitchFamily="34" charset="0"/>
                <a:ea typeface="Lucida Grande" charset="0"/>
                <a:cs typeface="Arial" panose="020B0604020202020204" pitchFamily="34" charset="0"/>
              </a:rPr>
              <a:t> </a:t>
            </a:r>
            <a:r>
              <a:rPr lang="en-US" sz="1400" b="1" dirty="0" err="1">
                <a:solidFill>
                  <a:srgbClr val="008000"/>
                </a:solidFill>
                <a:latin typeface="Arial" panose="020B0604020202020204" pitchFamily="34" charset="0"/>
                <a:ea typeface="Lucida Grande" charset="0"/>
                <a:cs typeface="Arial" panose="020B0604020202020204" pitchFamily="34" charset="0"/>
              </a:rPr>
              <a:t>regulāra</a:t>
            </a:r>
            <a:r>
              <a:rPr lang="en-US" sz="1400" b="1" dirty="0">
                <a:solidFill>
                  <a:srgbClr val="008000"/>
                </a:solidFill>
                <a:latin typeface="Arial" panose="020B0604020202020204" pitchFamily="34" charset="0"/>
                <a:ea typeface="Lucida Grande" charset="0"/>
                <a:cs typeface="Arial" panose="020B0604020202020204" pitchFamily="34" charset="0"/>
              </a:rPr>
              <a:t> </a:t>
            </a:r>
            <a:r>
              <a:rPr lang="en-US" sz="1400" b="1" dirty="0" err="1">
                <a:solidFill>
                  <a:srgbClr val="008000"/>
                </a:solidFill>
                <a:latin typeface="Arial" panose="020B0604020202020204" pitchFamily="34" charset="0"/>
                <a:ea typeface="Lucida Grande" charset="0"/>
                <a:cs typeface="Arial" panose="020B0604020202020204" pitchFamily="34" charset="0"/>
              </a:rPr>
              <a:t>glikēmijas</a:t>
            </a:r>
            <a:r>
              <a:rPr lang="en-US" sz="1400" b="1" dirty="0">
                <a:solidFill>
                  <a:srgbClr val="008000"/>
                </a:solidFill>
                <a:latin typeface="Arial" panose="020B0604020202020204" pitchFamily="34" charset="0"/>
                <a:ea typeface="Lucida Grande" charset="0"/>
                <a:cs typeface="Arial" panose="020B0604020202020204" pitchFamily="34" charset="0"/>
              </a:rPr>
              <a:t> </a:t>
            </a:r>
            <a:r>
              <a:rPr lang="en-US" sz="1400" b="1" dirty="0" err="1">
                <a:solidFill>
                  <a:srgbClr val="008000"/>
                </a:solidFill>
                <a:latin typeface="Arial" panose="020B0604020202020204" pitchFamily="34" charset="0"/>
                <a:ea typeface="Lucida Grande" charset="0"/>
                <a:cs typeface="Arial" panose="020B0604020202020204" pitchFamily="34" charset="0"/>
              </a:rPr>
              <a:t>pašontrole</a:t>
            </a:r>
            <a:r>
              <a:rPr lang="en-US" sz="1400" b="1" dirty="0">
                <a:solidFill>
                  <a:srgbClr val="008000"/>
                </a:solidFill>
                <a:latin typeface="Arial" panose="020B0604020202020204" pitchFamily="34" charset="0"/>
                <a:ea typeface="Lucida Grande" charset="0"/>
                <a:cs typeface="Arial" panose="020B0604020202020204" pitchFamily="34" charset="0"/>
              </a:rPr>
              <a:t> 3-4 </a:t>
            </a:r>
            <a:r>
              <a:rPr lang="en-US" sz="1400" b="1" dirty="0" err="1">
                <a:solidFill>
                  <a:srgbClr val="008000"/>
                </a:solidFill>
                <a:latin typeface="Arial" panose="020B0604020202020204" pitchFamily="34" charset="0"/>
                <a:ea typeface="Lucida Grande" charset="0"/>
                <a:cs typeface="Arial" panose="020B0604020202020204" pitchFamily="34" charset="0"/>
              </a:rPr>
              <a:t>reizes</a:t>
            </a:r>
            <a:r>
              <a:rPr lang="en-US" sz="1400" b="1" dirty="0">
                <a:solidFill>
                  <a:srgbClr val="008000"/>
                </a:solidFill>
                <a:latin typeface="Arial" panose="020B0604020202020204" pitchFamily="34" charset="0"/>
                <a:ea typeface="Lucida Grande" charset="0"/>
                <a:cs typeface="Arial" panose="020B0604020202020204" pitchFamily="34" charset="0"/>
              </a:rPr>
              <a:t> </a:t>
            </a:r>
            <a:r>
              <a:rPr lang="en-US" sz="1400" b="1" dirty="0" err="1">
                <a:solidFill>
                  <a:srgbClr val="008000"/>
                </a:solidFill>
                <a:latin typeface="Arial" panose="020B0604020202020204" pitchFamily="34" charset="0"/>
                <a:ea typeface="Lucida Grande" charset="0"/>
                <a:cs typeface="Arial" panose="020B0604020202020204" pitchFamily="34" charset="0"/>
              </a:rPr>
              <a:t>dienā, ja ir insulīna terapija</a:t>
            </a:r>
            <a:endParaRPr lang="en-US" sz="1400" b="1" dirty="0">
              <a:solidFill>
                <a:srgbClr val="008000"/>
              </a:solidFill>
              <a:latin typeface="Arial" panose="020B0604020202020204" pitchFamily="34" charset="0"/>
              <a:ea typeface="Lucida Grande" charset="0"/>
              <a:cs typeface="Arial" panose="020B0604020202020204" pitchFamily="34" charset="0"/>
            </a:endParaRPr>
          </a:p>
          <a:p>
            <a:pPr marL="285750" indent="-285750" algn="just" defTabSz="457200" fontAlgn="auto">
              <a:spcBef>
                <a:spcPts val="0"/>
              </a:spcBef>
              <a:spcAft>
                <a:spcPts val="0"/>
              </a:spcAft>
              <a:buSzPct val="125000"/>
              <a:buFont typeface="Arial" panose="020B0604020202020204" pitchFamily="34" charset="0"/>
              <a:buChar char="•"/>
            </a:pPr>
            <a:r>
              <a:rPr lang="en-US" sz="1400" b="1" dirty="0" err="1">
                <a:solidFill>
                  <a:srgbClr val="008000"/>
                </a:solidFill>
                <a:latin typeface="Arial" panose="020B0604020202020204" pitchFamily="34" charset="0"/>
                <a:ea typeface="Lucida Grande" charset="0"/>
                <a:cs typeface="Arial" panose="020B0604020202020204" pitchFamily="34" charset="0"/>
              </a:rPr>
              <a:t>Bieži</a:t>
            </a:r>
            <a:r>
              <a:rPr lang="en-US" sz="1400" b="1" dirty="0">
                <a:solidFill>
                  <a:srgbClr val="008000"/>
                </a:solidFill>
                <a:latin typeface="Arial" panose="020B0604020202020204" pitchFamily="34" charset="0"/>
                <a:ea typeface="Lucida Grande" charset="0"/>
                <a:cs typeface="Arial" panose="020B0604020202020204" pitchFamily="34" charset="0"/>
              </a:rPr>
              <a:t> </a:t>
            </a:r>
            <a:r>
              <a:rPr lang="en-US" sz="1400" b="1" dirty="0" err="1">
                <a:solidFill>
                  <a:srgbClr val="008000"/>
                </a:solidFill>
                <a:latin typeface="Arial" panose="020B0604020202020204" pitchFamily="34" charset="0"/>
                <a:ea typeface="Lucida Grande" charset="0"/>
                <a:cs typeface="Arial" panose="020B0604020202020204" pitchFamily="34" charset="0"/>
              </a:rPr>
              <a:t>nepieciešams</a:t>
            </a:r>
            <a:r>
              <a:rPr lang="en-US" sz="1400" b="1" dirty="0">
                <a:solidFill>
                  <a:srgbClr val="008000"/>
                </a:solidFill>
                <a:latin typeface="Arial" panose="020B0604020202020204" pitchFamily="34" charset="0"/>
                <a:ea typeface="Lucida Grande" charset="0"/>
                <a:cs typeface="Arial" panose="020B0604020202020204" pitchFamily="34" charset="0"/>
              </a:rPr>
              <a:t> 40-50 un pat </a:t>
            </a:r>
            <a:r>
              <a:rPr lang="en-US" sz="1400" b="1" dirty="0" err="1">
                <a:solidFill>
                  <a:srgbClr val="008000"/>
                </a:solidFill>
                <a:latin typeface="Arial" panose="020B0604020202020204" pitchFamily="34" charset="0"/>
                <a:ea typeface="Lucida Grande" charset="0"/>
                <a:cs typeface="Arial" panose="020B0604020202020204" pitchFamily="34" charset="0"/>
              </a:rPr>
              <a:t>vairāk</a:t>
            </a:r>
            <a:r>
              <a:rPr lang="en-US" sz="1400" b="1" dirty="0">
                <a:solidFill>
                  <a:srgbClr val="008000"/>
                </a:solidFill>
                <a:latin typeface="Arial" panose="020B0604020202020204" pitchFamily="34" charset="0"/>
                <a:ea typeface="Lucida Grande" charset="0"/>
                <a:cs typeface="Arial" panose="020B0604020202020204" pitchFamily="34" charset="0"/>
              </a:rPr>
              <a:t> </a:t>
            </a:r>
            <a:r>
              <a:rPr lang="en-US" sz="1400" b="1" dirty="0" err="1">
                <a:solidFill>
                  <a:srgbClr val="008000"/>
                </a:solidFill>
                <a:latin typeface="Arial" panose="020B0604020202020204" pitchFamily="34" charset="0"/>
                <a:ea typeface="Lucida Grande" charset="0"/>
                <a:cs typeface="Arial" panose="020B0604020202020204" pitchFamily="34" charset="0"/>
              </a:rPr>
              <a:t>insulīna</a:t>
            </a:r>
            <a:r>
              <a:rPr lang="en-US" sz="1400" b="1" dirty="0">
                <a:solidFill>
                  <a:srgbClr val="008000"/>
                </a:solidFill>
                <a:latin typeface="Arial" panose="020B0604020202020204" pitchFamily="34" charset="0"/>
                <a:ea typeface="Lucida Grande" charset="0"/>
                <a:cs typeface="Arial" panose="020B0604020202020204" pitchFamily="34" charset="0"/>
              </a:rPr>
              <a:t> DV </a:t>
            </a:r>
            <a:r>
              <a:rPr lang="en-US" sz="1400" b="1" dirty="0" err="1">
                <a:solidFill>
                  <a:srgbClr val="008000"/>
                </a:solidFill>
                <a:latin typeface="Arial" panose="020B0604020202020204" pitchFamily="34" charset="0"/>
                <a:ea typeface="Lucida Grande" charset="0"/>
                <a:cs typeface="Arial" panose="020B0604020202020204" pitchFamily="34" charset="0"/>
              </a:rPr>
              <a:t>dienā</a:t>
            </a:r>
            <a:r>
              <a:rPr lang="en-US" sz="1400" b="1" dirty="0">
                <a:solidFill>
                  <a:srgbClr val="008000"/>
                </a:solidFill>
                <a:latin typeface="Arial" panose="020B0604020202020204" pitchFamily="34" charset="0"/>
                <a:ea typeface="Lucida Grande" charset="0"/>
                <a:cs typeface="Arial" panose="020B0604020202020204" pitchFamily="34" charset="0"/>
              </a:rPr>
              <a:t> (0,40-0,50 U/kg), </a:t>
            </a:r>
            <a:r>
              <a:rPr lang="en-US" sz="1400" b="1" dirty="0" err="1">
                <a:solidFill>
                  <a:srgbClr val="008000"/>
                </a:solidFill>
                <a:latin typeface="Arial" panose="020B0604020202020204" pitchFamily="34" charset="0"/>
                <a:ea typeface="Lucida Grande" charset="0"/>
                <a:cs typeface="Arial" panose="020B0604020202020204" pitchFamily="34" charset="0"/>
              </a:rPr>
              <a:t>lai</a:t>
            </a:r>
            <a:r>
              <a:rPr lang="en-US" sz="1400" b="1" dirty="0">
                <a:solidFill>
                  <a:srgbClr val="008000"/>
                </a:solidFill>
                <a:latin typeface="Arial" panose="020B0604020202020204" pitchFamily="34" charset="0"/>
                <a:ea typeface="Lucida Grande" charset="0"/>
                <a:cs typeface="Arial" panose="020B0604020202020204" pitchFamily="34" charset="0"/>
              </a:rPr>
              <a:t> </a:t>
            </a:r>
            <a:r>
              <a:rPr lang="en-US" sz="1400" b="1" dirty="0" err="1">
                <a:solidFill>
                  <a:srgbClr val="008000"/>
                </a:solidFill>
                <a:latin typeface="Arial" panose="020B0604020202020204" pitchFamily="34" charset="0"/>
                <a:ea typeface="Lucida Grande" charset="0"/>
                <a:cs typeface="Arial" panose="020B0604020202020204" pitchFamily="34" charset="0"/>
              </a:rPr>
              <a:t>sasniegtu</a:t>
            </a:r>
            <a:r>
              <a:rPr lang="en-US" sz="1400" b="1" dirty="0">
                <a:solidFill>
                  <a:srgbClr val="008000"/>
                </a:solidFill>
                <a:latin typeface="Arial" panose="020B0604020202020204" pitchFamily="34" charset="0"/>
                <a:ea typeface="Lucida Grande" charset="0"/>
                <a:cs typeface="Arial" panose="020B0604020202020204" pitchFamily="34" charset="0"/>
              </a:rPr>
              <a:t> </a:t>
            </a:r>
            <a:r>
              <a:rPr lang="en-US" sz="1400" b="1" dirty="0" err="1">
                <a:solidFill>
                  <a:srgbClr val="008000"/>
                </a:solidFill>
                <a:latin typeface="Arial" panose="020B0604020202020204" pitchFamily="34" charset="0"/>
                <a:ea typeface="Lucida Grande" charset="0"/>
                <a:cs typeface="Arial" panose="020B0604020202020204" pitchFamily="34" charset="0"/>
              </a:rPr>
              <a:t>mērķa</a:t>
            </a:r>
            <a:r>
              <a:rPr lang="en-US" sz="1400" b="1" dirty="0">
                <a:solidFill>
                  <a:srgbClr val="008000"/>
                </a:solidFill>
                <a:latin typeface="Arial" panose="020B0604020202020204" pitchFamily="34" charset="0"/>
                <a:ea typeface="Lucida Grande" charset="0"/>
                <a:cs typeface="Arial" panose="020B0604020202020204" pitchFamily="34" charset="0"/>
              </a:rPr>
              <a:t> HbA1c &lt;7%</a:t>
            </a:r>
          </a:p>
          <a:p>
            <a:pPr marL="285750" indent="-285750" algn="just" defTabSz="457200" fontAlgn="auto">
              <a:spcBef>
                <a:spcPts val="0"/>
              </a:spcBef>
              <a:spcAft>
                <a:spcPts val="0"/>
              </a:spcAft>
              <a:buSzPct val="125000"/>
              <a:buFont typeface="Arial" panose="020B0604020202020204" pitchFamily="34" charset="0"/>
              <a:buChar char="•"/>
            </a:pPr>
            <a:r>
              <a:rPr lang="en-US" sz="1400" b="1" dirty="0" err="1">
                <a:solidFill>
                  <a:srgbClr val="008000"/>
                </a:solidFill>
                <a:latin typeface="Arial" panose="020B0604020202020204" pitchFamily="34" charset="0"/>
                <a:ea typeface="Lucida Grande" charset="0"/>
                <a:cs typeface="Arial" panose="020B0604020202020204" pitchFamily="34" charset="0"/>
              </a:rPr>
              <a:t>Drošāk</a:t>
            </a:r>
            <a:r>
              <a:rPr lang="en-US" sz="1400" b="1" dirty="0">
                <a:solidFill>
                  <a:srgbClr val="008000"/>
                </a:solidFill>
                <a:latin typeface="Arial" panose="020B0604020202020204" pitchFamily="34" charset="0"/>
                <a:ea typeface="Lucida Grande" charset="0"/>
                <a:cs typeface="Arial" panose="020B0604020202020204" pitchFamily="34" charset="0"/>
              </a:rPr>
              <a:t> </a:t>
            </a:r>
            <a:r>
              <a:rPr lang="en-US" sz="1400" b="1" dirty="0" err="1">
                <a:solidFill>
                  <a:srgbClr val="008000"/>
                </a:solidFill>
                <a:latin typeface="Arial" panose="020B0604020202020204" pitchFamily="34" charset="0"/>
                <a:ea typeface="Lucida Grande" charset="0"/>
                <a:cs typeface="Arial" panose="020B0604020202020204" pitchFamily="34" charset="0"/>
              </a:rPr>
              <a:t>ir</a:t>
            </a:r>
            <a:r>
              <a:rPr lang="en-US" sz="1400" b="1" dirty="0">
                <a:solidFill>
                  <a:srgbClr val="008000"/>
                </a:solidFill>
                <a:latin typeface="Arial" panose="020B0604020202020204" pitchFamily="34" charset="0"/>
                <a:ea typeface="Lucida Grande" charset="0"/>
                <a:cs typeface="Arial" panose="020B0604020202020204" pitchFamily="34" charset="0"/>
              </a:rPr>
              <a:t> </a:t>
            </a:r>
            <a:r>
              <a:rPr lang="en-US" sz="1400" b="1" dirty="0" err="1">
                <a:solidFill>
                  <a:srgbClr val="008000"/>
                </a:solidFill>
                <a:latin typeface="Arial" panose="020B0604020202020204" pitchFamily="34" charset="0"/>
                <a:ea typeface="Lucida Grande" charset="0"/>
                <a:cs typeface="Arial" panose="020B0604020202020204" pitchFamily="34" charset="0"/>
              </a:rPr>
              <a:t>sākt</a:t>
            </a:r>
            <a:r>
              <a:rPr lang="en-US" sz="1400" b="1" dirty="0">
                <a:solidFill>
                  <a:srgbClr val="008000"/>
                </a:solidFill>
                <a:latin typeface="Arial" panose="020B0604020202020204" pitchFamily="34" charset="0"/>
                <a:ea typeface="Lucida Grande" charset="0"/>
                <a:cs typeface="Arial" panose="020B0604020202020204" pitchFamily="34" charset="0"/>
              </a:rPr>
              <a:t> </a:t>
            </a:r>
            <a:r>
              <a:rPr lang="en-US" sz="1400" b="1" dirty="0" err="1">
                <a:solidFill>
                  <a:srgbClr val="008000"/>
                </a:solidFill>
                <a:latin typeface="Arial" panose="020B0604020202020204" pitchFamily="34" charset="0"/>
                <a:ea typeface="Lucida Grande" charset="0"/>
                <a:cs typeface="Arial" panose="020B0604020202020204" pitchFamily="34" charset="0"/>
              </a:rPr>
              <a:t>ar</a:t>
            </a:r>
            <a:r>
              <a:rPr lang="en-US" sz="1400" b="1" dirty="0">
                <a:solidFill>
                  <a:srgbClr val="008000"/>
                </a:solidFill>
                <a:latin typeface="Arial" panose="020B0604020202020204" pitchFamily="34" charset="0"/>
                <a:ea typeface="Lucida Grande" charset="0"/>
                <a:cs typeface="Arial" panose="020B0604020202020204" pitchFamily="34" charset="0"/>
              </a:rPr>
              <a:t> </a:t>
            </a:r>
            <a:r>
              <a:rPr lang="en-US" sz="1400" b="1" dirty="0" err="1">
                <a:solidFill>
                  <a:srgbClr val="008000"/>
                </a:solidFill>
                <a:latin typeface="Arial" panose="020B0604020202020204" pitchFamily="34" charset="0"/>
                <a:ea typeface="Lucida Grande" charset="0"/>
                <a:cs typeface="Arial" panose="020B0604020202020204" pitchFamily="34" charset="0"/>
              </a:rPr>
              <a:t>titrēšanu</a:t>
            </a:r>
            <a:r>
              <a:rPr lang="en-US" sz="1400" b="1" dirty="0">
                <a:solidFill>
                  <a:srgbClr val="008000"/>
                </a:solidFill>
                <a:latin typeface="Arial" panose="020B0604020202020204" pitchFamily="34" charset="0"/>
                <a:ea typeface="Lucida Grande" charset="0"/>
                <a:cs typeface="Arial" panose="020B0604020202020204" pitchFamily="34" charset="0"/>
              </a:rPr>
              <a:t>:</a:t>
            </a:r>
          </a:p>
          <a:p>
            <a:pPr marL="285750" indent="-285750" algn="just" defTabSz="457200" fontAlgn="auto">
              <a:spcBef>
                <a:spcPts val="0"/>
              </a:spcBef>
              <a:spcAft>
                <a:spcPts val="0"/>
              </a:spcAft>
              <a:buSzPct val="125000"/>
              <a:buFont typeface="Arial" panose="020B0604020202020204" pitchFamily="34" charset="0"/>
              <a:buChar char="•"/>
            </a:pPr>
            <a:r>
              <a:rPr lang="en-US" sz="1400" b="1" dirty="0" err="1">
                <a:solidFill>
                  <a:srgbClr val="008000"/>
                </a:solidFill>
                <a:latin typeface="Arial" panose="020B0604020202020204" pitchFamily="34" charset="0"/>
                <a:ea typeface="Lucida Grande" charset="0"/>
                <a:cs typeface="Arial" panose="020B0604020202020204" pitchFamily="34" charset="0"/>
              </a:rPr>
              <a:t>Ja</a:t>
            </a:r>
            <a:r>
              <a:rPr lang="en-US" sz="1400" b="1" dirty="0">
                <a:solidFill>
                  <a:srgbClr val="008000"/>
                </a:solidFill>
                <a:latin typeface="Arial" panose="020B0604020202020204" pitchFamily="34" charset="0"/>
                <a:ea typeface="Lucida Grande" charset="0"/>
                <a:cs typeface="Arial" panose="020B0604020202020204" pitchFamily="34" charset="0"/>
              </a:rPr>
              <a:t> HbA1c &lt;9%, tad </a:t>
            </a:r>
            <a:r>
              <a:rPr lang="en-US" sz="1400" b="1" dirty="0" err="1">
                <a:solidFill>
                  <a:srgbClr val="008000"/>
                </a:solidFill>
                <a:latin typeface="Arial" panose="020B0604020202020204" pitchFamily="34" charset="0"/>
                <a:ea typeface="Lucida Grande" charset="0"/>
                <a:cs typeface="Arial" panose="020B0604020202020204" pitchFamily="34" charset="0"/>
              </a:rPr>
              <a:t>sāk</a:t>
            </a:r>
            <a:r>
              <a:rPr lang="en-US" sz="1400" b="1" dirty="0">
                <a:solidFill>
                  <a:srgbClr val="008000"/>
                </a:solidFill>
                <a:latin typeface="Arial" panose="020B0604020202020204" pitchFamily="34" charset="0"/>
                <a:ea typeface="Lucida Grande" charset="0"/>
                <a:cs typeface="Arial" panose="020B0604020202020204" pitchFamily="34" charset="0"/>
              </a:rPr>
              <a:t> </a:t>
            </a:r>
            <a:r>
              <a:rPr lang="en-US" sz="1400" b="1" dirty="0" err="1">
                <a:solidFill>
                  <a:srgbClr val="008000"/>
                </a:solidFill>
                <a:latin typeface="Arial" panose="020B0604020202020204" pitchFamily="34" charset="0"/>
                <a:ea typeface="Lucida Grande" charset="0"/>
                <a:cs typeface="Arial" panose="020B0604020202020204" pitchFamily="34" charset="0"/>
              </a:rPr>
              <a:t>ar</a:t>
            </a:r>
            <a:r>
              <a:rPr lang="en-US" sz="1400" b="1" dirty="0">
                <a:solidFill>
                  <a:srgbClr val="008000"/>
                </a:solidFill>
                <a:latin typeface="Arial" panose="020B0604020202020204" pitchFamily="34" charset="0"/>
                <a:ea typeface="Lucida Grande" charset="0"/>
                <a:cs typeface="Arial" panose="020B0604020202020204" pitchFamily="34" charset="0"/>
              </a:rPr>
              <a:t> 0,1 DV/kg un </a:t>
            </a:r>
            <a:r>
              <a:rPr lang="en-US" sz="1400" b="1" dirty="0" err="1">
                <a:solidFill>
                  <a:srgbClr val="008000"/>
                </a:solidFill>
                <a:latin typeface="Arial" panose="020B0604020202020204" pitchFamily="34" charset="0"/>
                <a:ea typeface="Lucida Grande" charset="0"/>
                <a:cs typeface="Arial" panose="020B0604020202020204" pitchFamily="34" charset="0"/>
              </a:rPr>
              <a:t>titrē</a:t>
            </a:r>
            <a:endParaRPr lang="en-US" sz="1400" b="1" dirty="0">
              <a:solidFill>
                <a:srgbClr val="008000"/>
              </a:solidFill>
              <a:latin typeface="Arial" panose="020B0604020202020204" pitchFamily="34" charset="0"/>
              <a:ea typeface="Lucida Grande" charset="0"/>
              <a:cs typeface="Arial" panose="020B0604020202020204" pitchFamily="34" charset="0"/>
            </a:endParaRPr>
          </a:p>
          <a:p>
            <a:pPr marL="285750" indent="-285750" algn="just" defTabSz="457200" fontAlgn="auto">
              <a:spcBef>
                <a:spcPts val="0"/>
              </a:spcBef>
              <a:spcAft>
                <a:spcPts val="0"/>
              </a:spcAft>
              <a:buSzPct val="125000"/>
              <a:buFont typeface="Arial" panose="020B0604020202020204" pitchFamily="34" charset="0"/>
              <a:buChar char="•"/>
            </a:pPr>
            <a:r>
              <a:rPr lang="en-US" sz="1400" b="1" dirty="0" err="1">
                <a:solidFill>
                  <a:srgbClr val="008000"/>
                </a:solidFill>
                <a:latin typeface="Arial" panose="020B0604020202020204" pitchFamily="34" charset="0"/>
                <a:ea typeface="Lucida Grande" charset="0"/>
                <a:cs typeface="Arial" panose="020B0604020202020204" pitchFamily="34" charset="0"/>
              </a:rPr>
              <a:t>Ja</a:t>
            </a:r>
            <a:r>
              <a:rPr lang="en-US" sz="1400" b="1" dirty="0">
                <a:solidFill>
                  <a:srgbClr val="008000"/>
                </a:solidFill>
                <a:latin typeface="Arial" panose="020B0604020202020204" pitchFamily="34" charset="0"/>
                <a:ea typeface="Lucida Grande" charset="0"/>
                <a:cs typeface="Arial" panose="020B0604020202020204" pitchFamily="34" charset="0"/>
              </a:rPr>
              <a:t> HbA1c &gt;9%, tad </a:t>
            </a:r>
            <a:r>
              <a:rPr lang="en-US" sz="1400" b="1" dirty="0" err="1">
                <a:solidFill>
                  <a:srgbClr val="008000"/>
                </a:solidFill>
                <a:latin typeface="Arial" panose="020B0604020202020204" pitchFamily="34" charset="0"/>
                <a:ea typeface="Lucida Grande" charset="0"/>
                <a:cs typeface="Arial" panose="020B0604020202020204" pitchFamily="34" charset="0"/>
              </a:rPr>
              <a:t>sāk</a:t>
            </a:r>
            <a:r>
              <a:rPr lang="en-US" sz="1400" b="1" dirty="0">
                <a:solidFill>
                  <a:srgbClr val="008000"/>
                </a:solidFill>
                <a:latin typeface="Arial" panose="020B0604020202020204" pitchFamily="34" charset="0"/>
                <a:ea typeface="Lucida Grande" charset="0"/>
                <a:cs typeface="Arial" panose="020B0604020202020204" pitchFamily="34" charset="0"/>
              </a:rPr>
              <a:t> </a:t>
            </a:r>
            <a:r>
              <a:rPr lang="en-US" sz="1400" b="1" dirty="0" err="1">
                <a:solidFill>
                  <a:srgbClr val="008000"/>
                </a:solidFill>
                <a:latin typeface="Arial" panose="020B0604020202020204" pitchFamily="34" charset="0"/>
                <a:ea typeface="Lucida Grande" charset="0"/>
                <a:cs typeface="Arial" panose="020B0604020202020204" pitchFamily="34" charset="0"/>
              </a:rPr>
              <a:t>ar</a:t>
            </a:r>
            <a:r>
              <a:rPr lang="en-US" sz="1400" b="1" dirty="0">
                <a:solidFill>
                  <a:srgbClr val="008000"/>
                </a:solidFill>
                <a:latin typeface="Arial" panose="020B0604020202020204" pitchFamily="34" charset="0"/>
                <a:ea typeface="Lucida Grande" charset="0"/>
                <a:cs typeface="Arial" panose="020B0604020202020204" pitchFamily="34" charset="0"/>
              </a:rPr>
              <a:t> 0,2 DV. kg un </a:t>
            </a:r>
            <a:r>
              <a:rPr lang="en-US" sz="1400" b="1" dirty="0" err="1">
                <a:solidFill>
                  <a:srgbClr val="008000"/>
                </a:solidFill>
                <a:latin typeface="Arial" panose="020B0604020202020204" pitchFamily="34" charset="0"/>
                <a:ea typeface="Lucida Grande" charset="0"/>
                <a:cs typeface="Arial" panose="020B0604020202020204" pitchFamily="34" charset="0"/>
              </a:rPr>
              <a:t>titrē</a:t>
            </a:r>
            <a:endParaRPr lang="en-US" sz="1400" b="1" dirty="0">
              <a:solidFill>
                <a:srgbClr val="008000"/>
              </a:solidFill>
              <a:latin typeface="Arial" panose="020B0604020202020204" pitchFamily="34" charset="0"/>
              <a:ea typeface="Lucida Grande" charset="0"/>
              <a:cs typeface="Arial" panose="020B0604020202020204" pitchFamily="34" charset="0"/>
            </a:endParaRPr>
          </a:p>
          <a:p>
            <a:pPr marL="285750" indent="-285750" algn="just" defTabSz="457200" fontAlgn="auto">
              <a:spcBef>
                <a:spcPts val="0"/>
              </a:spcBef>
              <a:spcAft>
                <a:spcPts val="0"/>
              </a:spcAft>
              <a:buSzPct val="125000"/>
              <a:buFont typeface="Arial" panose="020B0604020202020204" pitchFamily="34" charset="0"/>
              <a:buChar char="•"/>
            </a:pPr>
            <a:r>
              <a:rPr lang="en-US" sz="1400" b="1" dirty="0">
                <a:solidFill>
                  <a:srgbClr val="008000"/>
                </a:solidFill>
                <a:latin typeface="Arial" panose="020B0604020202020204" pitchFamily="34" charset="0"/>
                <a:ea typeface="Gill Sans" charset="0"/>
                <a:cs typeface="Arial" panose="020B0604020202020204" pitchFamily="34" charset="0"/>
              </a:rPr>
              <a:t>MF, SU, TZD, DDP-4i, GLP-1</a:t>
            </a:r>
          </a:p>
        </p:txBody>
      </p:sp>
    </p:spTree>
    <p:extLst>
      <p:ext uri="{BB962C8B-B14F-4D97-AF65-F5344CB8AC3E}">
        <p14:creationId xmlns:p14="http://schemas.microsoft.com/office/powerpoint/2010/main" val="1213104066"/>
      </p:ext>
    </p:extLst>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ln/>
        </p:spPr>
        <p:txBody>
          <a:bodyPr lIns="64291" tIns="32146" rIns="64291" bIns="32146"/>
          <a:lstStyle/>
          <a:p>
            <a:r>
              <a:rPr lang="en-US" sz="2500" b="1" dirty="0" err="1">
                <a:ea typeface="Lucida Grande" charset="0"/>
                <a:cs typeface="Lucida Grande" charset="0"/>
              </a:rPr>
              <a:t>Loģisks</a:t>
            </a:r>
            <a:r>
              <a:rPr lang="en-US" sz="2500" b="1" dirty="0">
                <a:ea typeface="Lucida Grande" charset="0"/>
                <a:cs typeface="Lucida Grande" charset="0"/>
              </a:rPr>
              <a:t> </a:t>
            </a:r>
            <a:r>
              <a:rPr lang="en-US" sz="2500" b="1" dirty="0" err="1">
                <a:ea typeface="Lucida Grande" charset="0"/>
                <a:cs typeface="Lucida Grande" charset="0"/>
              </a:rPr>
              <a:t>vienkāršš</a:t>
            </a:r>
            <a:r>
              <a:rPr lang="en-US" sz="2500" b="1" dirty="0">
                <a:ea typeface="Lucida Grande" charset="0"/>
                <a:cs typeface="Lucida Grande" charset="0"/>
              </a:rPr>
              <a:t> </a:t>
            </a:r>
            <a:r>
              <a:rPr lang="en-US" sz="2500" b="1" dirty="0" err="1">
                <a:ea typeface="Lucida Grande" charset="0"/>
                <a:cs typeface="Lucida Grande" charset="0"/>
              </a:rPr>
              <a:t>algoritms</a:t>
            </a:r>
            <a:endParaRPr lang="en-US" sz="2500" b="1" dirty="0">
              <a:ea typeface="ヒラギノ角ゴ ProN W6" charset="-128"/>
              <a:cs typeface="ヒラギノ角ゴ ProN W6" charset="-128"/>
            </a:endParaRPr>
          </a:p>
        </p:txBody>
      </p:sp>
      <p:graphicFrame>
        <p:nvGraphicFramePr>
          <p:cNvPr id="23554" name="Group 2"/>
          <p:cNvGraphicFramePr>
            <a:graphicFrameLocks noGrp="1"/>
          </p:cNvGraphicFramePr>
          <p:nvPr>
            <p:extLst>
              <p:ext uri="{D42A27DB-BD31-4B8C-83A1-F6EECF244321}">
                <p14:modId xmlns:p14="http://schemas.microsoft.com/office/powerpoint/2010/main" val="98653452"/>
              </p:ext>
            </p:extLst>
          </p:nvPr>
        </p:nvGraphicFramePr>
        <p:xfrm>
          <a:off x="428625" y="908720"/>
          <a:ext cx="8348142" cy="4476449"/>
        </p:xfrm>
        <a:graphic>
          <a:graphicData uri="http://schemas.openxmlformats.org/drawingml/2006/table">
            <a:tbl>
              <a:tblPr/>
              <a:tblGrid>
                <a:gridCol w="2782714"/>
                <a:gridCol w="2782714"/>
                <a:gridCol w="2782714"/>
              </a:tblGrid>
              <a:tr h="429438">
                <a:tc gridSpan="3">
                  <a:txBody>
                    <a:bodyPr/>
                    <a:lstStyle/>
                    <a:p>
                      <a:pPr marL="0" marR="0" lvl="0" indent="0" algn="ctr" defTabSz="914400" rtl="0" eaLnBrk="1" fontAlgn="base" latinLnBrk="0" hangingPunct="1">
                        <a:lnSpc>
                          <a:spcPct val="100000"/>
                        </a:lnSpc>
                        <a:spcBef>
                          <a:spcPct val="0"/>
                        </a:spcBef>
                        <a:spcAft>
                          <a:spcPct val="0"/>
                        </a:spcAft>
                        <a:buClrTx/>
                        <a:buSzPct val="56000"/>
                        <a:buFontTx/>
                        <a:buNone/>
                        <a:tabLst>
                          <a:tab pos="1168400" algn="l"/>
                        </a:tabLst>
                      </a:pPr>
                      <a:r>
                        <a:rPr kumimoji="0" lang="en-US" sz="1700" b="1" i="0" u="none" strike="noStrike" cap="none" normalizeH="0" baseline="0">
                          <a:ln>
                            <a:noFill/>
                          </a:ln>
                          <a:solidFill>
                            <a:schemeClr val="tx1"/>
                          </a:solidFill>
                          <a:effectLst/>
                          <a:latin typeface="Gill Sans" charset="0"/>
                          <a:ea typeface="Lucida Grande" charset="0"/>
                          <a:cs typeface="Lucida Grande" charset="0"/>
                          <a:sym typeface="Gill Sans" charset="0"/>
                        </a:rPr>
                        <a:t>Sākuma devas izvēle</a:t>
                      </a:r>
                    </a:p>
                  </a:txBody>
                  <a:tcPr marL="35719" marR="35719" marT="35719" marB="35719"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hMerge="1">
                  <a:txBody>
                    <a:bodyPr/>
                    <a:lstStyle/>
                    <a:p>
                      <a:endParaRPr lang="lt-LT"/>
                    </a:p>
                  </a:txBody>
                  <a:tcPr/>
                </a:tc>
                <a:tc hMerge="1">
                  <a:txBody>
                    <a:bodyPr/>
                    <a:lstStyle/>
                    <a:p>
                      <a:endParaRPr lang="lt-LT"/>
                    </a:p>
                  </a:txBody>
                  <a:tcPr/>
                </a:tc>
              </a:tr>
              <a:tr h="424485">
                <a:tc>
                  <a:txBody>
                    <a:bodyPr/>
                    <a:lstStyle/>
                    <a:p>
                      <a:pPr marL="0" marR="0" lvl="0" indent="0" algn="ctr" defTabSz="914400" rtl="0" eaLnBrk="1" fontAlgn="base" latinLnBrk="0" hangingPunct="1">
                        <a:lnSpc>
                          <a:spcPct val="100000"/>
                        </a:lnSpc>
                        <a:spcBef>
                          <a:spcPct val="0"/>
                        </a:spcBef>
                        <a:spcAft>
                          <a:spcPct val="0"/>
                        </a:spcAft>
                        <a:buClrTx/>
                        <a:buSzPct val="56000"/>
                        <a:buFontTx/>
                        <a:buNone/>
                        <a:tabLst>
                          <a:tab pos="1168400" algn="l"/>
                        </a:tabLst>
                      </a:pPr>
                      <a:endParaRPr kumimoji="0" lang="en-US" sz="2000" b="0"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endParaRPr>
                    </a:p>
                  </a:txBody>
                  <a:tcPr marL="35719" marR="35719" marT="35719" marB="35719"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
                        </a:lnSpc>
                        <a:spcBef>
                          <a:spcPct val="0"/>
                        </a:spcBef>
                        <a:spcAft>
                          <a:spcPct val="0"/>
                        </a:spcAft>
                        <a:buClrTx/>
                        <a:buSzPct val="56000"/>
                        <a:buFontTx/>
                        <a:buNone/>
                        <a:tabLst>
                          <a:tab pos="1168400" algn="l"/>
                        </a:tabLst>
                      </a:pPr>
                      <a:r>
                        <a:rPr kumimoji="0" lang="en-US" sz="17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HbA1C &lt;9%</a:t>
                      </a:r>
                    </a:p>
                  </a:txBody>
                  <a:tcPr marL="35719" marR="35719" marT="35719" marB="35719" anchor="b"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56000"/>
                        <a:buFontTx/>
                        <a:buNone/>
                        <a:tabLst>
                          <a:tab pos="1168400" algn="l"/>
                        </a:tabLst>
                      </a:pPr>
                      <a:r>
                        <a:rPr kumimoji="0" lang="en-US" sz="17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HbA1C &gt;9%</a:t>
                      </a:r>
                    </a:p>
                  </a:txBody>
                  <a:tcPr marL="35719" marR="35719" marT="35719" marB="35719"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r h="819954">
                <a:tc>
                  <a:txBody>
                    <a:bodyPr/>
                    <a:lstStyle/>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Lst>
                      </a:pPr>
                      <a:r>
                        <a:rPr kumimoji="0" lang="en-US" sz="1700" b="0" i="0" u="none" strike="noStrike" cap="none" normalizeH="0" baseline="0">
                          <a:ln>
                            <a:noFill/>
                          </a:ln>
                          <a:solidFill>
                            <a:schemeClr val="tx1"/>
                          </a:solidFill>
                          <a:effectLst/>
                          <a:latin typeface="Gill Sans" charset="0"/>
                          <a:ea typeface="Lucida Grande" charset="0"/>
                          <a:cs typeface="Lucida Grande" charset="0"/>
                          <a:sym typeface="Gill Sans" charset="0"/>
                        </a:rPr>
                        <a:t>Bazālais isnulīns </a:t>
                      </a:r>
                      <a:r>
                        <a:rPr kumimoji="0" lang="en-US" sz="1000" b="0"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(pievieno OHA)</a:t>
                      </a:r>
                      <a:endParaRPr kumimoji="0" lang="en-US" sz="1700" b="0"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endParaRPr>
                    </a:p>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Lst>
                      </a:pPr>
                      <a:r>
                        <a:rPr kumimoji="0" lang="en-US" sz="1300" b="1" i="0" u="none" strike="noStrike" cap="none" normalizeH="0" baseline="0">
                          <a:ln>
                            <a:noFill/>
                          </a:ln>
                          <a:solidFill>
                            <a:schemeClr val="tx1"/>
                          </a:solidFill>
                          <a:effectLst/>
                          <a:latin typeface="Gill Sans" charset="0"/>
                          <a:ea typeface="Lucida Grande" charset="0"/>
                          <a:cs typeface="Lucida Grande" charset="0"/>
                          <a:sym typeface="Gill Sans" charset="0"/>
                        </a:rPr>
                        <a:t>Sāk ar vienu devu, lieto to vienā un tai pašā laika</a:t>
                      </a:r>
                    </a:p>
                  </a:txBody>
                  <a:tcPr marL="35719" marR="35719" marT="35719" marB="35719"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56000"/>
                        <a:buFontTx/>
                        <a:buNone/>
                        <a:tabLst>
                          <a:tab pos="1168400" algn="l"/>
                        </a:tabLst>
                      </a:pPr>
                      <a:r>
                        <a:rPr kumimoji="0" lang="en-US" sz="17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0,1 DV/kg</a:t>
                      </a:r>
                    </a:p>
                  </a:txBody>
                  <a:tcPr marL="35719" marR="35719" marT="35719" marB="35719"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56000"/>
                        <a:buFontTx/>
                        <a:buNone/>
                        <a:tabLst>
                          <a:tab pos="1168400" algn="l"/>
                        </a:tabLst>
                      </a:pPr>
                      <a:r>
                        <a:rPr kumimoji="0" lang="en-US" sz="17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0,2 DV/kg</a:t>
                      </a:r>
                    </a:p>
                  </a:txBody>
                  <a:tcPr marL="35719" marR="35719" marT="35719" marB="35719"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r h="882182">
                <a:tc>
                  <a:txBody>
                    <a:bodyPr/>
                    <a:lstStyle/>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Lst>
                      </a:pPr>
                      <a:r>
                        <a:rPr kumimoji="0" lang="en-US" sz="1300" b="1" i="0" u="none" strike="noStrike" cap="none" normalizeH="0" baseline="0">
                          <a:ln>
                            <a:noFill/>
                          </a:ln>
                          <a:solidFill>
                            <a:schemeClr val="tx1"/>
                          </a:solidFill>
                          <a:effectLst/>
                          <a:latin typeface="Gill Sans" charset="0"/>
                          <a:ea typeface="Lucida Grande" charset="0"/>
                          <a:cs typeface="Lucida Grande" charset="0"/>
                          <a:sym typeface="Gill Sans" charset="0"/>
                        </a:rPr>
                        <a:t>Premiksētie insulīni</a:t>
                      </a:r>
                    </a:p>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Lst>
                      </a:pPr>
                      <a:r>
                        <a:rPr kumimoji="0" lang="en-US" sz="1300" b="1" i="0" u="none" strike="noStrike" cap="none" normalizeH="0" baseline="0">
                          <a:ln>
                            <a:noFill/>
                          </a:ln>
                          <a:solidFill>
                            <a:schemeClr val="tx1"/>
                          </a:solidFill>
                          <a:effectLst/>
                          <a:latin typeface="Gill Sans" charset="0"/>
                          <a:ea typeface="Lucida Grande" charset="0"/>
                          <a:cs typeface="Lucida Grande" charset="0"/>
                          <a:sym typeface="Gill Sans" charset="0"/>
                        </a:rPr>
                        <a:t>Sāk ar 2 devām: pirms B un V</a:t>
                      </a:r>
                    </a:p>
                  </a:txBody>
                  <a:tcPr marL="35719" marR="35719" marT="35719" marB="35719"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 pos="1168400" algn="l"/>
                        </a:tabLst>
                      </a:pPr>
                      <a:r>
                        <a:rPr kumimoji="0" lang="en-US" sz="17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0,1 DV/kg</a:t>
                      </a:r>
                    </a:p>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 pos="1168400" algn="l"/>
                        </a:tabLst>
                      </a:pPr>
                      <a:r>
                        <a:rPr kumimoji="0" lang="en-US" sz="13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(divas reizes /dn)</a:t>
                      </a:r>
                    </a:p>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 pos="1168400" algn="l"/>
                        </a:tabLst>
                      </a:pPr>
                      <a:r>
                        <a:rPr kumimoji="0" lang="en-US" sz="13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(Kopā = 0,2 DV/kg)</a:t>
                      </a:r>
                    </a:p>
                  </a:txBody>
                  <a:tcPr marL="35719" marR="35719" marT="35719" marB="35719"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 pos="1168400" algn="l"/>
                        </a:tabLst>
                      </a:pPr>
                      <a:r>
                        <a:rPr kumimoji="0" lang="en-US" sz="17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0,2 DV/kg</a:t>
                      </a:r>
                      <a:endParaRPr kumimoji="0" lang="en-US" sz="20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endParaRPr>
                    </a:p>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 pos="1168400" algn="l"/>
                        </a:tabLst>
                      </a:pPr>
                      <a:r>
                        <a:rPr kumimoji="0" lang="en-US" sz="13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(divas reizes/dn)</a:t>
                      </a:r>
                    </a:p>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 pos="1168400" algn="l"/>
                        </a:tabLst>
                      </a:pPr>
                      <a:r>
                        <a:rPr kumimoji="0" lang="en-US" sz="13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(Kopā = 0,4 Dv/kg)</a:t>
                      </a:r>
                    </a:p>
                  </a:txBody>
                  <a:tcPr marL="35719" marR="35719" marT="35719" marB="35719"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r h="1920390">
                <a:tc>
                  <a:txBody>
                    <a:bodyPr/>
                    <a:lstStyle/>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 pos="1168400" algn="l"/>
                        </a:tabLst>
                      </a:pPr>
                      <a:r>
                        <a:rPr kumimoji="0" lang="en-US" sz="1300" b="1" i="0" u="none" strike="noStrike" cap="none" normalizeH="0" baseline="0">
                          <a:ln>
                            <a:noFill/>
                          </a:ln>
                          <a:solidFill>
                            <a:schemeClr val="tx1"/>
                          </a:solidFill>
                          <a:effectLst/>
                          <a:latin typeface="Gill Sans" charset="0"/>
                          <a:ea typeface="Lucida Grande" charset="0"/>
                          <a:cs typeface="Lucida Grande" charset="0"/>
                          <a:sym typeface="Gill Sans" charset="0"/>
                        </a:rPr>
                        <a:t>Bazālais insulīns </a:t>
                      </a:r>
                    </a:p>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 pos="1168400" algn="l"/>
                        </a:tabLst>
                      </a:pPr>
                      <a:r>
                        <a:rPr kumimoji="0" lang="en-US" sz="1300" b="1" i="0" u="none" strike="noStrike" cap="none" normalizeH="0" baseline="0">
                          <a:ln>
                            <a:noFill/>
                          </a:ln>
                          <a:solidFill>
                            <a:schemeClr val="tx1"/>
                          </a:solidFill>
                          <a:effectLst/>
                          <a:latin typeface="Gill Sans" charset="0"/>
                          <a:ea typeface="Lucida Grande" charset="0"/>
                          <a:cs typeface="Lucida Grande" charset="0"/>
                          <a:sym typeface="Gill Sans" charset="0"/>
                        </a:rPr>
                        <a:t>Rēķina bazālo un pirms maltītes devu</a:t>
                      </a:r>
                    </a:p>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 pos="1168400" algn="l"/>
                        </a:tabLst>
                      </a:pPr>
                      <a:r>
                        <a:rPr kumimoji="0" lang="en-US" sz="1300" b="1" i="0" u="none" strike="noStrike" cap="none" normalizeH="0" baseline="0">
                          <a:ln>
                            <a:noFill/>
                          </a:ln>
                          <a:solidFill>
                            <a:schemeClr val="tx1"/>
                          </a:solidFill>
                          <a:effectLst/>
                          <a:latin typeface="Gill Sans" charset="0"/>
                          <a:ea typeface="Lucida Grande" charset="0"/>
                          <a:cs typeface="Lucida Grande" charset="0"/>
                          <a:sym typeface="Gill Sans" charset="0"/>
                        </a:rPr>
                        <a:t>Sāk, pirms maltītes devu sadala star iespējamām ēdienreizēm </a:t>
                      </a:r>
                    </a:p>
                  </a:txBody>
                  <a:tcPr marL="35719" marR="35719" marT="35719" marB="35719"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 pos="1168400" algn="l"/>
                          <a:tab pos="1168400" algn="l"/>
                          <a:tab pos="1168400" algn="l"/>
                          <a:tab pos="1168400" algn="l"/>
                        </a:tabLst>
                      </a:pPr>
                      <a:r>
                        <a:rPr kumimoji="0" lang="en-US" sz="1700" b="1" i="0" u="none" strike="noStrike" cap="none" normalizeH="0" baseline="0">
                          <a:ln>
                            <a:noFill/>
                          </a:ln>
                          <a:solidFill>
                            <a:schemeClr val="tx1"/>
                          </a:solidFill>
                          <a:effectLst/>
                          <a:latin typeface="Gill Sans" charset="0"/>
                          <a:ea typeface="Lucida Grande" charset="0"/>
                          <a:cs typeface="Lucida Grande" charset="0"/>
                          <a:sym typeface="Gill Sans" charset="0"/>
                        </a:rPr>
                        <a:t>Bazālais 0,1 DV/kg</a:t>
                      </a:r>
                    </a:p>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 pos="1168400" algn="l"/>
                          <a:tab pos="1168400" algn="l"/>
                          <a:tab pos="1168400" algn="l"/>
                          <a:tab pos="1168400" algn="l"/>
                        </a:tabLst>
                      </a:pPr>
                      <a:r>
                        <a:rPr kumimoji="0" lang="en-US" sz="13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(reizi dn)</a:t>
                      </a:r>
                    </a:p>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 pos="1168400" algn="l"/>
                          <a:tab pos="1168400" algn="l"/>
                          <a:tab pos="1168400" algn="l"/>
                          <a:tab pos="1168400" algn="l"/>
                        </a:tabLst>
                      </a:pPr>
                      <a:r>
                        <a:rPr kumimoji="0" lang="en-US" sz="17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a:t>
                      </a:r>
                    </a:p>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 pos="1168400" algn="l"/>
                          <a:tab pos="1168400" algn="l"/>
                          <a:tab pos="1168400" algn="l"/>
                          <a:tab pos="1168400" algn="l"/>
                        </a:tabLst>
                      </a:pPr>
                      <a:r>
                        <a:rPr kumimoji="0" lang="en-US" sz="17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Pirms maltītes 0,1 DV/kg</a:t>
                      </a:r>
                    </a:p>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 pos="1168400" algn="l"/>
                          <a:tab pos="1168400" algn="l"/>
                          <a:tab pos="1168400" algn="l"/>
                          <a:tab pos="1168400" algn="l"/>
                        </a:tabLst>
                      </a:pPr>
                      <a:r>
                        <a:rPr kumimoji="0" lang="en-US" sz="1300" b="1" i="0" u="none" strike="noStrike" cap="none" normalizeH="0" baseline="0">
                          <a:ln>
                            <a:noFill/>
                          </a:ln>
                          <a:solidFill>
                            <a:schemeClr val="tx1"/>
                          </a:solidFill>
                          <a:effectLst/>
                          <a:latin typeface="Gill Sans" charset="0"/>
                          <a:ea typeface="Lucida Grande" charset="0"/>
                          <a:cs typeface="Lucida Grande" charset="0"/>
                          <a:sym typeface="Gill Sans" charset="0"/>
                        </a:rPr>
                        <a:t>(sadalīts ēdienreizēs)</a:t>
                      </a:r>
                    </a:p>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 pos="1168400" algn="l"/>
                          <a:tab pos="1168400" algn="l"/>
                          <a:tab pos="1168400" algn="l"/>
                          <a:tab pos="1168400" algn="l"/>
                        </a:tabLst>
                      </a:pPr>
                      <a:r>
                        <a:rPr kumimoji="0" lang="en-US" sz="1300" b="1" i="0" u="none" strike="noStrike" cap="none" normalizeH="0" baseline="0">
                          <a:ln>
                            <a:noFill/>
                          </a:ln>
                          <a:solidFill>
                            <a:schemeClr val="tx1"/>
                          </a:solidFill>
                          <a:effectLst/>
                          <a:latin typeface="Gill Sans" charset="0"/>
                          <a:ea typeface="Lucida Grande" charset="0"/>
                          <a:cs typeface="Lucida Grande" charset="0"/>
                          <a:sym typeface="Gill Sans" charset="0"/>
                        </a:rPr>
                        <a:t>(Kopā - 0,2 DV/kg)</a:t>
                      </a:r>
                    </a:p>
                  </a:txBody>
                  <a:tcPr marL="35719" marR="35719" marT="35719" marB="35719"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 pos="1168400" algn="l"/>
                          <a:tab pos="1168400" algn="l"/>
                          <a:tab pos="1168400" algn="l"/>
                          <a:tab pos="1168400" algn="l"/>
                        </a:tabLst>
                      </a:pPr>
                      <a:r>
                        <a:rPr kumimoji="0" lang="en-US" sz="1700" b="1" i="0" u="none" strike="noStrike" cap="none" normalizeH="0" baseline="0">
                          <a:ln>
                            <a:noFill/>
                          </a:ln>
                          <a:solidFill>
                            <a:schemeClr val="tx1"/>
                          </a:solidFill>
                          <a:effectLst/>
                          <a:latin typeface="Gill Sans" charset="0"/>
                          <a:ea typeface="Lucida Grande" charset="0"/>
                          <a:cs typeface="Lucida Grande" charset="0"/>
                          <a:sym typeface="Gill Sans" charset="0"/>
                        </a:rPr>
                        <a:t>Bzālais 0,2 DV/kg</a:t>
                      </a:r>
                      <a:endParaRPr kumimoji="0" lang="en-US" sz="20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endParaRPr>
                    </a:p>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 pos="1168400" algn="l"/>
                          <a:tab pos="1168400" algn="l"/>
                          <a:tab pos="1168400" algn="l"/>
                          <a:tab pos="1168400" algn="l"/>
                        </a:tabLst>
                      </a:pPr>
                      <a:r>
                        <a:rPr kumimoji="0" lang="en-US" sz="1300" b="1" i="0" u="none" strike="noStrike" cap="none" normalizeH="0" baseline="0">
                          <a:ln>
                            <a:noFill/>
                          </a:ln>
                          <a:solidFill>
                            <a:schemeClr val="tx1"/>
                          </a:solidFill>
                          <a:effectLst/>
                          <a:latin typeface="Gill Sans" charset="0"/>
                          <a:ea typeface="Lucida Grande" charset="0"/>
                          <a:cs typeface="Lucida Grande" charset="0"/>
                          <a:sym typeface="Gill Sans" charset="0"/>
                        </a:rPr>
                        <a:t>(reizi dienā)</a:t>
                      </a:r>
                      <a:endParaRPr kumimoji="0" lang="en-US" sz="20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endParaRPr>
                    </a:p>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 pos="1168400" algn="l"/>
                          <a:tab pos="1168400" algn="l"/>
                          <a:tab pos="1168400" algn="l"/>
                          <a:tab pos="1168400" algn="l"/>
                        </a:tabLst>
                      </a:pPr>
                      <a:r>
                        <a:rPr kumimoji="0" lang="en-US" sz="17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rPr>
                        <a:t>+</a:t>
                      </a:r>
                      <a:endParaRPr kumimoji="0" lang="en-US" sz="2000" b="1" i="0" u="none" strike="noStrike" cap="none" normalizeH="0" baseline="0">
                        <a:ln>
                          <a:noFill/>
                        </a:ln>
                        <a:solidFill>
                          <a:schemeClr val="tx1"/>
                        </a:solidFill>
                        <a:effectLst/>
                        <a:latin typeface="Gill Sans" charset="0"/>
                        <a:ea typeface="ヒラギノ角ゴ ProN W3" charset="-128"/>
                        <a:cs typeface="ヒラギノ角ゴ ProN W3" charset="-128"/>
                        <a:sym typeface="Gill Sans" charset="0"/>
                      </a:endParaRPr>
                    </a:p>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 pos="1168400" algn="l"/>
                          <a:tab pos="1168400" algn="l"/>
                          <a:tab pos="1168400" algn="l"/>
                          <a:tab pos="1168400" algn="l"/>
                        </a:tabLst>
                      </a:pPr>
                      <a:r>
                        <a:rPr kumimoji="0" lang="en-US" sz="1700" b="1" i="0" u="none" strike="noStrike" cap="none" normalizeH="0" baseline="0">
                          <a:ln>
                            <a:noFill/>
                          </a:ln>
                          <a:solidFill>
                            <a:schemeClr val="tx1"/>
                          </a:solidFill>
                          <a:effectLst/>
                          <a:latin typeface="Gill Sans" charset="0"/>
                          <a:ea typeface="Lucida Grande" charset="0"/>
                          <a:cs typeface="Lucida Grande" charset="0"/>
                          <a:sym typeface="Gill Sans" charset="0"/>
                        </a:rPr>
                        <a:t>Pirms maltītes 0,2 DV/kg</a:t>
                      </a:r>
                    </a:p>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 pos="1168400" algn="l"/>
                          <a:tab pos="1168400" algn="l"/>
                          <a:tab pos="1168400" algn="l"/>
                          <a:tab pos="1168400" algn="l"/>
                        </a:tabLst>
                      </a:pPr>
                      <a:r>
                        <a:rPr kumimoji="0" lang="en-US" sz="1300" b="1" i="0" u="none" strike="noStrike" cap="none" normalizeH="0" baseline="0">
                          <a:ln>
                            <a:noFill/>
                          </a:ln>
                          <a:solidFill>
                            <a:schemeClr val="tx1"/>
                          </a:solidFill>
                          <a:effectLst/>
                          <a:latin typeface="Gill Sans" charset="0"/>
                          <a:ea typeface="Lucida Grande" charset="0"/>
                          <a:cs typeface="Lucida Grande" charset="0"/>
                          <a:sym typeface="Gill Sans" charset="0"/>
                        </a:rPr>
                        <a:t>(sadalīts ēdienreizēs)</a:t>
                      </a:r>
                    </a:p>
                    <a:p>
                      <a:pPr marL="0" marR="0" lvl="0" indent="0" algn="ctr" defTabSz="914400" rtl="0" eaLnBrk="1" fontAlgn="base" latinLnBrk="0" hangingPunct="1">
                        <a:lnSpc>
                          <a:spcPct val="100000"/>
                        </a:lnSpc>
                        <a:spcBef>
                          <a:spcPct val="0"/>
                        </a:spcBef>
                        <a:spcAft>
                          <a:spcPct val="0"/>
                        </a:spcAft>
                        <a:buClrTx/>
                        <a:buSzPct val="56000"/>
                        <a:buFontTx/>
                        <a:buNone/>
                        <a:tabLst>
                          <a:tab pos="1168400" algn="l"/>
                          <a:tab pos="1168400" algn="l"/>
                          <a:tab pos="1168400" algn="l"/>
                          <a:tab pos="1168400" algn="l"/>
                          <a:tab pos="1168400" algn="l"/>
                          <a:tab pos="1168400" algn="l"/>
                        </a:tabLst>
                      </a:pPr>
                      <a:r>
                        <a:rPr kumimoji="0" lang="en-US" sz="1300" b="1" i="0" u="none" strike="noStrike" cap="none" normalizeH="0" baseline="0">
                          <a:ln>
                            <a:noFill/>
                          </a:ln>
                          <a:solidFill>
                            <a:schemeClr val="tx1"/>
                          </a:solidFill>
                          <a:effectLst/>
                          <a:latin typeface="Gill Sans" charset="0"/>
                          <a:ea typeface="Lucida Grande" charset="0"/>
                          <a:cs typeface="Lucida Grande" charset="0"/>
                          <a:sym typeface="Gill Sans" charset="0"/>
                        </a:rPr>
                        <a:t>(Kopā = 0,4 DV/kg)</a:t>
                      </a:r>
                    </a:p>
                  </a:txBody>
                  <a:tcPr marL="35719" marR="35719" marT="35719" marB="35719"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bl>
          </a:graphicData>
        </a:graphic>
      </p:graphicFrame>
      <p:sp>
        <p:nvSpPr>
          <p:cNvPr id="23602" name="Rectangle 50"/>
          <p:cNvSpPr>
            <a:spLocks/>
          </p:cNvSpPr>
          <p:nvPr/>
        </p:nvSpPr>
        <p:spPr bwMode="auto">
          <a:xfrm>
            <a:off x="437555" y="5831086"/>
            <a:ext cx="8313539" cy="455414"/>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just" defTabSz="457200" fontAlgn="auto">
              <a:spcBef>
                <a:spcPts val="0"/>
              </a:spcBef>
              <a:spcAft>
                <a:spcPts val="0"/>
              </a:spcAft>
            </a:pPr>
            <a:r>
              <a:rPr lang="en-US" sz="1300" b="1" dirty="0">
                <a:solidFill>
                  <a:srgbClr val="1A4D83"/>
                </a:solidFill>
                <a:latin typeface="Georgia"/>
                <a:ea typeface="Lucida Grande" charset="0"/>
                <a:cs typeface="Lucida Grande" charset="0"/>
              </a:rPr>
              <a:t>P.S. </a:t>
            </a:r>
            <a:r>
              <a:rPr lang="en-US" sz="1300" b="1" dirty="0" err="1">
                <a:solidFill>
                  <a:srgbClr val="1A4D83"/>
                </a:solidFill>
                <a:latin typeface="Georgia"/>
                <a:ea typeface="Lucida Grande" charset="0"/>
                <a:cs typeface="Lucida Grande" charset="0"/>
              </a:rPr>
              <a:t>Pēc</a:t>
            </a:r>
            <a:r>
              <a:rPr lang="en-US" sz="1300" b="1" dirty="0">
                <a:solidFill>
                  <a:srgbClr val="1A4D83"/>
                </a:solidFill>
                <a:latin typeface="Georgia"/>
                <a:ea typeface="Lucida Grande" charset="0"/>
                <a:cs typeface="Lucida Grande" charset="0"/>
              </a:rPr>
              <a:t> </a:t>
            </a:r>
            <a:r>
              <a:rPr lang="en-US" sz="1300" b="1" dirty="0" err="1">
                <a:solidFill>
                  <a:srgbClr val="1A4D83"/>
                </a:solidFill>
                <a:latin typeface="Georgia"/>
                <a:ea typeface="Lucida Grande" charset="0"/>
                <a:cs typeface="Lucida Grande" charset="0"/>
              </a:rPr>
              <a:t>insulīna</a:t>
            </a:r>
            <a:r>
              <a:rPr lang="en-US" sz="1300" b="1" dirty="0">
                <a:solidFill>
                  <a:srgbClr val="1A4D83"/>
                </a:solidFill>
                <a:latin typeface="Georgia"/>
                <a:ea typeface="Lucida Grande" charset="0"/>
                <a:cs typeface="Lucida Grande" charset="0"/>
              </a:rPr>
              <a:t> </a:t>
            </a:r>
            <a:r>
              <a:rPr lang="en-US" sz="1300" b="1" dirty="0" err="1">
                <a:solidFill>
                  <a:srgbClr val="1A4D83"/>
                </a:solidFill>
                <a:latin typeface="Georgia"/>
                <a:ea typeface="Lucida Grande" charset="0"/>
                <a:cs typeface="Lucida Grande" charset="0"/>
              </a:rPr>
              <a:t>terapijs</a:t>
            </a:r>
            <a:r>
              <a:rPr lang="en-US" sz="1300" b="1" dirty="0">
                <a:solidFill>
                  <a:srgbClr val="1A4D83"/>
                </a:solidFill>
                <a:latin typeface="Georgia"/>
                <a:ea typeface="Lucida Grande" charset="0"/>
                <a:cs typeface="Lucida Grande" charset="0"/>
              </a:rPr>
              <a:t> </a:t>
            </a:r>
            <a:r>
              <a:rPr lang="en-US" sz="1300" b="1" dirty="0" err="1">
                <a:solidFill>
                  <a:srgbClr val="1A4D83"/>
                </a:solidFill>
                <a:latin typeface="Georgia"/>
                <a:ea typeface="Lucida Grande" charset="0"/>
                <a:cs typeface="Lucida Grande" charset="0"/>
              </a:rPr>
              <a:t>uzsākšanas</a:t>
            </a:r>
            <a:r>
              <a:rPr lang="en-US" sz="1300" b="1" dirty="0">
                <a:solidFill>
                  <a:srgbClr val="1A4D83"/>
                </a:solidFill>
                <a:latin typeface="Georgia"/>
                <a:ea typeface="Lucida Grande" charset="0"/>
                <a:cs typeface="Lucida Grande" charset="0"/>
              </a:rPr>
              <a:t> SU </a:t>
            </a:r>
            <a:r>
              <a:rPr lang="en-US" sz="1300" b="1" dirty="0" err="1">
                <a:solidFill>
                  <a:srgbClr val="1A4D83"/>
                </a:solidFill>
                <a:latin typeface="Georgia"/>
                <a:ea typeface="Lucida Grande" charset="0"/>
                <a:cs typeface="Lucida Grande" charset="0"/>
              </a:rPr>
              <a:t>pārtrauc</a:t>
            </a:r>
            <a:r>
              <a:rPr lang="en-US" sz="1300" b="1" dirty="0">
                <a:solidFill>
                  <a:srgbClr val="1A4D83"/>
                </a:solidFill>
                <a:latin typeface="Georgia"/>
                <a:ea typeface="Lucida Grande" charset="0"/>
                <a:cs typeface="Lucida Grande" charset="0"/>
              </a:rPr>
              <a:t>, bet par </a:t>
            </a:r>
            <a:r>
              <a:rPr lang="en-US" sz="1300" b="1" dirty="0" err="1">
                <a:solidFill>
                  <a:srgbClr val="1A4D83"/>
                </a:solidFill>
                <a:latin typeface="Georgia"/>
                <a:ea typeface="Lucida Grande" charset="0"/>
                <a:cs typeface="Lucida Grande" charset="0"/>
              </a:rPr>
              <a:t>ar</a:t>
            </a:r>
            <a:r>
              <a:rPr lang="en-US" sz="1300" b="1" dirty="0">
                <a:solidFill>
                  <a:srgbClr val="1A4D83"/>
                </a:solidFill>
                <a:latin typeface="Georgia"/>
                <a:ea typeface="Lucida Grande" charset="0"/>
                <a:cs typeface="Lucida Grande" charset="0"/>
              </a:rPr>
              <a:t> MF, TZD </a:t>
            </a:r>
            <a:r>
              <a:rPr lang="en-US" sz="1300" b="1" dirty="0" err="1">
                <a:solidFill>
                  <a:srgbClr val="1A4D83"/>
                </a:solidFill>
                <a:latin typeface="Georgia"/>
                <a:ea typeface="Lucida Grande" charset="0"/>
                <a:cs typeface="Lucida Grande" charset="0"/>
              </a:rPr>
              <a:t>nepieciešamību</a:t>
            </a:r>
            <a:r>
              <a:rPr lang="en-US" sz="1300" b="1" dirty="0">
                <a:solidFill>
                  <a:srgbClr val="1A4D83"/>
                </a:solidFill>
                <a:latin typeface="Georgia"/>
                <a:ea typeface="Lucida Grande" charset="0"/>
                <a:cs typeface="Lucida Grande" charset="0"/>
              </a:rPr>
              <a:t> </a:t>
            </a:r>
            <a:r>
              <a:rPr lang="en-US" sz="1300" b="1" dirty="0" err="1">
                <a:solidFill>
                  <a:srgbClr val="1A4D83"/>
                </a:solidFill>
                <a:latin typeface="Georgia"/>
                <a:ea typeface="Lucida Grande" charset="0"/>
                <a:cs typeface="Lucida Grande" charset="0"/>
              </a:rPr>
              <a:t>apdomā</a:t>
            </a:r>
            <a:r>
              <a:rPr lang="en-US" sz="1300" b="1" dirty="0">
                <a:solidFill>
                  <a:srgbClr val="1A4D83"/>
                </a:solidFill>
                <a:latin typeface="Georgia"/>
                <a:ea typeface="Lucida Grande" charset="0"/>
                <a:cs typeface="Lucida Grande" charset="0"/>
              </a:rPr>
              <a:t>.</a:t>
            </a:r>
          </a:p>
          <a:p>
            <a:pPr algn="just" defTabSz="457200" fontAlgn="auto">
              <a:spcBef>
                <a:spcPts val="0"/>
              </a:spcBef>
              <a:spcAft>
                <a:spcPts val="0"/>
              </a:spcAft>
            </a:pPr>
            <a:r>
              <a:rPr lang="en-US" sz="1300" b="1" dirty="0" err="1">
                <a:solidFill>
                  <a:srgbClr val="1A4D83"/>
                </a:solidFill>
                <a:latin typeface="Georgia"/>
                <a:ea typeface="Lucida Grande" charset="0"/>
                <a:cs typeface="Lucida Grande" charset="0"/>
              </a:rPr>
              <a:t>Insulīna</a:t>
            </a:r>
            <a:r>
              <a:rPr lang="en-US" sz="1300" b="1" dirty="0">
                <a:solidFill>
                  <a:srgbClr val="1A4D83"/>
                </a:solidFill>
                <a:latin typeface="Georgia"/>
                <a:ea typeface="Lucida Grande" charset="0"/>
                <a:cs typeface="Lucida Grande" charset="0"/>
              </a:rPr>
              <a:t> </a:t>
            </a:r>
            <a:r>
              <a:rPr lang="en-US" sz="1300" b="1" dirty="0" err="1">
                <a:solidFill>
                  <a:srgbClr val="1A4D83"/>
                </a:solidFill>
                <a:latin typeface="Georgia"/>
                <a:ea typeface="Lucida Grande" charset="0"/>
                <a:cs typeface="Lucida Grande" charset="0"/>
              </a:rPr>
              <a:t>devas</a:t>
            </a:r>
            <a:r>
              <a:rPr lang="en-US" sz="1300" b="1" dirty="0">
                <a:solidFill>
                  <a:srgbClr val="1A4D83"/>
                </a:solidFill>
                <a:latin typeface="Georgia"/>
                <a:ea typeface="Lucida Grande" charset="0"/>
                <a:cs typeface="Lucida Grande" charset="0"/>
              </a:rPr>
              <a:t> </a:t>
            </a:r>
            <a:r>
              <a:rPr lang="en-US" sz="1300" b="1" dirty="0" err="1">
                <a:solidFill>
                  <a:srgbClr val="1A4D83"/>
                </a:solidFill>
                <a:latin typeface="Georgia"/>
                <a:ea typeface="Lucida Grande" charset="0"/>
                <a:cs typeface="Lucida Grande" charset="0"/>
              </a:rPr>
              <a:t>sadalījums</a:t>
            </a:r>
            <a:r>
              <a:rPr lang="en-US" sz="1300" b="1" dirty="0">
                <a:solidFill>
                  <a:srgbClr val="1A4D83"/>
                </a:solidFill>
                <a:latin typeface="Georgia"/>
                <a:ea typeface="Lucida Grande" charset="0"/>
                <a:cs typeface="Lucida Grande" charset="0"/>
              </a:rPr>
              <a:t>: divas </a:t>
            </a:r>
            <a:r>
              <a:rPr lang="en-US" sz="1300" b="1" dirty="0" err="1">
                <a:solidFill>
                  <a:srgbClr val="1A4D83"/>
                </a:solidFill>
                <a:latin typeface="Georgia"/>
                <a:ea typeface="Lucida Grande" charset="0"/>
                <a:cs typeface="Lucida Grande" charset="0"/>
              </a:rPr>
              <a:t>reizes</a:t>
            </a:r>
            <a:r>
              <a:rPr lang="en-US" sz="1300" b="1" dirty="0">
                <a:solidFill>
                  <a:srgbClr val="1A4D83"/>
                </a:solidFill>
                <a:latin typeface="Georgia"/>
                <a:ea typeface="Lucida Grande" charset="0"/>
                <a:cs typeface="Lucida Grande" charset="0"/>
              </a:rPr>
              <a:t> </a:t>
            </a:r>
            <a:r>
              <a:rPr lang="en-US" sz="1300" b="1" dirty="0" err="1">
                <a:solidFill>
                  <a:srgbClr val="1A4D83"/>
                </a:solidFill>
                <a:latin typeface="Georgia"/>
                <a:ea typeface="Lucida Grande" charset="0"/>
                <a:cs typeface="Lucida Grande" charset="0"/>
              </a:rPr>
              <a:t>dienā</a:t>
            </a:r>
            <a:r>
              <a:rPr lang="en-US" sz="1300" b="1" dirty="0">
                <a:solidFill>
                  <a:srgbClr val="1A4D83"/>
                </a:solidFill>
                <a:latin typeface="Georgia"/>
                <a:ea typeface="Lucida Grande" charset="0"/>
                <a:cs typeface="Lucida Grande" charset="0"/>
              </a:rPr>
              <a:t> = 50% + 50, </a:t>
            </a:r>
            <a:r>
              <a:rPr lang="en-US" sz="1300" b="1" dirty="0" err="1">
                <a:solidFill>
                  <a:srgbClr val="1A4D83"/>
                </a:solidFill>
                <a:latin typeface="Georgia"/>
                <a:ea typeface="Lucida Grande" charset="0"/>
                <a:cs typeface="Lucida Grande" charset="0"/>
              </a:rPr>
              <a:t>ja</a:t>
            </a:r>
            <a:r>
              <a:rPr lang="en-US" sz="1300" b="1" dirty="0">
                <a:solidFill>
                  <a:srgbClr val="1A4D83"/>
                </a:solidFill>
                <a:latin typeface="Georgia"/>
                <a:ea typeface="Lucida Grande" charset="0"/>
                <a:cs typeface="Lucida Grande" charset="0"/>
              </a:rPr>
              <a:t> </a:t>
            </a:r>
            <a:r>
              <a:rPr lang="en-US" sz="1300" b="1" dirty="0" err="1">
                <a:solidFill>
                  <a:srgbClr val="1A4D83"/>
                </a:solidFill>
                <a:latin typeface="Georgia"/>
                <a:ea typeface="Lucida Grande" charset="0"/>
                <a:cs typeface="Lucida Grande" charset="0"/>
              </a:rPr>
              <a:t>trīs</a:t>
            </a:r>
            <a:r>
              <a:rPr lang="en-US" sz="1300" b="1" dirty="0">
                <a:solidFill>
                  <a:srgbClr val="1A4D83"/>
                </a:solidFill>
                <a:latin typeface="Georgia"/>
                <a:ea typeface="Lucida Grande" charset="0"/>
                <a:cs typeface="Lucida Grande" charset="0"/>
              </a:rPr>
              <a:t> </a:t>
            </a:r>
            <a:r>
              <a:rPr lang="en-US" sz="1300" b="1" dirty="0" err="1">
                <a:solidFill>
                  <a:srgbClr val="1A4D83"/>
                </a:solidFill>
                <a:latin typeface="Georgia"/>
                <a:ea typeface="Lucida Grande" charset="0"/>
                <a:cs typeface="Lucida Grande" charset="0"/>
              </a:rPr>
              <a:t>reizes</a:t>
            </a:r>
            <a:r>
              <a:rPr lang="en-US" sz="1300" b="1" dirty="0">
                <a:solidFill>
                  <a:srgbClr val="1A4D83"/>
                </a:solidFill>
                <a:latin typeface="Georgia"/>
                <a:ea typeface="Lucida Grande" charset="0"/>
                <a:cs typeface="Lucida Grande" charset="0"/>
              </a:rPr>
              <a:t> </a:t>
            </a:r>
            <a:r>
              <a:rPr lang="en-US" sz="1300" b="1" dirty="0" err="1">
                <a:solidFill>
                  <a:srgbClr val="1A4D83"/>
                </a:solidFill>
                <a:latin typeface="Georgia"/>
                <a:ea typeface="Lucida Grande" charset="0"/>
                <a:cs typeface="Lucida Grande" charset="0"/>
              </a:rPr>
              <a:t>dienā</a:t>
            </a:r>
            <a:r>
              <a:rPr lang="en-US" sz="1300" b="1" dirty="0">
                <a:solidFill>
                  <a:srgbClr val="1A4D83"/>
                </a:solidFill>
                <a:latin typeface="Georgia"/>
                <a:ea typeface="Lucida Grande" charset="0"/>
                <a:cs typeface="Lucida Grande" charset="0"/>
              </a:rPr>
              <a:t>, tad =30% + 30% + 40%</a:t>
            </a:r>
          </a:p>
        </p:txBody>
      </p:sp>
    </p:spTree>
    <p:extLst>
      <p:ext uri="{BB962C8B-B14F-4D97-AF65-F5344CB8AC3E}">
        <p14:creationId xmlns:p14="http://schemas.microsoft.com/office/powerpoint/2010/main" val="2825162628"/>
      </p:ext>
    </p:extLst>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678656" y="214312"/>
            <a:ext cx="7786688" cy="852488"/>
          </a:xfrm>
          <a:ln/>
        </p:spPr>
        <p:txBody>
          <a:bodyPr lIns="64291" tIns="32146" rIns="64291" bIns="32146"/>
          <a:lstStyle/>
          <a:p>
            <a:r>
              <a:rPr lang="en-US" sz="2500" b="1" dirty="0" err="1">
                <a:latin typeface="Arial" panose="020B0604020202020204" pitchFamily="34" charset="0"/>
                <a:ea typeface="Lucida Grande" charset="0"/>
                <a:cs typeface="Arial" panose="020B0604020202020204" pitchFamily="34" charset="0"/>
              </a:rPr>
              <a:t>Glikēmijas</a:t>
            </a:r>
            <a:r>
              <a:rPr lang="en-US" sz="2500" b="1" dirty="0">
                <a:latin typeface="Arial" panose="020B0604020202020204" pitchFamily="34" charset="0"/>
                <a:ea typeface="Lucida Grande" charset="0"/>
                <a:cs typeface="Arial" panose="020B0604020202020204" pitchFamily="34" charset="0"/>
              </a:rPr>
              <a:t> </a:t>
            </a:r>
            <a:r>
              <a:rPr lang="en-US" sz="2500" b="1" dirty="0" err="1">
                <a:latin typeface="Arial" panose="020B0604020202020204" pitchFamily="34" charset="0"/>
                <a:ea typeface="Lucida Grande" charset="0"/>
                <a:cs typeface="Arial" panose="020B0604020202020204" pitchFamily="34" charset="0"/>
              </a:rPr>
              <a:t>kontrole</a:t>
            </a:r>
            <a:r>
              <a:rPr lang="en-US" sz="2500" b="1" dirty="0">
                <a:latin typeface="Arial" panose="020B0604020202020204" pitchFamily="34" charset="0"/>
                <a:ea typeface="Lucida Grande" charset="0"/>
                <a:cs typeface="Arial" panose="020B0604020202020204" pitchFamily="34" charset="0"/>
              </a:rPr>
              <a:t>, </a:t>
            </a:r>
            <a:r>
              <a:rPr lang="en-US" sz="2500" b="1" dirty="0" err="1">
                <a:latin typeface="Arial" panose="020B0604020202020204" pitchFamily="34" charset="0"/>
                <a:ea typeface="Lucida Grande" charset="0"/>
                <a:cs typeface="Arial" panose="020B0604020202020204" pitchFamily="34" charset="0"/>
              </a:rPr>
              <a:t>cik</a:t>
            </a:r>
            <a:r>
              <a:rPr lang="en-US" sz="2500" b="1" dirty="0">
                <a:latin typeface="Arial" panose="020B0604020202020204" pitchFamily="34" charset="0"/>
                <a:ea typeface="Lucida Grande" charset="0"/>
                <a:cs typeface="Arial" panose="020B0604020202020204" pitchFamily="34" charset="0"/>
              </a:rPr>
              <a:t> </a:t>
            </a:r>
            <a:r>
              <a:rPr lang="en-US" sz="2500" b="1" dirty="0" err="1">
                <a:latin typeface="Arial" panose="020B0604020202020204" pitchFamily="34" charset="0"/>
                <a:ea typeface="Lucida Grande" charset="0"/>
                <a:cs typeface="Arial" panose="020B0604020202020204" pitchFamily="34" charset="0"/>
              </a:rPr>
              <a:t>precīzi</a:t>
            </a:r>
            <a:r>
              <a:rPr lang="en-US" sz="2500" b="1" dirty="0">
                <a:latin typeface="Arial" panose="020B0604020202020204" pitchFamily="34" charset="0"/>
                <a:ea typeface="Lucida Grande" charset="0"/>
                <a:cs typeface="Arial" panose="020B0604020202020204" pitchFamily="34" charset="0"/>
              </a:rPr>
              <a:t>?</a:t>
            </a:r>
            <a:endParaRPr lang="en-US" sz="2500" b="1" dirty="0">
              <a:latin typeface="Arial" panose="020B0604020202020204" pitchFamily="34" charset="0"/>
              <a:ea typeface="ヒラギノ角ゴ ProN W6" charset="-128"/>
              <a:cs typeface="Arial" panose="020B0604020202020204" pitchFamily="34" charset="0"/>
            </a:endParaRPr>
          </a:p>
        </p:txBody>
      </p:sp>
      <p:pic>
        <p:nvPicPr>
          <p:cNvPr id="24578" name="Picture 2"/>
          <p:cNvPicPr>
            <a:picLocks noChangeAspect="1" noChangeArrowheads="1"/>
          </p:cNvPicPr>
          <p:nvPr/>
        </p:nvPicPr>
        <p:blipFill>
          <a:blip r:embed="rId2"/>
          <a:srcRect/>
          <a:stretch>
            <a:fillRect/>
          </a:stretch>
        </p:blipFill>
        <p:spPr bwMode="auto">
          <a:xfrm>
            <a:off x="442193" y="764704"/>
            <a:ext cx="8378279" cy="5527477"/>
          </a:xfrm>
          <a:prstGeom prst="rect">
            <a:avLst/>
          </a:prstGeom>
          <a:noFill/>
          <a:ln w="12700" cap="flat">
            <a:noFill/>
            <a:miter lim="800000"/>
            <a:headEnd/>
            <a:tailEnd/>
          </a:ln>
        </p:spPr>
      </p:pic>
      <p:sp>
        <p:nvSpPr>
          <p:cNvPr id="24579" name="AutoShape 3"/>
          <p:cNvSpPr>
            <a:spLocks/>
          </p:cNvSpPr>
          <p:nvPr/>
        </p:nvSpPr>
        <p:spPr bwMode="auto">
          <a:xfrm>
            <a:off x="170259" y="764704"/>
            <a:ext cx="8982670" cy="1768078"/>
          </a:xfrm>
          <a:prstGeom prst="roundRect">
            <a:avLst>
              <a:gd name="adj" fmla="val 7574"/>
            </a:avLst>
          </a:prstGeom>
          <a:gradFill flip="none" rotWithShape="1">
            <a:gsLst>
              <a:gs pos="0">
                <a:srgbClr val="80FF00">
                  <a:alpha val="50000"/>
                </a:srgbClr>
              </a:gs>
              <a:gs pos="100000">
                <a:srgbClr val="FFFFFF">
                  <a:alpha val="50000"/>
                </a:srgbClr>
              </a:gs>
            </a:gsLst>
            <a:lin ang="0" scaled="1"/>
            <a:tileRect/>
          </a:gradFill>
          <a:ln w="12700" cap="flat">
            <a:noFill/>
            <a:miter lim="800000"/>
            <a:headEnd type="none" w="med" len="med"/>
            <a:tailEnd type="none" w="med" len="med"/>
          </a:ln>
        </p:spPr>
        <p:txBody>
          <a:bodyPr lIns="0" tIns="0" rIns="0" bIns="0">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4580" name="AutoShape 4"/>
          <p:cNvSpPr>
            <a:spLocks/>
          </p:cNvSpPr>
          <p:nvPr/>
        </p:nvSpPr>
        <p:spPr bwMode="auto">
          <a:xfrm>
            <a:off x="161330" y="2532782"/>
            <a:ext cx="8982670" cy="1768078"/>
          </a:xfrm>
          <a:prstGeom prst="roundRect">
            <a:avLst>
              <a:gd name="adj" fmla="val 7574"/>
            </a:avLst>
          </a:prstGeom>
          <a:gradFill flip="none" rotWithShape="1">
            <a:gsLst>
              <a:gs pos="0">
                <a:srgbClr val="80FF00">
                  <a:alpha val="50000"/>
                </a:srgbClr>
              </a:gs>
              <a:gs pos="100000">
                <a:srgbClr val="FFFFFF">
                  <a:alpha val="50000"/>
                </a:srgbClr>
              </a:gs>
            </a:gsLst>
            <a:lin ang="0" scaled="1"/>
            <a:tileRect/>
          </a:gradFill>
          <a:ln w="12700" cap="flat">
            <a:noFill/>
            <a:miter lim="800000"/>
            <a:headEnd type="none" w="med" len="med"/>
            <a:tailEnd type="none" w="med" len="med"/>
          </a:ln>
        </p:spPr>
        <p:txBody>
          <a:bodyPr lIns="0" tIns="0" rIns="0" bIns="0">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4581" name="AutoShape 5"/>
          <p:cNvSpPr>
            <a:spLocks/>
          </p:cNvSpPr>
          <p:nvPr/>
        </p:nvSpPr>
        <p:spPr bwMode="auto">
          <a:xfrm>
            <a:off x="152400" y="4300860"/>
            <a:ext cx="8982670" cy="2080468"/>
          </a:xfrm>
          <a:prstGeom prst="roundRect">
            <a:avLst>
              <a:gd name="adj" fmla="val 7574"/>
            </a:avLst>
          </a:prstGeom>
          <a:gradFill flip="none" rotWithShape="1">
            <a:gsLst>
              <a:gs pos="0">
                <a:srgbClr val="80FF00">
                  <a:alpha val="50000"/>
                </a:srgbClr>
              </a:gs>
              <a:gs pos="100000">
                <a:srgbClr val="FFFFFF">
                  <a:alpha val="50000"/>
                </a:srgbClr>
              </a:gs>
            </a:gsLst>
            <a:lin ang="0" scaled="1"/>
            <a:tileRect/>
          </a:gradFill>
          <a:ln w="12700" cap="flat">
            <a:noFill/>
            <a:miter lim="800000"/>
            <a:headEnd type="none" w="med" len="med"/>
            <a:tailEnd type="none" w="med" len="med"/>
          </a:ln>
        </p:spPr>
        <p:txBody>
          <a:bodyPr lIns="0" tIns="0" rIns="0" bIns="0">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93410"/>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24579"/>
                                        </p:tgtEl>
                                      </p:cBhvr>
                                    </p:animEffect>
                                    <p:set>
                                      <p:cBhvr>
                                        <p:cTn id="7" dur="1" fill="hold">
                                          <p:stCondLst>
                                            <p:cond delay="499"/>
                                          </p:stCondLst>
                                        </p:cTn>
                                        <p:tgtEl>
                                          <p:spTgt spid="2457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24580"/>
                                        </p:tgtEl>
                                      </p:cBhvr>
                                    </p:animEffect>
                                    <p:set>
                                      <p:cBhvr>
                                        <p:cTn id="12" dur="1" fill="hold">
                                          <p:stCondLst>
                                            <p:cond delay="499"/>
                                          </p:stCondLst>
                                        </p:cTn>
                                        <p:tgtEl>
                                          <p:spTgt spid="2458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24581"/>
                                        </p:tgtEl>
                                      </p:cBhvr>
                                    </p:animEffect>
                                    <p:set>
                                      <p:cBhvr>
                                        <p:cTn id="17" dur="1" fill="hold">
                                          <p:stCondLst>
                                            <p:cond delay="499"/>
                                          </p:stCondLst>
                                        </p:cTn>
                                        <p:tgtEl>
                                          <p:spTgt spid="245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P spid="24580" grpId="0" animBg="1"/>
      <p:bldP spid="2458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latin typeface="Arial" panose="020B0604020202020204" pitchFamily="34" charset="0"/>
                <a:cs typeface="Arial" panose="020B0604020202020204" pitchFamily="34" charset="0"/>
              </a:rPr>
              <a:t>Vairogdziedzera funkcijas izmaiņas novecojot</a:t>
            </a:r>
            <a:endParaRPr lang="lt-LT" dirty="0">
              <a:latin typeface="Arial" panose="020B0604020202020204" pitchFamily="34" charset="0"/>
              <a:cs typeface="Arial" panose="020B0604020202020204" pitchFamily="34" charset="0"/>
            </a:endParaRPr>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4058207461"/>
              </p:ext>
            </p:extLst>
          </p:nvPr>
        </p:nvGraphicFramePr>
        <p:xfrm>
          <a:off x="301625" y="1371600"/>
          <a:ext cx="4038600" cy="46815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3974551509"/>
              </p:ext>
            </p:extLst>
          </p:nvPr>
        </p:nvGraphicFramePr>
        <p:xfrm>
          <a:off x="4800600" y="1371600"/>
          <a:ext cx="4038600" cy="468153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36512" y="6093296"/>
            <a:ext cx="8458200" cy="276999"/>
          </a:xfrm>
          <a:prstGeom prst="rect">
            <a:avLst/>
          </a:prstGeom>
        </p:spPr>
        <p:txBody>
          <a:bodyPr wrap="square">
            <a:spAutoFit/>
          </a:bodyPr>
          <a:lstStyle/>
          <a:p>
            <a:pPr defTabSz="457200" fontAlgn="auto">
              <a:spcBef>
                <a:spcPts val="0"/>
              </a:spcBef>
              <a:spcAft>
                <a:spcPts val="0"/>
              </a:spcAft>
            </a:pPr>
            <a:r>
              <a:rPr lang="lt-LT" sz="1200" dirty="0" smtClean="0">
                <a:solidFill>
                  <a:prstClr val="black"/>
                </a:solidFill>
                <a:latin typeface="Arial" panose="020B0604020202020204" pitchFamily="34" charset="0"/>
                <a:cs typeface="Arial" panose="020B0604020202020204" pitchFamily="34" charset="0"/>
              </a:rPr>
              <a:t>DG. Gardner, D. Shoback Greenspan’s Basic &amp; Clinical Endocrinology2007.</a:t>
            </a:r>
            <a:endParaRPr lang="lt-LT"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866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794" y="116632"/>
            <a:ext cx="9144000" cy="576064"/>
          </a:xfrm>
        </p:spPr>
        <p:txBody>
          <a:bodyPr>
            <a:noAutofit/>
          </a:bodyPr>
          <a:lstStyle/>
          <a:p>
            <a:pPr eaLnBrk="1" hangingPunct="1">
              <a:defRPr/>
            </a:pPr>
            <a:r>
              <a:rPr lang="lv-LV" sz="2400" b="1" dirty="0">
                <a:effectLst>
                  <a:outerShdw blurRad="38100" dist="38100" dir="2700000" algn="tl">
                    <a:srgbClr val="DDDDDD"/>
                  </a:outerShdw>
                </a:effectLst>
                <a:latin typeface="Arial" panose="020B0604020202020204" pitchFamily="34" charset="0"/>
                <a:cs typeface="Arial" panose="020B0604020202020204" pitchFamily="34" charset="0"/>
              </a:rPr>
              <a:t>Izteikta hipotireoze un KVS risks veciem cilvēkiem</a:t>
            </a:r>
          </a:p>
        </p:txBody>
      </p:sp>
      <p:sp>
        <p:nvSpPr>
          <p:cNvPr id="50179" name="Rectangle 3"/>
          <p:cNvSpPr>
            <a:spLocks noGrp="1" noChangeArrowheads="1"/>
          </p:cNvSpPr>
          <p:nvPr>
            <p:ph sz="quarter" idx="1"/>
          </p:nvPr>
        </p:nvSpPr>
        <p:spPr>
          <a:xfrm>
            <a:off x="331788" y="1088678"/>
            <a:ext cx="4392612" cy="2700362"/>
          </a:xfr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a:normAutofit/>
          </a:bodyPr>
          <a:lstStyle/>
          <a:p>
            <a:pPr eaLnBrk="1" hangingPunct="1">
              <a:lnSpc>
                <a:spcPct val="80000"/>
              </a:lnSpc>
              <a:buFont typeface="Wingdings" charset="2"/>
              <a:buChar char="Ø"/>
            </a:pPr>
            <a:r>
              <a:rPr lang="lv-LV" sz="1800" b="1" u="sng">
                <a:latin typeface="Arial" panose="020B0604020202020204" pitchFamily="34" charset="0"/>
                <a:cs typeface="Arial" panose="020B0604020202020204" pitchFamily="34" charset="0"/>
              </a:rPr>
              <a:t>Cirkulatora disfunkcija</a:t>
            </a:r>
          </a:p>
          <a:p>
            <a:pPr lvl="1" eaLnBrk="1" hangingPunct="1">
              <a:lnSpc>
                <a:spcPct val="80000"/>
              </a:lnSpc>
              <a:buClr>
                <a:srgbClr val="0099FF"/>
              </a:buClr>
              <a:buFont typeface="Wingdings" charset="2"/>
              <a:buChar char="q"/>
            </a:pPr>
            <a:r>
              <a:rPr lang="lv-LV" sz="1600" b="1">
                <a:latin typeface="Arial" panose="020B0604020202020204" pitchFamily="34" charset="0"/>
                <a:cs typeface="Arial" panose="020B0604020202020204" pitchFamily="34" charset="0"/>
              </a:rPr>
              <a:t>Samazinās sistoliskā funkcija</a:t>
            </a:r>
          </a:p>
          <a:p>
            <a:pPr lvl="1" eaLnBrk="1" hangingPunct="1">
              <a:lnSpc>
                <a:spcPct val="80000"/>
              </a:lnSpc>
              <a:buClr>
                <a:srgbClr val="0099FF"/>
              </a:buClr>
              <a:buFont typeface="Wingdings" charset="2"/>
              <a:buChar char="q"/>
            </a:pPr>
            <a:r>
              <a:rPr lang="lv-LV" sz="1600" b="1">
                <a:latin typeface="Arial" panose="020B0604020202020204" pitchFamily="34" charset="0"/>
                <a:cs typeface="Arial" panose="020B0604020202020204" pitchFamily="34" charset="0"/>
              </a:rPr>
              <a:t>Samazinās diastoliskā funkcija</a:t>
            </a:r>
          </a:p>
          <a:p>
            <a:pPr lvl="1" eaLnBrk="1" hangingPunct="1">
              <a:lnSpc>
                <a:spcPct val="80000"/>
              </a:lnSpc>
              <a:buClr>
                <a:srgbClr val="0099FF"/>
              </a:buClr>
              <a:buFont typeface="Wingdings" charset="2"/>
              <a:buChar char="q"/>
            </a:pPr>
            <a:r>
              <a:rPr lang="lv-LV" sz="1600" b="1">
                <a:latin typeface="Arial" panose="020B0604020202020204" pitchFamily="34" charset="0"/>
                <a:cs typeface="Arial" panose="020B0604020202020204" pitchFamily="34" charset="0"/>
              </a:rPr>
              <a:t>Palielinās perifērā asinsvadu pretestība</a:t>
            </a:r>
            <a:br>
              <a:rPr lang="lv-LV" sz="1600" b="1">
                <a:latin typeface="Arial" panose="020B0604020202020204" pitchFamily="34" charset="0"/>
                <a:cs typeface="Arial" panose="020B0604020202020204" pitchFamily="34" charset="0"/>
              </a:rPr>
            </a:br>
            <a:r>
              <a:rPr lang="lv-LV" sz="1600" b="1">
                <a:latin typeface="Arial" panose="020B0604020202020204" pitchFamily="34" charset="0"/>
                <a:cs typeface="Arial" panose="020B0604020202020204" pitchFamily="34" charset="0"/>
              </a:rPr>
              <a:t>(rezistence) – arteriāla hipertensija</a:t>
            </a:r>
          </a:p>
          <a:p>
            <a:pPr eaLnBrk="1" hangingPunct="1">
              <a:lnSpc>
                <a:spcPct val="80000"/>
              </a:lnSpc>
              <a:buFont typeface="Wingdings" charset="2"/>
              <a:buChar char="Ø"/>
            </a:pPr>
            <a:r>
              <a:rPr lang="lv-LV" sz="1800" b="1" u="sng">
                <a:latin typeface="Arial" panose="020B0604020202020204" pitchFamily="34" charset="0"/>
                <a:cs typeface="Arial" panose="020B0604020202020204" pitchFamily="34" charset="0"/>
              </a:rPr>
              <a:t>Ietvertie mehānismi</a:t>
            </a:r>
          </a:p>
          <a:p>
            <a:pPr lvl="1" eaLnBrk="1" hangingPunct="1">
              <a:lnSpc>
                <a:spcPct val="80000"/>
              </a:lnSpc>
              <a:buClr>
                <a:srgbClr val="0099FF"/>
              </a:buClr>
              <a:buFont typeface="Wingdings" charset="2"/>
              <a:buChar char="q"/>
            </a:pPr>
            <a:r>
              <a:rPr lang="lv-LV" sz="1600" b="1">
                <a:latin typeface="Arial" panose="020B0604020202020204" pitchFamily="34" charset="0"/>
                <a:cs typeface="Arial" panose="020B0604020202020204" pitchFamily="34" charset="0"/>
              </a:rPr>
              <a:t>Bradikardija</a:t>
            </a:r>
          </a:p>
          <a:p>
            <a:pPr lvl="1" eaLnBrk="1" hangingPunct="1">
              <a:lnSpc>
                <a:spcPct val="80000"/>
              </a:lnSpc>
              <a:buClr>
                <a:srgbClr val="0099FF"/>
              </a:buClr>
              <a:buFont typeface="Wingdings" charset="2"/>
              <a:buChar char="q"/>
            </a:pPr>
            <a:r>
              <a:rPr lang="lv-LV" sz="1600" b="1">
                <a:latin typeface="Arial" panose="020B0604020202020204" pitchFamily="34" charset="0"/>
                <a:cs typeface="Arial" panose="020B0604020202020204" pitchFamily="34" charset="0"/>
              </a:rPr>
              <a:t>Samazināta sirds kontraktilāte</a:t>
            </a:r>
          </a:p>
          <a:p>
            <a:pPr lvl="1" eaLnBrk="1" hangingPunct="1">
              <a:lnSpc>
                <a:spcPct val="80000"/>
              </a:lnSpc>
              <a:buClr>
                <a:srgbClr val="0099FF"/>
              </a:buClr>
              <a:buFont typeface="Wingdings" charset="2"/>
              <a:buChar char="q"/>
            </a:pPr>
            <a:r>
              <a:rPr lang="lv-LV" sz="1600" b="1">
                <a:latin typeface="Arial" panose="020B0604020202020204" pitchFamily="34" charset="0"/>
                <a:cs typeface="Arial" panose="020B0604020202020204" pitchFamily="34" charset="0"/>
              </a:rPr>
              <a:t>Miksidematozas sirds izmaiņas un šķidrums perikardā </a:t>
            </a:r>
          </a:p>
        </p:txBody>
      </p:sp>
      <p:sp>
        <p:nvSpPr>
          <p:cNvPr id="50180" name="AutoShape 7" descr="Blue tissue paper"/>
          <p:cNvSpPr>
            <a:spLocks noChangeArrowheads="1"/>
          </p:cNvSpPr>
          <p:nvPr/>
        </p:nvSpPr>
        <p:spPr bwMode="auto">
          <a:xfrm>
            <a:off x="3492500" y="4398616"/>
            <a:ext cx="2160588" cy="1223962"/>
          </a:xfrm>
          <a:prstGeom prst="homePlate">
            <a:avLst>
              <a:gd name="adj" fmla="val 44131"/>
            </a:avLst>
          </a:prstGeom>
          <a:ln>
            <a:headEnd/>
            <a:tailEnd/>
          </a:ln>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wrap="none" anchor="ctr">
            <a:prstTxWarp prst="textNoShape">
              <a:avLst/>
            </a:prstTxWarp>
          </a:bodyPr>
          <a:lstStyle/>
          <a:p>
            <a:pPr algn="ctr" defTabSz="457200" fontAlgn="auto">
              <a:spcBef>
                <a:spcPts val="0"/>
              </a:spcBef>
              <a:spcAft>
                <a:spcPts val="0"/>
              </a:spcAft>
            </a:pPr>
            <a:r>
              <a:rPr lang="lv-LV" sz="1600" b="1" dirty="0">
                <a:solidFill>
                  <a:prstClr val="black"/>
                </a:solidFill>
                <a:latin typeface="Arial" panose="020B0604020202020204" pitchFamily="34" charset="0"/>
                <a:cs typeface="Arial" panose="020B0604020202020204" pitchFamily="34" charset="0"/>
              </a:rPr>
              <a:t>Samazinās sirds</a:t>
            </a:r>
          </a:p>
          <a:p>
            <a:pPr algn="ctr" defTabSz="457200" fontAlgn="auto">
              <a:spcBef>
                <a:spcPts val="0"/>
              </a:spcBef>
              <a:spcAft>
                <a:spcPts val="0"/>
              </a:spcAft>
            </a:pPr>
            <a:r>
              <a:rPr lang="lv-LV" sz="1600" b="1" dirty="0">
                <a:solidFill>
                  <a:prstClr val="black"/>
                </a:solidFill>
                <a:latin typeface="Arial" panose="020B0604020202020204" pitchFamily="34" charset="0"/>
                <a:cs typeface="Arial" panose="020B0604020202020204" pitchFamily="34" charset="0"/>
              </a:rPr>
              <a:t>izsviede.</a:t>
            </a:r>
          </a:p>
          <a:p>
            <a:pPr algn="ctr" defTabSz="457200" fontAlgn="auto">
              <a:spcBef>
                <a:spcPts val="0"/>
              </a:spcBef>
              <a:spcAft>
                <a:spcPts val="0"/>
              </a:spcAft>
            </a:pPr>
            <a:r>
              <a:rPr lang="lv-LV" sz="1600" b="1" dirty="0">
                <a:solidFill>
                  <a:prstClr val="black"/>
                </a:solidFill>
                <a:latin typeface="Arial" panose="020B0604020202020204" pitchFamily="34" charset="0"/>
                <a:cs typeface="Arial" panose="020B0604020202020204" pitchFamily="34" charset="0"/>
              </a:rPr>
              <a:t>Attīstās SM </a:t>
            </a:r>
          </a:p>
        </p:txBody>
      </p:sp>
      <p:sp>
        <p:nvSpPr>
          <p:cNvPr id="50181" name="Text Box 9"/>
          <p:cNvSpPr txBox="1">
            <a:spLocks noChangeArrowheads="1"/>
          </p:cNvSpPr>
          <p:nvPr/>
        </p:nvSpPr>
        <p:spPr bwMode="auto">
          <a:xfrm>
            <a:off x="179512" y="6106690"/>
            <a:ext cx="1628775" cy="274638"/>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lv-LV" sz="1200">
                <a:solidFill>
                  <a:prstClr val="black"/>
                </a:solidFill>
                <a:latin typeface="Arial" panose="020B0604020202020204" pitchFamily="34" charset="0"/>
                <a:cs typeface="Arial" panose="020B0604020202020204" pitchFamily="34" charset="0"/>
              </a:rPr>
              <a:t>Stefano Marioti, 2006</a:t>
            </a:r>
          </a:p>
        </p:txBody>
      </p:sp>
      <p:pic>
        <p:nvPicPr>
          <p:cNvPr id="50182" name="Picture 11" descr="1655_OLD-WOMAN_MAES"/>
          <p:cNvPicPr>
            <a:picLocks noChangeAspect="1" noChangeArrowheads="1"/>
          </p:cNvPicPr>
          <p:nvPr/>
        </p:nvPicPr>
        <p:blipFill>
          <a:blip r:embed="rId2"/>
          <a:srcRect/>
          <a:stretch>
            <a:fillRect/>
          </a:stretch>
        </p:blipFill>
        <p:spPr bwMode="auto">
          <a:xfrm>
            <a:off x="5715000" y="980728"/>
            <a:ext cx="3141663" cy="4992687"/>
          </a:xfrm>
          <a:prstGeom prst="rect">
            <a:avLst/>
          </a:prstGeom>
          <a:noFill/>
          <a:ln w="9525">
            <a:noFill/>
            <a:miter lim="800000"/>
            <a:headEnd/>
            <a:tailEnd/>
          </a:ln>
        </p:spPr>
      </p:pic>
      <p:sp>
        <p:nvSpPr>
          <p:cNvPr id="50183" name="Rectangle 12"/>
          <p:cNvSpPr>
            <a:spLocks noChangeArrowheads="1"/>
          </p:cNvSpPr>
          <p:nvPr/>
        </p:nvSpPr>
        <p:spPr bwMode="auto">
          <a:xfrm>
            <a:off x="2627784" y="6208861"/>
            <a:ext cx="6408712" cy="244475"/>
          </a:xfrm>
          <a:prstGeom prst="rect">
            <a:avLst/>
          </a:prstGeom>
          <a:noFill/>
          <a:ln w="38100">
            <a:noFill/>
            <a:miter lim="800000"/>
            <a:headEnd/>
            <a:tailEnd/>
          </a:ln>
        </p:spPr>
        <p:txBody>
          <a:bodyPr wrap="square">
            <a:prstTxWarp prst="textNoShape">
              <a:avLst/>
            </a:prstTxWarp>
            <a:spAutoFit/>
          </a:bodyPr>
          <a:lstStyle/>
          <a:p>
            <a:pPr defTabSz="457200" fontAlgn="auto">
              <a:spcBef>
                <a:spcPts val="0"/>
              </a:spcBef>
              <a:spcAft>
                <a:spcPts val="0"/>
              </a:spcAft>
            </a:pPr>
            <a:r>
              <a:rPr lang="en-US" sz="1000">
                <a:solidFill>
                  <a:srgbClr val="000066"/>
                </a:solidFill>
                <a:latin typeface="Arial" panose="020B0604020202020204" pitchFamily="34" charset="0"/>
                <a:cs typeface="Arial" panose="020B0604020202020204" pitchFamily="34" charset="0"/>
              </a:rPr>
              <a:t>http://www.kipar.org/baroque-costumes/images/costumes/working-women/1655_OLD-WOMAN_MAES.jpg</a:t>
            </a:r>
          </a:p>
        </p:txBody>
      </p:sp>
      <p:cxnSp>
        <p:nvCxnSpPr>
          <p:cNvPr id="50184" name="AutoShape 13"/>
          <p:cNvCxnSpPr>
            <a:cxnSpLocks noChangeShapeType="1"/>
            <a:stCxn id="50179" idx="2"/>
            <a:endCxn id="50180" idx="1"/>
          </p:cNvCxnSpPr>
          <p:nvPr/>
        </p:nvCxnSpPr>
        <p:spPr bwMode="auto">
          <a:xfrm rot="16200000" flipH="1">
            <a:off x="2399519" y="3917615"/>
            <a:ext cx="1221557" cy="964406"/>
          </a:xfrm>
          <a:prstGeom prst="bentConnector2">
            <a:avLst/>
          </a:prstGeom>
          <a:noFill/>
          <a:ln w="76200">
            <a:solidFill>
              <a:schemeClr val="accent4">
                <a:lumMod val="60000"/>
                <a:lumOff val="40000"/>
              </a:schemeClr>
            </a:solidFill>
            <a:miter lim="800000"/>
            <a:headEnd/>
            <a:tailEnd type="triangle" w="med" len="med"/>
          </a:ln>
          <a:effectLst>
            <a:prstShdw prst="shdw17" dist="17961" dir="13500000">
              <a:srgbClr val="009999">
                <a:alpha val="74997"/>
              </a:srgbClr>
            </a:prstShdw>
          </a:effectLst>
        </p:spPr>
      </p:cxnSp>
    </p:spTree>
    <p:extLst>
      <p:ext uri="{BB962C8B-B14F-4D97-AF65-F5344CB8AC3E}">
        <p14:creationId xmlns:p14="http://schemas.microsoft.com/office/powerpoint/2010/main" val="1858351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2" name="Rectangle 6"/>
          <p:cNvSpPr>
            <a:spLocks noGrp="1" noChangeArrowheads="1"/>
          </p:cNvSpPr>
          <p:nvPr>
            <p:ph type="title"/>
          </p:nvPr>
        </p:nvSpPr>
        <p:spPr>
          <a:xfrm>
            <a:off x="72008" y="116632"/>
            <a:ext cx="9036496" cy="634082"/>
          </a:xfrm>
        </p:spPr>
        <p:txBody>
          <a:bodyPr>
            <a:normAutofit/>
          </a:bodyPr>
          <a:lstStyle/>
          <a:p>
            <a:pPr eaLnBrk="1" hangingPunct="1">
              <a:defRPr/>
            </a:pPr>
            <a:r>
              <a:rPr lang="lv-LV" sz="2400" dirty="0">
                <a:effectLst>
                  <a:outerShdw blurRad="38100" dist="38100" dir="2700000" algn="tl">
                    <a:srgbClr val="DDDDDD"/>
                  </a:outerShdw>
                </a:effectLst>
                <a:latin typeface="Arial" panose="020B0604020202020204" pitchFamily="34" charset="0"/>
                <a:cs typeface="Arial" panose="020B0604020202020204" pitchFamily="34" charset="0"/>
              </a:rPr>
              <a:t>Izteikta </a:t>
            </a:r>
            <a:r>
              <a:rPr lang="lv-LV" sz="2400" dirty="0" err="1">
                <a:effectLst>
                  <a:outerShdw blurRad="38100" dist="38100" dir="2700000" algn="tl">
                    <a:srgbClr val="DDDDDD"/>
                  </a:outerShdw>
                </a:effectLst>
                <a:latin typeface="Arial" panose="020B0604020202020204" pitchFamily="34" charset="0"/>
                <a:cs typeface="Arial" panose="020B0604020202020204" pitchFamily="34" charset="0"/>
              </a:rPr>
              <a:t>hipotireoze</a:t>
            </a:r>
            <a:r>
              <a:rPr lang="lv-LV" sz="2400" dirty="0">
                <a:effectLst>
                  <a:outerShdw blurRad="38100" dist="38100" dir="2700000" algn="tl">
                    <a:srgbClr val="DDDDDD"/>
                  </a:outerShdw>
                </a:effectLst>
                <a:latin typeface="Arial" panose="020B0604020202020204" pitchFamily="34" charset="0"/>
                <a:cs typeface="Arial" panose="020B0604020202020204" pitchFamily="34" charset="0"/>
              </a:rPr>
              <a:t> un KVS risks veciem cilvēkiem</a:t>
            </a:r>
          </a:p>
        </p:txBody>
      </p:sp>
      <p:sp>
        <p:nvSpPr>
          <p:cNvPr id="51202" name="Rectangle 3"/>
          <p:cNvSpPr>
            <a:spLocks noGrp="1" noChangeArrowheads="1"/>
          </p:cNvSpPr>
          <p:nvPr>
            <p:ph sz="half" idx="1"/>
          </p:nvPr>
        </p:nvSpPr>
        <p:spPr>
          <a:xfrm>
            <a:off x="179388" y="1124744"/>
            <a:ext cx="4319587" cy="2089150"/>
          </a:xfrm>
        </p:spPr>
        <p:txBody>
          <a:bodyPr>
            <a:normAutofit lnSpcReduction="10000"/>
          </a:bodyPr>
          <a:lstStyle/>
          <a:p>
            <a:pPr eaLnBrk="1" hangingPunct="1">
              <a:lnSpc>
                <a:spcPct val="80000"/>
              </a:lnSpc>
              <a:buFont typeface="Wingdings" charset="2"/>
              <a:buChar char="Ø"/>
            </a:pPr>
            <a:r>
              <a:rPr lang="lv-LV" sz="2000" b="1">
                <a:latin typeface="Arial" panose="020B0604020202020204" pitchFamily="34" charset="0"/>
                <a:cs typeface="Arial" panose="020B0604020202020204" pitchFamily="34" charset="0"/>
              </a:rPr>
              <a:t>Palielinās aterosklerozes un KVS attīstības risks</a:t>
            </a:r>
          </a:p>
          <a:p>
            <a:pPr lvl="1" eaLnBrk="1" hangingPunct="1">
              <a:lnSpc>
                <a:spcPct val="80000"/>
              </a:lnSpc>
              <a:buClr>
                <a:srgbClr val="0099FF"/>
              </a:buClr>
              <a:buFont typeface="Wingdings" charset="2"/>
              <a:buChar char="q"/>
            </a:pPr>
            <a:r>
              <a:rPr lang="lv-LV" sz="1800" b="1">
                <a:latin typeface="Arial" panose="020B0604020202020204" pitchFamily="34" charset="0"/>
                <a:cs typeface="Arial" panose="020B0604020202020204" pitchFamily="34" charset="0"/>
              </a:rPr>
              <a:t>Dislipidēmija</a:t>
            </a:r>
          </a:p>
          <a:p>
            <a:pPr lvl="1" eaLnBrk="1" hangingPunct="1">
              <a:lnSpc>
                <a:spcPct val="80000"/>
              </a:lnSpc>
              <a:buClr>
                <a:srgbClr val="0099FF"/>
              </a:buClr>
              <a:buFont typeface="Wingdings" charset="2"/>
              <a:buChar char="q"/>
            </a:pPr>
            <a:r>
              <a:rPr lang="lv-LV" sz="1800" b="1">
                <a:latin typeface="Arial" panose="020B0604020202020204" pitchFamily="34" charset="0"/>
                <a:cs typeface="Arial" panose="020B0604020202020204" pitchFamily="34" charset="0"/>
              </a:rPr>
              <a:t>AT</a:t>
            </a:r>
          </a:p>
          <a:p>
            <a:pPr lvl="1" eaLnBrk="1" hangingPunct="1">
              <a:lnSpc>
                <a:spcPct val="80000"/>
              </a:lnSpc>
              <a:buClr>
                <a:srgbClr val="0099FF"/>
              </a:buClr>
              <a:buFont typeface="Wingdings" charset="2"/>
              <a:buChar char="q"/>
            </a:pPr>
            <a:r>
              <a:rPr lang="lv-LV" sz="1800" b="1">
                <a:latin typeface="Arial" panose="020B0604020202020204" pitchFamily="34" charset="0"/>
                <a:cs typeface="Arial" panose="020B0604020202020204" pitchFamily="34" charset="0"/>
                <a:sym typeface="Wingdings" charset="2"/>
              </a:rPr>
              <a:t> </a:t>
            </a:r>
            <a:r>
              <a:rPr lang="lv-LV" sz="1800" b="1">
                <a:latin typeface="Arial" panose="020B0604020202020204" pitchFamily="34" charset="0"/>
                <a:cs typeface="Arial" panose="020B0604020202020204" pitchFamily="34" charset="0"/>
              </a:rPr>
              <a:t>homocisteīns</a:t>
            </a:r>
          </a:p>
          <a:p>
            <a:pPr lvl="1" eaLnBrk="1" hangingPunct="1">
              <a:lnSpc>
                <a:spcPct val="80000"/>
              </a:lnSpc>
              <a:buClr>
                <a:srgbClr val="0099FF"/>
              </a:buClr>
              <a:buFont typeface="Wingdings" charset="2"/>
              <a:buChar char="q"/>
            </a:pPr>
            <a:r>
              <a:rPr lang="lv-LV" sz="1800" b="1">
                <a:latin typeface="Arial" panose="020B0604020202020204" pitchFamily="34" charset="0"/>
                <a:cs typeface="Arial" panose="020B0604020202020204" pitchFamily="34" charset="0"/>
              </a:rPr>
              <a:t> </a:t>
            </a:r>
            <a:r>
              <a:rPr lang="lv-LV" sz="1800" b="1">
                <a:latin typeface="Arial" panose="020B0604020202020204" pitchFamily="34" charset="0"/>
                <a:cs typeface="Arial" panose="020B0604020202020204" pitchFamily="34" charset="0"/>
                <a:sym typeface="Wingdings" charset="2"/>
              </a:rPr>
              <a:t> CRP</a:t>
            </a:r>
          </a:p>
          <a:p>
            <a:pPr lvl="1" eaLnBrk="1" hangingPunct="1">
              <a:lnSpc>
                <a:spcPct val="80000"/>
              </a:lnSpc>
              <a:buClr>
                <a:srgbClr val="0099FF"/>
              </a:buClr>
              <a:buFont typeface="Wingdings" charset="2"/>
              <a:buChar char="q"/>
            </a:pPr>
            <a:r>
              <a:rPr lang="lv-LV" sz="1800" b="1">
                <a:latin typeface="Arial" panose="020B0604020202020204" pitchFamily="34" charset="0"/>
                <a:cs typeface="Arial" panose="020B0604020202020204" pitchFamily="34" charset="0"/>
                <a:sym typeface="Wingdings" charset="2"/>
              </a:rPr>
              <a:t>Koagulācijas/</a:t>
            </a:r>
            <a:br>
              <a:rPr lang="lv-LV" sz="1800" b="1">
                <a:latin typeface="Arial" panose="020B0604020202020204" pitchFamily="34" charset="0"/>
                <a:cs typeface="Arial" panose="020B0604020202020204" pitchFamily="34" charset="0"/>
                <a:sym typeface="Wingdings" charset="2"/>
              </a:rPr>
            </a:br>
            <a:r>
              <a:rPr lang="lv-LV" sz="1800" b="1">
                <a:latin typeface="Arial" panose="020B0604020202020204" pitchFamily="34" charset="0"/>
                <a:cs typeface="Arial" panose="020B0604020202020204" pitchFamily="34" charset="0"/>
                <a:sym typeface="Wingdings" charset="2"/>
              </a:rPr>
              <a:t>homeostāzes izmaiņas</a:t>
            </a:r>
          </a:p>
        </p:txBody>
      </p:sp>
      <p:sp>
        <p:nvSpPr>
          <p:cNvPr id="162820" name="Rectangle 4"/>
          <p:cNvSpPr>
            <a:spLocks noGrp="1" noChangeArrowheads="1"/>
          </p:cNvSpPr>
          <p:nvPr>
            <p:ph sz="half" idx="2"/>
          </p:nvPr>
        </p:nvSpPr>
        <p:spPr>
          <a:xfrm>
            <a:off x="323528" y="5013176"/>
            <a:ext cx="7848872" cy="937021"/>
          </a:xfrm>
          <a:ln/>
        </p:spPr>
        <p:style>
          <a:lnRef idx="1">
            <a:schemeClr val="accent3"/>
          </a:lnRef>
          <a:fillRef idx="2">
            <a:schemeClr val="accent3"/>
          </a:fillRef>
          <a:effectRef idx="1">
            <a:schemeClr val="accent3"/>
          </a:effectRef>
          <a:fontRef idx="minor">
            <a:schemeClr val="dk1"/>
          </a:fontRef>
        </p:style>
        <p:txBody>
          <a:bodyPr>
            <a:normAutofit lnSpcReduction="10000"/>
          </a:bodyPr>
          <a:lstStyle/>
          <a:p>
            <a:pPr eaLnBrk="1" hangingPunct="1">
              <a:lnSpc>
                <a:spcPct val="80000"/>
              </a:lnSpc>
              <a:buFontTx/>
              <a:buNone/>
              <a:defRPr/>
            </a:pPr>
            <a:r>
              <a:rPr lang="lv-LV" sz="1800" b="1" dirty="0">
                <a:latin typeface="Arial" panose="020B0604020202020204" pitchFamily="34" charset="0"/>
                <a:cs typeface="Arial" panose="020B0604020202020204" pitchFamily="34" charset="0"/>
              </a:rPr>
              <a:t>Lai gan:</a:t>
            </a:r>
          </a:p>
          <a:p>
            <a:pPr eaLnBrk="1" hangingPunct="1">
              <a:lnSpc>
                <a:spcPct val="80000"/>
              </a:lnSpc>
              <a:buClr>
                <a:srgbClr val="0099FF"/>
              </a:buClr>
              <a:buFont typeface="Wingdings" charset="2"/>
              <a:buChar char="q"/>
              <a:defRPr/>
            </a:pPr>
            <a:r>
              <a:rPr lang="lv-LV" sz="1600" b="1" dirty="0">
                <a:latin typeface="Arial" panose="020B0604020202020204" pitchFamily="34" charset="0"/>
                <a:cs typeface="Arial" panose="020B0604020202020204" pitchFamily="34" charset="0"/>
              </a:rPr>
              <a:t>Izteiktas </a:t>
            </a:r>
            <a:r>
              <a:rPr lang="lv-LV" sz="1600" b="1" dirty="0" err="1">
                <a:latin typeface="Arial" panose="020B0604020202020204" pitchFamily="34" charset="0"/>
                <a:cs typeface="Arial" panose="020B0604020202020204" pitchFamily="34" charset="0"/>
              </a:rPr>
              <a:t>hipotireozes</a:t>
            </a:r>
            <a:r>
              <a:rPr lang="lv-LV" sz="1600" b="1" dirty="0">
                <a:latin typeface="Arial" panose="020B0604020202020204" pitchFamily="34" charset="0"/>
                <a:cs typeface="Arial" panose="020B0604020202020204" pitchFamily="34" charset="0"/>
              </a:rPr>
              <a:t> gadījumā KVS ir relatīvi reti </a:t>
            </a:r>
            <a:r>
              <a:rPr lang="lv-LV" sz="1400" b="1" dirty="0">
                <a:solidFill>
                  <a:schemeClr val="accent6">
                    <a:lumMod val="75000"/>
                  </a:schemeClr>
                </a:solidFill>
                <a:latin typeface="Arial" panose="020B0604020202020204" pitchFamily="34" charset="0"/>
                <a:cs typeface="Arial" panose="020B0604020202020204" pitchFamily="34" charset="0"/>
              </a:rPr>
              <a:t>(stenokardija ap 7%; MI &lt;1%)</a:t>
            </a:r>
            <a:endParaRPr lang="lv-LV" sz="1600" b="1" dirty="0">
              <a:solidFill>
                <a:schemeClr val="accent6">
                  <a:lumMod val="75000"/>
                </a:schemeClr>
              </a:solidFill>
              <a:latin typeface="Arial" panose="020B0604020202020204" pitchFamily="34" charset="0"/>
              <a:cs typeface="Arial" panose="020B0604020202020204" pitchFamily="34" charset="0"/>
            </a:endParaRPr>
          </a:p>
          <a:p>
            <a:pPr eaLnBrk="1" hangingPunct="1">
              <a:lnSpc>
                <a:spcPct val="80000"/>
              </a:lnSpc>
              <a:buClr>
                <a:srgbClr val="0099FF"/>
              </a:buClr>
              <a:buFont typeface="Wingdings" charset="2"/>
              <a:buChar char="q"/>
              <a:defRPr/>
            </a:pPr>
            <a:r>
              <a:rPr lang="lv-LV" sz="1600" b="1" dirty="0">
                <a:latin typeface="Arial" panose="020B0604020202020204" pitchFamily="34" charset="0"/>
                <a:cs typeface="Arial" panose="020B0604020202020204" pitchFamily="34" charset="0"/>
              </a:rPr>
              <a:t>Šis fenomens ir saistīts ar to, ka būtiski samazinās prasība pēc skābekļa</a:t>
            </a:r>
          </a:p>
        </p:txBody>
      </p:sp>
      <p:sp>
        <p:nvSpPr>
          <p:cNvPr id="51205" name="Text Box 7"/>
          <p:cNvSpPr txBox="1">
            <a:spLocks noChangeArrowheads="1"/>
          </p:cNvSpPr>
          <p:nvPr/>
        </p:nvSpPr>
        <p:spPr bwMode="auto">
          <a:xfrm>
            <a:off x="250825" y="5975945"/>
            <a:ext cx="1628775" cy="274638"/>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lv-LV" sz="1200">
                <a:solidFill>
                  <a:prstClr val="black"/>
                </a:solidFill>
                <a:latin typeface="Arial" panose="020B0604020202020204" pitchFamily="34" charset="0"/>
                <a:cs typeface="Arial" panose="020B0604020202020204" pitchFamily="34" charset="0"/>
              </a:rPr>
              <a:t>Stefano Marioti, 2006</a:t>
            </a:r>
          </a:p>
        </p:txBody>
      </p:sp>
      <p:pic>
        <p:nvPicPr>
          <p:cNvPr id="51206" name="Picture 9" descr="84975071_7cfb952cea_m"/>
          <p:cNvPicPr>
            <a:picLocks noChangeAspect="1" noChangeArrowheads="1"/>
          </p:cNvPicPr>
          <p:nvPr/>
        </p:nvPicPr>
        <p:blipFill>
          <a:blip r:embed="rId2"/>
          <a:srcRect/>
          <a:stretch>
            <a:fillRect/>
          </a:stretch>
        </p:blipFill>
        <p:spPr bwMode="auto">
          <a:xfrm>
            <a:off x="3635896" y="1484784"/>
            <a:ext cx="5328592" cy="3456384"/>
          </a:xfrm>
          <a:prstGeom prst="rect">
            <a:avLst/>
          </a:prstGeom>
          <a:noFill/>
          <a:ln w="9525">
            <a:noFill/>
            <a:miter lim="800000"/>
            <a:headEnd/>
            <a:tailEnd/>
          </a:ln>
        </p:spPr>
      </p:pic>
      <p:sp>
        <p:nvSpPr>
          <p:cNvPr id="51207" name="Rectangle 10"/>
          <p:cNvSpPr>
            <a:spLocks noChangeArrowheads="1"/>
          </p:cNvSpPr>
          <p:nvPr/>
        </p:nvSpPr>
        <p:spPr bwMode="auto">
          <a:xfrm>
            <a:off x="5176838" y="6034683"/>
            <a:ext cx="3859212" cy="274637"/>
          </a:xfrm>
          <a:prstGeom prst="rect">
            <a:avLst/>
          </a:prstGeom>
          <a:noFill/>
          <a:ln w="38100">
            <a:noFill/>
            <a:miter lim="800000"/>
            <a:headEnd/>
            <a:tailEnd/>
          </a:ln>
        </p:spPr>
        <p:txBody>
          <a:bodyPr wrap="none">
            <a:prstTxWarp prst="textNoShape">
              <a:avLst/>
            </a:prstTxWarp>
            <a:spAutoFit/>
          </a:bodyPr>
          <a:lstStyle/>
          <a:p>
            <a:pPr algn="r" defTabSz="457200" fontAlgn="auto">
              <a:spcBef>
                <a:spcPts val="0"/>
              </a:spcBef>
              <a:spcAft>
                <a:spcPts val="0"/>
              </a:spcAft>
            </a:pPr>
            <a:r>
              <a:rPr lang="en-US" sz="1200">
                <a:solidFill>
                  <a:srgbClr val="000066"/>
                </a:solidFill>
                <a:latin typeface="Arial" panose="020B0604020202020204" pitchFamily="34" charset="0"/>
                <a:cs typeface="Arial" panose="020B0604020202020204" pitchFamily="34" charset="0"/>
              </a:rPr>
              <a:t>http://static.flickr.com/42/84975071_7cfb952cea_m.jpg</a:t>
            </a:r>
          </a:p>
        </p:txBody>
      </p:sp>
    </p:spTree>
    <p:extLst>
      <p:ext uri="{BB962C8B-B14F-4D97-AF65-F5344CB8AC3E}">
        <p14:creationId xmlns:p14="http://schemas.microsoft.com/office/powerpoint/2010/main" val="1514652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107504" y="115888"/>
            <a:ext cx="8856983" cy="1143000"/>
          </a:xfrm>
        </p:spPr>
        <p:txBody>
          <a:bodyPr>
            <a:normAutofit/>
          </a:bodyPr>
          <a:lstStyle/>
          <a:p>
            <a:pPr eaLnBrk="1" hangingPunct="1">
              <a:defRPr/>
            </a:pPr>
            <a:r>
              <a:rPr lang="lv-LV" sz="2400" dirty="0">
                <a:effectLst>
                  <a:outerShdw blurRad="38100" dist="38100" dir="2700000" algn="tl">
                    <a:srgbClr val="DDDDDD"/>
                  </a:outerShdw>
                </a:effectLst>
                <a:latin typeface="Arial" panose="020B0604020202020204" pitchFamily="34" charset="0"/>
                <a:cs typeface="Arial" panose="020B0604020202020204" pitchFamily="34" charset="0"/>
              </a:rPr>
              <a:t>Vairogdziedzera stāvoklis, </a:t>
            </a:r>
            <a:r>
              <a:rPr lang="lv-LV" sz="2400" dirty="0" err="1">
                <a:effectLst>
                  <a:outerShdw blurRad="38100" dist="38100" dir="2700000" algn="tl">
                    <a:srgbClr val="DDDDDD"/>
                  </a:outerShdw>
                </a:effectLst>
                <a:latin typeface="Arial" panose="020B0604020202020204" pitchFamily="34" charset="0"/>
                <a:cs typeface="Arial" panose="020B0604020202020204" pitchFamily="34" charset="0"/>
              </a:rPr>
              <a:t>kardiovaskulārais</a:t>
            </a:r>
            <a:r>
              <a:rPr lang="lv-LV" sz="2400" dirty="0">
                <a:effectLst>
                  <a:outerShdw blurRad="38100" dist="38100" dir="2700000" algn="tl">
                    <a:srgbClr val="DDDDDD"/>
                  </a:outerShdw>
                </a:effectLst>
                <a:latin typeface="Arial" panose="020B0604020202020204" pitchFamily="34" charset="0"/>
                <a:cs typeface="Arial" panose="020B0604020202020204" pitchFamily="34" charset="0"/>
              </a:rPr>
              <a:t> risks</a:t>
            </a:r>
            <a:br>
              <a:rPr lang="lv-LV" sz="2400" dirty="0">
                <a:effectLst>
                  <a:outerShdw blurRad="38100" dist="38100" dir="2700000" algn="tl">
                    <a:srgbClr val="DDDDDD"/>
                  </a:outerShdw>
                </a:effectLst>
                <a:latin typeface="Arial" panose="020B0604020202020204" pitchFamily="34" charset="0"/>
                <a:cs typeface="Arial" panose="020B0604020202020204" pitchFamily="34" charset="0"/>
              </a:rPr>
            </a:br>
            <a:r>
              <a:rPr lang="lv-LV" sz="2400" dirty="0">
                <a:effectLst>
                  <a:outerShdw blurRad="38100" dist="38100" dir="2700000" algn="tl">
                    <a:srgbClr val="DDDDDD"/>
                  </a:outerShdw>
                </a:effectLst>
                <a:latin typeface="Arial" panose="020B0604020202020204" pitchFamily="34" charset="0"/>
                <a:cs typeface="Arial" panose="020B0604020202020204" pitchFamily="34" charset="0"/>
              </a:rPr>
              <a:t>un mirstība veciem cilvēkiem</a:t>
            </a:r>
            <a:br>
              <a:rPr lang="lv-LV" sz="2400" dirty="0">
                <a:effectLst>
                  <a:outerShdw blurRad="38100" dist="38100" dir="2700000" algn="tl">
                    <a:srgbClr val="DDDDDD"/>
                  </a:outerShdw>
                </a:effectLst>
                <a:latin typeface="Arial" panose="020B0604020202020204" pitchFamily="34" charset="0"/>
                <a:cs typeface="Arial" panose="020B0604020202020204" pitchFamily="34" charset="0"/>
              </a:rPr>
            </a:br>
            <a:r>
              <a:rPr lang="lv-LV" sz="1800" dirty="0">
                <a:effectLst>
                  <a:outerShdw blurRad="38100" dist="38100" dir="2700000" algn="tl">
                    <a:srgbClr val="DDDDDD"/>
                  </a:outerShdw>
                </a:effectLst>
                <a:latin typeface="Arial" panose="020B0604020202020204" pitchFamily="34" charset="0"/>
                <a:cs typeface="Arial" panose="020B0604020202020204" pitchFamily="34" charset="0"/>
              </a:rPr>
              <a:t>(</a:t>
            </a:r>
            <a:r>
              <a:rPr lang="lv-LV" sz="1800" dirty="0" err="1">
                <a:effectLst>
                  <a:outerShdw blurRad="38100" dist="38100" dir="2700000" algn="tl">
                    <a:srgbClr val="DDDDDD"/>
                  </a:outerShdw>
                </a:effectLst>
                <a:latin typeface="Arial" panose="020B0604020202020204" pitchFamily="34" charset="0"/>
                <a:cs typeface="Arial" panose="020B0604020202020204" pitchFamily="34" charset="0"/>
              </a:rPr>
              <a:t>Cappola</a:t>
            </a:r>
            <a:r>
              <a:rPr lang="lv-LV" sz="1800" dirty="0">
                <a:effectLst>
                  <a:outerShdw blurRad="38100" dist="38100" dir="2700000" algn="tl">
                    <a:srgbClr val="DDDDDD"/>
                  </a:outerShdw>
                </a:effectLst>
                <a:latin typeface="Arial" panose="020B0604020202020204" pitchFamily="34" charset="0"/>
                <a:cs typeface="Arial" panose="020B0604020202020204" pitchFamily="34" charset="0"/>
              </a:rPr>
              <a:t> AR, </a:t>
            </a:r>
            <a:r>
              <a:rPr lang="lv-LV" sz="1800" dirty="0" err="1">
                <a:effectLst>
                  <a:outerShdw blurRad="38100" dist="38100" dir="2700000" algn="tl">
                    <a:srgbClr val="DDDDDD"/>
                  </a:outerShdw>
                </a:effectLst>
                <a:latin typeface="Arial" panose="020B0604020202020204" pitchFamily="34" charset="0"/>
                <a:cs typeface="Arial" panose="020B0604020202020204" pitchFamily="34" charset="0"/>
              </a:rPr>
              <a:t>Fries</a:t>
            </a:r>
            <a:r>
              <a:rPr lang="lv-LV" sz="1800" dirty="0">
                <a:effectLst>
                  <a:outerShdw blurRad="38100" dist="38100" dir="2700000" algn="tl">
                    <a:srgbClr val="DDDDDD"/>
                  </a:outerShdw>
                </a:effectLst>
                <a:latin typeface="Arial" panose="020B0604020202020204" pitchFamily="34" charset="0"/>
                <a:cs typeface="Arial" panose="020B0604020202020204" pitchFamily="34" charset="0"/>
              </a:rPr>
              <a:t> LP, </a:t>
            </a:r>
            <a:r>
              <a:rPr lang="lv-LV" sz="1800" dirty="0" err="1">
                <a:effectLst>
                  <a:outerShdw blurRad="38100" dist="38100" dir="2700000" algn="tl">
                    <a:srgbClr val="DDDDDD"/>
                  </a:outerShdw>
                </a:effectLst>
                <a:latin typeface="Arial" panose="020B0604020202020204" pitchFamily="34" charset="0"/>
                <a:cs typeface="Arial" panose="020B0604020202020204" pitchFamily="34" charset="0"/>
              </a:rPr>
              <a:t>Danese</a:t>
            </a:r>
            <a:r>
              <a:rPr lang="lv-LV" sz="1800" dirty="0">
                <a:effectLst>
                  <a:outerShdw blurRad="38100" dist="38100" dir="2700000" algn="tl">
                    <a:srgbClr val="DDDDDD"/>
                  </a:outerShdw>
                </a:effectLst>
                <a:latin typeface="Arial" panose="020B0604020202020204" pitchFamily="34" charset="0"/>
                <a:cs typeface="Arial" panose="020B0604020202020204" pitchFamily="34" charset="0"/>
              </a:rPr>
              <a:t> MD </a:t>
            </a:r>
            <a:r>
              <a:rPr lang="lv-LV" sz="1800" dirty="0" err="1">
                <a:effectLst>
                  <a:outerShdw blurRad="38100" dist="38100" dir="2700000" algn="tl">
                    <a:srgbClr val="DDDDDD"/>
                  </a:outerShdw>
                </a:effectLst>
                <a:latin typeface="Arial" panose="020B0604020202020204" pitchFamily="34" charset="0"/>
                <a:cs typeface="Arial" panose="020B0604020202020204" pitchFamily="34" charset="0"/>
              </a:rPr>
              <a:t>et</a:t>
            </a:r>
            <a:r>
              <a:rPr lang="lv-LV" sz="1800" dirty="0">
                <a:effectLst>
                  <a:outerShdw blurRad="38100" dist="38100" dir="2700000" algn="tl">
                    <a:srgbClr val="DDDDDD"/>
                  </a:outerShdw>
                </a:effectLst>
                <a:latin typeface="Arial" panose="020B0604020202020204" pitchFamily="34" charset="0"/>
                <a:cs typeface="Arial" panose="020B0604020202020204" pitchFamily="34" charset="0"/>
              </a:rPr>
              <a:t> </a:t>
            </a:r>
            <a:r>
              <a:rPr lang="lv-LV" sz="1800" dirty="0" err="1">
                <a:effectLst>
                  <a:outerShdw blurRad="38100" dist="38100" dir="2700000" algn="tl">
                    <a:srgbClr val="DDDDDD"/>
                  </a:outerShdw>
                </a:effectLst>
                <a:latin typeface="Arial" panose="020B0604020202020204" pitchFamily="34" charset="0"/>
                <a:cs typeface="Arial" panose="020B0604020202020204" pitchFamily="34" charset="0"/>
              </a:rPr>
              <a:t>al</a:t>
            </a:r>
            <a:r>
              <a:rPr lang="lv-LV" sz="1800" dirty="0">
                <a:effectLst>
                  <a:outerShdw blurRad="38100" dist="38100" dir="2700000" algn="tl">
                    <a:srgbClr val="DDDDDD"/>
                  </a:outerShdw>
                </a:effectLst>
                <a:latin typeface="Arial" panose="020B0604020202020204" pitchFamily="34" charset="0"/>
                <a:cs typeface="Arial" panose="020B0604020202020204" pitchFamily="34" charset="0"/>
              </a:rPr>
              <a:t>., JAMA,2006 Mar1;295(9)1033-41)</a:t>
            </a:r>
            <a:endParaRPr lang="en-US" sz="1800" dirty="0">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52227" name="Rectangle 3"/>
          <p:cNvSpPr>
            <a:spLocks noGrp="1" noChangeArrowheads="1"/>
          </p:cNvSpPr>
          <p:nvPr>
            <p:ph sz="quarter" idx="1"/>
          </p:nvPr>
        </p:nvSpPr>
        <p:spPr>
          <a:xfrm>
            <a:off x="274638" y="2276872"/>
            <a:ext cx="8689851" cy="2088232"/>
          </a:xfrm>
        </p:spPr>
        <p:txBody>
          <a:bodyPr>
            <a:normAutofit/>
          </a:bodyPr>
          <a:lstStyle/>
          <a:p>
            <a:pPr algn="just" eaLnBrk="1" hangingPunct="1">
              <a:lnSpc>
                <a:spcPct val="80000"/>
              </a:lnSpc>
              <a:buFont typeface="Wingdings" charset="2"/>
              <a:buChar char="Ø"/>
            </a:pPr>
            <a:r>
              <a:rPr lang="lv-LV" sz="2000" b="1" i="1" u="sng" dirty="0">
                <a:latin typeface="Arial" panose="020B0604020202020204" pitchFamily="34" charset="0"/>
                <a:cs typeface="Arial" panose="020B0604020202020204" pitchFamily="34" charset="0"/>
              </a:rPr>
              <a:t>Mērķis:</a:t>
            </a:r>
            <a:r>
              <a:rPr lang="lv-LV" sz="2000" dirty="0">
                <a:latin typeface="Arial" panose="020B0604020202020204" pitchFamily="34" charset="0"/>
                <a:cs typeface="Arial" panose="020B0604020202020204" pitchFamily="34" charset="0"/>
              </a:rPr>
              <a:t> </a:t>
            </a:r>
            <a:r>
              <a:rPr lang="lv-LV" sz="2000" b="1" dirty="0">
                <a:latin typeface="Arial" panose="020B0604020202020204" pitchFamily="34" charset="0"/>
                <a:cs typeface="Arial" panose="020B0604020202020204" pitchFamily="34" charset="0"/>
              </a:rPr>
              <a:t>noteikt sakarību starp vairogdziedzera funkciju un ātriju fibrilāciju, KVS un mirstību</a:t>
            </a:r>
            <a:endParaRPr lang="lv-LV" sz="2000" dirty="0">
              <a:latin typeface="Arial" panose="020B0604020202020204" pitchFamily="34" charset="0"/>
              <a:cs typeface="Arial" panose="020B0604020202020204" pitchFamily="34" charset="0"/>
            </a:endParaRPr>
          </a:p>
          <a:p>
            <a:pPr algn="just" eaLnBrk="1" hangingPunct="1">
              <a:lnSpc>
                <a:spcPct val="80000"/>
              </a:lnSpc>
              <a:buFont typeface="Wingdings" charset="2"/>
              <a:buChar char="Ø"/>
            </a:pPr>
            <a:r>
              <a:rPr lang="lv-LV" sz="2000" dirty="0">
                <a:latin typeface="Arial" panose="020B0604020202020204" pitchFamily="34" charset="0"/>
                <a:cs typeface="Arial" panose="020B0604020202020204" pitchFamily="34" charset="0"/>
              </a:rPr>
              <a:t>Četras grupas (ASV </a:t>
            </a:r>
            <a:r>
              <a:rPr lang="lv-LV" sz="2000" dirty="0">
                <a:latin typeface="Arial" panose="020B0604020202020204" pitchFamily="34" charset="0"/>
                <a:cs typeface="Arial" panose="020B0604020202020204" pitchFamily="34" charset="0"/>
                <a:sym typeface="Symbol" charset="2"/>
              </a:rPr>
              <a:t>3233, 65+)</a:t>
            </a:r>
            <a:r>
              <a:rPr lang="lv-LV" sz="2000" dirty="0">
                <a:latin typeface="Arial" panose="020B0604020202020204" pitchFamily="34" charset="0"/>
                <a:cs typeface="Arial" panose="020B0604020202020204" pitchFamily="34" charset="0"/>
              </a:rPr>
              <a:t>:</a:t>
            </a:r>
          </a:p>
          <a:p>
            <a:pPr lvl="1" algn="just" eaLnBrk="1" hangingPunct="1">
              <a:lnSpc>
                <a:spcPct val="80000"/>
              </a:lnSpc>
              <a:buClr>
                <a:srgbClr val="99CCFF"/>
              </a:buClr>
              <a:buFont typeface="Wingdings" charset="2"/>
              <a:buChar char="q"/>
            </a:pPr>
            <a:r>
              <a:rPr lang="lv-LV" sz="1800" b="1" dirty="0">
                <a:latin typeface="Arial" panose="020B0604020202020204" pitchFamily="34" charset="0"/>
                <a:cs typeface="Arial" panose="020B0604020202020204" pitchFamily="34" charset="0"/>
              </a:rPr>
              <a:t>Subklīnisks hipertireodisms (n=47 - 1,5%)</a:t>
            </a:r>
          </a:p>
          <a:p>
            <a:pPr lvl="1" algn="just" eaLnBrk="1" hangingPunct="1">
              <a:lnSpc>
                <a:spcPct val="80000"/>
              </a:lnSpc>
              <a:buClr>
                <a:srgbClr val="99CCFF"/>
              </a:buClr>
              <a:buFont typeface="Wingdings" charset="2"/>
              <a:buChar char="q"/>
            </a:pPr>
            <a:r>
              <a:rPr lang="lv-LV" sz="1800" b="1" dirty="0">
                <a:latin typeface="Arial" panose="020B0604020202020204" pitchFamily="34" charset="0"/>
                <a:cs typeface="Arial" panose="020B0604020202020204" pitchFamily="34" charset="0"/>
              </a:rPr>
              <a:t>Eutireoīdims (n=2639 - 82%)</a:t>
            </a:r>
          </a:p>
          <a:p>
            <a:pPr lvl="1" algn="just" eaLnBrk="1" hangingPunct="1">
              <a:lnSpc>
                <a:spcPct val="80000"/>
              </a:lnSpc>
              <a:buClr>
                <a:srgbClr val="99CCFF"/>
              </a:buClr>
              <a:buFont typeface="Wingdings" charset="2"/>
              <a:buChar char="q"/>
            </a:pPr>
            <a:r>
              <a:rPr lang="lv-LV" sz="1800" b="1" dirty="0">
                <a:latin typeface="Arial" panose="020B0604020202020204" pitchFamily="34" charset="0"/>
                <a:cs typeface="Arial" panose="020B0604020202020204" pitchFamily="34" charset="0"/>
              </a:rPr>
              <a:t>Subklinisks hipotireoīdisms (n=496 - 15%)</a:t>
            </a:r>
          </a:p>
          <a:p>
            <a:pPr lvl="1" algn="just" eaLnBrk="1" hangingPunct="1">
              <a:lnSpc>
                <a:spcPct val="80000"/>
              </a:lnSpc>
              <a:buClr>
                <a:srgbClr val="99CCFF"/>
              </a:buClr>
              <a:buFont typeface="Wingdings" charset="2"/>
              <a:buChar char="q"/>
            </a:pPr>
            <a:r>
              <a:rPr lang="lv-LV" sz="1800" b="1" dirty="0">
                <a:latin typeface="Arial" panose="020B0604020202020204" pitchFamily="34" charset="0"/>
                <a:cs typeface="Arial" panose="020B0604020202020204" pitchFamily="34" charset="0"/>
              </a:rPr>
              <a:t>Klīniska hipotireoze (n=51 - 1,6%)</a:t>
            </a:r>
            <a:endParaRPr lang="en-US" sz="2000" b="1" dirty="0">
              <a:latin typeface="Arial" panose="020B0604020202020204" pitchFamily="34" charset="0"/>
              <a:cs typeface="Arial" panose="020B0604020202020204" pitchFamily="34" charset="0"/>
            </a:endParaRPr>
          </a:p>
        </p:txBody>
      </p:sp>
      <p:sp>
        <p:nvSpPr>
          <p:cNvPr id="223239" name="Rectangle 7" descr="Bouquet"/>
          <p:cNvSpPr>
            <a:spLocks noChangeArrowheads="1"/>
          </p:cNvSpPr>
          <p:nvPr/>
        </p:nvSpPr>
        <p:spPr bwMode="auto">
          <a:xfrm>
            <a:off x="274638" y="4995753"/>
            <a:ext cx="8640762" cy="1046440"/>
          </a:xfrm>
          <a:prstGeom prst="rect">
            <a:avLst/>
          </a:prstGeom>
          <a:ln>
            <a:headEnd/>
            <a:tailEnd/>
          </a:ln>
          <a:scene3d>
            <a:camera prst="orthographicFront"/>
            <a:lightRig rig="threePt" dir="t"/>
          </a:scene3d>
          <a:sp3d>
            <a:bevelT w="114300" prst="hardEdge"/>
          </a:sp3d>
        </p:spPr>
        <p:style>
          <a:lnRef idx="1">
            <a:schemeClr val="accent3"/>
          </a:lnRef>
          <a:fillRef idx="2">
            <a:schemeClr val="accent3"/>
          </a:fillRef>
          <a:effectRef idx="1">
            <a:schemeClr val="accent3"/>
          </a:effectRef>
          <a:fontRef idx="minor">
            <a:schemeClr val="dk1"/>
          </a:fontRef>
        </p:style>
        <p:txBody>
          <a:bodyPr>
            <a:prstTxWarp prst="textNoShape">
              <a:avLst/>
            </a:prstTxWarp>
            <a:spAutoFit/>
          </a:bodyPr>
          <a:lstStyle/>
          <a:p>
            <a:pPr algn="just" defTabSz="457200" fontAlgn="auto">
              <a:spcBef>
                <a:spcPts val="0"/>
              </a:spcBef>
              <a:spcAft>
                <a:spcPts val="0"/>
              </a:spcAft>
              <a:defRPr/>
            </a:pPr>
            <a:r>
              <a:rPr lang="lv-LV" sz="1400" b="1" i="1" u="sng" dirty="0">
                <a:solidFill>
                  <a:prstClr val="black"/>
                </a:solidFill>
                <a:effectLst>
                  <a:outerShdw blurRad="38100" dist="38100" dir="2700000" algn="tl">
                    <a:srgbClr val="DDDDDD"/>
                  </a:outerShdw>
                </a:effectLst>
                <a:latin typeface="Arial" panose="020B0604020202020204" pitchFamily="34" charset="0"/>
                <a:cs typeface="Arial" panose="020B0604020202020204" pitchFamily="34" charset="0"/>
              </a:rPr>
              <a:t>Secinājumi:</a:t>
            </a:r>
            <a:r>
              <a:rPr lang="lv-LV" sz="1400" dirty="0">
                <a:solidFill>
                  <a:prstClr val="black"/>
                </a:solidFill>
                <a:latin typeface="Arial" panose="020B0604020202020204" pitchFamily="34" charset="0"/>
                <a:cs typeface="Arial" panose="020B0604020202020204" pitchFamily="34" charset="0"/>
              </a:rPr>
              <a:t> </a:t>
            </a:r>
          </a:p>
          <a:p>
            <a:pPr algn="just" defTabSz="457200" fontAlgn="auto">
              <a:spcBef>
                <a:spcPts val="0"/>
              </a:spcBef>
              <a:spcAft>
                <a:spcPts val="0"/>
              </a:spcAft>
              <a:defRPr/>
            </a:pPr>
            <a:r>
              <a:rPr lang="lv-LV" sz="1600" b="1" dirty="0">
                <a:solidFill>
                  <a:prstClr val="black"/>
                </a:solidFill>
                <a:latin typeface="Arial" panose="020B0604020202020204" pitchFamily="34" charset="0"/>
                <a:cs typeface="Arial" panose="020B0604020202020204" pitchFamily="34" charset="0"/>
              </a:rPr>
              <a:t>“Rezultāti pierādīja sakarību starp subklīnisku hipertireozi un ātriju fibrilācijas attīstību, bet neapstiprināja hipotēzi par subklīniskas hipertireozes un hipotireozes ietekmi uz citām KVS un mirstību.”</a:t>
            </a:r>
            <a:endParaRPr lang="en-US" sz="16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145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200" y="130175"/>
            <a:ext cx="8229600" cy="1066800"/>
          </a:xfrm>
        </p:spPr>
        <p:txBody>
          <a:bodyPr>
            <a:normAutofit fontScale="90000"/>
          </a:bodyPr>
          <a:lstStyle/>
          <a:p>
            <a:pPr eaLnBrk="1" hangingPunct="1">
              <a:defRPr/>
            </a:pPr>
            <a:r>
              <a:rPr lang="lv-LV" sz="2800" b="1" dirty="0">
                <a:effectLst>
                  <a:outerShdw blurRad="38100" dist="38100" dir="2700000" algn="tl">
                    <a:srgbClr val="DDDDDD"/>
                  </a:outerShdw>
                </a:effectLst>
                <a:ea typeface="+mj-ea"/>
                <a:cs typeface="+mj-cs"/>
              </a:rPr>
              <a:t>SM attīstība veciem (70-79) cilvēkiem ar SM</a:t>
            </a:r>
            <a:br>
              <a:rPr lang="lv-LV" sz="2800" b="1" dirty="0">
                <a:effectLst>
                  <a:outerShdw blurRad="38100" dist="38100" dir="2700000" algn="tl">
                    <a:srgbClr val="DDDDDD"/>
                  </a:outerShdw>
                </a:effectLst>
                <a:ea typeface="+mj-ea"/>
                <a:cs typeface="+mj-cs"/>
              </a:rPr>
            </a:br>
            <a:r>
              <a:rPr lang="lv-LV" sz="2400" b="1" i="1" dirty="0">
                <a:effectLst>
                  <a:outerShdw blurRad="38100" dist="38100" dir="2700000" algn="tl">
                    <a:srgbClr val="DDDDDD"/>
                  </a:outerShdw>
                </a:effectLst>
                <a:ea typeface="+mj-ea"/>
                <a:cs typeface="+mj-cs"/>
              </a:rPr>
              <a:t>(5 gadu novērojums)</a:t>
            </a:r>
            <a:endParaRPr lang="en-US" sz="2400" b="1" i="1" dirty="0">
              <a:effectLst>
                <a:outerShdw blurRad="38100" dist="38100" dir="2700000" algn="tl">
                  <a:srgbClr val="DDDDDD"/>
                </a:outerShdw>
              </a:effectLst>
              <a:ea typeface="+mj-ea"/>
              <a:cs typeface="+mj-cs"/>
            </a:endParaRPr>
          </a:p>
        </p:txBody>
      </p:sp>
      <p:pic>
        <p:nvPicPr>
          <p:cNvPr id="79875" name="Picture 3"/>
          <p:cNvPicPr>
            <a:picLocks noChangeAspect="1" noChangeArrowheads="1"/>
          </p:cNvPicPr>
          <p:nvPr/>
        </p:nvPicPr>
        <p:blipFill>
          <a:blip r:embed="rId2"/>
          <a:srcRect/>
          <a:stretch>
            <a:fillRect/>
          </a:stretch>
        </p:blipFill>
        <p:spPr bwMode="auto">
          <a:xfrm>
            <a:off x="1116014" y="1600200"/>
            <a:ext cx="6551612" cy="4674207"/>
          </a:xfrm>
          <a:prstGeom prst="rect">
            <a:avLst/>
          </a:prstGeom>
          <a:noFill/>
          <a:ln w="9525">
            <a:noFill/>
            <a:miter lim="800000"/>
            <a:headEnd/>
            <a:tailEnd/>
          </a:ln>
        </p:spPr>
      </p:pic>
      <p:sp>
        <p:nvSpPr>
          <p:cNvPr id="79876" name="Text Box 4"/>
          <p:cNvSpPr txBox="1">
            <a:spLocks noChangeArrowheads="1"/>
          </p:cNvSpPr>
          <p:nvPr/>
        </p:nvSpPr>
        <p:spPr bwMode="auto">
          <a:xfrm>
            <a:off x="107504" y="6165304"/>
            <a:ext cx="5383088" cy="276999"/>
          </a:xfrm>
          <a:prstGeom prst="rect">
            <a:avLst/>
          </a:prstGeom>
          <a:noFill/>
          <a:ln w="9525">
            <a:noFill/>
            <a:miter lim="800000"/>
            <a:headEnd/>
            <a:tailEnd/>
          </a:ln>
        </p:spPr>
        <p:txBody>
          <a:bodyPr wrap="square">
            <a:prstTxWarp prst="textNoShape">
              <a:avLst/>
            </a:prstTxWarp>
            <a:spAutoFit/>
          </a:bodyPr>
          <a:lstStyle/>
          <a:p>
            <a:pPr defTabSz="457200" fontAlgn="auto">
              <a:spcBef>
                <a:spcPts val="0"/>
              </a:spcBef>
              <a:spcAft>
                <a:spcPts val="0"/>
              </a:spcAft>
            </a:pPr>
            <a:r>
              <a:rPr lang="lv-LV" sz="1200" dirty="0">
                <a:solidFill>
                  <a:srgbClr val="00008F"/>
                </a:solidFill>
                <a:latin typeface="Georgia"/>
                <a:cs typeface="+mn-cs"/>
              </a:rPr>
              <a:t>Rodondi et al. Arch Intern Med 2005;165:2460-2466</a:t>
            </a:r>
            <a:endParaRPr lang="en-US" sz="1200" dirty="0">
              <a:solidFill>
                <a:srgbClr val="00008F"/>
              </a:solidFill>
              <a:latin typeface="Georgia"/>
              <a:cs typeface="+mn-cs"/>
            </a:endParaRPr>
          </a:p>
        </p:txBody>
      </p:sp>
      <p:sp>
        <p:nvSpPr>
          <p:cNvPr id="79877" name="AutoShape 5"/>
          <p:cNvSpPr>
            <a:spLocks/>
          </p:cNvSpPr>
          <p:nvPr/>
        </p:nvSpPr>
        <p:spPr bwMode="auto">
          <a:xfrm>
            <a:off x="7240588" y="1585913"/>
            <a:ext cx="823599" cy="547688"/>
          </a:xfrm>
          <a:prstGeom prst="borderCallout2">
            <a:avLst>
              <a:gd name="adj1" fmla="val 44171"/>
              <a:gd name="adj2" fmla="val -8333"/>
              <a:gd name="adj3" fmla="val 44171"/>
              <a:gd name="adj4" fmla="val -31426"/>
              <a:gd name="adj5" fmla="val 246720"/>
              <a:gd name="adj6" fmla="val -143207"/>
            </a:avLst>
          </a:prstGeom>
          <a:solidFill>
            <a:srgbClr val="FFFFFF"/>
          </a:solidFill>
          <a:ln w="38100">
            <a:solidFill>
              <a:srgbClr val="FF3300"/>
            </a:solidFill>
            <a:miter lim="800000"/>
            <a:headEnd/>
            <a:tailEnd/>
          </a:ln>
        </p:spPr>
        <p:txBody>
          <a:bodyPr>
            <a:prstTxWarp prst="textNoShape">
              <a:avLst/>
            </a:prstTxWarp>
          </a:bodyPr>
          <a:lstStyle/>
          <a:p>
            <a:pPr algn="ctr" defTabSz="457200" fontAlgn="auto">
              <a:spcBef>
                <a:spcPts val="0"/>
              </a:spcBef>
              <a:spcAft>
                <a:spcPts val="0"/>
              </a:spcAft>
            </a:pPr>
            <a:r>
              <a:rPr lang="lv-LV" sz="1400" b="1">
                <a:solidFill>
                  <a:prstClr val="black"/>
                </a:solidFill>
                <a:latin typeface="Georgia"/>
                <a:cs typeface="+mn-cs"/>
              </a:rPr>
              <a:t>TTH </a:t>
            </a:r>
            <a:r>
              <a:rPr lang="lv-LV" sz="1400" b="1">
                <a:solidFill>
                  <a:prstClr val="black"/>
                </a:solidFill>
                <a:latin typeface="Georgia"/>
                <a:ea typeface="Arial" charset="0"/>
              </a:rPr>
              <a:t>≥10</a:t>
            </a:r>
          </a:p>
        </p:txBody>
      </p:sp>
      <p:sp>
        <p:nvSpPr>
          <p:cNvPr id="79878" name="AutoShape 6"/>
          <p:cNvSpPr>
            <a:spLocks/>
          </p:cNvSpPr>
          <p:nvPr/>
        </p:nvSpPr>
        <p:spPr bwMode="auto">
          <a:xfrm>
            <a:off x="7596188" y="2133601"/>
            <a:ext cx="936251" cy="609599"/>
          </a:xfrm>
          <a:prstGeom prst="borderCallout2">
            <a:avLst>
              <a:gd name="adj1" fmla="val 42106"/>
              <a:gd name="adj2" fmla="val -5722"/>
              <a:gd name="adj3" fmla="val 42106"/>
              <a:gd name="adj4" fmla="val -19426"/>
              <a:gd name="adj5" fmla="val 164034"/>
              <a:gd name="adj6" fmla="val -137536"/>
            </a:avLst>
          </a:prstGeom>
          <a:solidFill>
            <a:srgbClr val="FFFFFF"/>
          </a:solidFill>
          <a:ln w="38100">
            <a:solidFill>
              <a:srgbClr val="FF3300"/>
            </a:solidFill>
            <a:miter lim="800000"/>
            <a:headEnd/>
            <a:tailEnd/>
          </a:ln>
        </p:spPr>
        <p:txBody>
          <a:bodyPr>
            <a:prstTxWarp prst="textNoShape">
              <a:avLst/>
            </a:prstTxWarp>
          </a:bodyPr>
          <a:lstStyle/>
          <a:p>
            <a:pPr algn="ctr" defTabSz="457200" fontAlgn="auto">
              <a:spcBef>
                <a:spcPts val="0"/>
              </a:spcBef>
              <a:spcAft>
                <a:spcPts val="0"/>
              </a:spcAft>
            </a:pPr>
            <a:r>
              <a:rPr lang="lv-LV" sz="1400" b="1">
                <a:solidFill>
                  <a:prstClr val="black"/>
                </a:solidFill>
                <a:latin typeface="Georgia"/>
                <a:cs typeface="+mn-cs"/>
              </a:rPr>
              <a:t>TTH </a:t>
            </a:r>
            <a:r>
              <a:rPr lang="lv-LV" sz="1400" b="1">
                <a:solidFill>
                  <a:prstClr val="black"/>
                </a:solidFill>
                <a:latin typeface="Georgia"/>
                <a:ea typeface="Arial" charset="0"/>
              </a:rPr>
              <a:t>7.0-9,9</a:t>
            </a:r>
          </a:p>
        </p:txBody>
      </p:sp>
      <p:sp>
        <p:nvSpPr>
          <p:cNvPr id="79879" name="AutoShape 8"/>
          <p:cNvSpPr>
            <a:spLocks/>
          </p:cNvSpPr>
          <p:nvPr/>
        </p:nvSpPr>
        <p:spPr bwMode="auto">
          <a:xfrm>
            <a:off x="5795963" y="3517901"/>
            <a:ext cx="909637" cy="596899"/>
          </a:xfrm>
          <a:prstGeom prst="borderCallout2">
            <a:avLst>
              <a:gd name="adj1" fmla="val 42106"/>
              <a:gd name="adj2" fmla="val -5722"/>
              <a:gd name="adj3" fmla="val 42106"/>
              <a:gd name="adj4" fmla="val -19426"/>
              <a:gd name="adj5" fmla="val 149804"/>
              <a:gd name="adj6" fmla="val -91121"/>
            </a:avLst>
          </a:prstGeom>
          <a:solidFill>
            <a:srgbClr val="FFFFFF"/>
          </a:solidFill>
          <a:ln w="38100">
            <a:solidFill>
              <a:srgbClr val="FF99FF"/>
            </a:solidFill>
            <a:miter lim="800000"/>
            <a:headEnd/>
            <a:tailEnd/>
          </a:ln>
        </p:spPr>
        <p:txBody>
          <a:bodyPr>
            <a:prstTxWarp prst="textNoShape">
              <a:avLst/>
            </a:prstTxWarp>
          </a:bodyPr>
          <a:lstStyle/>
          <a:p>
            <a:pPr defTabSz="457200" fontAlgn="auto">
              <a:spcBef>
                <a:spcPts val="0"/>
              </a:spcBef>
              <a:spcAft>
                <a:spcPts val="0"/>
              </a:spcAft>
            </a:pPr>
            <a:r>
              <a:rPr lang="lv-LV" sz="1400" b="1">
                <a:solidFill>
                  <a:prstClr val="black"/>
                </a:solidFill>
                <a:latin typeface="Georgia"/>
                <a:cs typeface="+mn-cs"/>
              </a:rPr>
              <a:t>TTH </a:t>
            </a:r>
            <a:r>
              <a:rPr lang="lv-LV" sz="1400" b="1">
                <a:solidFill>
                  <a:prstClr val="black"/>
                </a:solidFill>
                <a:latin typeface="Georgia"/>
                <a:ea typeface="Arial" charset="0"/>
              </a:rPr>
              <a:t>4,5-6,9</a:t>
            </a:r>
          </a:p>
        </p:txBody>
      </p:sp>
      <p:sp>
        <p:nvSpPr>
          <p:cNvPr id="79880" name="AutoShape 9"/>
          <p:cNvSpPr>
            <a:spLocks/>
          </p:cNvSpPr>
          <p:nvPr/>
        </p:nvSpPr>
        <p:spPr bwMode="auto">
          <a:xfrm>
            <a:off x="7667626" y="3373438"/>
            <a:ext cx="1019174" cy="588961"/>
          </a:xfrm>
          <a:prstGeom prst="borderCallout2">
            <a:avLst>
              <a:gd name="adj1" fmla="val 42106"/>
              <a:gd name="adj2" fmla="val -5722"/>
              <a:gd name="adj3" fmla="val 42106"/>
              <a:gd name="adj4" fmla="val -19426"/>
              <a:gd name="adj5" fmla="val 141418"/>
              <a:gd name="adj6" fmla="val -77969"/>
            </a:avLst>
          </a:prstGeom>
          <a:solidFill>
            <a:srgbClr val="FFFFFF"/>
          </a:solidFill>
          <a:ln w="38100">
            <a:solidFill>
              <a:srgbClr val="339933"/>
            </a:solidFill>
            <a:miter lim="800000"/>
            <a:headEnd/>
            <a:tailEnd/>
          </a:ln>
        </p:spPr>
        <p:txBody>
          <a:bodyPr>
            <a:prstTxWarp prst="textNoShape">
              <a:avLst/>
            </a:prstTxWarp>
          </a:bodyPr>
          <a:lstStyle/>
          <a:p>
            <a:pPr algn="ctr" defTabSz="457200" fontAlgn="auto">
              <a:spcBef>
                <a:spcPts val="0"/>
              </a:spcBef>
              <a:spcAft>
                <a:spcPts val="0"/>
              </a:spcAft>
            </a:pPr>
            <a:r>
              <a:rPr lang="lv-LV" sz="1400" b="1" dirty="0">
                <a:solidFill>
                  <a:prstClr val="black"/>
                </a:solidFill>
                <a:latin typeface="Georgia"/>
                <a:cs typeface="+mn-cs"/>
              </a:rPr>
              <a:t>TTH </a:t>
            </a:r>
            <a:r>
              <a:rPr lang="lv-LV" sz="1400" b="1" dirty="0">
                <a:solidFill>
                  <a:prstClr val="black"/>
                </a:solidFill>
                <a:latin typeface="Georgia"/>
                <a:ea typeface="Arial" charset="0"/>
              </a:rPr>
              <a:t>0,1-4,4-9</a:t>
            </a:r>
          </a:p>
        </p:txBody>
      </p:sp>
      <p:sp>
        <p:nvSpPr>
          <p:cNvPr id="164875" name="Rectangle 11"/>
          <p:cNvSpPr>
            <a:spLocks noChangeArrowheads="1"/>
          </p:cNvSpPr>
          <p:nvPr/>
        </p:nvSpPr>
        <p:spPr bwMode="auto">
          <a:xfrm>
            <a:off x="3808056" y="4656012"/>
            <a:ext cx="907960" cy="1363788"/>
          </a:xfrm>
          <a:prstGeom prst="rect">
            <a:avLst/>
          </a:prstGeom>
          <a:gradFill rotWithShape="1">
            <a:gsLst>
              <a:gs pos="0">
                <a:srgbClr val="FF99FF">
                  <a:alpha val="37999"/>
                </a:srgbClr>
              </a:gs>
              <a:gs pos="100000">
                <a:srgbClr val="FF9FFF">
                  <a:alpha val="37999"/>
                </a:srgbClr>
              </a:gs>
            </a:gsLst>
            <a:lin ang="5400000" scaled="1"/>
          </a:gradFill>
          <a:ln w="19050">
            <a:solidFill>
              <a:srgbClr val="FF3300"/>
            </a:solidFill>
            <a:miter lim="800000"/>
            <a:headEnd/>
            <a:tailEnd/>
          </a:ln>
        </p:spPr>
        <p:txBody>
          <a:bodyPr wrap="none" anchor="ctr">
            <a:prstTxWarp prst="textNoShape">
              <a:avLst/>
            </a:prstTxWarp>
          </a:bodyPr>
          <a:lstStyle/>
          <a:p>
            <a:pPr defTabSz="457200" fontAlgn="auto">
              <a:spcBef>
                <a:spcPts val="0"/>
              </a:spcBef>
              <a:spcAft>
                <a:spcPts val="0"/>
              </a:spcAft>
            </a:pPr>
            <a:endParaRPr lang="lt-LT">
              <a:solidFill>
                <a:prstClr val="black"/>
              </a:solidFill>
              <a:latin typeface="Georgia"/>
              <a:cs typeface="+mn-cs"/>
            </a:endParaRPr>
          </a:p>
        </p:txBody>
      </p:sp>
      <p:sp>
        <p:nvSpPr>
          <p:cNvPr id="164877" name="AutoShape 13"/>
          <p:cNvSpPr>
            <a:spLocks noChangeArrowheads="1"/>
          </p:cNvSpPr>
          <p:nvPr/>
        </p:nvSpPr>
        <p:spPr bwMode="auto">
          <a:xfrm>
            <a:off x="4844312" y="4994523"/>
            <a:ext cx="2103952" cy="491877"/>
          </a:xfrm>
          <a:prstGeom prst="leftArrow">
            <a:avLst>
              <a:gd name="adj1" fmla="val 50000"/>
              <a:gd name="adj2" fmla="val 77628"/>
            </a:avLst>
          </a:prstGeom>
          <a:gradFill rotWithShape="1">
            <a:gsLst>
              <a:gs pos="0">
                <a:srgbClr val="FF99FF">
                  <a:alpha val="50000"/>
                </a:srgbClr>
              </a:gs>
              <a:gs pos="50000">
                <a:srgbClr val="FFFFFF">
                  <a:alpha val="50000"/>
                </a:srgbClr>
              </a:gs>
              <a:gs pos="100000">
                <a:srgbClr val="FF99FF">
                  <a:alpha val="50000"/>
                </a:srgbClr>
              </a:gs>
            </a:gsLst>
            <a:lin ang="5400000" scaled="1"/>
          </a:gradFill>
          <a:ln w="38100">
            <a:solidFill>
              <a:srgbClr val="FF3300"/>
            </a:solidFill>
            <a:miter lim="800000"/>
            <a:headEnd/>
            <a:tailEnd/>
          </a:ln>
        </p:spPr>
        <p:txBody>
          <a:bodyPr wrap="none" anchor="ctr">
            <a:prstTxWarp prst="textNoShape">
              <a:avLst/>
            </a:prstTxWarp>
          </a:bodyPr>
          <a:lstStyle/>
          <a:p>
            <a:pPr defTabSz="457200" fontAlgn="auto">
              <a:spcBef>
                <a:spcPts val="0"/>
              </a:spcBef>
              <a:spcAft>
                <a:spcPts val="0"/>
              </a:spcAft>
            </a:pPr>
            <a:r>
              <a:rPr lang="lv-LV" b="1">
                <a:solidFill>
                  <a:srgbClr val="FF3300"/>
                </a:solidFill>
                <a:latin typeface="Georgia"/>
                <a:cs typeface="+mn-cs"/>
              </a:rPr>
              <a:t>Nenokavēt th!</a:t>
            </a:r>
            <a:endParaRPr lang="en-US" b="1">
              <a:solidFill>
                <a:srgbClr val="FF3300"/>
              </a:solidFill>
              <a:latin typeface="Georgia"/>
              <a:cs typeface="+mn-cs"/>
            </a:endParaRPr>
          </a:p>
        </p:txBody>
      </p:sp>
    </p:spTree>
    <p:extLst>
      <p:ext uri="{BB962C8B-B14F-4D97-AF65-F5344CB8AC3E}">
        <p14:creationId xmlns:p14="http://schemas.microsoft.com/office/powerpoint/2010/main" val="12718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4875"/>
                                        </p:tgtEl>
                                        <p:attrNameLst>
                                          <p:attrName>style.visibility</p:attrName>
                                        </p:attrNameLst>
                                      </p:cBhvr>
                                      <p:to>
                                        <p:strVal val="visible"/>
                                      </p:to>
                                    </p:set>
                                    <p:animEffect transition="in" filter="diamond(in)">
                                      <p:cBhvr>
                                        <p:cTn id="7" dur="2000"/>
                                        <p:tgtEl>
                                          <p:spTgt spid="164875"/>
                                        </p:tgtEl>
                                      </p:cBhvr>
                                    </p:animEffect>
                                  </p:childTnLst>
                                </p:cTn>
                              </p:par>
                            </p:childTnLst>
                          </p:cTn>
                        </p:par>
                        <p:par>
                          <p:cTn id="8" fill="hold">
                            <p:stCondLst>
                              <p:cond delay="2000"/>
                            </p:stCondLst>
                            <p:childTnLst>
                              <p:par>
                                <p:cTn id="9" presetID="2" presetClass="entr" presetSubtype="2" fill="hold" grpId="0" nodeType="afterEffect">
                                  <p:stCondLst>
                                    <p:cond delay="0"/>
                                  </p:stCondLst>
                                  <p:childTnLst>
                                    <p:set>
                                      <p:cBhvr>
                                        <p:cTn id="10" dur="1" fill="hold">
                                          <p:stCondLst>
                                            <p:cond delay="0"/>
                                          </p:stCondLst>
                                        </p:cTn>
                                        <p:tgtEl>
                                          <p:spTgt spid="164877"/>
                                        </p:tgtEl>
                                        <p:attrNameLst>
                                          <p:attrName>style.visibility</p:attrName>
                                        </p:attrNameLst>
                                      </p:cBhvr>
                                      <p:to>
                                        <p:strVal val="visible"/>
                                      </p:to>
                                    </p:set>
                                    <p:anim calcmode="lin" valueType="num">
                                      <p:cBhvr additive="base">
                                        <p:cTn id="11" dur="500" fill="hold"/>
                                        <p:tgtEl>
                                          <p:spTgt spid="164877"/>
                                        </p:tgtEl>
                                        <p:attrNameLst>
                                          <p:attrName>ppt_x</p:attrName>
                                        </p:attrNameLst>
                                      </p:cBhvr>
                                      <p:tavLst>
                                        <p:tav tm="0">
                                          <p:val>
                                            <p:strVal val="1+#ppt_w/2"/>
                                          </p:val>
                                        </p:tav>
                                        <p:tav tm="100000">
                                          <p:val>
                                            <p:strVal val="#ppt_x"/>
                                          </p:val>
                                        </p:tav>
                                      </p:tavLst>
                                    </p:anim>
                                    <p:anim calcmode="lin" valueType="num">
                                      <p:cBhvr additive="base">
                                        <p:cTn id="12" dur="500" fill="hold"/>
                                        <p:tgtEl>
                                          <p:spTgt spid="1648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5" grpId="0" animBg="1"/>
      <p:bldP spid="1648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type="title"/>
          </p:nvPr>
        </p:nvSpPr>
        <p:spPr>
          <a:xfrm>
            <a:off x="457200" y="304801"/>
            <a:ext cx="8435975" cy="533400"/>
          </a:xfrm>
        </p:spPr>
        <p:txBody>
          <a:bodyPr>
            <a:normAutofit/>
          </a:bodyPr>
          <a:lstStyle/>
          <a:p>
            <a:pPr eaLnBrk="1" hangingPunct="1">
              <a:defRPr/>
            </a:pPr>
            <a:r>
              <a:rPr lang="lv-LV" sz="2400" b="1" dirty="0">
                <a:effectLst>
                  <a:outerShdw blurRad="38100" dist="38100" dir="2700000" algn="tl">
                    <a:srgbClr val="DDDDDD"/>
                  </a:outerShdw>
                </a:effectLst>
                <a:latin typeface="Arial" panose="020B0604020202020204" pitchFamily="34" charset="0"/>
                <a:cs typeface="Arial" panose="020B0604020202020204" pitchFamily="34" charset="0"/>
              </a:rPr>
              <a:t>Terapija ar LT4 samazina mirstību no KVS </a:t>
            </a:r>
          </a:p>
        </p:txBody>
      </p:sp>
      <p:graphicFrame>
        <p:nvGraphicFramePr>
          <p:cNvPr id="80898" name="Object 3"/>
          <p:cNvGraphicFramePr>
            <a:graphicFrameLocks noGrp="1" noChangeAspect="1"/>
          </p:cNvGraphicFramePr>
          <p:nvPr>
            <p:ph sz="quarter" idx="1"/>
            <p:extLst>
              <p:ext uri="{D42A27DB-BD31-4B8C-83A1-F6EECF244321}">
                <p14:modId xmlns:p14="http://schemas.microsoft.com/office/powerpoint/2010/main" val="890118146"/>
              </p:ext>
            </p:extLst>
          </p:nvPr>
        </p:nvGraphicFramePr>
        <p:xfrm>
          <a:off x="990601" y="1192086"/>
          <a:ext cx="6705600" cy="4388572"/>
        </p:xfrm>
        <a:graphic>
          <a:graphicData uri="http://schemas.openxmlformats.org/presentationml/2006/ole">
            <mc:AlternateContent xmlns:mc="http://schemas.openxmlformats.org/markup-compatibility/2006">
              <mc:Choice xmlns:v="urn:schemas-microsoft-com:vml" Requires="v">
                <p:oleObj spid="_x0000_s1041" name="Image" r:id="rId3" imgW="9701587" imgH="6349206" progId="">
                  <p:embed/>
                </p:oleObj>
              </mc:Choice>
              <mc:Fallback>
                <p:oleObj name="Image" r:id="rId3" imgW="9701587" imgH="634920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1" y="1192086"/>
                        <a:ext cx="6705600" cy="438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3609" name="Rectangle 9"/>
          <p:cNvSpPr>
            <a:spLocks noChangeArrowheads="1"/>
          </p:cNvSpPr>
          <p:nvPr/>
        </p:nvSpPr>
        <p:spPr bwMode="auto">
          <a:xfrm>
            <a:off x="450850" y="5724544"/>
            <a:ext cx="8159750" cy="58477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prstTxWarp prst="textNoShape">
              <a:avLst/>
            </a:prstTxWarp>
            <a:spAutoFit/>
          </a:bodyPr>
          <a:lstStyle/>
          <a:p>
            <a:pPr defTabSz="457200" fontAlgn="auto">
              <a:spcBef>
                <a:spcPts val="0"/>
              </a:spcBef>
              <a:spcAft>
                <a:spcPts val="0"/>
              </a:spcAft>
            </a:pPr>
            <a:r>
              <a:rPr lang="lv-LV" sz="1600" b="1" dirty="0">
                <a:solidFill>
                  <a:prstClr val="black"/>
                </a:solidFill>
                <a:latin typeface="Arial" panose="020B0604020202020204" pitchFamily="34" charset="0"/>
                <a:cs typeface="Arial" panose="020B0604020202020204" pitchFamily="34" charset="0"/>
              </a:rPr>
              <a:t>Hipotireozes adekvāta terapija ar LT4 aizkavē aterosklerozes progresēšanu un mirstības samazināšanās no </a:t>
            </a:r>
            <a:r>
              <a:rPr lang="lv-LV" sz="1600" b="1" dirty="0" smtClean="0">
                <a:solidFill>
                  <a:prstClr val="black"/>
                </a:solidFill>
                <a:latin typeface="Arial" panose="020B0604020202020204" pitchFamily="34" charset="0"/>
                <a:cs typeface="Arial" panose="020B0604020202020204" pitchFamily="34" charset="0"/>
              </a:rPr>
              <a:t>KVS</a:t>
            </a:r>
            <a:r>
              <a:rPr lang="lv-LV" sz="1400" b="1" dirty="0" smtClean="0">
                <a:solidFill>
                  <a:prstClr val="black"/>
                </a:solidFill>
                <a:latin typeface="Arial" panose="020B0604020202020204" pitchFamily="34" charset="0"/>
                <a:cs typeface="Arial" panose="020B0604020202020204" pitchFamily="34" charset="0"/>
              </a:rPr>
              <a:t> </a:t>
            </a:r>
            <a:r>
              <a:rPr lang="lv-LV" sz="1200" i="1" dirty="0" smtClean="0">
                <a:solidFill>
                  <a:prstClr val="black"/>
                </a:solidFill>
                <a:latin typeface="Arial" panose="020B0604020202020204" pitchFamily="34" charset="0"/>
                <a:cs typeface="Arial" panose="020B0604020202020204" pitchFamily="34" charset="0"/>
              </a:rPr>
              <a:t>(</a:t>
            </a:r>
            <a:r>
              <a:rPr lang="lv-LV" sz="1200" i="1" dirty="0">
                <a:solidFill>
                  <a:prstClr val="black"/>
                </a:solidFill>
                <a:latin typeface="Arial" panose="020B0604020202020204" pitchFamily="34" charset="0"/>
                <a:cs typeface="Arial" panose="020B0604020202020204" pitchFamily="34" charset="0"/>
              </a:rPr>
              <a:t>G.J. Kahaly, Nature Endocrin Metab., March 2006)</a:t>
            </a:r>
            <a:endParaRPr lang="en-US" sz="1400" i="1" dirty="0">
              <a:solidFill>
                <a:prstClr val="black"/>
              </a:solidFill>
              <a:latin typeface="Arial" panose="020B0604020202020204" pitchFamily="34" charset="0"/>
              <a:cs typeface="Arial" panose="020B0604020202020204" pitchFamily="34" charset="0"/>
            </a:endParaRPr>
          </a:p>
        </p:txBody>
      </p:sp>
      <p:sp>
        <p:nvSpPr>
          <p:cNvPr id="8" name="Rounded Rectangle 7"/>
          <p:cNvSpPr/>
          <p:nvPr/>
        </p:nvSpPr>
        <p:spPr>
          <a:xfrm>
            <a:off x="2743200" y="5090120"/>
            <a:ext cx="381000" cy="228600"/>
          </a:xfrm>
          <a:prstGeom prst="roundRect">
            <a:avLst/>
          </a:prstGeom>
          <a:solidFill>
            <a:srgbClr val="FF0000">
              <a:alpha val="2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lt-LT">
              <a:solidFill>
                <a:prstClr val="white"/>
              </a:solidFill>
              <a:latin typeface="Arial" panose="020B0604020202020204" pitchFamily="34" charset="0"/>
              <a:cs typeface="Arial" panose="020B0604020202020204" pitchFamily="34" charset="0"/>
            </a:endParaRPr>
          </a:p>
        </p:txBody>
      </p:sp>
      <p:sp>
        <p:nvSpPr>
          <p:cNvPr id="9" name="Rounded Rectangle 8"/>
          <p:cNvSpPr/>
          <p:nvPr/>
        </p:nvSpPr>
        <p:spPr>
          <a:xfrm>
            <a:off x="5791200" y="5090120"/>
            <a:ext cx="381000" cy="228600"/>
          </a:xfrm>
          <a:prstGeom prst="roundRect">
            <a:avLst/>
          </a:prstGeom>
          <a:solidFill>
            <a:srgbClr val="FF0000">
              <a:alpha val="2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lt-LT">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9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amond(in)">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153609"/>
                                        </p:tgtEl>
                                        <p:attrNameLst>
                                          <p:attrName>style.visibility</p:attrName>
                                        </p:attrNameLst>
                                      </p:cBhvr>
                                      <p:to>
                                        <p:strVal val="visible"/>
                                      </p:to>
                                    </p:set>
                                    <p:animEffect transition="in" filter="diamond(in)">
                                      <p:cBhvr>
                                        <p:cTn id="16" dur="2000"/>
                                        <p:tgtEl>
                                          <p:spTgt spid="153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9"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953414"/>
            <a:ext cx="7200800" cy="1619602"/>
          </a:xfrm>
        </p:spPr>
        <p:txBody>
          <a:bodyPr/>
          <a:lstStyle/>
          <a:p>
            <a:r>
              <a:rPr lang="lv-LV"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Cilvēka novecošana un endokrīnā sistēma</a:t>
            </a:r>
          </a:p>
        </p:txBody>
      </p:sp>
      <p:sp>
        <p:nvSpPr>
          <p:cNvPr id="3" name="Subtitle 2"/>
          <p:cNvSpPr>
            <a:spLocks noGrp="1"/>
          </p:cNvSpPr>
          <p:nvPr>
            <p:ph type="subTitle" idx="1"/>
          </p:nvPr>
        </p:nvSpPr>
        <p:spPr>
          <a:xfrm>
            <a:off x="971600" y="3717032"/>
            <a:ext cx="7200800" cy="792088"/>
          </a:xfrm>
        </p:spPr>
        <p:txBody>
          <a:bodyPr/>
          <a:lstStyle/>
          <a:p>
            <a:r>
              <a:rPr lang="lv-LV" sz="1800" dirty="0">
                <a:latin typeface="Arial" panose="020B0604020202020204" pitchFamily="34" charset="0"/>
                <a:cs typeface="Arial" panose="020B0604020202020204" pitchFamily="34" charset="0"/>
              </a:rPr>
              <a:t>RSU prof. Aivars </a:t>
            </a:r>
            <a:r>
              <a:rPr lang="lv-LV" sz="1800" dirty="0" smtClean="0">
                <a:latin typeface="Arial" panose="020B0604020202020204" pitchFamily="34" charset="0"/>
                <a:cs typeface="Arial" panose="020B0604020202020204" pitchFamily="34" charset="0"/>
              </a:rPr>
              <a:t>Lejnieks</a:t>
            </a:r>
            <a:endParaRPr lang="lv-LV" sz="1800" dirty="0">
              <a:latin typeface="Arial" panose="020B0604020202020204" pitchFamily="34" charset="0"/>
              <a:cs typeface="Arial" panose="020B0604020202020204" pitchFamily="34" charset="0"/>
            </a:endParaRPr>
          </a:p>
          <a:p>
            <a:r>
              <a:rPr lang="lv-LV" sz="1800" dirty="0">
                <a:latin typeface="Arial" panose="020B0604020202020204" pitchFamily="34" charset="0"/>
                <a:cs typeface="Arial" panose="020B0604020202020204" pitchFamily="34" charset="0"/>
              </a:rPr>
              <a:t>RSU, RAKUS</a:t>
            </a:r>
          </a:p>
        </p:txBody>
      </p:sp>
    </p:spTree>
    <p:extLst>
      <p:ext uri="{BB962C8B-B14F-4D97-AF65-F5344CB8AC3E}">
        <p14:creationId xmlns:p14="http://schemas.microsoft.com/office/powerpoint/2010/main" val="740449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8"/>
          <p:cNvSpPr>
            <a:spLocks noChangeArrowheads="1"/>
          </p:cNvSpPr>
          <p:nvPr/>
        </p:nvSpPr>
        <p:spPr bwMode="auto">
          <a:xfrm>
            <a:off x="1905000" y="4876800"/>
            <a:ext cx="5410200" cy="1371600"/>
          </a:xfrm>
          <a:prstGeom prst="rect">
            <a:avLst/>
          </a:prstGeom>
          <a:solidFill>
            <a:schemeClr val="tx2">
              <a:lumMod val="20000"/>
              <a:lumOff val="80000"/>
            </a:schemeClr>
          </a:solidFill>
          <a:ln>
            <a:headEnd/>
            <a:tailEnd/>
          </a:ln>
          <a:scene3d>
            <a:camera prst="orthographicFront" fov="0">
              <a:rot lat="0" lon="0" rev="0"/>
            </a:camera>
            <a:lightRig rig="threePt" dir="t">
              <a:rot lat="0" lon="0" rev="0"/>
            </a:lightRig>
          </a:scene3d>
          <a:sp3d contourW="9525" prstMaterial="matte">
            <a:bevelT w="114300" prst="hardEdge"/>
            <a:contourClr>
              <a:schemeClr val="accent3">
                <a:shade val="70000"/>
                <a:satMod val="105000"/>
              </a:schemeClr>
            </a:contourClr>
          </a:sp3d>
        </p:spPr>
        <p:style>
          <a:lnRef idx="1">
            <a:schemeClr val="accent3"/>
          </a:lnRef>
          <a:fillRef idx="3">
            <a:schemeClr val="accent3"/>
          </a:fillRef>
          <a:effectRef idx="2">
            <a:schemeClr val="accent3"/>
          </a:effectRef>
          <a:fontRef idx="minor">
            <a:schemeClr val="lt1"/>
          </a:fontRef>
        </p:style>
        <p:txBody>
          <a:bodyPr wrap="none" anchor="ctr">
            <a:prstTxWarp prst="textNoShape">
              <a:avLst/>
            </a:prstTxWarp>
          </a:bodyPr>
          <a:lstStyle/>
          <a:p>
            <a:pPr marL="261938" indent="-261938" defTabSz="457200" fontAlgn="auto">
              <a:spcBef>
                <a:spcPts val="0"/>
              </a:spcBef>
              <a:spcAft>
                <a:spcPts val="0"/>
              </a:spcAft>
            </a:pPr>
            <a:r>
              <a:rPr lang="lv-LV" sz="1600" b="1" u="sng">
                <a:solidFill>
                  <a:srgbClr val="FF3300"/>
                </a:solidFill>
                <a:latin typeface="Arial" panose="020B0604020202020204" pitchFamily="34" charset="0"/>
                <a:cs typeface="Arial" panose="020B0604020202020204" pitchFamily="34" charset="0"/>
              </a:rPr>
              <a:t>Būtiski padomi</a:t>
            </a:r>
            <a:r>
              <a:rPr lang="lv-LV" sz="1400">
                <a:solidFill>
                  <a:srgbClr val="FF3300"/>
                </a:solidFill>
                <a:latin typeface="Arial" panose="020B0604020202020204" pitchFamily="34" charset="0"/>
                <a:cs typeface="Arial" panose="020B0604020202020204" pitchFamily="34" charset="0"/>
              </a:rPr>
              <a:t>:</a:t>
            </a:r>
          </a:p>
          <a:p>
            <a:pPr marL="261938" indent="-261938" defTabSz="457200" fontAlgn="auto">
              <a:spcBef>
                <a:spcPts val="0"/>
              </a:spcBef>
              <a:spcAft>
                <a:spcPts val="0"/>
              </a:spcAft>
              <a:buClr>
                <a:srgbClr val="0099FF"/>
              </a:buClr>
              <a:buFont typeface="Wingdings" charset="2"/>
              <a:buChar char="Ø"/>
            </a:pPr>
            <a:r>
              <a:rPr lang="lv-LV" sz="1400" b="1">
                <a:solidFill>
                  <a:srgbClr val="FF3300"/>
                </a:solidFill>
                <a:latin typeface="Arial" panose="020B0604020202020204" pitchFamily="34" charset="0"/>
                <a:cs typeface="Arial" panose="020B0604020202020204" pitchFamily="34" charset="0"/>
              </a:rPr>
              <a:t>Th sākt ar mazām devām</a:t>
            </a:r>
          </a:p>
          <a:p>
            <a:pPr marL="261938" indent="-261938" defTabSz="457200" fontAlgn="auto">
              <a:spcBef>
                <a:spcPts val="0"/>
              </a:spcBef>
              <a:spcAft>
                <a:spcPts val="0"/>
              </a:spcAft>
              <a:buClr>
                <a:srgbClr val="0099FF"/>
              </a:buClr>
              <a:buFont typeface="Wingdings" charset="2"/>
              <a:buChar char="Ø"/>
            </a:pPr>
            <a:r>
              <a:rPr lang="lv-LV" sz="1400" b="1">
                <a:solidFill>
                  <a:srgbClr val="FF3300"/>
                </a:solidFill>
                <a:latin typeface="Arial" panose="020B0604020202020204" pitchFamily="34" charset="0"/>
                <a:cs typeface="Arial" panose="020B0604020202020204" pitchFamily="34" charset="0"/>
              </a:rPr>
              <a:t>Ļoti lēna devas palielināšana</a:t>
            </a:r>
          </a:p>
          <a:p>
            <a:pPr marL="261938" indent="-261938" defTabSz="457200" fontAlgn="auto">
              <a:spcBef>
                <a:spcPts val="0"/>
              </a:spcBef>
              <a:spcAft>
                <a:spcPts val="0"/>
              </a:spcAft>
              <a:buClr>
                <a:srgbClr val="0099FF"/>
              </a:buClr>
              <a:buFont typeface="Wingdings" charset="2"/>
              <a:buChar char="Ø"/>
            </a:pPr>
            <a:r>
              <a:rPr lang="lv-LV" sz="1400" b="1">
                <a:solidFill>
                  <a:srgbClr val="FF3300"/>
                </a:solidFill>
                <a:latin typeface="Arial" panose="020B0604020202020204" pitchFamily="34" charset="0"/>
                <a:cs typeface="Arial" panose="020B0604020202020204" pitchFamily="34" charset="0"/>
              </a:rPr>
              <a:t>TSH neliela palielināšanās bieži prasa KVS terapijas</a:t>
            </a:r>
            <a:br>
              <a:rPr lang="lv-LV" sz="1400" b="1">
                <a:solidFill>
                  <a:srgbClr val="FF3300"/>
                </a:solidFill>
                <a:latin typeface="Arial" panose="020B0604020202020204" pitchFamily="34" charset="0"/>
                <a:cs typeface="Arial" panose="020B0604020202020204" pitchFamily="34" charset="0"/>
              </a:rPr>
            </a:br>
            <a:r>
              <a:rPr lang="lv-LV" sz="1400" b="1">
                <a:solidFill>
                  <a:srgbClr val="FF3300"/>
                </a:solidFill>
                <a:latin typeface="Arial" panose="020B0604020202020204" pitchFamily="34" charset="0"/>
                <a:cs typeface="Arial" panose="020B0604020202020204" pitchFamily="34" charset="0"/>
              </a:rPr>
              <a:t>attiecīgu korekciju</a:t>
            </a:r>
            <a:endParaRPr lang="en-US" sz="1400" b="1">
              <a:solidFill>
                <a:srgbClr val="FF3300"/>
              </a:solidFill>
              <a:latin typeface="Arial" panose="020B0604020202020204" pitchFamily="34" charset="0"/>
              <a:cs typeface="Arial" panose="020B0604020202020204" pitchFamily="34" charset="0"/>
            </a:endParaRPr>
          </a:p>
        </p:txBody>
      </p:sp>
      <p:sp>
        <p:nvSpPr>
          <p:cNvPr id="83971" name="AutoShape 14"/>
          <p:cNvSpPr>
            <a:spLocks noChangeArrowheads="1"/>
          </p:cNvSpPr>
          <p:nvPr/>
        </p:nvSpPr>
        <p:spPr bwMode="auto">
          <a:xfrm>
            <a:off x="4419600" y="4114800"/>
            <a:ext cx="504825" cy="762000"/>
          </a:xfrm>
          <a:prstGeom prst="downArrow">
            <a:avLst>
              <a:gd name="adj1" fmla="val 50000"/>
              <a:gd name="adj2" fmla="val 28459"/>
            </a:avLst>
          </a:prstGeom>
          <a:solidFill>
            <a:schemeClr val="accent1">
              <a:lumMod val="60000"/>
              <a:lumOff val="40000"/>
            </a:schemeClr>
          </a:solidFill>
          <a:ln w="9525">
            <a:noFill/>
            <a:miter lim="800000"/>
            <a:headEnd/>
            <a:tailEnd/>
          </a:ln>
          <a:effectLst>
            <a:prstShdw prst="shdw17" dist="17961" dir="13500000">
              <a:srgbClr val="999900">
                <a:alpha val="74997"/>
              </a:srgbClr>
            </a:prstShdw>
          </a:effectLst>
        </p:spPr>
        <p:txBody>
          <a:bodyPr vert="eaVert" wrap="none" anchor="ct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163842" name="Rectangle 2"/>
          <p:cNvSpPr>
            <a:spLocks noGrp="1" noChangeArrowheads="1"/>
          </p:cNvSpPr>
          <p:nvPr>
            <p:ph type="title"/>
          </p:nvPr>
        </p:nvSpPr>
        <p:spPr>
          <a:xfrm>
            <a:off x="457200" y="44449"/>
            <a:ext cx="8229600" cy="1008063"/>
          </a:xfrm>
        </p:spPr>
        <p:txBody>
          <a:bodyPr>
            <a:normAutofit/>
          </a:bodyPr>
          <a:lstStyle/>
          <a:p>
            <a:pPr eaLnBrk="1" hangingPunct="1">
              <a:defRPr/>
            </a:pPr>
            <a:r>
              <a:rPr lang="lv-LV" sz="2400" b="1" dirty="0">
                <a:effectLst>
                  <a:outerShdw blurRad="38100" dist="38100" dir="2700000" algn="tl">
                    <a:srgbClr val="DDDDDD"/>
                  </a:outerShdw>
                </a:effectLst>
                <a:latin typeface="Arial" panose="020B0604020202020204" pitchFamily="34" charset="0"/>
                <a:cs typeface="Arial" panose="020B0604020202020204" pitchFamily="34" charset="0"/>
              </a:rPr>
              <a:t>Izteiktas hipotireozes terapijas</a:t>
            </a:r>
            <a:br>
              <a:rPr lang="lv-LV" sz="2400" b="1" dirty="0">
                <a:effectLst>
                  <a:outerShdw blurRad="38100" dist="38100" dir="2700000" algn="tl">
                    <a:srgbClr val="DDDDDD"/>
                  </a:outerShdw>
                </a:effectLst>
                <a:latin typeface="Arial" panose="020B0604020202020204" pitchFamily="34" charset="0"/>
                <a:cs typeface="Arial" panose="020B0604020202020204" pitchFamily="34" charset="0"/>
              </a:rPr>
            </a:br>
            <a:r>
              <a:rPr lang="lv-LV" sz="2400" b="1" dirty="0">
                <a:effectLst>
                  <a:outerShdw blurRad="38100" dist="38100" dir="2700000" algn="tl">
                    <a:srgbClr val="DDDDDD"/>
                  </a:outerShdw>
                </a:effectLst>
                <a:latin typeface="Arial" panose="020B0604020202020204" pitchFamily="34" charset="0"/>
                <a:cs typeface="Arial" panose="020B0604020202020204" pitchFamily="34" charset="0"/>
              </a:rPr>
              <a:t>princips veciem pacientiem</a:t>
            </a:r>
            <a:endParaRPr lang="en-US" sz="2400" b="1" dirty="0">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63843" name="AutoShape 3"/>
          <p:cNvSpPr>
            <a:spLocks noChangeArrowheads="1"/>
          </p:cNvSpPr>
          <p:nvPr/>
        </p:nvSpPr>
        <p:spPr bwMode="auto">
          <a:xfrm>
            <a:off x="3686175" y="1417638"/>
            <a:ext cx="1800225" cy="792162"/>
          </a:xfrm>
          <a:prstGeom prst="horizontalScroll">
            <a:avLst>
              <a:gd name="adj" fmla="val 12500"/>
            </a:avLst>
          </a:prstGeom>
          <a:solidFill>
            <a:srgbClr val="FF99FF"/>
          </a:solidFill>
          <a:ln w="9525">
            <a:noFill/>
            <a:round/>
            <a:headEnd/>
            <a:tailEnd/>
          </a:ln>
          <a:effectLst>
            <a:prstShdw prst="shdw17" dist="17961" dir="2700000">
              <a:srgbClr val="FF99FF">
                <a:gamma/>
                <a:shade val="60000"/>
                <a:invGamma/>
              </a:srgbClr>
            </a:prstShdw>
          </a:effectLst>
        </p:spPr>
        <p:txBody>
          <a:bodyPr wrap="none" anchor="ctr">
            <a:prstTxWarp prst="textNoShape">
              <a:avLst/>
            </a:prstTxWarp>
          </a:bodyPr>
          <a:lstStyle/>
          <a:p>
            <a:pPr algn="ctr" defTabSz="457200" fontAlgn="auto">
              <a:spcBef>
                <a:spcPts val="0"/>
              </a:spcBef>
              <a:spcAft>
                <a:spcPts val="0"/>
              </a:spcAft>
              <a:defRPr/>
            </a:pPr>
            <a:r>
              <a:rPr lang="lv-LV" sz="2000" b="1">
                <a:solidFill>
                  <a:prstClr val="black"/>
                </a:solidFill>
                <a:effectLst>
                  <a:outerShdw blurRad="38100" dist="38100" dir="2700000" algn="tl">
                    <a:srgbClr val="000000"/>
                  </a:outerShdw>
                </a:effectLst>
                <a:latin typeface="Arial" panose="020B0604020202020204" pitchFamily="34" charset="0"/>
                <a:cs typeface="Arial" panose="020B0604020202020204" pitchFamily="34" charset="0"/>
              </a:rPr>
              <a:t>Th ar LT4</a:t>
            </a:r>
            <a:endParaRPr lang="en-US" sz="2000" b="1">
              <a:solidFill>
                <a:prstClr val="black"/>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83974" name="AutoShape 5"/>
          <p:cNvSpPr>
            <a:spLocks noChangeArrowheads="1"/>
          </p:cNvSpPr>
          <p:nvPr/>
        </p:nvSpPr>
        <p:spPr bwMode="auto">
          <a:xfrm>
            <a:off x="573088" y="2997201"/>
            <a:ext cx="3783012" cy="812800"/>
          </a:xfrm>
          <a:prstGeom prst="flowChartTerminator">
            <a:avLst/>
          </a:prstGeom>
          <a:solidFill>
            <a:srgbClr val="FF6600"/>
          </a:solidFill>
          <a:ln>
            <a:headEnd/>
            <a:tailEnd/>
          </a:ln>
          <a:scene3d>
            <a:camera prst="orthographicFront" fov="0">
              <a:rot lat="0" lon="0" rev="0"/>
            </a:camera>
            <a:lightRig rig="threePt" dir="t">
              <a:rot lat="0" lon="0" rev="0"/>
            </a:lightRig>
          </a:scene3d>
          <a:sp3d contourW="9525" prstMaterial="matte">
            <a:bevelT w="101600" prst="riblet"/>
            <a:contourClr>
              <a:schemeClr val="accent2">
                <a:shade val="70000"/>
                <a:satMod val="105000"/>
              </a:schemeClr>
            </a:contourClr>
          </a:sp3d>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defTabSz="457200" fontAlgn="auto">
              <a:spcBef>
                <a:spcPts val="0"/>
              </a:spcBef>
              <a:spcAft>
                <a:spcPts val="0"/>
              </a:spcAft>
            </a:pPr>
            <a:r>
              <a:rPr lang="lv-LV" sz="1600" b="1">
                <a:solidFill>
                  <a:prstClr val="white"/>
                </a:solidFill>
                <a:latin typeface="Arial" panose="020B0604020202020204" pitchFamily="34" charset="0"/>
                <a:cs typeface="Arial" panose="020B0604020202020204" pitchFamily="34" charset="0"/>
              </a:rPr>
              <a:t>Atgriezeniskas tipiskas</a:t>
            </a:r>
          </a:p>
          <a:p>
            <a:pPr algn="ctr" defTabSz="457200" fontAlgn="auto">
              <a:spcBef>
                <a:spcPts val="0"/>
              </a:spcBef>
              <a:spcAft>
                <a:spcPts val="0"/>
              </a:spcAft>
            </a:pPr>
            <a:r>
              <a:rPr lang="lv-LV" sz="1600" b="1">
                <a:solidFill>
                  <a:prstClr val="white"/>
                </a:solidFill>
                <a:latin typeface="Arial" panose="020B0604020202020204" pitchFamily="34" charset="0"/>
                <a:cs typeface="Arial" panose="020B0604020202020204" pitchFamily="34" charset="0"/>
              </a:rPr>
              <a:t>miksematozas kardiālas izmaiņas</a:t>
            </a:r>
            <a:endParaRPr lang="en-US" sz="1600" b="1">
              <a:solidFill>
                <a:prstClr val="white"/>
              </a:solidFill>
              <a:latin typeface="Arial" panose="020B0604020202020204" pitchFamily="34" charset="0"/>
              <a:cs typeface="Arial" panose="020B0604020202020204" pitchFamily="34" charset="0"/>
            </a:endParaRPr>
          </a:p>
        </p:txBody>
      </p:sp>
      <p:sp>
        <p:nvSpPr>
          <p:cNvPr id="83975" name="AutoShape 7"/>
          <p:cNvSpPr>
            <a:spLocks noChangeArrowheads="1"/>
          </p:cNvSpPr>
          <p:nvPr/>
        </p:nvSpPr>
        <p:spPr bwMode="auto">
          <a:xfrm>
            <a:off x="5181600" y="2997201"/>
            <a:ext cx="3783013" cy="812800"/>
          </a:xfrm>
          <a:prstGeom prst="flowChartTerminator">
            <a:avLst/>
          </a:prstGeom>
          <a:solidFill>
            <a:srgbClr val="FF6600"/>
          </a:solidFill>
          <a:ln>
            <a:headEnd/>
            <a:tailEnd/>
          </a:ln>
          <a:scene3d>
            <a:camera prst="orthographicFront" fov="0">
              <a:rot lat="0" lon="0" rev="0"/>
            </a:camera>
            <a:lightRig rig="threePt" dir="t">
              <a:rot lat="0" lon="0" rev="0"/>
            </a:lightRig>
          </a:scene3d>
          <a:sp3d contourW="9525" prstMaterial="matte">
            <a:bevelT w="101600" prst="riblet"/>
            <a:contourClr>
              <a:schemeClr val="accent2">
                <a:shade val="70000"/>
                <a:satMod val="105000"/>
              </a:schemeClr>
            </a:contourClr>
          </a:sp3d>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defTabSz="457200" fontAlgn="auto">
              <a:spcBef>
                <a:spcPts val="0"/>
              </a:spcBef>
              <a:spcAft>
                <a:spcPts val="0"/>
              </a:spcAft>
            </a:pPr>
            <a:r>
              <a:rPr lang="lv-LV" sz="1600" b="1">
                <a:solidFill>
                  <a:prstClr val="white"/>
                </a:solidFill>
                <a:latin typeface="Arial" panose="020B0604020202020204" pitchFamily="34" charset="0"/>
                <a:cs typeface="Arial" panose="020B0604020202020204" pitchFamily="34" charset="0"/>
              </a:rPr>
              <a:t>Var paasināties esošās</a:t>
            </a:r>
          </a:p>
          <a:p>
            <a:pPr algn="ctr" defTabSz="457200" fontAlgn="auto">
              <a:spcBef>
                <a:spcPts val="0"/>
              </a:spcBef>
              <a:spcAft>
                <a:spcPts val="0"/>
              </a:spcAft>
            </a:pPr>
            <a:r>
              <a:rPr lang="lv-LV" sz="1600" b="1">
                <a:solidFill>
                  <a:prstClr val="white"/>
                </a:solidFill>
                <a:latin typeface="Arial" panose="020B0604020202020204" pitchFamily="34" charset="0"/>
                <a:cs typeface="Arial" panose="020B0604020202020204" pitchFamily="34" charset="0"/>
              </a:rPr>
              <a:t>kardiālās problēmas</a:t>
            </a:r>
            <a:endParaRPr lang="en-US" sz="1600" b="1">
              <a:solidFill>
                <a:prstClr val="white"/>
              </a:solidFill>
              <a:latin typeface="Arial" panose="020B0604020202020204" pitchFamily="34" charset="0"/>
              <a:cs typeface="Arial" panose="020B0604020202020204" pitchFamily="34" charset="0"/>
            </a:endParaRPr>
          </a:p>
        </p:txBody>
      </p:sp>
      <p:cxnSp>
        <p:nvCxnSpPr>
          <p:cNvPr id="83976" name="AutoShape 10"/>
          <p:cNvCxnSpPr>
            <a:cxnSpLocks noChangeShapeType="1"/>
            <a:stCxn id="83974" idx="0"/>
            <a:endCxn id="83975" idx="0"/>
          </p:cNvCxnSpPr>
          <p:nvPr/>
        </p:nvCxnSpPr>
        <p:spPr bwMode="auto">
          <a:xfrm rot="5400000" flipH="1" flipV="1">
            <a:off x="4768850" y="692945"/>
            <a:ext cx="1588" cy="4608513"/>
          </a:xfrm>
          <a:prstGeom prst="curvedConnector3">
            <a:avLst>
              <a:gd name="adj1" fmla="val 30390428"/>
            </a:avLst>
          </a:prstGeom>
          <a:noFill/>
          <a:ln w="76200">
            <a:solidFill>
              <a:srgbClr val="008000"/>
            </a:solidFill>
            <a:round/>
            <a:headEnd type="stealth" w="lg" len="lg"/>
            <a:tailEnd type="stealth" w="lg" len="lg"/>
          </a:ln>
          <a:effectLst>
            <a:prstShdw prst="shdw17" dist="17961" dir="13500000">
              <a:srgbClr val="999900">
                <a:alpha val="74997"/>
              </a:srgbClr>
            </a:prstShdw>
          </a:effectLst>
        </p:spPr>
      </p:cxnSp>
      <p:sp>
        <p:nvSpPr>
          <p:cNvPr id="83977" name="AutoShape 11"/>
          <p:cNvSpPr>
            <a:spLocks noChangeArrowheads="1"/>
          </p:cNvSpPr>
          <p:nvPr/>
        </p:nvSpPr>
        <p:spPr bwMode="auto">
          <a:xfrm>
            <a:off x="4448175" y="2209800"/>
            <a:ext cx="504825" cy="209550"/>
          </a:xfrm>
          <a:prstGeom prst="downArrow">
            <a:avLst>
              <a:gd name="adj1" fmla="val 50000"/>
              <a:gd name="adj2" fmla="val 28459"/>
            </a:avLst>
          </a:prstGeom>
          <a:ln>
            <a:headEnd/>
            <a:tailEnd/>
          </a:ln>
        </p:spPr>
        <p:style>
          <a:lnRef idx="1">
            <a:schemeClr val="accent2"/>
          </a:lnRef>
          <a:fillRef idx="3">
            <a:schemeClr val="accent2"/>
          </a:fillRef>
          <a:effectRef idx="2">
            <a:schemeClr val="accent2"/>
          </a:effectRef>
          <a:fontRef idx="minor">
            <a:schemeClr val="lt1"/>
          </a:fontRef>
        </p:style>
        <p:txBody>
          <a:bodyPr vert="eaVert" wrap="none" anchor="ctr">
            <a:prstTxWarp prst="textNoShape">
              <a:avLst/>
            </a:prstTxWarp>
          </a:bodyPr>
          <a:lstStyle/>
          <a:p>
            <a:pPr defTabSz="457200" fontAlgn="auto">
              <a:spcBef>
                <a:spcPts val="0"/>
              </a:spcBef>
              <a:spcAft>
                <a:spcPts val="0"/>
              </a:spcAft>
            </a:pPr>
            <a:endParaRPr lang="lt-LT">
              <a:solidFill>
                <a:prstClr val="white"/>
              </a:solidFill>
              <a:latin typeface="Arial" panose="020B0604020202020204" pitchFamily="34" charset="0"/>
              <a:cs typeface="Arial" panose="020B0604020202020204" pitchFamily="34" charset="0"/>
            </a:endParaRPr>
          </a:p>
        </p:txBody>
      </p:sp>
      <p:cxnSp>
        <p:nvCxnSpPr>
          <p:cNvPr id="83978" name="AutoShape 13"/>
          <p:cNvCxnSpPr>
            <a:cxnSpLocks noChangeShapeType="1"/>
            <a:stCxn id="83974" idx="2"/>
            <a:endCxn id="83975" idx="2"/>
          </p:cNvCxnSpPr>
          <p:nvPr/>
        </p:nvCxnSpPr>
        <p:spPr bwMode="auto">
          <a:xfrm rot="16200000" flipH="1">
            <a:off x="4768850" y="1505744"/>
            <a:ext cx="1588" cy="4608513"/>
          </a:xfrm>
          <a:prstGeom prst="curvedConnector3">
            <a:avLst>
              <a:gd name="adj1" fmla="val 14395466"/>
            </a:avLst>
          </a:prstGeom>
          <a:noFill/>
          <a:ln w="76200">
            <a:solidFill>
              <a:srgbClr val="008000"/>
            </a:solidFill>
            <a:round/>
            <a:headEnd/>
            <a:tailEnd/>
          </a:ln>
          <a:effectLst>
            <a:prstShdw prst="shdw17" dist="17961" dir="13500000">
              <a:srgbClr val="999900">
                <a:alpha val="74997"/>
              </a:srgbClr>
            </a:prstShdw>
          </a:effectLst>
        </p:spPr>
      </p:cxnSp>
    </p:spTree>
    <p:extLst>
      <p:ext uri="{BB962C8B-B14F-4D97-AF65-F5344CB8AC3E}">
        <p14:creationId xmlns:p14="http://schemas.microsoft.com/office/powerpoint/2010/main" val="1512117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57200" y="115888"/>
            <a:ext cx="8229600" cy="1009650"/>
          </a:xfrm>
        </p:spPr>
        <p:txBody>
          <a:bodyPr/>
          <a:lstStyle/>
          <a:p>
            <a:pPr eaLnBrk="1" hangingPunct="1">
              <a:defRPr/>
            </a:pPr>
            <a:r>
              <a:rPr lang="lv-LV" sz="2400" b="1" dirty="0">
                <a:effectLst>
                  <a:outerShdw blurRad="38100" dist="38100" dir="2700000" algn="tl">
                    <a:srgbClr val="DDDDDD"/>
                  </a:outerShdw>
                </a:effectLst>
                <a:latin typeface="Arial" panose="020B0604020202020204" pitchFamily="34" charset="0"/>
                <a:cs typeface="Arial" panose="020B0604020202020204" pitchFamily="34" charset="0"/>
              </a:rPr>
              <a:t>Klīniskās līdzības starp hipotireoīdismu un cilvēka novecošanas procesu</a:t>
            </a:r>
          </a:p>
        </p:txBody>
      </p:sp>
      <p:sp>
        <p:nvSpPr>
          <p:cNvPr id="49155" name="Rectangle 4"/>
          <p:cNvSpPr>
            <a:spLocks noGrp="1" noChangeArrowheads="1"/>
          </p:cNvSpPr>
          <p:nvPr>
            <p:ph sz="half" idx="1"/>
          </p:nvPr>
        </p:nvSpPr>
        <p:spPr>
          <a:xfrm>
            <a:off x="179512" y="1196752"/>
            <a:ext cx="3467100" cy="2836862"/>
          </a:xfrm>
        </p:spPr>
        <p:txBody>
          <a:bodyPr>
            <a:normAutofit/>
          </a:bodyPr>
          <a:lstStyle/>
          <a:p>
            <a:pPr eaLnBrk="1" hangingPunct="1">
              <a:buFont typeface="Wingdings" charset="2"/>
              <a:buChar char="Ø"/>
            </a:pPr>
            <a:r>
              <a:rPr lang="lv-LV" sz="2000" b="1">
                <a:latin typeface="Arial" panose="020B0604020202020204" pitchFamily="34" charset="0"/>
                <a:cs typeface="Arial" panose="020B0604020202020204" pitchFamily="34" charset="0"/>
              </a:rPr>
              <a:t>Bradikardija</a:t>
            </a:r>
          </a:p>
          <a:p>
            <a:pPr eaLnBrk="1" hangingPunct="1">
              <a:buFont typeface="Wingdings" charset="2"/>
              <a:buChar char="Ø"/>
            </a:pPr>
            <a:r>
              <a:rPr lang="lv-LV" sz="2000" b="1">
                <a:latin typeface="Arial" panose="020B0604020202020204" pitchFamily="34" charset="0"/>
                <a:cs typeface="Arial" panose="020B0604020202020204" pitchFamily="34" charset="0"/>
              </a:rPr>
              <a:t>Arteriāla hipertensija</a:t>
            </a:r>
          </a:p>
          <a:p>
            <a:pPr eaLnBrk="1" hangingPunct="1">
              <a:buFont typeface="Wingdings" charset="2"/>
              <a:buChar char="Ø"/>
            </a:pPr>
            <a:r>
              <a:rPr lang="lv-LV" sz="2000" b="1">
                <a:latin typeface="Arial" panose="020B0604020202020204" pitchFamily="34" charset="0"/>
                <a:cs typeface="Arial" panose="020B0604020202020204" pitchFamily="34" charset="0"/>
              </a:rPr>
              <a:t>Hiperholesterinēmija</a:t>
            </a:r>
          </a:p>
          <a:p>
            <a:pPr eaLnBrk="1" hangingPunct="1">
              <a:buFont typeface="Wingdings" charset="2"/>
              <a:buChar char="Ø"/>
            </a:pPr>
            <a:r>
              <a:rPr lang="lv-LV" sz="2000" b="1">
                <a:latin typeface="Arial" panose="020B0604020202020204" pitchFamily="34" charset="0"/>
                <a:cs typeface="Arial" panose="020B0604020202020204" pitchFamily="34" charset="0"/>
              </a:rPr>
              <a:t>Svara pieaugums</a:t>
            </a:r>
          </a:p>
          <a:p>
            <a:pPr eaLnBrk="1" hangingPunct="1">
              <a:buFont typeface="Wingdings" charset="2"/>
              <a:buChar char="Ø"/>
            </a:pPr>
            <a:r>
              <a:rPr lang="lv-LV" sz="2000" b="1">
                <a:latin typeface="Arial" panose="020B0604020202020204" pitchFamily="34" charset="0"/>
                <a:cs typeface="Arial" panose="020B0604020202020204" pitchFamily="34" charset="0"/>
              </a:rPr>
              <a:t>Aukstuma intolerance</a:t>
            </a:r>
          </a:p>
          <a:p>
            <a:pPr eaLnBrk="1" hangingPunct="1">
              <a:buFont typeface="Wingdings" charset="2"/>
              <a:buChar char="Ø"/>
            </a:pPr>
            <a:r>
              <a:rPr lang="lv-LV" sz="2000" b="1">
                <a:latin typeface="Arial" panose="020B0604020202020204" pitchFamily="34" charset="0"/>
                <a:cs typeface="Arial" panose="020B0604020202020204" pitchFamily="34" charset="0"/>
              </a:rPr>
              <a:t>Obstipācijas</a:t>
            </a:r>
          </a:p>
        </p:txBody>
      </p:sp>
      <p:sp>
        <p:nvSpPr>
          <p:cNvPr id="49156" name="Rectangle 5"/>
          <p:cNvSpPr>
            <a:spLocks noGrp="1" noChangeArrowheads="1"/>
          </p:cNvSpPr>
          <p:nvPr>
            <p:ph sz="half" idx="2"/>
          </p:nvPr>
        </p:nvSpPr>
        <p:spPr>
          <a:xfrm>
            <a:off x="1547664" y="3501008"/>
            <a:ext cx="3168650" cy="2189162"/>
          </a:xfrm>
        </p:spPr>
        <p:txBody>
          <a:bodyPr>
            <a:normAutofit/>
          </a:bodyPr>
          <a:lstStyle/>
          <a:p>
            <a:pPr eaLnBrk="1" hangingPunct="1">
              <a:buFont typeface="Wingdings" charset="2"/>
              <a:buChar char="Ø"/>
            </a:pPr>
            <a:r>
              <a:rPr lang="lv-LV" sz="2000" b="1">
                <a:latin typeface="Arial" panose="020B0604020202020204" pitchFamily="34" charset="0"/>
                <a:cs typeface="Arial" panose="020B0604020202020204" pitchFamily="34" charset="0"/>
              </a:rPr>
              <a:t>Muskuļu vājums</a:t>
            </a:r>
          </a:p>
          <a:p>
            <a:pPr eaLnBrk="1" hangingPunct="1">
              <a:buFont typeface="Wingdings" charset="2"/>
              <a:buChar char="Ø"/>
            </a:pPr>
            <a:r>
              <a:rPr lang="lv-LV" sz="2000" b="1">
                <a:latin typeface="Arial" panose="020B0604020202020204" pitchFamily="34" charset="0"/>
                <a:cs typeface="Arial" panose="020B0604020202020204" pitchFamily="34" charset="0"/>
              </a:rPr>
              <a:t>Letarģija (nogurums)</a:t>
            </a:r>
          </a:p>
          <a:p>
            <a:pPr eaLnBrk="1" hangingPunct="1">
              <a:buFont typeface="Wingdings" charset="2"/>
              <a:buChar char="Ø"/>
            </a:pPr>
            <a:r>
              <a:rPr lang="lv-LV" sz="2000" b="1">
                <a:latin typeface="Arial" panose="020B0604020202020204" pitchFamily="34" charset="0"/>
                <a:cs typeface="Arial" panose="020B0604020202020204" pitchFamily="34" charset="0"/>
              </a:rPr>
              <a:t>Uztveres funkcijas</a:t>
            </a:r>
          </a:p>
          <a:p>
            <a:pPr eaLnBrk="1" hangingPunct="1">
              <a:buFont typeface="Wingdings" charset="2"/>
              <a:buChar char="Ø"/>
            </a:pPr>
            <a:r>
              <a:rPr lang="lv-LV" sz="2000" b="1">
                <a:latin typeface="Arial" panose="020B0604020202020204" pitchFamily="34" charset="0"/>
                <a:cs typeface="Arial" panose="020B0604020202020204" pitchFamily="34" charset="0"/>
              </a:rPr>
              <a:t>Impotence</a:t>
            </a:r>
          </a:p>
          <a:p>
            <a:pPr eaLnBrk="1" hangingPunct="1">
              <a:buFont typeface="Wingdings" charset="2"/>
              <a:buChar char="Ø"/>
            </a:pPr>
            <a:r>
              <a:rPr lang="lv-LV" sz="2000" b="1">
                <a:latin typeface="Arial" panose="020B0604020202020204" pitchFamily="34" charset="0"/>
                <a:cs typeface="Arial" panose="020B0604020202020204" pitchFamily="34" charset="0"/>
              </a:rPr>
              <a:t>Sausa āda</a:t>
            </a:r>
          </a:p>
        </p:txBody>
      </p:sp>
      <p:sp>
        <p:nvSpPr>
          <p:cNvPr id="49157" name="Text Box 6"/>
          <p:cNvSpPr txBox="1">
            <a:spLocks noChangeArrowheads="1"/>
          </p:cNvSpPr>
          <p:nvPr/>
        </p:nvSpPr>
        <p:spPr bwMode="auto">
          <a:xfrm>
            <a:off x="179512" y="5949280"/>
            <a:ext cx="1368425" cy="274638"/>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lv-LV" sz="1200">
                <a:solidFill>
                  <a:prstClr val="black"/>
                </a:solidFill>
                <a:latin typeface="Arial" panose="020B0604020202020204" pitchFamily="34" charset="0"/>
                <a:cs typeface="Arial" panose="020B0604020202020204" pitchFamily="34" charset="0"/>
              </a:rPr>
              <a:t>J.E. Morley, 1995</a:t>
            </a:r>
          </a:p>
        </p:txBody>
      </p:sp>
      <p:pic>
        <p:nvPicPr>
          <p:cNvPr id="49158" name="Picture 11" descr="Ghirlandaio_Old_Man"/>
          <p:cNvPicPr>
            <a:picLocks noChangeAspect="1" noChangeArrowheads="1"/>
          </p:cNvPicPr>
          <p:nvPr/>
        </p:nvPicPr>
        <p:blipFill>
          <a:blip r:embed="rId2"/>
          <a:srcRect/>
          <a:stretch>
            <a:fillRect/>
          </a:stretch>
        </p:blipFill>
        <p:spPr bwMode="auto">
          <a:xfrm>
            <a:off x="5176336" y="1125438"/>
            <a:ext cx="3644136" cy="4895850"/>
          </a:xfrm>
          <a:prstGeom prst="rect">
            <a:avLst/>
          </a:prstGeom>
          <a:noFill/>
          <a:ln w="9525">
            <a:noFill/>
            <a:miter lim="800000"/>
            <a:headEnd/>
            <a:tailEnd/>
          </a:ln>
        </p:spPr>
      </p:pic>
      <p:sp>
        <p:nvSpPr>
          <p:cNvPr id="49159" name="Rectangle 12"/>
          <p:cNvSpPr>
            <a:spLocks noChangeArrowheads="1"/>
          </p:cNvSpPr>
          <p:nvPr/>
        </p:nvSpPr>
        <p:spPr bwMode="auto">
          <a:xfrm>
            <a:off x="3779912" y="6178698"/>
            <a:ext cx="4967288" cy="274638"/>
          </a:xfrm>
          <a:prstGeom prst="rect">
            <a:avLst/>
          </a:prstGeom>
          <a:noFill/>
          <a:ln w="38100">
            <a:noFill/>
            <a:miter lim="800000"/>
            <a:headEnd/>
            <a:tailEnd/>
          </a:ln>
        </p:spPr>
        <p:txBody>
          <a:bodyPr wrap="none">
            <a:prstTxWarp prst="textNoShape">
              <a:avLst/>
            </a:prstTxWarp>
            <a:spAutoFit/>
          </a:bodyPr>
          <a:lstStyle/>
          <a:p>
            <a:pPr defTabSz="457200" fontAlgn="auto">
              <a:spcBef>
                <a:spcPts val="0"/>
              </a:spcBef>
              <a:spcAft>
                <a:spcPts val="0"/>
              </a:spcAft>
            </a:pPr>
            <a:r>
              <a:rPr lang="en-US" sz="1200">
                <a:solidFill>
                  <a:srgbClr val="000066"/>
                </a:solidFill>
                <a:latin typeface="Arial" panose="020B0604020202020204" pitchFamily="34" charset="0"/>
                <a:cs typeface="Arial" panose="020B0604020202020204" pitchFamily="34" charset="0"/>
              </a:rPr>
              <a:t>http://upload.wikimedia.org/wikipedia/en/0/05/Ghirlandaio_Old_Man.jpg</a:t>
            </a:r>
          </a:p>
        </p:txBody>
      </p:sp>
    </p:spTree>
    <p:extLst>
      <p:ext uri="{BB962C8B-B14F-4D97-AF65-F5344CB8AC3E}">
        <p14:creationId xmlns:p14="http://schemas.microsoft.com/office/powerpoint/2010/main" val="2593776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772" y="116632"/>
            <a:ext cx="8640960" cy="634082"/>
          </a:xfrm>
        </p:spPr>
        <p:txBody>
          <a:bodyPr>
            <a:noAutofit/>
          </a:bodyPr>
          <a:lstStyle/>
          <a:p>
            <a:r>
              <a:rPr lang="fr-FR" sz="2800" b="1" dirty="0" smtClean="0">
                <a:solidFill>
                  <a:schemeClr val="tx2"/>
                </a:solidFill>
                <a:effectLst>
                  <a:outerShdw blurRad="38100" dist="38100" dir="2700000" algn="tl">
                    <a:srgbClr val="DDDDDD"/>
                  </a:outerShdw>
                </a:effectLst>
                <a:latin typeface="Arial" panose="020B0604020202020204" pitchFamily="34" charset="0"/>
                <a:cs typeface="Arial" panose="020B0604020202020204" pitchFamily="34" charset="0"/>
              </a:rPr>
              <a:t>V</a:t>
            </a:r>
            <a:r>
              <a:rPr lang="lv-LV" sz="2800" b="1" dirty="0" smtClean="0">
                <a:solidFill>
                  <a:schemeClr val="tx2"/>
                </a:solidFill>
                <a:effectLst>
                  <a:outerShdw blurRad="38100" dist="38100" dir="2700000" algn="tl">
                    <a:srgbClr val="DDDDDD"/>
                  </a:outerShdw>
                </a:effectLst>
                <a:latin typeface="Arial" panose="020B0604020202020204" pitchFamily="34" charset="0"/>
                <a:cs typeface="Arial" panose="020B0604020202020204" pitchFamily="34" charset="0"/>
              </a:rPr>
              <a:t>itamīna</a:t>
            </a:r>
            <a:r>
              <a:rPr lang="fr-FR" sz="2800" b="1" dirty="0" smtClean="0">
                <a:solidFill>
                  <a:schemeClr val="tx2"/>
                </a:solidFill>
                <a:effectLst>
                  <a:outerShdw blurRad="38100" dist="38100" dir="2700000" algn="tl">
                    <a:srgbClr val="DDDDDD"/>
                  </a:outerShdw>
                </a:effectLst>
                <a:latin typeface="Arial" panose="020B0604020202020204" pitchFamily="34" charset="0"/>
                <a:cs typeface="Arial" panose="020B0604020202020204" pitchFamily="34" charset="0"/>
              </a:rPr>
              <a:t> D </a:t>
            </a:r>
            <a:r>
              <a:rPr lang="lv-LV" sz="2800" b="1" dirty="0" smtClean="0">
                <a:solidFill>
                  <a:schemeClr val="tx2"/>
                </a:solidFill>
                <a:effectLst>
                  <a:outerShdw blurRad="38100" dist="38100" dir="2700000" algn="tl">
                    <a:srgbClr val="DDDDDD"/>
                  </a:outerShdw>
                </a:effectLst>
                <a:latin typeface="Arial" panose="020B0604020202020204" pitchFamily="34" charset="0"/>
                <a:cs typeface="Arial" panose="020B0604020202020204" pitchFamily="34" charset="0"/>
              </a:rPr>
              <a:t>deficīts un lūzumu risks</a:t>
            </a:r>
            <a:r>
              <a:rPr lang="en-US" sz="2800" b="1" dirty="0" smtClean="0">
                <a:solidFill>
                  <a:schemeClr val="tx2"/>
                </a:solidFill>
                <a:effectLst>
                  <a:outerShdw blurRad="38100" dist="38100" dir="2700000" algn="tl">
                    <a:srgbClr val="DDDDDD"/>
                  </a:outerShdw>
                </a:effectLst>
                <a:latin typeface="Arial" panose="020B0604020202020204" pitchFamily="34" charset="0"/>
                <a:cs typeface="Arial" panose="020B0604020202020204" pitchFamily="34" charset="0"/>
              </a:rPr>
              <a:t/>
            </a:r>
            <a:br>
              <a:rPr lang="en-US" sz="2800" b="1" dirty="0" smtClean="0">
                <a:solidFill>
                  <a:schemeClr val="tx2"/>
                </a:solidFill>
                <a:effectLst>
                  <a:outerShdw blurRad="38100" dist="38100" dir="2700000" algn="tl">
                    <a:srgbClr val="DDDDDD"/>
                  </a:outerShdw>
                </a:effectLst>
                <a:latin typeface="Arial" panose="020B0604020202020204" pitchFamily="34" charset="0"/>
                <a:cs typeface="Arial" panose="020B0604020202020204" pitchFamily="34" charset="0"/>
              </a:rPr>
            </a:br>
            <a:endParaRPr lang="lt-LT" sz="2800" dirty="0">
              <a:latin typeface="Arial" panose="020B0604020202020204" pitchFamily="34" charset="0"/>
              <a:cs typeface="Arial" panose="020B0604020202020204" pitchFamily="34" charset="0"/>
            </a:endParaRPr>
          </a:p>
        </p:txBody>
      </p:sp>
      <p:pic>
        <p:nvPicPr>
          <p:cNvPr id="4" name="Picture 4"/>
          <p:cNvPicPr>
            <a:picLocks noChangeAspect="1" noChangeArrowheads="1"/>
          </p:cNvPicPr>
          <p:nvPr/>
        </p:nvPicPr>
        <p:blipFill>
          <a:blip r:embed="rId2">
            <a:clrChange>
              <a:clrFrom>
                <a:srgbClr val="F9FDFE"/>
              </a:clrFrom>
              <a:clrTo>
                <a:srgbClr val="F9FDFE">
                  <a:alpha val="0"/>
                </a:srgbClr>
              </a:clrTo>
            </a:clrChange>
            <a:extLst>
              <a:ext uri="{BEBA8EAE-BF5A-486C-A8C5-ECC9F3942E4B}">
                <a14:imgProps xmlns:a14="http://schemas.microsoft.com/office/drawing/2010/main">
                  <a14:imgLayer r:embed="rId3">
                    <a14:imgEffect>
                      <a14:colorTemperature colorTemp="4700"/>
                    </a14:imgEffect>
                  </a14:imgLayer>
                </a14:imgProps>
              </a:ext>
            </a:extLst>
          </a:blip>
          <a:srcRect/>
          <a:stretch>
            <a:fillRect/>
          </a:stretch>
        </p:blipFill>
        <p:spPr bwMode="auto">
          <a:xfrm>
            <a:off x="1502646" y="1124744"/>
            <a:ext cx="6145212" cy="4617080"/>
          </a:xfrm>
          <a:prstGeom prst="rect">
            <a:avLst/>
          </a:prstGeom>
          <a:solidFill>
            <a:srgbClr val="EBFFFF"/>
          </a:solidFill>
        </p:spPr>
      </p:pic>
      <p:sp>
        <p:nvSpPr>
          <p:cNvPr id="5" name="Text Box 6"/>
          <p:cNvSpPr txBox="1">
            <a:spLocks noChangeArrowheads="1"/>
          </p:cNvSpPr>
          <p:nvPr/>
        </p:nvSpPr>
        <p:spPr bwMode="auto">
          <a:xfrm>
            <a:off x="5690471" y="2256631"/>
            <a:ext cx="1490662" cy="304800"/>
          </a:xfrm>
          <a:prstGeom prst="rect">
            <a:avLst/>
          </a:prstGeom>
          <a:solidFill>
            <a:srgbClr val="ECFFFF"/>
          </a:solidFill>
          <a:ln w="9525">
            <a:noFill/>
            <a:miter lim="800000"/>
            <a:headEnd/>
            <a:tailEnd/>
          </a:ln>
          <a:effectLst/>
        </p:spPr>
        <p:txBody>
          <a:bodyPr wrap="none">
            <a:prstTxWarp prst="textNoShape">
              <a:avLst/>
            </a:prstTxWarp>
            <a:spAutoFit/>
          </a:bodyPr>
          <a:lstStyle/>
          <a:p>
            <a:pPr algn="ctr" defTabSz="457200" fontAlgn="auto">
              <a:spcBef>
                <a:spcPts val="0"/>
              </a:spcBef>
              <a:spcAft>
                <a:spcPts val="0"/>
              </a:spcAft>
            </a:pPr>
            <a:r>
              <a:rPr lang="lv-LV" sz="1400" b="1" dirty="0">
                <a:solidFill>
                  <a:prstClr val="black"/>
                </a:solidFill>
                <a:latin typeface="Arial" panose="020B0604020202020204" pitchFamily="34" charset="0"/>
                <a:cs typeface="Arial" panose="020B0604020202020204" pitchFamily="34" charset="0"/>
              </a:rPr>
              <a:t>Visas sievietes</a:t>
            </a:r>
            <a:endParaRPr lang="en-US" sz="1400" b="1" dirty="0">
              <a:solidFill>
                <a:prstClr val="black"/>
              </a:solidFill>
              <a:latin typeface="Arial" panose="020B0604020202020204" pitchFamily="34" charset="0"/>
              <a:cs typeface="Arial" panose="020B0604020202020204" pitchFamily="34" charset="0"/>
            </a:endParaRPr>
          </a:p>
        </p:txBody>
      </p:sp>
      <p:sp>
        <p:nvSpPr>
          <p:cNvPr id="6" name="Text Box 7"/>
          <p:cNvSpPr txBox="1">
            <a:spLocks noChangeArrowheads="1"/>
          </p:cNvSpPr>
          <p:nvPr/>
        </p:nvSpPr>
        <p:spPr bwMode="auto">
          <a:xfrm>
            <a:off x="2602357" y="4085431"/>
            <a:ext cx="2845651" cy="307777"/>
          </a:xfrm>
          <a:prstGeom prst="rect">
            <a:avLst/>
          </a:prstGeom>
          <a:solidFill>
            <a:srgbClr val="ECFFFF"/>
          </a:solidFill>
          <a:ln w="9525">
            <a:noFill/>
            <a:miter lim="800000"/>
            <a:headEnd/>
            <a:tailEnd/>
          </a:ln>
          <a:effectLst/>
        </p:spPr>
        <p:txBody>
          <a:bodyPr wrap="none">
            <a:prstTxWarp prst="textNoShape">
              <a:avLst/>
            </a:prstTxWarp>
            <a:spAutoFit/>
          </a:bodyPr>
          <a:lstStyle/>
          <a:p>
            <a:pPr algn="ctr" defTabSz="457200" fontAlgn="auto">
              <a:spcBef>
                <a:spcPts val="0"/>
              </a:spcBef>
              <a:spcAft>
                <a:spcPts val="0"/>
              </a:spcAft>
            </a:pPr>
            <a:r>
              <a:rPr lang="lv-LV" sz="1400" b="1">
                <a:solidFill>
                  <a:prstClr val="black"/>
                </a:solidFill>
                <a:latin typeface="Arial" panose="020B0604020202020204" pitchFamily="34" charset="0"/>
                <a:cs typeface="Arial" panose="020B0604020202020204" pitchFamily="34" charset="0"/>
              </a:rPr>
              <a:t>Sievietes ar 25(0H)D &lt;20 ng/mL</a:t>
            </a:r>
            <a:endParaRPr lang="en-US" sz="1400" b="1">
              <a:solidFill>
                <a:prstClr val="black"/>
              </a:solidFill>
              <a:latin typeface="Arial" panose="020B0604020202020204" pitchFamily="34" charset="0"/>
              <a:cs typeface="Arial" panose="020B0604020202020204" pitchFamily="34" charset="0"/>
            </a:endParaRPr>
          </a:p>
        </p:txBody>
      </p:sp>
      <p:sp>
        <p:nvSpPr>
          <p:cNvPr id="7" name="Text Box 8"/>
          <p:cNvSpPr txBox="1">
            <a:spLocks noChangeArrowheads="1"/>
          </p:cNvSpPr>
          <p:nvPr/>
        </p:nvSpPr>
        <p:spPr bwMode="auto">
          <a:xfrm>
            <a:off x="2483768" y="5428456"/>
            <a:ext cx="4627562" cy="304800"/>
          </a:xfrm>
          <a:prstGeom prst="rect">
            <a:avLst/>
          </a:prstGeom>
          <a:solidFill>
            <a:srgbClr val="ECFFFF"/>
          </a:solidFill>
          <a:ln w="9525">
            <a:noFill/>
            <a:miter lim="800000"/>
            <a:headEnd/>
            <a:tailEnd/>
          </a:ln>
          <a:effectLst/>
        </p:spPr>
        <p:txBody>
          <a:bodyPr wrap="square">
            <a:prstTxWarp prst="textNoShape">
              <a:avLst/>
            </a:prstTxWarp>
            <a:spAutoFit/>
          </a:bodyPr>
          <a:lstStyle/>
          <a:p>
            <a:pPr algn="ctr" defTabSz="457200" fontAlgn="auto">
              <a:spcBef>
                <a:spcPts val="0"/>
              </a:spcBef>
              <a:spcAft>
                <a:spcPts val="0"/>
              </a:spcAft>
            </a:pPr>
            <a:r>
              <a:rPr lang="lv-LV" sz="1400" b="1">
                <a:solidFill>
                  <a:prstClr val="black"/>
                </a:solidFill>
                <a:latin typeface="Arial" panose="020B0604020202020204" pitchFamily="34" charset="0"/>
                <a:cs typeface="Arial" panose="020B0604020202020204" pitchFamily="34" charset="0"/>
              </a:rPr>
              <a:t>Novērojuma gadi, salīdzinot ar sākumu</a:t>
            </a:r>
            <a:endParaRPr lang="en-US" sz="1400" b="1">
              <a:solidFill>
                <a:prstClr val="black"/>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rot="16200000">
            <a:off x="-399101" y="3233043"/>
            <a:ext cx="4054315" cy="307777"/>
          </a:xfrm>
          <a:prstGeom prst="rect">
            <a:avLst/>
          </a:prstGeom>
          <a:solidFill>
            <a:srgbClr val="ECFFFF"/>
          </a:solidFill>
          <a:ln w="9525">
            <a:noFill/>
            <a:miter lim="800000"/>
            <a:headEnd/>
            <a:tailEnd/>
          </a:ln>
          <a:effectLst/>
        </p:spPr>
        <p:txBody>
          <a:bodyPr wrap="none">
            <a:prstTxWarp prst="textNoShape">
              <a:avLst/>
            </a:prstTxWarp>
            <a:spAutoFit/>
          </a:bodyPr>
          <a:lstStyle/>
          <a:p>
            <a:pPr algn="ctr" defTabSz="457200" fontAlgn="auto">
              <a:spcBef>
                <a:spcPts val="0"/>
              </a:spcBef>
              <a:spcAft>
                <a:spcPts val="0"/>
              </a:spcAft>
            </a:pPr>
            <a:r>
              <a:rPr lang="lv-LV" sz="1400" b="1" dirty="0">
                <a:solidFill>
                  <a:prstClr val="black"/>
                </a:solidFill>
                <a:latin typeface="Arial" panose="020B0604020202020204" pitchFamily="34" charset="0"/>
                <a:cs typeface="Arial" panose="020B0604020202020204" pitchFamily="34" charset="0"/>
              </a:rPr>
              <a:t>Kumulatīvā sieviešu proporcija bez lūzumiem</a:t>
            </a:r>
            <a:endParaRPr lang="en-US" sz="1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8650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1" name="Picture 3" descr="recomm1"/>
          <p:cNvPicPr>
            <a:picLocks noChangeAspect="1" noChangeArrowheads="1"/>
          </p:cNvPicPr>
          <p:nvPr/>
        </p:nvPicPr>
        <p:blipFill>
          <a:blip r:embed="rId2"/>
          <a:srcRect l="3316" t="5527" r="819" b="23494"/>
          <a:stretch>
            <a:fillRect/>
          </a:stretch>
        </p:blipFill>
        <p:spPr bwMode="auto">
          <a:xfrm>
            <a:off x="395536" y="1606897"/>
            <a:ext cx="8353425" cy="3384550"/>
          </a:xfrm>
          <a:prstGeom prst="rect">
            <a:avLst/>
          </a:prstGeom>
          <a:noFill/>
        </p:spPr>
      </p:pic>
      <p:sp>
        <p:nvSpPr>
          <p:cNvPr id="268292" name="Rectangle 4"/>
          <p:cNvSpPr>
            <a:spLocks noGrp="1" noChangeArrowheads="1"/>
          </p:cNvSpPr>
          <p:nvPr>
            <p:ph type="title"/>
          </p:nvPr>
        </p:nvSpPr>
        <p:spPr>
          <a:xfrm>
            <a:off x="36512" y="476672"/>
            <a:ext cx="9144000" cy="576064"/>
          </a:xfrm>
        </p:spPr>
        <p:txBody>
          <a:bodyPr>
            <a:normAutofit/>
          </a:bodyPr>
          <a:lstStyle/>
          <a:p>
            <a:r>
              <a:rPr lang="lv-LV" sz="2400" b="1" dirty="0">
                <a:effectLst>
                  <a:outerShdw blurRad="38100" dist="38100" dir="2700000" algn="tl">
                    <a:srgbClr val="DDDDDD"/>
                  </a:outerShdw>
                </a:effectLst>
                <a:latin typeface="Arial" panose="020B0604020202020204" pitchFamily="34" charset="0"/>
                <a:cs typeface="Arial" panose="020B0604020202020204" pitchFamily="34" charset="0"/>
              </a:rPr>
              <a:t>Rekomendējamās 25(OH)D3</a:t>
            </a:r>
            <a:r>
              <a:rPr lang="lv-LV" sz="2400" b="1" dirty="0" smtClean="0">
                <a:effectLst>
                  <a:outerShdw blurRad="38100" dist="38100" dir="2700000" algn="tl">
                    <a:srgbClr val="DDDDDD"/>
                  </a:outerShdw>
                </a:effectLst>
                <a:latin typeface="Arial" panose="020B0604020202020204" pitchFamily="34" charset="0"/>
                <a:cs typeface="Arial" panose="020B0604020202020204" pitchFamily="34" charset="0"/>
              </a:rPr>
              <a:t> vai vit.D koncentrācijas </a:t>
            </a:r>
            <a:r>
              <a:rPr lang="lv-LV" sz="2400" b="1" dirty="0">
                <a:effectLst>
                  <a:outerShdw blurRad="38100" dist="38100" dir="2700000" algn="tl">
                    <a:srgbClr val="DDDDDD"/>
                  </a:outerShdw>
                </a:effectLst>
                <a:latin typeface="Arial" panose="020B0604020202020204" pitchFamily="34" charset="0"/>
                <a:cs typeface="Arial" panose="020B0604020202020204" pitchFamily="34" charset="0"/>
              </a:rPr>
              <a:t>serumā</a:t>
            </a:r>
          </a:p>
        </p:txBody>
      </p:sp>
      <p:graphicFrame>
        <p:nvGraphicFramePr>
          <p:cNvPr id="268339" name="Group 51"/>
          <p:cNvGraphicFramePr>
            <a:graphicFrameLocks noGrp="1"/>
          </p:cNvGraphicFramePr>
          <p:nvPr>
            <p:extLst>
              <p:ext uri="{D42A27DB-BD31-4B8C-83A1-F6EECF244321}">
                <p14:modId xmlns:p14="http://schemas.microsoft.com/office/powerpoint/2010/main" val="902742205"/>
              </p:ext>
            </p:extLst>
          </p:nvPr>
        </p:nvGraphicFramePr>
        <p:xfrm>
          <a:off x="636836" y="5027959"/>
          <a:ext cx="7751763" cy="396240"/>
        </p:xfrm>
        <a:graphic>
          <a:graphicData uri="http://schemas.openxmlformats.org/drawingml/2006/table">
            <a:tbl>
              <a:tblPr/>
              <a:tblGrid>
                <a:gridCol w="1223963"/>
                <a:gridCol w="1343025"/>
                <a:gridCol w="1249362"/>
                <a:gridCol w="1439863"/>
                <a:gridCol w="1271587"/>
                <a:gridCol w="1223963"/>
              </a:tblGrid>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lv-LV" sz="2000" b="1" i="0" u="none" strike="noStrike" cap="none" normalizeH="0" baseline="0">
                          <a:ln>
                            <a:noFill/>
                          </a:ln>
                          <a:solidFill>
                            <a:srgbClr val="6699FF"/>
                          </a:solidFill>
                          <a:effectLst>
                            <a:outerShdw blurRad="38100" dist="38100" dir="2700000" algn="tl">
                              <a:srgbClr val="DDDDDD"/>
                            </a:outerShdw>
                          </a:effectLst>
                          <a:latin typeface="Tahoma"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lv-LV" sz="2000" b="1" i="0" u="none" strike="noStrike" cap="none" normalizeH="0" baseline="0">
                          <a:ln>
                            <a:noFill/>
                          </a:ln>
                          <a:solidFill>
                            <a:srgbClr val="6699FF"/>
                          </a:solidFill>
                          <a:effectLst>
                            <a:outerShdw blurRad="38100" dist="38100" dir="2700000" algn="tl">
                              <a:srgbClr val="DDDDDD"/>
                            </a:outerShdw>
                          </a:effectLst>
                          <a:latin typeface="Tahoma"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lv-LV" sz="2000" b="1" i="0" u="none" strike="noStrike" cap="none" normalizeH="0" baseline="0">
                          <a:ln>
                            <a:noFill/>
                          </a:ln>
                          <a:solidFill>
                            <a:srgbClr val="6699FF"/>
                          </a:solidFill>
                          <a:effectLst>
                            <a:outerShdw blurRad="38100" dist="38100" dir="2700000" algn="tl">
                              <a:srgbClr val="DDDDDD"/>
                            </a:outerShdw>
                          </a:effectLst>
                          <a:latin typeface="Tahoma"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lv-LV" sz="2000" b="1" i="0" u="none" strike="noStrike" cap="none" normalizeH="0" baseline="0">
                          <a:ln>
                            <a:noFill/>
                          </a:ln>
                          <a:solidFill>
                            <a:srgbClr val="6699FF"/>
                          </a:solidFill>
                          <a:effectLst>
                            <a:outerShdw blurRad="38100" dist="38100" dir="2700000" algn="tl">
                              <a:srgbClr val="DDDDDD"/>
                            </a:outerShdw>
                          </a:effectLst>
                          <a:latin typeface="Tahoma"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lv-LV" sz="2000" b="1" i="0" u="none" strike="noStrike" cap="none" normalizeH="0" baseline="0">
                          <a:ln>
                            <a:noFill/>
                          </a:ln>
                          <a:solidFill>
                            <a:srgbClr val="6699FF"/>
                          </a:solidFill>
                          <a:effectLst>
                            <a:outerShdw blurRad="38100" dist="38100" dir="2700000" algn="tl">
                              <a:srgbClr val="DDDDDD"/>
                            </a:outerShdw>
                          </a:effectLst>
                          <a:latin typeface="Tahoma"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lv-LV" sz="2000" b="1" i="0" u="none" strike="noStrike" cap="none" normalizeH="0" baseline="0">
                          <a:ln>
                            <a:noFill/>
                          </a:ln>
                          <a:solidFill>
                            <a:srgbClr val="6699FF"/>
                          </a:solidFill>
                          <a:effectLst>
                            <a:outerShdw blurRad="38100" dist="38100" dir="2700000" algn="tl">
                              <a:srgbClr val="DDDDDD"/>
                            </a:outerShdw>
                          </a:effectLst>
                          <a:latin typeface="Tahoma"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8340" name="Text Box 52"/>
          <p:cNvSpPr txBox="1">
            <a:spLocks noChangeArrowheads="1"/>
          </p:cNvSpPr>
          <p:nvPr/>
        </p:nvSpPr>
        <p:spPr bwMode="auto">
          <a:xfrm>
            <a:off x="7164636" y="5510559"/>
            <a:ext cx="1031051" cy="369332"/>
          </a:xfrm>
          <a:prstGeom prst="rect">
            <a:avLst/>
          </a:prstGeom>
          <a:noFill/>
          <a:ln w="9525">
            <a:noFill/>
            <a:miter lim="800000"/>
            <a:headEnd/>
            <a:tailEnd/>
          </a:ln>
          <a:effectLst/>
        </p:spPr>
        <p:txBody>
          <a:bodyPr wrap="none">
            <a:prstTxWarp prst="textNoShape">
              <a:avLst/>
            </a:prstTxWarp>
            <a:spAutoFit/>
          </a:bodyPr>
          <a:lstStyle/>
          <a:p>
            <a:pPr defTabSz="457200" fontAlgn="auto">
              <a:spcBef>
                <a:spcPts val="0"/>
              </a:spcBef>
              <a:spcAft>
                <a:spcPts val="0"/>
              </a:spcAft>
            </a:pPr>
            <a:r>
              <a:rPr lang="lv-LV" b="1">
                <a:solidFill>
                  <a:prstClr val="black"/>
                </a:solidFill>
                <a:latin typeface="Arial" panose="020B0604020202020204" pitchFamily="34" charset="0"/>
                <a:cs typeface="Arial" panose="020B0604020202020204" pitchFamily="34" charset="0"/>
              </a:rPr>
              <a:t>(ng/mL)</a:t>
            </a:r>
          </a:p>
        </p:txBody>
      </p:sp>
      <p:sp>
        <p:nvSpPr>
          <p:cNvPr id="268341" name="Line 53"/>
          <p:cNvSpPr>
            <a:spLocks noChangeShapeType="1"/>
          </p:cNvSpPr>
          <p:nvPr/>
        </p:nvSpPr>
        <p:spPr bwMode="auto">
          <a:xfrm>
            <a:off x="6012111" y="4559647"/>
            <a:ext cx="0" cy="1295400"/>
          </a:xfrm>
          <a:prstGeom prst="line">
            <a:avLst/>
          </a:prstGeom>
          <a:noFill/>
          <a:ln w="28575">
            <a:solidFill>
              <a:schemeClr val="hlink"/>
            </a:solidFill>
            <a:round/>
            <a:headEnd/>
            <a:tailEnd/>
          </a:ln>
          <a:effectLst/>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0486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62" name="Object 2"/>
          <p:cNvGraphicFramePr>
            <a:graphicFrameLocks noChangeAspect="1"/>
          </p:cNvGraphicFramePr>
          <p:nvPr>
            <p:extLst>
              <p:ext uri="{D42A27DB-BD31-4B8C-83A1-F6EECF244321}">
                <p14:modId xmlns:p14="http://schemas.microsoft.com/office/powerpoint/2010/main" val="3693340640"/>
              </p:ext>
            </p:extLst>
          </p:nvPr>
        </p:nvGraphicFramePr>
        <p:xfrm>
          <a:off x="838200" y="1447800"/>
          <a:ext cx="7994650" cy="4702175"/>
        </p:xfrm>
        <a:graphic>
          <a:graphicData uri="http://schemas.openxmlformats.org/presentationml/2006/ole">
            <mc:AlternateContent xmlns:mc="http://schemas.openxmlformats.org/markup-compatibility/2006">
              <mc:Choice xmlns:v="urn:schemas-microsoft-com:vml" Requires="v">
                <p:oleObj spid="_x0000_s15376" name="Chart" r:id="rId3" imgW="6019800" imgH="3543300" progId="MSGraph.Chart.8">
                  <p:embed/>
                </p:oleObj>
              </mc:Choice>
              <mc:Fallback>
                <p:oleObj name="Chart" r:id="rId3" imgW="6019800" imgH="3543300"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47800"/>
                        <a:ext cx="7994650" cy="470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45763" name="Rectangle 3"/>
          <p:cNvSpPr>
            <a:spLocks noGrp="1" noChangeArrowheads="1"/>
          </p:cNvSpPr>
          <p:nvPr>
            <p:ph type="title"/>
          </p:nvPr>
        </p:nvSpPr>
        <p:spPr>
          <a:xfrm>
            <a:off x="609600" y="239713"/>
            <a:ext cx="7793037" cy="827087"/>
          </a:xfrm>
        </p:spPr>
        <p:txBody>
          <a:bodyPr>
            <a:normAutofit fontScale="90000"/>
          </a:bodyPr>
          <a:lstStyle/>
          <a:p>
            <a:r>
              <a:rPr lang="lv-LV" sz="2800" b="1" dirty="0">
                <a:effectLst>
                  <a:outerShdw blurRad="38100" dist="38100" dir="2700000" algn="tl">
                    <a:srgbClr val="DDDDDD"/>
                  </a:outerShdw>
                </a:effectLst>
                <a:latin typeface="Arial" panose="020B0604020202020204" pitchFamily="34" charset="0"/>
                <a:cs typeface="Arial" panose="020B0604020202020204" pitchFamily="34" charset="0"/>
              </a:rPr>
              <a:t>1,25(OH) koncentrācija dažādās grupas pētāmajās grupās vasarā un ziemā Latvijā</a:t>
            </a:r>
            <a:endParaRPr lang="en-US" sz="2800" b="1" dirty="0">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245764" name="Oval 4"/>
          <p:cNvSpPr>
            <a:spLocks noChangeArrowheads="1"/>
          </p:cNvSpPr>
          <p:nvPr/>
        </p:nvSpPr>
        <p:spPr bwMode="auto">
          <a:xfrm>
            <a:off x="4243388" y="5543550"/>
            <a:ext cx="1081087" cy="358775"/>
          </a:xfrm>
          <a:prstGeom prst="ellipse">
            <a:avLst/>
          </a:prstGeom>
          <a:noFill/>
          <a:ln w="57150">
            <a:solidFill>
              <a:srgbClr val="00FF00"/>
            </a:solidFill>
            <a:round/>
            <a:headEnd/>
            <a:tailEnd/>
          </a:ln>
          <a:effectLst/>
        </p:spPr>
        <p:txBody>
          <a:bodyPr wrap="none" anchor="ct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45765" name="Oval 5"/>
          <p:cNvSpPr>
            <a:spLocks noChangeArrowheads="1"/>
          </p:cNvSpPr>
          <p:nvPr/>
        </p:nvSpPr>
        <p:spPr bwMode="auto">
          <a:xfrm>
            <a:off x="5467350" y="5181600"/>
            <a:ext cx="1081088" cy="288925"/>
          </a:xfrm>
          <a:prstGeom prst="ellipse">
            <a:avLst/>
          </a:prstGeom>
          <a:noFill/>
          <a:ln w="57150">
            <a:solidFill>
              <a:srgbClr val="00FF00"/>
            </a:solidFill>
            <a:round/>
            <a:headEnd/>
            <a:tailEnd/>
          </a:ln>
          <a:effectLst/>
        </p:spPr>
        <p:txBody>
          <a:bodyPr wrap="none" anchor="ct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45766" name="Oval 6"/>
          <p:cNvSpPr>
            <a:spLocks noChangeArrowheads="1"/>
          </p:cNvSpPr>
          <p:nvPr/>
        </p:nvSpPr>
        <p:spPr bwMode="auto">
          <a:xfrm>
            <a:off x="5467350" y="5541963"/>
            <a:ext cx="1081088" cy="360362"/>
          </a:xfrm>
          <a:prstGeom prst="ellipse">
            <a:avLst/>
          </a:prstGeom>
          <a:noFill/>
          <a:ln w="57150">
            <a:solidFill>
              <a:srgbClr val="00FF00"/>
            </a:solidFill>
            <a:round/>
            <a:headEnd/>
            <a:tailEnd/>
          </a:ln>
          <a:effectLst/>
        </p:spPr>
        <p:txBody>
          <a:bodyPr wrap="none" anchor="ct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45767" name="Oval 7"/>
          <p:cNvSpPr>
            <a:spLocks noChangeArrowheads="1"/>
          </p:cNvSpPr>
          <p:nvPr/>
        </p:nvSpPr>
        <p:spPr bwMode="auto">
          <a:xfrm>
            <a:off x="6691313" y="5543550"/>
            <a:ext cx="1081087" cy="430213"/>
          </a:xfrm>
          <a:prstGeom prst="ellipse">
            <a:avLst/>
          </a:prstGeom>
          <a:noFill/>
          <a:ln w="57150">
            <a:solidFill>
              <a:srgbClr val="00FF00"/>
            </a:solidFill>
            <a:round/>
            <a:headEnd/>
            <a:tailEnd/>
          </a:ln>
          <a:effectLst/>
        </p:spPr>
        <p:txBody>
          <a:bodyPr wrap="none" anchor="ct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graphicFrame>
        <p:nvGraphicFramePr>
          <p:cNvPr id="245812" name="Group 52"/>
          <p:cNvGraphicFramePr>
            <a:graphicFrameLocks noGrp="1"/>
          </p:cNvGraphicFramePr>
          <p:nvPr>
            <p:extLst>
              <p:ext uri="{D42A27DB-BD31-4B8C-83A1-F6EECF244321}">
                <p14:modId xmlns:p14="http://schemas.microsoft.com/office/powerpoint/2010/main" val="2796262398"/>
              </p:ext>
            </p:extLst>
          </p:nvPr>
        </p:nvGraphicFramePr>
        <p:xfrm>
          <a:off x="304800" y="2298700"/>
          <a:ext cx="1655763" cy="2943860"/>
        </p:xfrm>
        <a:graphic>
          <a:graphicData uri="http://schemas.openxmlformats.org/drawingml/2006/table">
            <a:tbl>
              <a:tblPr/>
              <a:tblGrid>
                <a:gridCol w="431800"/>
                <a:gridCol w="1223963"/>
              </a:tblGrid>
              <a:tr h="576263">
                <a:tc>
                  <a:txBody>
                    <a:bodyPr/>
                    <a:lstStyle/>
                    <a:p>
                      <a:pPr marL="533400" marR="0" lvl="0" indent="-53340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lv-LV" sz="700" b="1" i="0" u="none" strike="noStrike" cap="none" normalizeH="0" baseline="0">
                        <a:ln>
                          <a:noFill/>
                        </a:ln>
                        <a:solidFill>
                          <a:schemeClr val="tx1"/>
                        </a:solidFill>
                        <a:effectLst>
                          <a:outerShdw blurRad="38100" dist="38100" dir="2700000" algn="tl">
                            <a:srgbClr val="FFFFFF"/>
                          </a:outerShdw>
                        </a:effectLst>
                        <a:latin typeface="Tahoma" charset="0"/>
                      </a:endParaRPr>
                    </a:p>
                    <a:p>
                      <a:pPr marL="533400" marR="0" lvl="0" indent="-53340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lv-LV" sz="700" b="1" i="0" u="none" strike="noStrike" cap="none" normalizeH="0" baseline="0">
                          <a:ln>
                            <a:noFill/>
                          </a:ln>
                          <a:solidFill>
                            <a:schemeClr val="tx1"/>
                          </a:solidFill>
                          <a:effectLst>
                            <a:outerShdw blurRad="38100" dist="38100" dir="2700000" algn="tl">
                              <a:srgbClr val="FFFFFF"/>
                            </a:outerShdw>
                          </a:effectLst>
                          <a:latin typeface="Tahoma" charset="0"/>
                        </a:rPr>
                        <a:t>1. G</a:t>
                      </a:r>
                      <a:r>
                        <a:rPr kumimoji="0" lang="en-US" sz="700" b="1" i="0" u="none" strike="noStrike" cap="none" normalizeH="0" baseline="0">
                          <a:ln>
                            <a:noFill/>
                          </a:ln>
                          <a:solidFill>
                            <a:schemeClr val="tx1"/>
                          </a:solidFill>
                          <a:effectLst>
                            <a:outerShdw blurRad="38100" dist="38100" dir="2700000" algn="tl">
                              <a:srgbClr val="FFFFFF"/>
                            </a:outerShdw>
                          </a:effectLst>
                          <a:latin typeface="Tahoma" charset="0"/>
                        </a:rPr>
                        <a:t>r</a:t>
                      </a:r>
                      <a:r>
                        <a:rPr kumimoji="0" lang="lv-LV" sz="700" b="1" i="0" u="none" strike="noStrike" cap="none" normalizeH="0" baseline="0">
                          <a:ln>
                            <a:noFill/>
                          </a:ln>
                          <a:solidFill>
                            <a:schemeClr val="tx1"/>
                          </a:solidFill>
                          <a:effectLst>
                            <a:outerShdw blurRad="38100" dist="38100" dir="2700000" algn="tl">
                              <a:srgbClr val="FFFFFF"/>
                            </a:outerShdw>
                          </a:effectLst>
                          <a:latin typeface="Tahoma" charset="0"/>
                        </a:rPr>
                        <a:t>.</a:t>
                      </a:r>
                      <a:endParaRPr kumimoji="0" lang="en-US" sz="700" b="1" i="0" u="none" strike="noStrike" cap="none" normalizeH="0" baseline="0">
                        <a:ln>
                          <a:noFill/>
                        </a:ln>
                        <a:solidFill>
                          <a:schemeClr val="tx1"/>
                        </a:solidFill>
                        <a:effectLst>
                          <a:outerShdw blurRad="38100" dist="38100" dir="2700000" algn="tl">
                            <a:srgbClr val="FFFFFF"/>
                          </a:outerShdw>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180975" marR="0" lvl="0" indent="-180975" algn="l" defTabSz="914400" rtl="0" eaLnBrk="1" fontAlgn="base" latinLnBrk="0" hangingPunct="1">
                        <a:lnSpc>
                          <a:spcPct val="100000"/>
                        </a:lnSpc>
                        <a:spcBef>
                          <a:spcPct val="20000"/>
                        </a:spcBef>
                        <a:spcAft>
                          <a:spcPct val="0"/>
                        </a:spcAft>
                        <a:buClr>
                          <a:schemeClr val="folHlink"/>
                        </a:buClr>
                        <a:buSzPct val="60000"/>
                        <a:buFont typeface="Wingdings" charset="2"/>
                        <a:buChar char="n"/>
                        <a:tabLst/>
                      </a:pPr>
                      <a:r>
                        <a:rPr kumimoji="0" lang="lv-LV" sz="700" b="1" i="0" u="none" strike="noStrike" cap="none" normalizeH="0" baseline="0">
                          <a:ln>
                            <a:noFill/>
                          </a:ln>
                          <a:solidFill>
                            <a:schemeClr val="tx1"/>
                          </a:solidFill>
                          <a:effectLst/>
                          <a:latin typeface="Tahoma" charset="0"/>
                        </a:rPr>
                        <a:t>S</a:t>
                      </a:r>
                      <a:r>
                        <a:rPr kumimoji="0" lang="en-US" sz="700" b="1" i="0" u="none" strike="noStrike" cap="none" normalizeH="0" baseline="0">
                          <a:ln>
                            <a:noFill/>
                          </a:ln>
                          <a:solidFill>
                            <a:schemeClr val="tx1"/>
                          </a:solidFill>
                          <a:effectLst/>
                          <a:latin typeface="Tahoma" charset="0"/>
                        </a:rPr>
                        <a:t>ievietes postmensopauzālā vecumā</a:t>
                      </a:r>
                      <a:endParaRPr kumimoji="0" lang="lv-LV" sz="700" b="1" i="0" u="none" strike="noStrike" cap="none" normalizeH="0" baseline="0">
                        <a:ln>
                          <a:noFill/>
                        </a:ln>
                        <a:solidFill>
                          <a:schemeClr val="tx1"/>
                        </a:solidFill>
                        <a:effectLst/>
                        <a:latin typeface="Tahoma" charset="0"/>
                      </a:endParaRPr>
                    </a:p>
                    <a:p>
                      <a:pPr marL="180975" marR="0" lvl="0" indent="-180975" algn="l" defTabSz="914400" rtl="0" eaLnBrk="1" fontAlgn="base" latinLnBrk="0" hangingPunct="1">
                        <a:lnSpc>
                          <a:spcPct val="100000"/>
                        </a:lnSpc>
                        <a:spcBef>
                          <a:spcPct val="20000"/>
                        </a:spcBef>
                        <a:spcAft>
                          <a:spcPct val="0"/>
                        </a:spcAft>
                        <a:buClr>
                          <a:schemeClr val="folHlink"/>
                        </a:buClr>
                        <a:buSzPct val="60000"/>
                        <a:buFont typeface="Wingdings" charset="2"/>
                        <a:buChar char="n"/>
                        <a:tabLst/>
                      </a:pPr>
                      <a:r>
                        <a:rPr kumimoji="0" lang="lv-LV" sz="700" b="1" i="0" u="none" strike="noStrike" cap="none" normalizeH="0" baseline="0">
                          <a:ln>
                            <a:noFill/>
                          </a:ln>
                          <a:solidFill>
                            <a:schemeClr val="tx1"/>
                          </a:solidFill>
                          <a:effectLst/>
                          <a:latin typeface="Tahoma" charset="0"/>
                        </a:rPr>
                        <a:t>N</a:t>
                      </a:r>
                      <a:r>
                        <a:rPr kumimoji="0" lang="en-US" sz="700" b="1" i="0" u="none" strike="noStrike" cap="none" normalizeH="0" baseline="0">
                          <a:ln>
                            <a:noFill/>
                          </a:ln>
                          <a:solidFill>
                            <a:schemeClr val="tx1"/>
                          </a:solidFill>
                          <a:effectLst/>
                          <a:latin typeface="Tahoma" charset="0"/>
                        </a:rPr>
                        <a:t>elieto vitamīnu D saturošus preparātus</a:t>
                      </a:r>
                      <a:endParaRPr kumimoji="0" lang="lv-LV" sz="700" b="1" i="0" u="none" strike="noStrike" cap="none" normalizeH="0" baseline="0">
                        <a:ln>
                          <a:noFill/>
                        </a:ln>
                        <a:solidFill>
                          <a:schemeClr val="tx1"/>
                        </a:solidFill>
                        <a:effectLst/>
                        <a:latin typeface="Tahoma" charset="0"/>
                      </a:endParaRPr>
                    </a:p>
                    <a:p>
                      <a:pPr marL="180975" marR="0" lvl="0" indent="-180975" algn="l" defTabSz="914400" rtl="0" eaLnBrk="1" fontAlgn="base" latinLnBrk="0" hangingPunct="1">
                        <a:lnSpc>
                          <a:spcPct val="100000"/>
                        </a:lnSpc>
                        <a:spcBef>
                          <a:spcPct val="20000"/>
                        </a:spcBef>
                        <a:spcAft>
                          <a:spcPct val="0"/>
                        </a:spcAft>
                        <a:buClr>
                          <a:schemeClr val="folHlink"/>
                        </a:buClr>
                        <a:buSzPct val="60000"/>
                        <a:buFont typeface="Wingdings" charset="2"/>
                        <a:buChar char="n"/>
                        <a:tabLst/>
                      </a:pPr>
                      <a:r>
                        <a:rPr kumimoji="0" lang="lv-LV" sz="700" b="1" i="0" u="none" strike="noStrike" cap="none" normalizeH="0" baseline="0">
                          <a:ln>
                            <a:noFill/>
                          </a:ln>
                          <a:solidFill>
                            <a:schemeClr val="tx1"/>
                          </a:solidFill>
                          <a:effectLst/>
                          <a:latin typeface="Tahoma" charset="0"/>
                        </a:rPr>
                        <a:t>N</a:t>
                      </a:r>
                      <a:r>
                        <a:rPr kumimoji="0" lang="en-US" sz="700" b="1" i="0" u="none" strike="noStrike" cap="none" normalizeH="0" baseline="0">
                          <a:ln>
                            <a:noFill/>
                          </a:ln>
                          <a:solidFill>
                            <a:schemeClr val="tx1"/>
                          </a:solidFill>
                          <a:effectLst/>
                          <a:latin typeface="Tahoma" charset="0"/>
                        </a:rPr>
                        <a:t>eapmeklē solāriju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762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lv-LV" sz="700" b="1" i="0" u="none" strike="noStrike" cap="none" normalizeH="0" baseline="0">
                        <a:ln>
                          <a:noFill/>
                        </a:ln>
                        <a:solidFill>
                          <a:schemeClr val="tx1"/>
                        </a:solidFill>
                        <a:effectLst>
                          <a:outerShdw blurRad="38100" dist="38100" dir="2700000" algn="tl">
                            <a:srgbClr val="FFFFFF"/>
                          </a:outerShdw>
                        </a:effectLst>
                        <a:latin typeface="Tahoma"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lv-LV" sz="700" b="1" i="0" u="none" strike="noStrike" cap="none" normalizeH="0" baseline="0">
                          <a:ln>
                            <a:noFill/>
                          </a:ln>
                          <a:solidFill>
                            <a:schemeClr val="tx1"/>
                          </a:solidFill>
                          <a:effectLst>
                            <a:outerShdw blurRad="38100" dist="38100" dir="2700000" algn="tl">
                              <a:srgbClr val="FFFFFF"/>
                            </a:outerShdw>
                          </a:effectLst>
                          <a:latin typeface="Tahoma" charset="0"/>
                        </a:rPr>
                        <a:t>2. Gr.</a:t>
                      </a:r>
                      <a:endParaRPr kumimoji="0" lang="en-US" sz="700" b="1" i="0" u="none" strike="noStrike" cap="none" normalizeH="0" baseline="0">
                        <a:ln>
                          <a:noFill/>
                        </a:ln>
                        <a:solidFill>
                          <a:schemeClr val="tx1"/>
                        </a:solidFill>
                        <a:effectLst>
                          <a:outerShdw blurRad="38100" dist="38100" dir="2700000" algn="tl">
                            <a:srgbClr val="FFFFFF"/>
                          </a:outerShdw>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180975" marR="0" lvl="0" indent="-180975" algn="l" defTabSz="914400" rtl="0" eaLnBrk="1" fontAlgn="base" latinLnBrk="0" hangingPunct="1">
                        <a:lnSpc>
                          <a:spcPct val="100000"/>
                        </a:lnSpc>
                        <a:spcBef>
                          <a:spcPct val="20000"/>
                        </a:spcBef>
                        <a:spcAft>
                          <a:spcPct val="0"/>
                        </a:spcAft>
                        <a:buClr>
                          <a:schemeClr val="folHlink"/>
                        </a:buClr>
                        <a:buSzPct val="60000"/>
                        <a:buFont typeface="Wingdings" charset="2"/>
                        <a:buChar char="n"/>
                        <a:tabLst/>
                      </a:pPr>
                      <a:r>
                        <a:rPr kumimoji="0" lang="lv-LV" sz="700" b="1" i="0" u="none" strike="noStrike" cap="none" normalizeH="0" baseline="0">
                          <a:ln>
                            <a:noFill/>
                          </a:ln>
                          <a:solidFill>
                            <a:schemeClr val="tx1"/>
                          </a:solidFill>
                          <a:effectLst/>
                          <a:latin typeface="Tahoma" charset="0"/>
                        </a:rPr>
                        <a:t>S</a:t>
                      </a:r>
                      <a:r>
                        <a:rPr kumimoji="0" lang="en-US" sz="700" b="1" i="0" u="none" strike="noStrike" cap="none" normalizeH="0" baseline="0">
                          <a:ln>
                            <a:noFill/>
                          </a:ln>
                          <a:solidFill>
                            <a:schemeClr val="tx1"/>
                          </a:solidFill>
                          <a:effectLst/>
                          <a:latin typeface="Tahoma" charset="0"/>
                        </a:rPr>
                        <a:t>ievietes reproduktīvā vecumā</a:t>
                      </a:r>
                      <a:endParaRPr kumimoji="0" lang="lv-LV" sz="700" b="1" i="0" u="none" strike="noStrike" cap="none" normalizeH="0" baseline="0">
                        <a:ln>
                          <a:noFill/>
                        </a:ln>
                        <a:solidFill>
                          <a:schemeClr val="tx1"/>
                        </a:solidFill>
                        <a:effectLst/>
                        <a:latin typeface="Tahoma" charset="0"/>
                      </a:endParaRPr>
                    </a:p>
                    <a:p>
                      <a:pPr marL="180975" marR="0" lvl="0" indent="-180975" algn="l" defTabSz="914400" rtl="0" eaLnBrk="1" fontAlgn="base" latinLnBrk="0" hangingPunct="1">
                        <a:lnSpc>
                          <a:spcPct val="100000"/>
                        </a:lnSpc>
                        <a:spcBef>
                          <a:spcPct val="20000"/>
                        </a:spcBef>
                        <a:spcAft>
                          <a:spcPct val="0"/>
                        </a:spcAft>
                        <a:buClr>
                          <a:schemeClr val="folHlink"/>
                        </a:buClr>
                        <a:buSzPct val="60000"/>
                        <a:buFont typeface="Wingdings" charset="2"/>
                        <a:buChar char="n"/>
                        <a:tabLst/>
                      </a:pPr>
                      <a:r>
                        <a:rPr kumimoji="0" lang="lv-LV" sz="700" b="1" i="0" u="none" strike="noStrike" cap="none" normalizeH="0" baseline="0">
                          <a:ln>
                            <a:noFill/>
                          </a:ln>
                          <a:solidFill>
                            <a:schemeClr val="tx1"/>
                          </a:solidFill>
                          <a:effectLst/>
                          <a:latin typeface="Tahoma" charset="0"/>
                        </a:rPr>
                        <a:t>N</a:t>
                      </a:r>
                      <a:r>
                        <a:rPr kumimoji="0" lang="en-US" sz="700" b="1" i="0" u="none" strike="noStrike" cap="none" normalizeH="0" baseline="0">
                          <a:ln>
                            <a:noFill/>
                          </a:ln>
                          <a:solidFill>
                            <a:schemeClr val="tx1"/>
                          </a:solidFill>
                          <a:effectLst/>
                          <a:latin typeface="Tahoma" charset="0"/>
                        </a:rPr>
                        <a:t>elieto vitamīnu D saturošus preparātus</a:t>
                      </a:r>
                      <a:endParaRPr kumimoji="0" lang="lv-LV" sz="700" b="1" i="0" u="none" strike="noStrike" cap="none" normalizeH="0" baseline="0">
                        <a:ln>
                          <a:noFill/>
                        </a:ln>
                        <a:solidFill>
                          <a:schemeClr val="tx1"/>
                        </a:solidFill>
                        <a:effectLst/>
                        <a:latin typeface="Tahoma" charset="0"/>
                      </a:endParaRPr>
                    </a:p>
                    <a:p>
                      <a:pPr marL="180975" marR="0" lvl="0" indent="-180975" algn="l" defTabSz="914400" rtl="0" eaLnBrk="1" fontAlgn="base" latinLnBrk="0" hangingPunct="1">
                        <a:lnSpc>
                          <a:spcPct val="100000"/>
                        </a:lnSpc>
                        <a:spcBef>
                          <a:spcPct val="20000"/>
                        </a:spcBef>
                        <a:spcAft>
                          <a:spcPct val="0"/>
                        </a:spcAft>
                        <a:buClr>
                          <a:schemeClr val="folHlink"/>
                        </a:buClr>
                        <a:buSzPct val="60000"/>
                        <a:buFont typeface="Wingdings" charset="2"/>
                        <a:buChar char="n"/>
                        <a:tabLst/>
                      </a:pPr>
                      <a:r>
                        <a:rPr kumimoji="0" lang="lv-LV" sz="700" b="1" i="0" u="none" strike="noStrike" cap="none" normalizeH="0" baseline="0">
                          <a:ln>
                            <a:noFill/>
                          </a:ln>
                          <a:solidFill>
                            <a:schemeClr val="tx1"/>
                          </a:solidFill>
                          <a:effectLst/>
                          <a:latin typeface="Tahoma" charset="0"/>
                        </a:rPr>
                        <a:t>N</a:t>
                      </a:r>
                      <a:r>
                        <a:rPr kumimoji="0" lang="en-US" sz="700" b="1" i="0" u="none" strike="noStrike" cap="none" normalizeH="0" baseline="0">
                          <a:ln>
                            <a:noFill/>
                          </a:ln>
                          <a:solidFill>
                            <a:schemeClr val="tx1"/>
                          </a:solidFill>
                          <a:effectLst/>
                          <a:latin typeface="Tahoma" charset="0"/>
                        </a:rPr>
                        <a:t>eapmeklē solāriju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lv-LV" sz="700" b="1" i="0" u="none" strike="noStrike" cap="none" normalizeH="0" baseline="0">
                        <a:ln>
                          <a:noFill/>
                        </a:ln>
                        <a:solidFill>
                          <a:schemeClr val="tx1"/>
                        </a:solidFill>
                        <a:effectLst>
                          <a:outerShdw blurRad="38100" dist="38100" dir="2700000" algn="tl">
                            <a:srgbClr val="FFFFFF"/>
                          </a:outerShdw>
                        </a:effectLst>
                        <a:latin typeface="Tahoma"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lv-LV" sz="700" b="1" i="0" u="none" strike="noStrike" cap="none" normalizeH="0" baseline="0">
                          <a:ln>
                            <a:noFill/>
                          </a:ln>
                          <a:solidFill>
                            <a:schemeClr val="tx1"/>
                          </a:solidFill>
                          <a:effectLst>
                            <a:outerShdw blurRad="38100" dist="38100" dir="2700000" algn="tl">
                              <a:srgbClr val="FFFFFF"/>
                            </a:outerShdw>
                          </a:effectLst>
                          <a:latin typeface="Tahoma" charset="0"/>
                        </a:rPr>
                        <a:t>3. Gr.</a:t>
                      </a:r>
                      <a:endParaRPr kumimoji="0" lang="en-US" sz="700" b="1" i="0" u="none" strike="noStrike" cap="none" normalizeH="0" baseline="0">
                        <a:ln>
                          <a:noFill/>
                        </a:ln>
                        <a:solidFill>
                          <a:schemeClr val="tx1"/>
                        </a:solidFill>
                        <a:effectLst>
                          <a:outerShdw blurRad="38100" dist="38100" dir="2700000" algn="tl">
                            <a:srgbClr val="FFFFFF"/>
                          </a:outerShdw>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180975" marR="0" lvl="0" indent="-180975" algn="l" defTabSz="914400" rtl="0" eaLnBrk="1" fontAlgn="base" latinLnBrk="0" hangingPunct="1">
                        <a:lnSpc>
                          <a:spcPct val="100000"/>
                        </a:lnSpc>
                        <a:spcBef>
                          <a:spcPct val="20000"/>
                        </a:spcBef>
                        <a:spcAft>
                          <a:spcPct val="0"/>
                        </a:spcAft>
                        <a:buClr>
                          <a:schemeClr val="folHlink"/>
                        </a:buClr>
                        <a:buSzPct val="60000"/>
                        <a:buFont typeface="Wingdings" charset="2"/>
                        <a:buChar char="n"/>
                        <a:tabLst/>
                      </a:pPr>
                      <a:r>
                        <a:rPr kumimoji="0" lang="lv-LV" sz="700" b="1" i="0" u="none" strike="noStrike" cap="none" normalizeH="0" baseline="0">
                          <a:ln>
                            <a:noFill/>
                          </a:ln>
                          <a:solidFill>
                            <a:schemeClr val="tx1"/>
                          </a:solidFill>
                          <a:effectLst/>
                          <a:latin typeface="Tahoma" charset="0"/>
                        </a:rPr>
                        <a:t>S</a:t>
                      </a:r>
                      <a:r>
                        <a:rPr kumimoji="0" lang="en-US" sz="700" b="1" i="0" u="none" strike="noStrike" cap="none" normalizeH="0" baseline="0">
                          <a:ln>
                            <a:noFill/>
                          </a:ln>
                          <a:solidFill>
                            <a:schemeClr val="tx1"/>
                          </a:solidFill>
                          <a:effectLst/>
                          <a:latin typeface="Tahoma" charset="0"/>
                        </a:rPr>
                        <a:t>ievietes jebkurā vecumā</a:t>
                      </a:r>
                      <a:endParaRPr kumimoji="0" lang="lv-LV" sz="700" b="1" i="0" u="none" strike="noStrike" cap="none" normalizeH="0" baseline="0">
                        <a:ln>
                          <a:noFill/>
                        </a:ln>
                        <a:solidFill>
                          <a:schemeClr val="tx1"/>
                        </a:solidFill>
                        <a:effectLst/>
                        <a:latin typeface="Tahoma" charset="0"/>
                      </a:endParaRPr>
                    </a:p>
                    <a:p>
                      <a:pPr marL="180975" marR="0" lvl="0" indent="-180975" algn="l" defTabSz="914400" rtl="0" eaLnBrk="1" fontAlgn="base" latinLnBrk="0" hangingPunct="1">
                        <a:lnSpc>
                          <a:spcPct val="100000"/>
                        </a:lnSpc>
                        <a:spcBef>
                          <a:spcPct val="20000"/>
                        </a:spcBef>
                        <a:spcAft>
                          <a:spcPct val="0"/>
                        </a:spcAft>
                        <a:buClr>
                          <a:schemeClr val="folHlink"/>
                        </a:buClr>
                        <a:buSzPct val="60000"/>
                        <a:buFont typeface="Wingdings" charset="2"/>
                        <a:buChar char="n"/>
                        <a:tabLst/>
                      </a:pPr>
                      <a:r>
                        <a:rPr kumimoji="0" lang="lv-LV" sz="700" b="1" i="0" u="none" strike="noStrike" cap="none" normalizeH="0" baseline="0">
                          <a:ln>
                            <a:noFill/>
                          </a:ln>
                          <a:solidFill>
                            <a:schemeClr val="tx1"/>
                          </a:solidFill>
                          <a:effectLst/>
                          <a:latin typeface="Tahoma" charset="0"/>
                        </a:rPr>
                        <a:t>L</a:t>
                      </a:r>
                      <a:r>
                        <a:rPr kumimoji="0" lang="en-US" sz="700" b="1" i="0" u="none" strike="noStrike" cap="none" normalizeH="0" baseline="0">
                          <a:ln>
                            <a:noFill/>
                          </a:ln>
                          <a:solidFill>
                            <a:schemeClr val="tx1"/>
                          </a:solidFill>
                          <a:effectLst/>
                          <a:latin typeface="Tahoma" charset="0"/>
                        </a:rPr>
                        <a:t>ieto vitamīnu D saturošus preparātus un/vai apmeklē solāriju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2159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lv-LV" sz="700" b="1" i="0" u="none" strike="noStrike" cap="none" normalizeH="0" baseline="0">
                          <a:ln>
                            <a:noFill/>
                          </a:ln>
                          <a:solidFill>
                            <a:schemeClr val="tx1"/>
                          </a:solidFill>
                          <a:effectLst>
                            <a:outerShdw blurRad="38100" dist="38100" dir="2700000" algn="tl">
                              <a:srgbClr val="FFFFFF"/>
                            </a:outerShdw>
                          </a:effectLst>
                          <a:latin typeface="Tahoma" charset="0"/>
                        </a:rPr>
                        <a:t>4. Gr.</a:t>
                      </a:r>
                      <a:endParaRPr kumimoji="0" lang="en-US" sz="700" b="1" i="0" u="none" strike="noStrike" cap="none" normalizeH="0" baseline="0">
                        <a:ln>
                          <a:noFill/>
                        </a:ln>
                        <a:solidFill>
                          <a:schemeClr val="tx1"/>
                        </a:solidFill>
                        <a:effectLst>
                          <a:outerShdw blurRad="38100" dist="38100" dir="2700000" algn="tl">
                            <a:srgbClr val="FFFFFF"/>
                          </a:outerShdw>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180975" marR="0" lvl="0" indent="-180975" algn="l" defTabSz="914400" rtl="0" eaLnBrk="1" fontAlgn="base" latinLnBrk="0" hangingPunct="1">
                        <a:lnSpc>
                          <a:spcPct val="100000"/>
                        </a:lnSpc>
                        <a:spcBef>
                          <a:spcPct val="20000"/>
                        </a:spcBef>
                        <a:spcAft>
                          <a:spcPct val="0"/>
                        </a:spcAft>
                        <a:buClr>
                          <a:schemeClr val="folHlink"/>
                        </a:buClr>
                        <a:buSzPct val="60000"/>
                        <a:buFont typeface="Wingdings" charset="2"/>
                        <a:buChar char="n"/>
                        <a:tabLst/>
                      </a:pPr>
                      <a:r>
                        <a:rPr kumimoji="0" lang="lv-LV" sz="700" b="1" i="0" u="none" strike="noStrike" cap="none" normalizeH="0" baseline="0" dirty="0">
                          <a:ln>
                            <a:noFill/>
                          </a:ln>
                          <a:solidFill>
                            <a:schemeClr val="tx1"/>
                          </a:solidFill>
                          <a:effectLst/>
                          <a:latin typeface="Tahoma" charset="0"/>
                        </a:rPr>
                        <a:t>Vīrieši</a:t>
                      </a:r>
                      <a:endParaRPr kumimoji="0" lang="en-US" sz="700" b="1" i="0" u="none" strike="noStrike" cap="none" normalizeH="0" baseline="0" dirty="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FF"/>
                    </a:solidFill>
                  </a:tcPr>
                </a:tc>
              </a:tr>
            </a:tbl>
          </a:graphicData>
        </a:graphic>
      </p:graphicFrame>
      <p:sp>
        <p:nvSpPr>
          <p:cNvPr id="9" name="TextBox 8"/>
          <p:cNvSpPr txBox="1"/>
          <p:nvPr/>
        </p:nvSpPr>
        <p:spPr>
          <a:xfrm>
            <a:off x="228600" y="6428601"/>
            <a:ext cx="2408607" cy="276999"/>
          </a:xfrm>
          <a:prstGeom prst="rect">
            <a:avLst/>
          </a:prstGeom>
          <a:noFill/>
        </p:spPr>
        <p:txBody>
          <a:bodyPr wrap="none" rtlCol="0">
            <a:spAutoFit/>
          </a:bodyPr>
          <a:lstStyle/>
          <a:p>
            <a:pPr defTabSz="457200" fontAlgn="auto">
              <a:spcBef>
                <a:spcPts val="0"/>
              </a:spcBef>
              <a:spcAft>
                <a:spcPts val="0"/>
              </a:spcAft>
            </a:pPr>
            <a:r>
              <a:rPr lang="lt-LT" sz="1200" dirty="0" smtClean="0">
                <a:solidFill>
                  <a:prstClr val="black"/>
                </a:solidFill>
                <a:latin typeface="Arial" panose="020B0604020202020204" pitchFamily="34" charset="0"/>
                <a:cs typeface="Arial" panose="020B0604020202020204" pitchFamily="34" charset="0"/>
              </a:rPr>
              <a:t>A. Lejnieks, A. Zvaigzne, 2008.g.</a:t>
            </a:r>
            <a:endParaRPr lang="lt-LT"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476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45812"/>
                                        </p:tgtEl>
                                        <p:attrNameLst>
                                          <p:attrName>style.visibility</p:attrName>
                                        </p:attrNameLst>
                                      </p:cBhvr>
                                      <p:to>
                                        <p:strVal val="visible"/>
                                      </p:to>
                                    </p:set>
                                    <p:animEffect transition="in" filter="diamond(in)">
                                      <p:cBhvr>
                                        <p:cTn id="7" dur="2000"/>
                                        <p:tgtEl>
                                          <p:spTgt spid="2458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45762"/>
                                        </p:tgtEl>
                                        <p:attrNameLst>
                                          <p:attrName>style.visibility</p:attrName>
                                        </p:attrNameLst>
                                      </p:cBhvr>
                                      <p:to>
                                        <p:strVal val="visible"/>
                                      </p:to>
                                    </p:set>
                                    <p:animEffect transition="in" filter="diamond(in)">
                                      <p:cBhvr>
                                        <p:cTn id="12" dur="2000"/>
                                        <p:tgtEl>
                                          <p:spTgt spid="24576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45762"/>
                                        </p:tgtEl>
                                        <p:attrNameLst>
                                          <p:attrName>style.visibility</p:attrName>
                                        </p:attrNameLst>
                                      </p:cBhvr>
                                      <p:to>
                                        <p:strVal val="visible"/>
                                      </p:to>
                                    </p:set>
                                    <p:animEffect transition="in" filter="diamond(in)">
                                      <p:cBhvr>
                                        <p:cTn id="17" dur="2000"/>
                                        <p:tgtEl>
                                          <p:spTgt spid="24576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45762"/>
                                        </p:tgtEl>
                                        <p:attrNameLst>
                                          <p:attrName>style.visibility</p:attrName>
                                        </p:attrNameLst>
                                      </p:cBhvr>
                                      <p:to>
                                        <p:strVal val="visible"/>
                                      </p:to>
                                    </p:set>
                                    <p:animEffect transition="in" filter="diamond(in)">
                                      <p:cBhvr>
                                        <p:cTn id="22" dur="2000"/>
                                        <p:tgtEl>
                                          <p:spTgt spid="24576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45762"/>
                                        </p:tgtEl>
                                        <p:attrNameLst>
                                          <p:attrName>style.visibility</p:attrName>
                                        </p:attrNameLst>
                                      </p:cBhvr>
                                      <p:to>
                                        <p:strVal val="visible"/>
                                      </p:to>
                                    </p:set>
                                    <p:animEffect transition="in" filter="diamond(in)">
                                      <p:cBhvr>
                                        <p:cTn id="27" dur="2000"/>
                                        <p:tgtEl>
                                          <p:spTgt spid="24576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45762"/>
                                        </p:tgtEl>
                                        <p:attrNameLst>
                                          <p:attrName>style.visibility</p:attrName>
                                        </p:attrNameLst>
                                      </p:cBhvr>
                                      <p:to>
                                        <p:strVal val="visible"/>
                                      </p:to>
                                    </p:set>
                                    <p:animEffect transition="in" filter="diamond(in)">
                                      <p:cBhvr>
                                        <p:cTn id="32" dur="2000"/>
                                        <p:tgtEl>
                                          <p:spTgt spid="24576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45762"/>
                                        </p:tgtEl>
                                        <p:attrNameLst>
                                          <p:attrName>style.visibility</p:attrName>
                                        </p:attrNameLst>
                                      </p:cBhvr>
                                      <p:to>
                                        <p:strVal val="visible"/>
                                      </p:to>
                                    </p:set>
                                    <p:animEffect transition="in" filter="diamond(in)">
                                      <p:cBhvr>
                                        <p:cTn id="37" dur="2000"/>
                                        <p:tgtEl>
                                          <p:spTgt spid="245762"/>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245762"/>
                                        </p:tgtEl>
                                        <p:attrNameLst>
                                          <p:attrName>style.visibility</p:attrName>
                                        </p:attrNameLst>
                                      </p:cBhvr>
                                      <p:to>
                                        <p:strVal val="visible"/>
                                      </p:to>
                                    </p:set>
                                    <p:animEffect transition="in" filter="diamond(in)">
                                      <p:cBhvr>
                                        <p:cTn id="42" dur="2000"/>
                                        <p:tgtEl>
                                          <p:spTgt spid="245762"/>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45762"/>
                                        </p:tgtEl>
                                        <p:attrNameLst>
                                          <p:attrName>style.visibility</p:attrName>
                                        </p:attrNameLst>
                                      </p:cBhvr>
                                      <p:to>
                                        <p:strVal val="visible"/>
                                      </p:to>
                                    </p:set>
                                    <p:animEffect transition="in" filter="diamond(in)">
                                      <p:cBhvr>
                                        <p:cTn id="47" dur="2000"/>
                                        <p:tgtEl>
                                          <p:spTgt spid="245762"/>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245762"/>
                                        </p:tgtEl>
                                        <p:attrNameLst>
                                          <p:attrName>style.visibility</p:attrName>
                                        </p:attrNameLst>
                                      </p:cBhvr>
                                      <p:to>
                                        <p:strVal val="visible"/>
                                      </p:to>
                                    </p:set>
                                    <p:animEffect transition="in" filter="diamond(in)">
                                      <p:cBhvr>
                                        <p:cTn id="52" dur="2000"/>
                                        <p:tgtEl>
                                          <p:spTgt spid="245762"/>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245762"/>
                                        </p:tgtEl>
                                        <p:attrNameLst>
                                          <p:attrName>style.visibility</p:attrName>
                                        </p:attrNameLst>
                                      </p:cBhvr>
                                      <p:to>
                                        <p:strVal val="visible"/>
                                      </p:to>
                                    </p:set>
                                    <p:animEffect transition="in" filter="diamond(in)">
                                      <p:cBhvr>
                                        <p:cTn id="57" dur="2000"/>
                                        <p:tgtEl>
                                          <p:spTgt spid="245762"/>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245764"/>
                                        </p:tgtEl>
                                        <p:attrNameLst>
                                          <p:attrName>style.visibility</p:attrName>
                                        </p:attrNameLst>
                                      </p:cBhvr>
                                      <p:to>
                                        <p:strVal val="visible"/>
                                      </p:to>
                                    </p:set>
                                    <p:animEffect transition="in" filter="diamond(in)">
                                      <p:cBhvr>
                                        <p:cTn id="62" dur="2000"/>
                                        <p:tgtEl>
                                          <p:spTgt spid="245764"/>
                                        </p:tgtEl>
                                      </p:cBhvr>
                                    </p:animEffect>
                                  </p:childTnLst>
                                </p:cTn>
                              </p:par>
                            </p:childTnLst>
                          </p:cTn>
                        </p:par>
                        <p:par>
                          <p:cTn id="63" fill="hold">
                            <p:stCondLst>
                              <p:cond delay="2000"/>
                            </p:stCondLst>
                            <p:childTnLst>
                              <p:par>
                                <p:cTn id="64" presetID="8" presetClass="entr" presetSubtype="16" fill="hold" grpId="0" nodeType="afterEffect">
                                  <p:stCondLst>
                                    <p:cond delay="0"/>
                                  </p:stCondLst>
                                  <p:childTnLst>
                                    <p:set>
                                      <p:cBhvr>
                                        <p:cTn id="65" dur="1" fill="hold">
                                          <p:stCondLst>
                                            <p:cond delay="0"/>
                                          </p:stCondLst>
                                        </p:cTn>
                                        <p:tgtEl>
                                          <p:spTgt spid="245765"/>
                                        </p:tgtEl>
                                        <p:attrNameLst>
                                          <p:attrName>style.visibility</p:attrName>
                                        </p:attrNameLst>
                                      </p:cBhvr>
                                      <p:to>
                                        <p:strVal val="visible"/>
                                      </p:to>
                                    </p:set>
                                    <p:animEffect transition="in" filter="diamond(in)">
                                      <p:cBhvr>
                                        <p:cTn id="66" dur="500"/>
                                        <p:tgtEl>
                                          <p:spTgt spid="245765"/>
                                        </p:tgtEl>
                                      </p:cBhvr>
                                    </p:animEffect>
                                  </p:childTnLst>
                                </p:cTn>
                              </p:par>
                            </p:childTnLst>
                          </p:cTn>
                        </p:par>
                        <p:par>
                          <p:cTn id="67" fill="hold">
                            <p:stCondLst>
                              <p:cond delay="2500"/>
                            </p:stCondLst>
                            <p:childTnLst>
                              <p:par>
                                <p:cTn id="68" presetID="8" presetClass="entr" presetSubtype="16" fill="hold" grpId="0" nodeType="afterEffect">
                                  <p:stCondLst>
                                    <p:cond delay="0"/>
                                  </p:stCondLst>
                                  <p:childTnLst>
                                    <p:set>
                                      <p:cBhvr>
                                        <p:cTn id="69" dur="1" fill="hold">
                                          <p:stCondLst>
                                            <p:cond delay="0"/>
                                          </p:stCondLst>
                                        </p:cTn>
                                        <p:tgtEl>
                                          <p:spTgt spid="245766"/>
                                        </p:tgtEl>
                                        <p:attrNameLst>
                                          <p:attrName>style.visibility</p:attrName>
                                        </p:attrNameLst>
                                      </p:cBhvr>
                                      <p:to>
                                        <p:strVal val="visible"/>
                                      </p:to>
                                    </p:set>
                                    <p:animEffect transition="in" filter="diamond(in)">
                                      <p:cBhvr>
                                        <p:cTn id="70" dur="500"/>
                                        <p:tgtEl>
                                          <p:spTgt spid="245766"/>
                                        </p:tgtEl>
                                      </p:cBhvr>
                                    </p:animEffect>
                                  </p:childTnLst>
                                </p:cTn>
                              </p:par>
                            </p:childTnLst>
                          </p:cTn>
                        </p:par>
                        <p:par>
                          <p:cTn id="71" fill="hold">
                            <p:stCondLst>
                              <p:cond delay="3000"/>
                            </p:stCondLst>
                            <p:childTnLst>
                              <p:par>
                                <p:cTn id="72" presetID="8" presetClass="entr" presetSubtype="16" fill="hold" grpId="0" nodeType="afterEffect">
                                  <p:stCondLst>
                                    <p:cond delay="0"/>
                                  </p:stCondLst>
                                  <p:childTnLst>
                                    <p:set>
                                      <p:cBhvr>
                                        <p:cTn id="73" dur="1" fill="hold">
                                          <p:stCondLst>
                                            <p:cond delay="0"/>
                                          </p:stCondLst>
                                        </p:cTn>
                                        <p:tgtEl>
                                          <p:spTgt spid="245767"/>
                                        </p:tgtEl>
                                        <p:attrNameLst>
                                          <p:attrName>style.visibility</p:attrName>
                                        </p:attrNameLst>
                                      </p:cBhvr>
                                      <p:to>
                                        <p:strVal val="visible"/>
                                      </p:to>
                                    </p:set>
                                    <p:animEffect transition="in" filter="diamond(in)">
                                      <p:cBhvr>
                                        <p:cTn id="74" dur="500"/>
                                        <p:tgtEl>
                                          <p:spTgt spid="245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45762" grpId="0" bld="seriesEl"/>
      <p:bldP spid="245764" grpId="0" animBg="1"/>
      <p:bldP spid="245765" grpId="0" animBg="1"/>
      <p:bldP spid="245766" grpId="0" animBg="1"/>
      <p:bldP spid="24576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normAutofit fontScale="90000"/>
          </a:bodyPr>
          <a:lstStyle/>
          <a:p>
            <a:r>
              <a:rPr lang="lv-LV" sz="2800" b="1" dirty="0">
                <a:latin typeface="Arial" panose="020B0604020202020204" pitchFamily="34" charset="0"/>
                <a:cs typeface="Arial" panose="020B0604020202020204" pitchFamily="34" charset="0"/>
              </a:rPr>
              <a:t>Vit.D koncentrācija Latvijā, kad sāk mainīties PTH koncentrācija </a:t>
            </a:r>
            <a:endParaRPr lang="en-US" sz="2800" b="1" dirty="0">
              <a:latin typeface="Arial" panose="020B0604020202020204" pitchFamily="34" charset="0"/>
              <a:cs typeface="Arial" panose="020B0604020202020204" pitchFamily="34" charset="0"/>
            </a:endParaRPr>
          </a:p>
        </p:txBody>
      </p:sp>
      <p:sp>
        <p:nvSpPr>
          <p:cNvPr id="256003" name="Rectangle 3"/>
          <p:cNvSpPr>
            <a:spLocks noChangeArrowheads="1"/>
          </p:cNvSpPr>
          <p:nvPr/>
        </p:nvSpPr>
        <p:spPr bwMode="auto">
          <a:xfrm>
            <a:off x="0" y="1279009"/>
            <a:ext cx="184731" cy="369332"/>
          </a:xfrm>
          <a:prstGeom prst="rect">
            <a:avLst/>
          </a:prstGeom>
          <a:noFill/>
          <a:ln w="9525">
            <a:noFill/>
            <a:miter lim="800000"/>
            <a:headEnd/>
            <a:tailEnd/>
          </a:ln>
          <a:effectLst/>
        </p:spPr>
        <p:txBody>
          <a:bodyPr wrap="none" anchor="ctr">
            <a:prstTxWarp prst="textNoShape">
              <a:avLst/>
            </a:prstTxWarp>
            <a:spAutoFit/>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07" name="AutoShape 7"/>
          <p:cNvSpPr>
            <a:spLocks noChangeAspect="1" noChangeArrowheads="1" noTextEdit="1"/>
          </p:cNvSpPr>
          <p:nvPr/>
        </p:nvSpPr>
        <p:spPr bwMode="auto">
          <a:xfrm>
            <a:off x="838200" y="1716088"/>
            <a:ext cx="6804025" cy="4716462"/>
          </a:xfrm>
          <a:prstGeom prst="rect">
            <a:avLst/>
          </a:prstGeom>
          <a:noFill/>
          <a:ln w="9525">
            <a:noFill/>
            <a:miter lim="800000"/>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09" name="Rectangle 9"/>
          <p:cNvSpPr>
            <a:spLocks noChangeArrowheads="1"/>
          </p:cNvSpPr>
          <p:nvPr/>
        </p:nvSpPr>
        <p:spPr bwMode="auto">
          <a:xfrm>
            <a:off x="1233487" y="1608138"/>
            <a:ext cx="6707188" cy="4627562"/>
          </a:xfrm>
          <a:prstGeom prst="rect">
            <a:avLst/>
          </a:prstGeom>
          <a:noFill/>
          <a:ln w="9525">
            <a:noFill/>
            <a:miter lim="800000"/>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10" name="Rectangle 10"/>
          <p:cNvSpPr>
            <a:spLocks noChangeArrowheads="1"/>
          </p:cNvSpPr>
          <p:nvPr/>
        </p:nvSpPr>
        <p:spPr bwMode="auto">
          <a:xfrm>
            <a:off x="1684362" y="1988840"/>
            <a:ext cx="5695950" cy="3573462"/>
          </a:xfrm>
          <a:prstGeom prst="rect">
            <a:avLst/>
          </a:prstGeom>
          <a:solidFill>
            <a:srgbClr val="ECFFFF"/>
          </a:solidFill>
          <a:ln w="9525">
            <a:noFill/>
            <a:miter lim="800000"/>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11" name="Line 11"/>
          <p:cNvSpPr>
            <a:spLocks noChangeShapeType="1"/>
          </p:cNvSpPr>
          <p:nvPr/>
        </p:nvSpPr>
        <p:spPr bwMode="auto">
          <a:xfrm>
            <a:off x="1612354" y="5183188"/>
            <a:ext cx="5695950" cy="1587"/>
          </a:xfrm>
          <a:prstGeom prst="line">
            <a:avLst/>
          </a:prstGeom>
          <a:noFill/>
          <a:ln w="0">
            <a:no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12" name="Line 12"/>
          <p:cNvSpPr>
            <a:spLocks noChangeShapeType="1"/>
          </p:cNvSpPr>
          <p:nvPr/>
        </p:nvSpPr>
        <p:spPr bwMode="auto">
          <a:xfrm>
            <a:off x="1627187" y="4783138"/>
            <a:ext cx="5695950" cy="1587"/>
          </a:xfrm>
          <a:prstGeom prst="line">
            <a:avLst/>
          </a:prstGeom>
          <a:noFill/>
          <a:ln w="0">
            <a:no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13" name="Line 13"/>
          <p:cNvSpPr>
            <a:spLocks noChangeShapeType="1"/>
          </p:cNvSpPr>
          <p:nvPr/>
        </p:nvSpPr>
        <p:spPr bwMode="auto">
          <a:xfrm>
            <a:off x="1627187" y="4394200"/>
            <a:ext cx="5695950" cy="1588"/>
          </a:xfrm>
          <a:prstGeom prst="line">
            <a:avLst/>
          </a:prstGeom>
          <a:noFill/>
          <a:ln w="0">
            <a:no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14" name="Line 14"/>
          <p:cNvSpPr>
            <a:spLocks noChangeShapeType="1"/>
          </p:cNvSpPr>
          <p:nvPr/>
        </p:nvSpPr>
        <p:spPr bwMode="auto">
          <a:xfrm>
            <a:off x="1627187" y="3994150"/>
            <a:ext cx="5695950" cy="1588"/>
          </a:xfrm>
          <a:prstGeom prst="line">
            <a:avLst/>
          </a:prstGeom>
          <a:noFill/>
          <a:ln w="0">
            <a:no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15" name="Line 15"/>
          <p:cNvSpPr>
            <a:spLocks noChangeShapeType="1"/>
          </p:cNvSpPr>
          <p:nvPr/>
        </p:nvSpPr>
        <p:spPr bwMode="auto">
          <a:xfrm>
            <a:off x="755576" y="3645024"/>
            <a:ext cx="5695950" cy="1587"/>
          </a:xfrm>
          <a:prstGeom prst="line">
            <a:avLst/>
          </a:prstGeom>
          <a:noFill/>
          <a:ln w="0">
            <a:no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16" name="Line 16"/>
          <p:cNvSpPr>
            <a:spLocks noChangeShapeType="1"/>
          </p:cNvSpPr>
          <p:nvPr/>
        </p:nvSpPr>
        <p:spPr bwMode="auto">
          <a:xfrm>
            <a:off x="1627187" y="3197225"/>
            <a:ext cx="5695950" cy="1588"/>
          </a:xfrm>
          <a:prstGeom prst="line">
            <a:avLst/>
          </a:prstGeom>
          <a:noFill/>
          <a:ln w="0">
            <a:no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17" name="Line 17"/>
          <p:cNvSpPr>
            <a:spLocks noChangeShapeType="1"/>
          </p:cNvSpPr>
          <p:nvPr/>
        </p:nvSpPr>
        <p:spPr bwMode="auto">
          <a:xfrm>
            <a:off x="1627187" y="2806700"/>
            <a:ext cx="5695950" cy="1588"/>
          </a:xfrm>
          <a:prstGeom prst="line">
            <a:avLst/>
          </a:prstGeom>
          <a:noFill/>
          <a:ln w="0">
            <a:no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18" name="Line 18"/>
          <p:cNvSpPr>
            <a:spLocks noChangeShapeType="1"/>
          </p:cNvSpPr>
          <p:nvPr/>
        </p:nvSpPr>
        <p:spPr bwMode="auto">
          <a:xfrm>
            <a:off x="1627187" y="2408238"/>
            <a:ext cx="5695950" cy="1587"/>
          </a:xfrm>
          <a:prstGeom prst="line">
            <a:avLst/>
          </a:prstGeom>
          <a:noFill/>
          <a:ln w="0">
            <a:no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19" name="Line 19"/>
          <p:cNvSpPr>
            <a:spLocks noChangeShapeType="1"/>
          </p:cNvSpPr>
          <p:nvPr/>
        </p:nvSpPr>
        <p:spPr bwMode="auto">
          <a:xfrm>
            <a:off x="1627187" y="2008188"/>
            <a:ext cx="5695950" cy="1587"/>
          </a:xfrm>
          <a:prstGeom prst="line">
            <a:avLst/>
          </a:prstGeom>
          <a:noFill/>
          <a:ln w="0">
            <a:no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20" name="Rectangle 20"/>
          <p:cNvSpPr>
            <a:spLocks noChangeArrowheads="1"/>
          </p:cNvSpPr>
          <p:nvPr/>
        </p:nvSpPr>
        <p:spPr bwMode="auto">
          <a:xfrm>
            <a:off x="1612354" y="2008188"/>
            <a:ext cx="5695950" cy="3573462"/>
          </a:xfrm>
          <a:prstGeom prst="rect">
            <a:avLst/>
          </a:prstGeom>
          <a:noFill/>
          <a:ln w="9525">
            <a:noFill/>
            <a:miter lim="800000"/>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21" name="Line 21"/>
          <p:cNvSpPr>
            <a:spLocks noChangeShapeType="1"/>
          </p:cNvSpPr>
          <p:nvPr/>
        </p:nvSpPr>
        <p:spPr bwMode="auto">
          <a:xfrm>
            <a:off x="1627187" y="2008188"/>
            <a:ext cx="1588" cy="3573462"/>
          </a:xfrm>
          <a:prstGeom prst="line">
            <a:avLst/>
          </a:prstGeom>
          <a:noFill/>
          <a:ln w="0">
            <a:solidFill>
              <a:schemeClr val="tx1"/>
            </a:solid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22" name="Line 22"/>
          <p:cNvSpPr>
            <a:spLocks noChangeShapeType="1"/>
          </p:cNvSpPr>
          <p:nvPr/>
        </p:nvSpPr>
        <p:spPr bwMode="auto">
          <a:xfrm>
            <a:off x="1522412" y="5581650"/>
            <a:ext cx="71438" cy="0"/>
          </a:xfrm>
          <a:prstGeom prst="line">
            <a:avLst/>
          </a:prstGeom>
          <a:noFill/>
          <a:ln w="0">
            <a:no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23" name="Line 23"/>
          <p:cNvSpPr>
            <a:spLocks noChangeShapeType="1"/>
          </p:cNvSpPr>
          <p:nvPr/>
        </p:nvSpPr>
        <p:spPr bwMode="auto">
          <a:xfrm>
            <a:off x="1565275" y="5183188"/>
            <a:ext cx="100012" cy="3175"/>
          </a:xfrm>
          <a:prstGeom prst="line">
            <a:avLst/>
          </a:prstGeom>
          <a:noFill/>
          <a:ln w="0">
            <a:no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24" name="Line 24"/>
          <p:cNvSpPr>
            <a:spLocks noChangeShapeType="1"/>
          </p:cNvSpPr>
          <p:nvPr/>
        </p:nvSpPr>
        <p:spPr bwMode="auto">
          <a:xfrm>
            <a:off x="1565275" y="4783138"/>
            <a:ext cx="100012" cy="3175"/>
          </a:xfrm>
          <a:prstGeom prst="line">
            <a:avLst/>
          </a:prstGeom>
          <a:noFill/>
          <a:ln w="0">
            <a:no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25" name="Line 25"/>
          <p:cNvSpPr>
            <a:spLocks noChangeShapeType="1"/>
          </p:cNvSpPr>
          <p:nvPr/>
        </p:nvSpPr>
        <p:spPr bwMode="auto">
          <a:xfrm>
            <a:off x="1565275" y="4394200"/>
            <a:ext cx="61912" cy="1588"/>
          </a:xfrm>
          <a:prstGeom prst="line">
            <a:avLst/>
          </a:prstGeom>
          <a:noFill/>
          <a:ln w="0">
            <a:no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26" name="Line 26"/>
          <p:cNvSpPr>
            <a:spLocks noChangeShapeType="1"/>
          </p:cNvSpPr>
          <p:nvPr/>
        </p:nvSpPr>
        <p:spPr bwMode="auto">
          <a:xfrm>
            <a:off x="1565275" y="3994150"/>
            <a:ext cx="61912" cy="1588"/>
          </a:xfrm>
          <a:prstGeom prst="line">
            <a:avLst/>
          </a:prstGeom>
          <a:noFill/>
          <a:ln w="0">
            <a:no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27" name="Line 27"/>
          <p:cNvSpPr>
            <a:spLocks noChangeShapeType="1"/>
          </p:cNvSpPr>
          <p:nvPr/>
        </p:nvSpPr>
        <p:spPr bwMode="auto">
          <a:xfrm>
            <a:off x="1565275" y="3595688"/>
            <a:ext cx="61912" cy="1587"/>
          </a:xfrm>
          <a:prstGeom prst="line">
            <a:avLst/>
          </a:prstGeom>
          <a:noFill/>
          <a:ln w="0">
            <a:no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28" name="Line 28"/>
          <p:cNvSpPr>
            <a:spLocks noChangeShapeType="1"/>
          </p:cNvSpPr>
          <p:nvPr/>
        </p:nvSpPr>
        <p:spPr bwMode="auto">
          <a:xfrm>
            <a:off x="1565275" y="3197225"/>
            <a:ext cx="61912" cy="1588"/>
          </a:xfrm>
          <a:prstGeom prst="line">
            <a:avLst/>
          </a:prstGeom>
          <a:noFill/>
          <a:ln w="0">
            <a:no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29" name="Line 29"/>
          <p:cNvSpPr>
            <a:spLocks noChangeShapeType="1"/>
          </p:cNvSpPr>
          <p:nvPr/>
        </p:nvSpPr>
        <p:spPr bwMode="auto">
          <a:xfrm>
            <a:off x="1565275" y="2806700"/>
            <a:ext cx="61912" cy="1588"/>
          </a:xfrm>
          <a:prstGeom prst="line">
            <a:avLst/>
          </a:prstGeom>
          <a:noFill/>
          <a:ln w="0">
            <a:no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30" name="Line 30"/>
          <p:cNvSpPr>
            <a:spLocks noChangeShapeType="1"/>
          </p:cNvSpPr>
          <p:nvPr/>
        </p:nvSpPr>
        <p:spPr bwMode="auto">
          <a:xfrm>
            <a:off x="1565275" y="2408238"/>
            <a:ext cx="61912" cy="1587"/>
          </a:xfrm>
          <a:prstGeom prst="line">
            <a:avLst/>
          </a:prstGeom>
          <a:noFill/>
          <a:ln w="0">
            <a:no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31" name="Line 31"/>
          <p:cNvSpPr>
            <a:spLocks noChangeShapeType="1"/>
          </p:cNvSpPr>
          <p:nvPr/>
        </p:nvSpPr>
        <p:spPr bwMode="auto">
          <a:xfrm>
            <a:off x="1565275" y="2008188"/>
            <a:ext cx="61912" cy="1587"/>
          </a:xfrm>
          <a:prstGeom prst="line">
            <a:avLst/>
          </a:prstGeom>
          <a:noFill/>
          <a:ln w="0">
            <a:no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32" name="Line 32"/>
          <p:cNvSpPr>
            <a:spLocks noChangeShapeType="1"/>
          </p:cNvSpPr>
          <p:nvPr/>
        </p:nvSpPr>
        <p:spPr bwMode="auto">
          <a:xfrm>
            <a:off x="1627187" y="5581650"/>
            <a:ext cx="5695950" cy="1588"/>
          </a:xfrm>
          <a:prstGeom prst="line">
            <a:avLst/>
          </a:prstGeom>
          <a:noFill/>
          <a:ln w="0">
            <a:solidFill>
              <a:schemeClr val="tx1"/>
            </a:solid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33" name="Line 33"/>
          <p:cNvSpPr>
            <a:spLocks noChangeShapeType="1"/>
          </p:cNvSpPr>
          <p:nvPr/>
        </p:nvSpPr>
        <p:spPr bwMode="auto">
          <a:xfrm flipV="1">
            <a:off x="1627187" y="5581650"/>
            <a:ext cx="1588" cy="61913"/>
          </a:xfrm>
          <a:prstGeom prst="line">
            <a:avLst/>
          </a:prstGeom>
          <a:noFill/>
          <a:ln w="0">
            <a:no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34" name="Line 34"/>
          <p:cNvSpPr>
            <a:spLocks noChangeShapeType="1"/>
          </p:cNvSpPr>
          <p:nvPr/>
        </p:nvSpPr>
        <p:spPr bwMode="auto">
          <a:xfrm flipV="1">
            <a:off x="3522662" y="5581650"/>
            <a:ext cx="1588" cy="61913"/>
          </a:xfrm>
          <a:prstGeom prst="line">
            <a:avLst/>
          </a:prstGeom>
          <a:noFill/>
          <a:ln w="0">
            <a:no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35" name="Line 35"/>
          <p:cNvSpPr>
            <a:spLocks noChangeShapeType="1"/>
          </p:cNvSpPr>
          <p:nvPr/>
        </p:nvSpPr>
        <p:spPr bwMode="auto">
          <a:xfrm flipV="1">
            <a:off x="5427662" y="5581650"/>
            <a:ext cx="1588" cy="61913"/>
          </a:xfrm>
          <a:prstGeom prst="line">
            <a:avLst/>
          </a:prstGeom>
          <a:noFill/>
          <a:ln w="0">
            <a:no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36" name="Line 36"/>
          <p:cNvSpPr>
            <a:spLocks noChangeShapeType="1"/>
          </p:cNvSpPr>
          <p:nvPr/>
        </p:nvSpPr>
        <p:spPr bwMode="auto">
          <a:xfrm flipV="1">
            <a:off x="7323137" y="5581650"/>
            <a:ext cx="1588" cy="61913"/>
          </a:xfrm>
          <a:prstGeom prst="line">
            <a:avLst/>
          </a:prstGeom>
          <a:noFill/>
          <a:ln w="0">
            <a:noFill/>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37" name="Freeform 37"/>
          <p:cNvSpPr>
            <a:spLocks/>
          </p:cNvSpPr>
          <p:nvPr/>
        </p:nvSpPr>
        <p:spPr bwMode="auto">
          <a:xfrm>
            <a:off x="2928937" y="3613150"/>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38" name="Freeform 38"/>
          <p:cNvSpPr>
            <a:spLocks/>
          </p:cNvSpPr>
          <p:nvPr/>
        </p:nvSpPr>
        <p:spPr bwMode="auto">
          <a:xfrm>
            <a:off x="3309937" y="4243388"/>
            <a:ext cx="53975" cy="52387"/>
          </a:xfrm>
          <a:custGeom>
            <a:avLst/>
            <a:gdLst/>
            <a:ahLst/>
            <a:cxnLst>
              <a:cxn ang="0">
                <a:pos x="17" y="0"/>
              </a:cxn>
              <a:cxn ang="0">
                <a:pos x="34" y="16"/>
              </a:cxn>
              <a:cxn ang="0">
                <a:pos x="17" y="33"/>
              </a:cxn>
              <a:cxn ang="0">
                <a:pos x="0" y="16"/>
              </a:cxn>
              <a:cxn ang="0">
                <a:pos x="17" y="0"/>
              </a:cxn>
            </a:cxnLst>
            <a:rect l="0" t="0" r="r" b="b"/>
            <a:pathLst>
              <a:path w="34" h="33">
                <a:moveTo>
                  <a:pt x="17" y="0"/>
                </a:moveTo>
                <a:lnTo>
                  <a:pt x="34" y="16"/>
                </a:lnTo>
                <a:lnTo>
                  <a:pt x="17" y="33"/>
                </a:lnTo>
                <a:lnTo>
                  <a:pt x="0" y="16"/>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39" name="Freeform 39"/>
          <p:cNvSpPr>
            <a:spLocks/>
          </p:cNvSpPr>
          <p:nvPr/>
        </p:nvSpPr>
        <p:spPr bwMode="auto">
          <a:xfrm>
            <a:off x="2362200" y="4287838"/>
            <a:ext cx="52387" cy="52387"/>
          </a:xfrm>
          <a:custGeom>
            <a:avLst/>
            <a:gdLst/>
            <a:ahLst/>
            <a:cxnLst>
              <a:cxn ang="0">
                <a:pos x="17" y="0"/>
              </a:cxn>
              <a:cxn ang="0">
                <a:pos x="33" y="16"/>
              </a:cxn>
              <a:cxn ang="0">
                <a:pos x="17" y="33"/>
              </a:cxn>
              <a:cxn ang="0">
                <a:pos x="0" y="16"/>
              </a:cxn>
              <a:cxn ang="0">
                <a:pos x="17" y="0"/>
              </a:cxn>
            </a:cxnLst>
            <a:rect l="0" t="0" r="r" b="b"/>
            <a:pathLst>
              <a:path w="33" h="33">
                <a:moveTo>
                  <a:pt x="17" y="0"/>
                </a:moveTo>
                <a:lnTo>
                  <a:pt x="33" y="16"/>
                </a:lnTo>
                <a:lnTo>
                  <a:pt x="17" y="33"/>
                </a:lnTo>
                <a:lnTo>
                  <a:pt x="0" y="16"/>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40" name="Freeform 40"/>
          <p:cNvSpPr>
            <a:spLocks/>
          </p:cNvSpPr>
          <p:nvPr/>
        </p:nvSpPr>
        <p:spPr bwMode="auto">
          <a:xfrm>
            <a:off x="2397125" y="3489325"/>
            <a:ext cx="53975" cy="52388"/>
          </a:xfrm>
          <a:custGeom>
            <a:avLst/>
            <a:gdLst/>
            <a:ahLst/>
            <a:cxnLst>
              <a:cxn ang="0">
                <a:pos x="17" y="0"/>
              </a:cxn>
              <a:cxn ang="0">
                <a:pos x="34" y="17"/>
              </a:cxn>
              <a:cxn ang="0">
                <a:pos x="17" y="33"/>
              </a:cxn>
              <a:cxn ang="0">
                <a:pos x="0" y="17"/>
              </a:cxn>
              <a:cxn ang="0">
                <a:pos x="17" y="0"/>
              </a:cxn>
            </a:cxnLst>
            <a:rect l="0" t="0" r="r" b="b"/>
            <a:pathLst>
              <a:path w="34" h="33">
                <a:moveTo>
                  <a:pt x="17" y="0"/>
                </a:moveTo>
                <a:lnTo>
                  <a:pt x="34" y="17"/>
                </a:lnTo>
                <a:lnTo>
                  <a:pt x="17" y="33"/>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41" name="Freeform 41"/>
          <p:cNvSpPr>
            <a:spLocks/>
          </p:cNvSpPr>
          <p:nvPr/>
        </p:nvSpPr>
        <p:spPr bwMode="auto">
          <a:xfrm>
            <a:off x="2397125" y="4676775"/>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42" name="Freeform 42"/>
          <p:cNvSpPr>
            <a:spLocks/>
          </p:cNvSpPr>
          <p:nvPr/>
        </p:nvSpPr>
        <p:spPr bwMode="auto">
          <a:xfrm>
            <a:off x="2246312" y="3294063"/>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43" name="Freeform 43"/>
          <p:cNvSpPr>
            <a:spLocks/>
          </p:cNvSpPr>
          <p:nvPr/>
        </p:nvSpPr>
        <p:spPr bwMode="auto">
          <a:xfrm>
            <a:off x="6880225" y="4243388"/>
            <a:ext cx="53975" cy="52387"/>
          </a:xfrm>
          <a:custGeom>
            <a:avLst/>
            <a:gdLst/>
            <a:ahLst/>
            <a:cxnLst>
              <a:cxn ang="0">
                <a:pos x="17" y="0"/>
              </a:cxn>
              <a:cxn ang="0">
                <a:pos x="34" y="16"/>
              </a:cxn>
              <a:cxn ang="0">
                <a:pos x="17" y="33"/>
              </a:cxn>
              <a:cxn ang="0">
                <a:pos x="0" y="16"/>
              </a:cxn>
              <a:cxn ang="0">
                <a:pos x="17" y="0"/>
              </a:cxn>
            </a:cxnLst>
            <a:rect l="0" t="0" r="r" b="b"/>
            <a:pathLst>
              <a:path w="34" h="33">
                <a:moveTo>
                  <a:pt x="17" y="0"/>
                </a:moveTo>
                <a:lnTo>
                  <a:pt x="34" y="16"/>
                </a:lnTo>
                <a:lnTo>
                  <a:pt x="17" y="33"/>
                </a:lnTo>
                <a:lnTo>
                  <a:pt x="0" y="16"/>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44" name="Freeform 44"/>
          <p:cNvSpPr>
            <a:spLocks/>
          </p:cNvSpPr>
          <p:nvPr/>
        </p:nvSpPr>
        <p:spPr bwMode="auto">
          <a:xfrm>
            <a:off x="4905375" y="4800600"/>
            <a:ext cx="52387" cy="53975"/>
          </a:xfrm>
          <a:custGeom>
            <a:avLst/>
            <a:gdLst/>
            <a:ahLst/>
            <a:cxnLst>
              <a:cxn ang="0">
                <a:pos x="16" y="0"/>
              </a:cxn>
              <a:cxn ang="0">
                <a:pos x="33" y="17"/>
              </a:cxn>
              <a:cxn ang="0">
                <a:pos x="16" y="34"/>
              </a:cxn>
              <a:cxn ang="0">
                <a:pos x="0" y="17"/>
              </a:cxn>
              <a:cxn ang="0">
                <a:pos x="16" y="0"/>
              </a:cxn>
            </a:cxnLst>
            <a:rect l="0" t="0" r="r" b="b"/>
            <a:pathLst>
              <a:path w="33" h="34">
                <a:moveTo>
                  <a:pt x="16" y="0"/>
                </a:moveTo>
                <a:lnTo>
                  <a:pt x="33" y="17"/>
                </a:lnTo>
                <a:lnTo>
                  <a:pt x="16" y="34"/>
                </a:lnTo>
                <a:lnTo>
                  <a:pt x="0" y="17"/>
                </a:lnTo>
                <a:lnTo>
                  <a:pt x="16"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45" name="Freeform 45"/>
          <p:cNvSpPr>
            <a:spLocks/>
          </p:cNvSpPr>
          <p:nvPr/>
        </p:nvSpPr>
        <p:spPr bwMode="auto">
          <a:xfrm>
            <a:off x="3194050" y="3967163"/>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46" name="Freeform 46"/>
          <p:cNvSpPr>
            <a:spLocks/>
          </p:cNvSpPr>
          <p:nvPr/>
        </p:nvSpPr>
        <p:spPr bwMode="auto">
          <a:xfrm>
            <a:off x="2743200" y="3489325"/>
            <a:ext cx="52387" cy="52388"/>
          </a:xfrm>
          <a:custGeom>
            <a:avLst/>
            <a:gdLst/>
            <a:ahLst/>
            <a:cxnLst>
              <a:cxn ang="0">
                <a:pos x="17" y="0"/>
              </a:cxn>
              <a:cxn ang="0">
                <a:pos x="33" y="17"/>
              </a:cxn>
              <a:cxn ang="0">
                <a:pos x="17" y="33"/>
              </a:cxn>
              <a:cxn ang="0">
                <a:pos x="0" y="17"/>
              </a:cxn>
              <a:cxn ang="0">
                <a:pos x="17" y="0"/>
              </a:cxn>
            </a:cxnLst>
            <a:rect l="0" t="0" r="r" b="b"/>
            <a:pathLst>
              <a:path w="33" h="33">
                <a:moveTo>
                  <a:pt x="17" y="0"/>
                </a:moveTo>
                <a:lnTo>
                  <a:pt x="33" y="17"/>
                </a:lnTo>
                <a:lnTo>
                  <a:pt x="17" y="33"/>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47" name="Freeform 47"/>
          <p:cNvSpPr>
            <a:spLocks/>
          </p:cNvSpPr>
          <p:nvPr/>
        </p:nvSpPr>
        <p:spPr bwMode="auto">
          <a:xfrm>
            <a:off x="4373562" y="3887788"/>
            <a:ext cx="52388" cy="53975"/>
          </a:xfrm>
          <a:custGeom>
            <a:avLst/>
            <a:gdLst/>
            <a:ahLst/>
            <a:cxnLst>
              <a:cxn ang="0">
                <a:pos x="16" y="0"/>
              </a:cxn>
              <a:cxn ang="0">
                <a:pos x="33" y="17"/>
              </a:cxn>
              <a:cxn ang="0">
                <a:pos x="16" y="34"/>
              </a:cxn>
              <a:cxn ang="0">
                <a:pos x="0" y="17"/>
              </a:cxn>
              <a:cxn ang="0">
                <a:pos x="16" y="0"/>
              </a:cxn>
            </a:cxnLst>
            <a:rect l="0" t="0" r="r" b="b"/>
            <a:pathLst>
              <a:path w="33" h="34">
                <a:moveTo>
                  <a:pt x="16" y="0"/>
                </a:moveTo>
                <a:lnTo>
                  <a:pt x="33" y="17"/>
                </a:lnTo>
                <a:lnTo>
                  <a:pt x="16" y="34"/>
                </a:lnTo>
                <a:lnTo>
                  <a:pt x="0" y="17"/>
                </a:lnTo>
                <a:lnTo>
                  <a:pt x="16"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48" name="Freeform 48"/>
          <p:cNvSpPr>
            <a:spLocks/>
          </p:cNvSpPr>
          <p:nvPr/>
        </p:nvSpPr>
        <p:spPr bwMode="auto">
          <a:xfrm>
            <a:off x="2211387" y="2895600"/>
            <a:ext cx="52388" cy="52388"/>
          </a:xfrm>
          <a:custGeom>
            <a:avLst/>
            <a:gdLst/>
            <a:ahLst/>
            <a:cxnLst>
              <a:cxn ang="0">
                <a:pos x="17" y="0"/>
              </a:cxn>
              <a:cxn ang="0">
                <a:pos x="33" y="17"/>
              </a:cxn>
              <a:cxn ang="0">
                <a:pos x="17" y="33"/>
              </a:cxn>
              <a:cxn ang="0">
                <a:pos x="0" y="17"/>
              </a:cxn>
              <a:cxn ang="0">
                <a:pos x="17" y="0"/>
              </a:cxn>
            </a:cxnLst>
            <a:rect l="0" t="0" r="r" b="b"/>
            <a:pathLst>
              <a:path w="33" h="33">
                <a:moveTo>
                  <a:pt x="17" y="0"/>
                </a:moveTo>
                <a:lnTo>
                  <a:pt x="33" y="17"/>
                </a:lnTo>
                <a:lnTo>
                  <a:pt x="17" y="33"/>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49" name="Freeform 49"/>
          <p:cNvSpPr>
            <a:spLocks/>
          </p:cNvSpPr>
          <p:nvPr/>
        </p:nvSpPr>
        <p:spPr bwMode="auto">
          <a:xfrm>
            <a:off x="2095500" y="4800600"/>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50" name="Freeform 50"/>
          <p:cNvSpPr>
            <a:spLocks/>
          </p:cNvSpPr>
          <p:nvPr/>
        </p:nvSpPr>
        <p:spPr bwMode="auto">
          <a:xfrm>
            <a:off x="3114675" y="3613150"/>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51" name="Freeform 51"/>
          <p:cNvSpPr>
            <a:spLocks/>
          </p:cNvSpPr>
          <p:nvPr/>
        </p:nvSpPr>
        <p:spPr bwMode="auto">
          <a:xfrm>
            <a:off x="3275012" y="4127500"/>
            <a:ext cx="52388" cy="53975"/>
          </a:xfrm>
          <a:custGeom>
            <a:avLst/>
            <a:gdLst/>
            <a:ahLst/>
            <a:cxnLst>
              <a:cxn ang="0">
                <a:pos x="16" y="0"/>
              </a:cxn>
              <a:cxn ang="0">
                <a:pos x="33" y="17"/>
              </a:cxn>
              <a:cxn ang="0">
                <a:pos x="16" y="34"/>
              </a:cxn>
              <a:cxn ang="0">
                <a:pos x="0" y="17"/>
              </a:cxn>
              <a:cxn ang="0">
                <a:pos x="16" y="0"/>
              </a:cxn>
            </a:cxnLst>
            <a:rect l="0" t="0" r="r" b="b"/>
            <a:pathLst>
              <a:path w="33" h="34">
                <a:moveTo>
                  <a:pt x="16" y="0"/>
                </a:moveTo>
                <a:lnTo>
                  <a:pt x="33" y="17"/>
                </a:lnTo>
                <a:lnTo>
                  <a:pt x="16" y="34"/>
                </a:lnTo>
                <a:lnTo>
                  <a:pt x="0" y="17"/>
                </a:lnTo>
                <a:lnTo>
                  <a:pt x="16"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52" name="Freeform 52"/>
          <p:cNvSpPr>
            <a:spLocks/>
          </p:cNvSpPr>
          <p:nvPr/>
        </p:nvSpPr>
        <p:spPr bwMode="auto">
          <a:xfrm>
            <a:off x="2282825" y="3924300"/>
            <a:ext cx="52387" cy="52388"/>
          </a:xfrm>
          <a:custGeom>
            <a:avLst/>
            <a:gdLst/>
            <a:ahLst/>
            <a:cxnLst>
              <a:cxn ang="0">
                <a:pos x="16" y="0"/>
              </a:cxn>
              <a:cxn ang="0">
                <a:pos x="33" y="16"/>
              </a:cxn>
              <a:cxn ang="0">
                <a:pos x="16" y="33"/>
              </a:cxn>
              <a:cxn ang="0">
                <a:pos x="0" y="16"/>
              </a:cxn>
              <a:cxn ang="0">
                <a:pos x="16" y="0"/>
              </a:cxn>
            </a:cxnLst>
            <a:rect l="0" t="0" r="r" b="b"/>
            <a:pathLst>
              <a:path w="33" h="33">
                <a:moveTo>
                  <a:pt x="16" y="0"/>
                </a:moveTo>
                <a:lnTo>
                  <a:pt x="33" y="16"/>
                </a:lnTo>
                <a:lnTo>
                  <a:pt x="16" y="33"/>
                </a:lnTo>
                <a:lnTo>
                  <a:pt x="0" y="16"/>
                </a:lnTo>
                <a:lnTo>
                  <a:pt x="16"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53" name="Freeform 53"/>
          <p:cNvSpPr>
            <a:spLocks/>
          </p:cNvSpPr>
          <p:nvPr/>
        </p:nvSpPr>
        <p:spPr bwMode="auto">
          <a:xfrm>
            <a:off x="2132012" y="2381250"/>
            <a:ext cx="52388" cy="52388"/>
          </a:xfrm>
          <a:custGeom>
            <a:avLst/>
            <a:gdLst/>
            <a:ahLst/>
            <a:cxnLst>
              <a:cxn ang="0">
                <a:pos x="17" y="0"/>
              </a:cxn>
              <a:cxn ang="0">
                <a:pos x="33" y="17"/>
              </a:cxn>
              <a:cxn ang="0">
                <a:pos x="17" y="33"/>
              </a:cxn>
              <a:cxn ang="0">
                <a:pos x="0" y="17"/>
              </a:cxn>
              <a:cxn ang="0">
                <a:pos x="17" y="0"/>
              </a:cxn>
            </a:cxnLst>
            <a:rect l="0" t="0" r="r" b="b"/>
            <a:pathLst>
              <a:path w="33" h="33">
                <a:moveTo>
                  <a:pt x="17" y="0"/>
                </a:moveTo>
                <a:lnTo>
                  <a:pt x="33" y="17"/>
                </a:lnTo>
                <a:lnTo>
                  <a:pt x="17" y="33"/>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54" name="Freeform 54"/>
          <p:cNvSpPr>
            <a:spLocks/>
          </p:cNvSpPr>
          <p:nvPr/>
        </p:nvSpPr>
        <p:spPr bwMode="auto">
          <a:xfrm>
            <a:off x="3079750" y="4243388"/>
            <a:ext cx="52387" cy="52387"/>
          </a:xfrm>
          <a:custGeom>
            <a:avLst/>
            <a:gdLst/>
            <a:ahLst/>
            <a:cxnLst>
              <a:cxn ang="0">
                <a:pos x="17" y="0"/>
              </a:cxn>
              <a:cxn ang="0">
                <a:pos x="33" y="16"/>
              </a:cxn>
              <a:cxn ang="0">
                <a:pos x="17" y="33"/>
              </a:cxn>
              <a:cxn ang="0">
                <a:pos x="0" y="16"/>
              </a:cxn>
              <a:cxn ang="0">
                <a:pos x="17" y="0"/>
              </a:cxn>
            </a:cxnLst>
            <a:rect l="0" t="0" r="r" b="b"/>
            <a:pathLst>
              <a:path w="33" h="33">
                <a:moveTo>
                  <a:pt x="17" y="0"/>
                </a:moveTo>
                <a:lnTo>
                  <a:pt x="33" y="16"/>
                </a:lnTo>
                <a:lnTo>
                  <a:pt x="17" y="33"/>
                </a:lnTo>
                <a:lnTo>
                  <a:pt x="0" y="16"/>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55" name="Freeform 55"/>
          <p:cNvSpPr>
            <a:spLocks/>
          </p:cNvSpPr>
          <p:nvPr/>
        </p:nvSpPr>
        <p:spPr bwMode="auto">
          <a:xfrm>
            <a:off x="2166937" y="3648075"/>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56" name="Freeform 56"/>
          <p:cNvSpPr>
            <a:spLocks/>
          </p:cNvSpPr>
          <p:nvPr/>
        </p:nvSpPr>
        <p:spPr bwMode="auto">
          <a:xfrm>
            <a:off x="4027487" y="4206875"/>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57" name="Freeform 57"/>
          <p:cNvSpPr>
            <a:spLocks/>
          </p:cNvSpPr>
          <p:nvPr/>
        </p:nvSpPr>
        <p:spPr bwMode="auto">
          <a:xfrm>
            <a:off x="2778125" y="4287838"/>
            <a:ext cx="53975" cy="52387"/>
          </a:xfrm>
          <a:custGeom>
            <a:avLst/>
            <a:gdLst/>
            <a:ahLst/>
            <a:cxnLst>
              <a:cxn ang="0">
                <a:pos x="17" y="0"/>
              </a:cxn>
              <a:cxn ang="0">
                <a:pos x="34" y="16"/>
              </a:cxn>
              <a:cxn ang="0">
                <a:pos x="17" y="33"/>
              </a:cxn>
              <a:cxn ang="0">
                <a:pos x="0" y="16"/>
              </a:cxn>
              <a:cxn ang="0">
                <a:pos x="17" y="0"/>
              </a:cxn>
            </a:cxnLst>
            <a:rect l="0" t="0" r="r" b="b"/>
            <a:pathLst>
              <a:path w="34" h="33">
                <a:moveTo>
                  <a:pt x="17" y="0"/>
                </a:moveTo>
                <a:lnTo>
                  <a:pt x="34" y="16"/>
                </a:lnTo>
                <a:lnTo>
                  <a:pt x="17" y="33"/>
                </a:lnTo>
                <a:lnTo>
                  <a:pt x="0" y="16"/>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58" name="Freeform 58"/>
          <p:cNvSpPr>
            <a:spLocks/>
          </p:cNvSpPr>
          <p:nvPr/>
        </p:nvSpPr>
        <p:spPr bwMode="auto">
          <a:xfrm>
            <a:off x="2743200" y="4048125"/>
            <a:ext cx="52387" cy="52388"/>
          </a:xfrm>
          <a:custGeom>
            <a:avLst/>
            <a:gdLst/>
            <a:ahLst/>
            <a:cxnLst>
              <a:cxn ang="0">
                <a:pos x="17" y="0"/>
              </a:cxn>
              <a:cxn ang="0">
                <a:pos x="33" y="16"/>
              </a:cxn>
              <a:cxn ang="0">
                <a:pos x="17" y="33"/>
              </a:cxn>
              <a:cxn ang="0">
                <a:pos x="0" y="16"/>
              </a:cxn>
              <a:cxn ang="0">
                <a:pos x="17" y="0"/>
              </a:cxn>
            </a:cxnLst>
            <a:rect l="0" t="0" r="r" b="b"/>
            <a:pathLst>
              <a:path w="33" h="33">
                <a:moveTo>
                  <a:pt x="17" y="0"/>
                </a:moveTo>
                <a:lnTo>
                  <a:pt x="33" y="16"/>
                </a:lnTo>
                <a:lnTo>
                  <a:pt x="17" y="33"/>
                </a:lnTo>
                <a:lnTo>
                  <a:pt x="0" y="16"/>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59" name="Freeform 59"/>
          <p:cNvSpPr>
            <a:spLocks/>
          </p:cNvSpPr>
          <p:nvPr/>
        </p:nvSpPr>
        <p:spPr bwMode="auto">
          <a:xfrm>
            <a:off x="3114675" y="3692525"/>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60" name="Freeform 60"/>
          <p:cNvSpPr>
            <a:spLocks/>
          </p:cNvSpPr>
          <p:nvPr/>
        </p:nvSpPr>
        <p:spPr bwMode="auto">
          <a:xfrm>
            <a:off x="5400675" y="3454400"/>
            <a:ext cx="53975" cy="52388"/>
          </a:xfrm>
          <a:custGeom>
            <a:avLst/>
            <a:gdLst/>
            <a:ahLst/>
            <a:cxnLst>
              <a:cxn ang="0">
                <a:pos x="17" y="0"/>
              </a:cxn>
              <a:cxn ang="0">
                <a:pos x="34" y="16"/>
              </a:cxn>
              <a:cxn ang="0">
                <a:pos x="17" y="33"/>
              </a:cxn>
              <a:cxn ang="0">
                <a:pos x="0" y="16"/>
              </a:cxn>
              <a:cxn ang="0">
                <a:pos x="17" y="0"/>
              </a:cxn>
            </a:cxnLst>
            <a:rect l="0" t="0" r="r" b="b"/>
            <a:pathLst>
              <a:path w="34" h="33">
                <a:moveTo>
                  <a:pt x="17" y="0"/>
                </a:moveTo>
                <a:lnTo>
                  <a:pt x="34" y="16"/>
                </a:lnTo>
                <a:lnTo>
                  <a:pt x="17" y="33"/>
                </a:lnTo>
                <a:lnTo>
                  <a:pt x="0" y="16"/>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61" name="Freeform 61"/>
          <p:cNvSpPr>
            <a:spLocks/>
          </p:cNvSpPr>
          <p:nvPr/>
        </p:nvSpPr>
        <p:spPr bwMode="auto">
          <a:xfrm>
            <a:off x="3044825" y="4367213"/>
            <a:ext cx="52387" cy="52387"/>
          </a:xfrm>
          <a:custGeom>
            <a:avLst/>
            <a:gdLst/>
            <a:ahLst/>
            <a:cxnLst>
              <a:cxn ang="0">
                <a:pos x="16" y="0"/>
              </a:cxn>
              <a:cxn ang="0">
                <a:pos x="33" y="17"/>
              </a:cxn>
              <a:cxn ang="0">
                <a:pos x="16" y="33"/>
              </a:cxn>
              <a:cxn ang="0">
                <a:pos x="0" y="17"/>
              </a:cxn>
              <a:cxn ang="0">
                <a:pos x="16" y="0"/>
              </a:cxn>
            </a:cxnLst>
            <a:rect l="0" t="0" r="r" b="b"/>
            <a:pathLst>
              <a:path w="33" h="33">
                <a:moveTo>
                  <a:pt x="16" y="0"/>
                </a:moveTo>
                <a:lnTo>
                  <a:pt x="33" y="17"/>
                </a:lnTo>
                <a:lnTo>
                  <a:pt x="16" y="33"/>
                </a:lnTo>
                <a:lnTo>
                  <a:pt x="0" y="17"/>
                </a:lnTo>
                <a:lnTo>
                  <a:pt x="16"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62" name="Freeform 62"/>
          <p:cNvSpPr>
            <a:spLocks/>
          </p:cNvSpPr>
          <p:nvPr/>
        </p:nvSpPr>
        <p:spPr bwMode="auto">
          <a:xfrm>
            <a:off x="2362200" y="2735263"/>
            <a:ext cx="52387" cy="53975"/>
          </a:xfrm>
          <a:custGeom>
            <a:avLst/>
            <a:gdLst/>
            <a:ahLst/>
            <a:cxnLst>
              <a:cxn ang="0">
                <a:pos x="17" y="0"/>
              </a:cxn>
              <a:cxn ang="0">
                <a:pos x="33" y="17"/>
              </a:cxn>
              <a:cxn ang="0">
                <a:pos x="17" y="34"/>
              </a:cxn>
              <a:cxn ang="0">
                <a:pos x="0" y="17"/>
              </a:cxn>
              <a:cxn ang="0">
                <a:pos x="17" y="0"/>
              </a:cxn>
            </a:cxnLst>
            <a:rect l="0" t="0" r="r" b="b"/>
            <a:pathLst>
              <a:path w="33" h="34">
                <a:moveTo>
                  <a:pt x="17" y="0"/>
                </a:moveTo>
                <a:lnTo>
                  <a:pt x="33"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63" name="Freeform 63"/>
          <p:cNvSpPr>
            <a:spLocks/>
          </p:cNvSpPr>
          <p:nvPr/>
        </p:nvSpPr>
        <p:spPr bwMode="auto">
          <a:xfrm>
            <a:off x="2397125" y="2930525"/>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64" name="Freeform 64"/>
          <p:cNvSpPr>
            <a:spLocks/>
          </p:cNvSpPr>
          <p:nvPr/>
        </p:nvSpPr>
        <p:spPr bwMode="auto">
          <a:xfrm>
            <a:off x="2397125" y="2495550"/>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65" name="Freeform 65"/>
          <p:cNvSpPr>
            <a:spLocks/>
          </p:cNvSpPr>
          <p:nvPr/>
        </p:nvSpPr>
        <p:spPr bwMode="auto">
          <a:xfrm>
            <a:off x="2246312" y="2416175"/>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66" name="Freeform 66"/>
          <p:cNvSpPr>
            <a:spLocks/>
          </p:cNvSpPr>
          <p:nvPr/>
        </p:nvSpPr>
        <p:spPr bwMode="auto">
          <a:xfrm>
            <a:off x="3194050" y="2974975"/>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67" name="Freeform 67"/>
          <p:cNvSpPr>
            <a:spLocks/>
          </p:cNvSpPr>
          <p:nvPr/>
        </p:nvSpPr>
        <p:spPr bwMode="auto">
          <a:xfrm>
            <a:off x="2743200" y="2814638"/>
            <a:ext cx="52387" cy="53975"/>
          </a:xfrm>
          <a:custGeom>
            <a:avLst/>
            <a:gdLst/>
            <a:ahLst/>
            <a:cxnLst>
              <a:cxn ang="0">
                <a:pos x="17" y="0"/>
              </a:cxn>
              <a:cxn ang="0">
                <a:pos x="33" y="17"/>
              </a:cxn>
              <a:cxn ang="0">
                <a:pos x="17" y="34"/>
              </a:cxn>
              <a:cxn ang="0">
                <a:pos x="0" y="17"/>
              </a:cxn>
              <a:cxn ang="0">
                <a:pos x="17" y="0"/>
              </a:cxn>
            </a:cxnLst>
            <a:rect l="0" t="0" r="r" b="b"/>
            <a:pathLst>
              <a:path w="33" h="34">
                <a:moveTo>
                  <a:pt x="17" y="0"/>
                </a:moveTo>
                <a:lnTo>
                  <a:pt x="33"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68" name="Freeform 68"/>
          <p:cNvSpPr>
            <a:spLocks/>
          </p:cNvSpPr>
          <p:nvPr/>
        </p:nvSpPr>
        <p:spPr bwMode="auto">
          <a:xfrm>
            <a:off x="4373562" y="3568700"/>
            <a:ext cx="52388" cy="53975"/>
          </a:xfrm>
          <a:custGeom>
            <a:avLst/>
            <a:gdLst/>
            <a:ahLst/>
            <a:cxnLst>
              <a:cxn ang="0">
                <a:pos x="16" y="0"/>
              </a:cxn>
              <a:cxn ang="0">
                <a:pos x="33" y="17"/>
              </a:cxn>
              <a:cxn ang="0">
                <a:pos x="16" y="34"/>
              </a:cxn>
              <a:cxn ang="0">
                <a:pos x="0" y="17"/>
              </a:cxn>
              <a:cxn ang="0">
                <a:pos x="16" y="0"/>
              </a:cxn>
            </a:cxnLst>
            <a:rect l="0" t="0" r="r" b="b"/>
            <a:pathLst>
              <a:path w="33" h="34">
                <a:moveTo>
                  <a:pt x="16" y="0"/>
                </a:moveTo>
                <a:lnTo>
                  <a:pt x="33" y="17"/>
                </a:lnTo>
                <a:lnTo>
                  <a:pt x="16" y="34"/>
                </a:lnTo>
                <a:lnTo>
                  <a:pt x="0" y="17"/>
                </a:lnTo>
                <a:lnTo>
                  <a:pt x="16"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69" name="Freeform 69"/>
          <p:cNvSpPr>
            <a:spLocks/>
          </p:cNvSpPr>
          <p:nvPr/>
        </p:nvSpPr>
        <p:spPr bwMode="auto">
          <a:xfrm>
            <a:off x="2211387" y="3135313"/>
            <a:ext cx="52388" cy="52387"/>
          </a:xfrm>
          <a:custGeom>
            <a:avLst/>
            <a:gdLst/>
            <a:ahLst/>
            <a:cxnLst>
              <a:cxn ang="0">
                <a:pos x="17" y="0"/>
              </a:cxn>
              <a:cxn ang="0">
                <a:pos x="33" y="16"/>
              </a:cxn>
              <a:cxn ang="0">
                <a:pos x="17" y="33"/>
              </a:cxn>
              <a:cxn ang="0">
                <a:pos x="0" y="16"/>
              </a:cxn>
              <a:cxn ang="0">
                <a:pos x="17" y="0"/>
              </a:cxn>
            </a:cxnLst>
            <a:rect l="0" t="0" r="r" b="b"/>
            <a:pathLst>
              <a:path w="33" h="33">
                <a:moveTo>
                  <a:pt x="17" y="0"/>
                </a:moveTo>
                <a:lnTo>
                  <a:pt x="33" y="16"/>
                </a:lnTo>
                <a:lnTo>
                  <a:pt x="17" y="33"/>
                </a:lnTo>
                <a:lnTo>
                  <a:pt x="0" y="16"/>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70" name="Freeform 70"/>
          <p:cNvSpPr>
            <a:spLocks/>
          </p:cNvSpPr>
          <p:nvPr/>
        </p:nvSpPr>
        <p:spPr bwMode="auto">
          <a:xfrm>
            <a:off x="2095500" y="2220913"/>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71" name="Freeform 71"/>
          <p:cNvSpPr>
            <a:spLocks/>
          </p:cNvSpPr>
          <p:nvPr/>
        </p:nvSpPr>
        <p:spPr bwMode="auto">
          <a:xfrm>
            <a:off x="3114675" y="3409950"/>
            <a:ext cx="53975" cy="52388"/>
          </a:xfrm>
          <a:custGeom>
            <a:avLst/>
            <a:gdLst/>
            <a:ahLst/>
            <a:cxnLst>
              <a:cxn ang="0">
                <a:pos x="17" y="0"/>
              </a:cxn>
              <a:cxn ang="0">
                <a:pos x="34" y="16"/>
              </a:cxn>
              <a:cxn ang="0">
                <a:pos x="17" y="33"/>
              </a:cxn>
              <a:cxn ang="0">
                <a:pos x="0" y="16"/>
              </a:cxn>
              <a:cxn ang="0">
                <a:pos x="17" y="0"/>
              </a:cxn>
            </a:cxnLst>
            <a:rect l="0" t="0" r="r" b="b"/>
            <a:pathLst>
              <a:path w="34" h="33">
                <a:moveTo>
                  <a:pt x="17" y="0"/>
                </a:moveTo>
                <a:lnTo>
                  <a:pt x="34" y="16"/>
                </a:lnTo>
                <a:lnTo>
                  <a:pt x="17" y="33"/>
                </a:lnTo>
                <a:lnTo>
                  <a:pt x="0" y="16"/>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72" name="Freeform 72"/>
          <p:cNvSpPr>
            <a:spLocks/>
          </p:cNvSpPr>
          <p:nvPr/>
        </p:nvSpPr>
        <p:spPr bwMode="auto">
          <a:xfrm>
            <a:off x="3275012" y="3924300"/>
            <a:ext cx="52388" cy="52388"/>
          </a:xfrm>
          <a:custGeom>
            <a:avLst/>
            <a:gdLst/>
            <a:ahLst/>
            <a:cxnLst>
              <a:cxn ang="0">
                <a:pos x="16" y="0"/>
              </a:cxn>
              <a:cxn ang="0">
                <a:pos x="33" y="16"/>
              </a:cxn>
              <a:cxn ang="0">
                <a:pos x="16" y="33"/>
              </a:cxn>
              <a:cxn ang="0">
                <a:pos x="0" y="16"/>
              </a:cxn>
              <a:cxn ang="0">
                <a:pos x="16" y="0"/>
              </a:cxn>
            </a:cxnLst>
            <a:rect l="0" t="0" r="r" b="b"/>
            <a:pathLst>
              <a:path w="33" h="33">
                <a:moveTo>
                  <a:pt x="16" y="0"/>
                </a:moveTo>
                <a:lnTo>
                  <a:pt x="33" y="16"/>
                </a:lnTo>
                <a:lnTo>
                  <a:pt x="16" y="33"/>
                </a:lnTo>
                <a:lnTo>
                  <a:pt x="0" y="16"/>
                </a:lnTo>
                <a:lnTo>
                  <a:pt x="16"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73" name="Freeform 73"/>
          <p:cNvSpPr>
            <a:spLocks/>
          </p:cNvSpPr>
          <p:nvPr/>
        </p:nvSpPr>
        <p:spPr bwMode="auto">
          <a:xfrm>
            <a:off x="2282825" y="3613150"/>
            <a:ext cx="52387" cy="53975"/>
          </a:xfrm>
          <a:custGeom>
            <a:avLst/>
            <a:gdLst/>
            <a:ahLst/>
            <a:cxnLst>
              <a:cxn ang="0">
                <a:pos x="16" y="0"/>
              </a:cxn>
              <a:cxn ang="0">
                <a:pos x="33" y="17"/>
              </a:cxn>
              <a:cxn ang="0">
                <a:pos x="16" y="34"/>
              </a:cxn>
              <a:cxn ang="0">
                <a:pos x="0" y="17"/>
              </a:cxn>
              <a:cxn ang="0">
                <a:pos x="16" y="0"/>
              </a:cxn>
            </a:cxnLst>
            <a:rect l="0" t="0" r="r" b="b"/>
            <a:pathLst>
              <a:path w="33" h="34">
                <a:moveTo>
                  <a:pt x="16" y="0"/>
                </a:moveTo>
                <a:lnTo>
                  <a:pt x="33" y="17"/>
                </a:lnTo>
                <a:lnTo>
                  <a:pt x="16" y="34"/>
                </a:lnTo>
                <a:lnTo>
                  <a:pt x="0" y="17"/>
                </a:lnTo>
                <a:lnTo>
                  <a:pt x="16"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74" name="Freeform 74"/>
          <p:cNvSpPr>
            <a:spLocks/>
          </p:cNvSpPr>
          <p:nvPr/>
        </p:nvSpPr>
        <p:spPr bwMode="auto">
          <a:xfrm>
            <a:off x="2132012" y="2814638"/>
            <a:ext cx="52388" cy="53975"/>
          </a:xfrm>
          <a:custGeom>
            <a:avLst/>
            <a:gdLst/>
            <a:ahLst/>
            <a:cxnLst>
              <a:cxn ang="0">
                <a:pos x="17" y="0"/>
              </a:cxn>
              <a:cxn ang="0">
                <a:pos x="33" y="17"/>
              </a:cxn>
              <a:cxn ang="0">
                <a:pos x="17" y="34"/>
              </a:cxn>
              <a:cxn ang="0">
                <a:pos x="0" y="17"/>
              </a:cxn>
              <a:cxn ang="0">
                <a:pos x="17" y="0"/>
              </a:cxn>
            </a:cxnLst>
            <a:rect l="0" t="0" r="r" b="b"/>
            <a:pathLst>
              <a:path w="33" h="34">
                <a:moveTo>
                  <a:pt x="17" y="0"/>
                </a:moveTo>
                <a:lnTo>
                  <a:pt x="33"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75" name="Freeform 75"/>
          <p:cNvSpPr>
            <a:spLocks/>
          </p:cNvSpPr>
          <p:nvPr/>
        </p:nvSpPr>
        <p:spPr bwMode="auto">
          <a:xfrm>
            <a:off x="3079750" y="3373438"/>
            <a:ext cx="52387" cy="53975"/>
          </a:xfrm>
          <a:custGeom>
            <a:avLst/>
            <a:gdLst/>
            <a:ahLst/>
            <a:cxnLst>
              <a:cxn ang="0">
                <a:pos x="17" y="0"/>
              </a:cxn>
              <a:cxn ang="0">
                <a:pos x="33" y="17"/>
              </a:cxn>
              <a:cxn ang="0">
                <a:pos x="17" y="34"/>
              </a:cxn>
              <a:cxn ang="0">
                <a:pos x="0" y="17"/>
              </a:cxn>
              <a:cxn ang="0">
                <a:pos x="17" y="0"/>
              </a:cxn>
            </a:cxnLst>
            <a:rect l="0" t="0" r="r" b="b"/>
            <a:pathLst>
              <a:path w="33" h="34">
                <a:moveTo>
                  <a:pt x="17" y="0"/>
                </a:moveTo>
                <a:lnTo>
                  <a:pt x="33"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76" name="Freeform 76"/>
          <p:cNvSpPr>
            <a:spLocks/>
          </p:cNvSpPr>
          <p:nvPr/>
        </p:nvSpPr>
        <p:spPr bwMode="auto">
          <a:xfrm>
            <a:off x="2166937" y="2814638"/>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77" name="Freeform 77"/>
          <p:cNvSpPr>
            <a:spLocks/>
          </p:cNvSpPr>
          <p:nvPr/>
        </p:nvSpPr>
        <p:spPr bwMode="auto">
          <a:xfrm>
            <a:off x="4027487" y="4206875"/>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78" name="Freeform 78"/>
          <p:cNvSpPr>
            <a:spLocks/>
          </p:cNvSpPr>
          <p:nvPr/>
        </p:nvSpPr>
        <p:spPr bwMode="auto">
          <a:xfrm>
            <a:off x="2778125" y="4287838"/>
            <a:ext cx="53975" cy="52387"/>
          </a:xfrm>
          <a:custGeom>
            <a:avLst/>
            <a:gdLst/>
            <a:ahLst/>
            <a:cxnLst>
              <a:cxn ang="0">
                <a:pos x="17" y="0"/>
              </a:cxn>
              <a:cxn ang="0">
                <a:pos x="34" y="16"/>
              </a:cxn>
              <a:cxn ang="0">
                <a:pos x="17" y="33"/>
              </a:cxn>
              <a:cxn ang="0">
                <a:pos x="0" y="16"/>
              </a:cxn>
              <a:cxn ang="0">
                <a:pos x="17" y="0"/>
              </a:cxn>
            </a:cxnLst>
            <a:rect l="0" t="0" r="r" b="b"/>
            <a:pathLst>
              <a:path w="34" h="33">
                <a:moveTo>
                  <a:pt x="17" y="0"/>
                </a:moveTo>
                <a:lnTo>
                  <a:pt x="34" y="16"/>
                </a:lnTo>
                <a:lnTo>
                  <a:pt x="17" y="33"/>
                </a:lnTo>
                <a:lnTo>
                  <a:pt x="0" y="16"/>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79" name="Freeform 79"/>
          <p:cNvSpPr>
            <a:spLocks/>
          </p:cNvSpPr>
          <p:nvPr/>
        </p:nvSpPr>
        <p:spPr bwMode="auto">
          <a:xfrm>
            <a:off x="2743200" y="4048125"/>
            <a:ext cx="52387" cy="52388"/>
          </a:xfrm>
          <a:custGeom>
            <a:avLst/>
            <a:gdLst/>
            <a:ahLst/>
            <a:cxnLst>
              <a:cxn ang="0">
                <a:pos x="17" y="0"/>
              </a:cxn>
              <a:cxn ang="0">
                <a:pos x="33" y="16"/>
              </a:cxn>
              <a:cxn ang="0">
                <a:pos x="17" y="33"/>
              </a:cxn>
              <a:cxn ang="0">
                <a:pos x="0" y="16"/>
              </a:cxn>
              <a:cxn ang="0">
                <a:pos x="17" y="0"/>
              </a:cxn>
            </a:cxnLst>
            <a:rect l="0" t="0" r="r" b="b"/>
            <a:pathLst>
              <a:path w="33" h="33">
                <a:moveTo>
                  <a:pt x="17" y="0"/>
                </a:moveTo>
                <a:lnTo>
                  <a:pt x="33" y="16"/>
                </a:lnTo>
                <a:lnTo>
                  <a:pt x="17" y="33"/>
                </a:lnTo>
                <a:lnTo>
                  <a:pt x="0" y="16"/>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80" name="Freeform 80"/>
          <p:cNvSpPr>
            <a:spLocks/>
          </p:cNvSpPr>
          <p:nvPr/>
        </p:nvSpPr>
        <p:spPr bwMode="auto">
          <a:xfrm>
            <a:off x="3114675" y="3692525"/>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81" name="Freeform 81"/>
          <p:cNvSpPr>
            <a:spLocks/>
          </p:cNvSpPr>
          <p:nvPr/>
        </p:nvSpPr>
        <p:spPr bwMode="auto">
          <a:xfrm>
            <a:off x="4027487" y="3924300"/>
            <a:ext cx="53975" cy="52388"/>
          </a:xfrm>
          <a:custGeom>
            <a:avLst/>
            <a:gdLst/>
            <a:ahLst/>
            <a:cxnLst>
              <a:cxn ang="0">
                <a:pos x="17" y="0"/>
              </a:cxn>
              <a:cxn ang="0">
                <a:pos x="34" y="16"/>
              </a:cxn>
              <a:cxn ang="0">
                <a:pos x="17" y="33"/>
              </a:cxn>
              <a:cxn ang="0">
                <a:pos x="0" y="16"/>
              </a:cxn>
              <a:cxn ang="0">
                <a:pos x="17" y="0"/>
              </a:cxn>
            </a:cxnLst>
            <a:rect l="0" t="0" r="r" b="b"/>
            <a:pathLst>
              <a:path w="34" h="33">
                <a:moveTo>
                  <a:pt x="17" y="0"/>
                </a:moveTo>
                <a:lnTo>
                  <a:pt x="34" y="16"/>
                </a:lnTo>
                <a:lnTo>
                  <a:pt x="17" y="33"/>
                </a:lnTo>
                <a:lnTo>
                  <a:pt x="0" y="16"/>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82" name="Freeform 82"/>
          <p:cNvSpPr>
            <a:spLocks/>
          </p:cNvSpPr>
          <p:nvPr/>
        </p:nvSpPr>
        <p:spPr bwMode="auto">
          <a:xfrm>
            <a:off x="2778125" y="3808413"/>
            <a:ext cx="53975" cy="52387"/>
          </a:xfrm>
          <a:custGeom>
            <a:avLst/>
            <a:gdLst/>
            <a:ahLst/>
            <a:cxnLst>
              <a:cxn ang="0">
                <a:pos x="17" y="0"/>
              </a:cxn>
              <a:cxn ang="0">
                <a:pos x="34" y="17"/>
              </a:cxn>
              <a:cxn ang="0">
                <a:pos x="17" y="33"/>
              </a:cxn>
              <a:cxn ang="0">
                <a:pos x="0" y="17"/>
              </a:cxn>
              <a:cxn ang="0">
                <a:pos x="17" y="0"/>
              </a:cxn>
            </a:cxnLst>
            <a:rect l="0" t="0" r="r" b="b"/>
            <a:pathLst>
              <a:path w="34" h="33">
                <a:moveTo>
                  <a:pt x="17" y="0"/>
                </a:moveTo>
                <a:lnTo>
                  <a:pt x="34" y="17"/>
                </a:lnTo>
                <a:lnTo>
                  <a:pt x="17" y="33"/>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83" name="Freeform 83"/>
          <p:cNvSpPr>
            <a:spLocks/>
          </p:cNvSpPr>
          <p:nvPr/>
        </p:nvSpPr>
        <p:spPr bwMode="auto">
          <a:xfrm>
            <a:off x="2743200" y="2974975"/>
            <a:ext cx="52387" cy="53975"/>
          </a:xfrm>
          <a:custGeom>
            <a:avLst/>
            <a:gdLst/>
            <a:ahLst/>
            <a:cxnLst>
              <a:cxn ang="0">
                <a:pos x="17" y="0"/>
              </a:cxn>
              <a:cxn ang="0">
                <a:pos x="33" y="17"/>
              </a:cxn>
              <a:cxn ang="0">
                <a:pos x="17" y="34"/>
              </a:cxn>
              <a:cxn ang="0">
                <a:pos x="0" y="17"/>
              </a:cxn>
              <a:cxn ang="0">
                <a:pos x="17" y="0"/>
              </a:cxn>
            </a:cxnLst>
            <a:rect l="0" t="0" r="r" b="b"/>
            <a:pathLst>
              <a:path w="33" h="34">
                <a:moveTo>
                  <a:pt x="17" y="0"/>
                </a:moveTo>
                <a:lnTo>
                  <a:pt x="33"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84" name="Freeform 84"/>
          <p:cNvSpPr>
            <a:spLocks/>
          </p:cNvSpPr>
          <p:nvPr/>
        </p:nvSpPr>
        <p:spPr bwMode="auto">
          <a:xfrm>
            <a:off x="3114675" y="3648075"/>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85" name="Freeform 85"/>
          <p:cNvSpPr>
            <a:spLocks/>
          </p:cNvSpPr>
          <p:nvPr/>
        </p:nvSpPr>
        <p:spPr bwMode="auto">
          <a:xfrm>
            <a:off x="5400675" y="4287838"/>
            <a:ext cx="53975" cy="52387"/>
          </a:xfrm>
          <a:custGeom>
            <a:avLst/>
            <a:gdLst/>
            <a:ahLst/>
            <a:cxnLst>
              <a:cxn ang="0">
                <a:pos x="17" y="0"/>
              </a:cxn>
              <a:cxn ang="0">
                <a:pos x="34" y="16"/>
              </a:cxn>
              <a:cxn ang="0">
                <a:pos x="17" y="33"/>
              </a:cxn>
              <a:cxn ang="0">
                <a:pos x="0" y="16"/>
              </a:cxn>
              <a:cxn ang="0">
                <a:pos x="17" y="0"/>
              </a:cxn>
            </a:cxnLst>
            <a:rect l="0" t="0" r="r" b="b"/>
            <a:pathLst>
              <a:path w="34" h="33">
                <a:moveTo>
                  <a:pt x="17" y="0"/>
                </a:moveTo>
                <a:lnTo>
                  <a:pt x="34" y="16"/>
                </a:lnTo>
                <a:lnTo>
                  <a:pt x="17" y="33"/>
                </a:lnTo>
                <a:lnTo>
                  <a:pt x="0" y="16"/>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86" name="Freeform 86"/>
          <p:cNvSpPr>
            <a:spLocks/>
          </p:cNvSpPr>
          <p:nvPr/>
        </p:nvSpPr>
        <p:spPr bwMode="auto">
          <a:xfrm>
            <a:off x="3044825" y="3409950"/>
            <a:ext cx="52387" cy="52388"/>
          </a:xfrm>
          <a:custGeom>
            <a:avLst/>
            <a:gdLst/>
            <a:ahLst/>
            <a:cxnLst>
              <a:cxn ang="0">
                <a:pos x="16" y="0"/>
              </a:cxn>
              <a:cxn ang="0">
                <a:pos x="33" y="16"/>
              </a:cxn>
              <a:cxn ang="0">
                <a:pos x="16" y="33"/>
              </a:cxn>
              <a:cxn ang="0">
                <a:pos x="0" y="16"/>
              </a:cxn>
              <a:cxn ang="0">
                <a:pos x="16" y="0"/>
              </a:cxn>
            </a:cxnLst>
            <a:rect l="0" t="0" r="r" b="b"/>
            <a:pathLst>
              <a:path w="33" h="33">
                <a:moveTo>
                  <a:pt x="16" y="0"/>
                </a:moveTo>
                <a:lnTo>
                  <a:pt x="33" y="16"/>
                </a:lnTo>
                <a:lnTo>
                  <a:pt x="16" y="33"/>
                </a:lnTo>
                <a:lnTo>
                  <a:pt x="0" y="16"/>
                </a:lnTo>
                <a:lnTo>
                  <a:pt x="16"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87" name="Freeform 87"/>
          <p:cNvSpPr>
            <a:spLocks/>
          </p:cNvSpPr>
          <p:nvPr/>
        </p:nvSpPr>
        <p:spPr bwMode="auto">
          <a:xfrm>
            <a:off x="2362200" y="2814638"/>
            <a:ext cx="52387" cy="53975"/>
          </a:xfrm>
          <a:custGeom>
            <a:avLst/>
            <a:gdLst/>
            <a:ahLst/>
            <a:cxnLst>
              <a:cxn ang="0">
                <a:pos x="17" y="0"/>
              </a:cxn>
              <a:cxn ang="0">
                <a:pos x="33" y="17"/>
              </a:cxn>
              <a:cxn ang="0">
                <a:pos x="17" y="34"/>
              </a:cxn>
              <a:cxn ang="0">
                <a:pos x="0" y="17"/>
              </a:cxn>
              <a:cxn ang="0">
                <a:pos x="17" y="0"/>
              </a:cxn>
            </a:cxnLst>
            <a:rect l="0" t="0" r="r" b="b"/>
            <a:pathLst>
              <a:path w="33" h="34">
                <a:moveTo>
                  <a:pt x="17" y="0"/>
                </a:moveTo>
                <a:lnTo>
                  <a:pt x="33"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88" name="Freeform 88"/>
          <p:cNvSpPr>
            <a:spLocks/>
          </p:cNvSpPr>
          <p:nvPr/>
        </p:nvSpPr>
        <p:spPr bwMode="auto">
          <a:xfrm>
            <a:off x="2397125" y="2336800"/>
            <a:ext cx="53975" cy="52388"/>
          </a:xfrm>
          <a:custGeom>
            <a:avLst/>
            <a:gdLst/>
            <a:ahLst/>
            <a:cxnLst>
              <a:cxn ang="0">
                <a:pos x="17" y="0"/>
              </a:cxn>
              <a:cxn ang="0">
                <a:pos x="34" y="17"/>
              </a:cxn>
              <a:cxn ang="0">
                <a:pos x="17" y="33"/>
              </a:cxn>
              <a:cxn ang="0">
                <a:pos x="0" y="17"/>
              </a:cxn>
              <a:cxn ang="0">
                <a:pos x="17" y="0"/>
              </a:cxn>
            </a:cxnLst>
            <a:rect l="0" t="0" r="r" b="b"/>
            <a:pathLst>
              <a:path w="34" h="33">
                <a:moveTo>
                  <a:pt x="17" y="0"/>
                </a:moveTo>
                <a:lnTo>
                  <a:pt x="34" y="17"/>
                </a:lnTo>
                <a:lnTo>
                  <a:pt x="17" y="33"/>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89" name="Freeform 89"/>
          <p:cNvSpPr>
            <a:spLocks/>
          </p:cNvSpPr>
          <p:nvPr/>
        </p:nvSpPr>
        <p:spPr bwMode="auto">
          <a:xfrm>
            <a:off x="2397125" y="2620963"/>
            <a:ext cx="53975" cy="52387"/>
          </a:xfrm>
          <a:custGeom>
            <a:avLst/>
            <a:gdLst/>
            <a:ahLst/>
            <a:cxnLst>
              <a:cxn ang="0">
                <a:pos x="17" y="0"/>
              </a:cxn>
              <a:cxn ang="0">
                <a:pos x="34" y="16"/>
              </a:cxn>
              <a:cxn ang="0">
                <a:pos x="17" y="33"/>
              </a:cxn>
              <a:cxn ang="0">
                <a:pos x="0" y="16"/>
              </a:cxn>
              <a:cxn ang="0">
                <a:pos x="17" y="0"/>
              </a:cxn>
            </a:cxnLst>
            <a:rect l="0" t="0" r="r" b="b"/>
            <a:pathLst>
              <a:path w="34" h="33">
                <a:moveTo>
                  <a:pt x="17" y="0"/>
                </a:moveTo>
                <a:lnTo>
                  <a:pt x="34" y="16"/>
                </a:lnTo>
                <a:lnTo>
                  <a:pt x="17" y="33"/>
                </a:lnTo>
                <a:lnTo>
                  <a:pt x="0" y="16"/>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90" name="Freeform 90"/>
          <p:cNvSpPr>
            <a:spLocks/>
          </p:cNvSpPr>
          <p:nvPr/>
        </p:nvSpPr>
        <p:spPr bwMode="auto">
          <a:xfrm>
            <a:off x="2246312" y="2460625"/>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91" name="Freeform 91"/>
          <p:cNvSpPr>
            <a:spLocks/>
          </p:cNvSpPr>
          <p:nvPr/>
        </p:nvSpPr>
        <p:spPr bwMode="auto">
          <a:xfrm>
            <a:off x="3194050" y="3808413"/>
            <a:ext cx="53975" cy="52387"/>
          </a:xfrm>
          <a:custGeom>
            <a:avLst/>
            <a:gdLst/>
            <a:ahLst/>
            <a:cxnLst>
              <a:cxn ang="0">
                <a:pos x="17" y="0"/>
              </a:cxn>
              <a:cxn ang="0">
                <a:pos x="34" y="17"/>
              </a:cxn>
              <a:cxn ang="0">
                <a:pos x="17" y="33"/>
              </a:cxn>
              <a:cxn ang="0">
                <a:pos x="0" y="17"/>
              </a:cxn>
              <a:cxn ang="0">
                <a:pos x="17" y="0"/>
              </a:cxn>
            </a:cxnLst>
            <a:rect l="0" t="0" r="r" b="b"/>
            <a:pathLst>
              <a:path w="34" h="33">
                <a:moveTo>
                  <a:pt x="17" y="0"/>
                </a:moveTo>
                <a:lnTo>
                  <a:pt x="34" y="17"/>
                </a:lnTo>
                <a:lnTo>
                  <a:pt x="17" y="33"/>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92" name="Freeform 92"/>
          <p:cNvSpPr>
            <a:spLocks/>
          </p:cNvSpPr>
          <p:nvPr/>
        </p:nvSpPr>
        <p:spPr bwMode="auto">
          <a:xfrm>
            <a:off x="2743200" y="3648075"/>
            <a:ext cx="52387" cy="53975"/>
          </a:xfrm>
          <a:custGeom>
            <a:avLst/>
            <a:gdLst/>
            <a:ahLst/>
            <a:cxnLst>
              <a:cxn ang="0">
                <a:pos x="17" y="0"/>
              </a:cxn>
              <a:cxn ang="0">
                <a:pos x="33" y="17"/>
              </a:cxn>
              <a:cxn ang="0">
                <a:pos x="17" y="34"/>
              </a:cxn>
              <a:cxn ang="0">
                <a:pos x="0" y="17"/>
              </a:cxn>
              <a:cxn ang="0">
                <a:pos x="17" y="0"/>
              </a:cxn>
            </a:cxnLst>
            <a:rect l="0" t="0" r="r" b="b"/>
            <a:pathLst>
              <a:path w="33" h="34">
                <a:moveTo>
                  <a:pt x="17" y="0"/>
                </a:moveTo>
                <a:lnTo>
                  <a:pt x="33"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93" name="Freeform 93"/>
          <p:cNvSpPr>
            <a:spLocks/>
          </p:cNvSpPr>
          <p:nvPr/>
        </p:nvSpPr>
        <p:spPr bwMode="auto">
          <a:xfrm>
            <a:off x="4373562" y="4322763"/>
            <a:ext cx="52388" cy="52387"/>
          </a:xfrm>
          <a:custGeom>
            <a:avLst/>
            <a:gdLst/>
            <a:ahLst/>
            <a:cxnLst>
              <a:cxn ang="0">
                <a:pos x="16" y="0"/>
              </a:cxn>
              <a:cxn ang="0">
                <a:pos x="33" y="17"/>
              </a:cxn>
              <a:cxn ang="0">
                <a:pos x="16" y="33"/>
              </a:cxn>
              <a:cxn ang="0">
                <a:pos x="0" y="17"/>
              </a:cxn>
              <a:cxn ang="0">
                <a:pos x="16" y="0"/>
              </a:cxn>
            </a:cxnLst>
            <a:rect l="0" t="0" r="r" b="b"/>
            <a:pathLst>
              <a:path w="33" h="33">
                <a:moveTo>
                  <a:pt x="16" y="0"/>
                </a:moveTo>
                <a:lnTo>
                  <a:pt x="33" y="17"/>
                </a:lnTo>
                <a:lnTo>
                  <a:pt x="16" y="33"/>
                </a:lnTo>
                <a:lnTo>
                  <a:pt x="0" y="17"/>
                </a:lnTo>
                <a:lnTo>
                  <a:pt x="16"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94" name="Freeform 94"/>
          <p:cNvSpPr>
            <a:spLocks/>
          </p:cNvSpPr>
          <p:nvPr/>
        </p:nvSpPr>
        <p:spPr bwMode="auto">
          <a:xfrm>
            <a:off x="4373562" y="4525963"/>
            <a:ext cx="52388" cy="53975"/>
          </a:xfrm>
          <a:custGeom>
            <a:avLst/>
            <a:gdLst/>
            <a:ahLst/>
            <a:cxnLst>
              <a:cxn ang="0">
                <a:pos x="16" y="0"/>
              </a:cxn>
              <a:cxn ang="0">
                <a:pos x="33" y="17"/>
              </a:cxn>
              <a:cxn ang="0">
                <a:pos x="16" y="34"/>
              </a:cxn>
              <a:cxn ang="0">
                <a:pos x="0" y="17"/>
              </a:cxn>
              <a:cxn ang="0">
                <a:pos x="16" y="0"/>
              </a:cxn>
            </a:cxnLst>
            <a:rect l="0" t="0" r="r" b="b"/>
            <a:pathLst>
              <a:path w="33" h="34">
                <a:moveTo>
                  <a:pt x="16" y="0"/>
                </a:moveTo>
                <a:lnTo>
                  <a:pt x="33" y="17"/>
                </a:lnTo>
                <a:lnTo>
                  <a:pt x="16" y="34"/>
                </a:lnTo>
                <a:lnTo>
                  <a:pt x="0" y="17"/>
                </a:lnTo>
                <a:lnTo>
                  <a:pt x="16"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95" name="Freeform 95"/>
          <p:cNvSpPr>
            <a:spLocks/>
          </p:cNvSpPr>
          <p:nvPr/>
        </p:nvSpPr>
        <p:spPr bwMode="auto">
          <a:xfrm>
            <a:off x="2211387" y="2930525"/>
            <a:ext cx="52388" cy="53975"/>
          </a:xfrm>
          <a:custGeom>
            <a:avLst/>
            <a:gdLst/>
            <a:ahLst/>
            <a:cxnLst>
              <a:cxn ang="0">
                <a:pos x="17" y="0"/>
              </a:cxn>
              <a:cxn ang="0">
                <a:pos x="33" y="17"/>
              </a:cxn>
              <a:cxn ang="0">
                <a:pos x="17" y="34"/>
              </a:cxn>
              <a:cxn ang="0">
                <a:pos x="0" y="17"/>
              </a:cxn>
              <a:cxn ang="0">
                <a:pos x="17" y="0"/>
              </a:cxn>
            </a:cxnLst>
            <a:rect l="0" t="0" r="r" b="b"/>
            <a:pathLst>
              <a:path w="33" h="34">
                <a:moveTo>
                  <a:pt x="17" y="0"/>
                </a:moveTo>
                <a:lnTo>
                  <a:pt x="33"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96" name="Freeform 96"/>
          <p:cNvSpPr>
            <a:spLocks/>
          </p:cNvSpPr>
          <p:nvPr/>
        </p:nvSpPr>
        <p:spPr bwMode="auto">
          <a:xfrm>
            <a:off x="2095500" y="2495550"/>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97" name="Freeform 97"/>
          <p:cNvSpPr>
            <a:spLocks/>
          </p:cNvSpPr>
          <p:nvPr/>
        </p:nvSpPr>
        <p:spPr bwMode="auto">
          <a:xfrm>
            <a:off x="3114675" y="3568700"/>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98" name="Freeform 98"/>
          <p:cNvSpPr>
            <a:spLocks/>
          </p:cNvSpPr>
          <p:nvPr/>
        </p:nvSpPr>
        <p:spPr bwMode="auto">
          <a:xfrm>
            <a:off x="3275012" y="3773488"/>
            <a:ext cx="52388" cy="52387"/>
          </a:xfrm>
          <a:custGeom>
            <a:avLst/>
            <a:gdLst/>
            <a:ahLst/>
            <a:cxnLst>
              <a:cxn ang="0">
                <a:pos x="16" y="0"/>
              </a:cxn>
              <a:cxn ang="0">
                <a:pos x="33" y="16"/>
              </a:cxn>
              <a:cxn ang="0">
                <a:pos x="16" y="33"/>
              </a:cxn>
              <a:cxn ang="0">
                <a:pos x="0" y="16"/>
              </a:cxn>
              <a:cxn ang="0">
                <a:pos x="16" y="0"/>
              </a:cxn>
            </a:cxnLst>
            <a:rect l="0" t="0" r="r" b="b"/>
            <a:pathLst>
              <a:path w="33" h="33">
                <a:moveTo>
                  <a:pt x="16" y="0"/>
                </a:moveTo>
                <a:lnTo>
                  <a:pt x="33" y="16"/>
                </a:lnTo>
                <a:lnTo>
                  <a:pt x="16" y="33"/>
                </a:lnTo>
                <a:lnTo>
                  <a:pt x="0" y="16"/>
                </a:lnTo>
                <a:lnTo>
                  <a:pt x="16"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99" name="Freeform 99"/>
          <p:cNvSpPr>
            <a:spLocks/>
          </p:cNvSpPr>
          <p:nvPr/>
        </p:nvSpPr>
        <p:spPr bwMode="auto">
          <a:xfrm>
            <a:off x="2282825" y="2735263"/>
            <a:ext cx="52387" cy="53975"/>
          </a:xfrm>
          <a:custGeom>
            <a:avLst/>
            <a:gdLst/>
            <a:ahLst/>
            <a:cxnLst>
              <a:cxn ang="0">
                <a:pos x="16" y="0"/>
              </a:cxn>
              <a:cxn ang="0">
                <a:pos x="33" y="17"/>
              </a:cxn>
              <a:cxn ang="0">
                <a:pos x="16" y="34"/>
              </a:cxn>
              <a:cxn ang="0">
                <a:pos x="0" y="17"/>
              </a:cxn>
              <a:cxn ang="0">
                <a:pos x="16" y="0"/>
              </a:cxn>
            </a:cxnLst>
            <a:rect l="0" t="0" r="r" b="b"/>
            <a:pathLst>
              <a:path w="33" h="34">
                <a:moveTo>
                  <a:pt x="16" y="0"/>
                </a:moveTo>
                <a:lnTo>
                  <a:pt x="33" y="17"/>
                </a:lnTo>
                <a:lnTo>
                  <a:pt x="16" y="34"/>
                </a:lnTo>
                <a:lnTo>
                  <a:pt x="0" y="17"/>
                </a:lnTo>
                <a:lnTo>
                  <a:pt x="16"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00" name="Freeform 100"/>
          <p:cNvSpPr>
            <a:spLocks/>
          </p:cNvSpPr>
          <p:nvPr/>
        </p:nvSpPr>
        <p:spPr bwMode="auto">
          <a:xfrm>
            <a:off x="2132012" y="2974975"/>
            <a:ext cx="52388" cy="53975"/>
          </a:xfrm>
          <a:custGeom>
            <a:avLst/>
            <a:gdLst/>
            <a:ahLst/>
            <a:cxnLst>
              <a:cxn ang="0">
                <a:pos x="17" y="0"/>
              </a:cxn>
              <a:cxn ang="0">
                <a:pos x="33" y="17"/>
              </a:cxn>
              <a:cxn ang="0">
                <a:pos x="17" y="34"/>
              </a:cxn>
              <a:cxn ang="0">
                <a:pos x="0" y="17"/>
              </a:cxn>
              <a:cxn ang="0">
                <a:pos x="17" y="0"/>
              </a:cxn>
            </a:cxnLst>
            <a:rect l="0" t="0" r="r" b="b"/>
            <a:pathLst>
              <a:path w="33" h="34">
                <a:moveTo>
                  <a:pt x="17" y="0"/>
                </a:moveTo>
                <a:lnTo>
                  <a:pt x="33"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01" name="Freeform 101"/>
          <p:cNvSpPr>
            <a:spLocks/>
          </p:cNvSpPr>
          <p:nvPr/>
        </p:nvSpPr>
        <p:spPr bwMode="auto">
          <a:xfrm>
            <a:off x="3079750" y="4162425"/>
            <a:ext cx="52387" cy="53975"/>
          </a:xfrm>
          <a:custGeom>
            <a:avLst/>
            <a:gdLst/>
            <a:ahLst/>
            <a:cxnLst>
              <a:cxn ang="0">
                <a:pos x="17" y="0"/>
              </a:cxn>
              <a:cxn ang="0">
                <a:pos x="33" y="17"/>
              </a:cxn>
              <a:cxn ang="0">
                <a:pos x="17" y="34"/>
              </a:cxn>
              <a:cxn ang="0">
                <a:pos x="0" y="17"/>
              </a:cxn>
              <a:cxn ang="0">
                <a:pos x="17" y="0"/>
              </a:cxn>
            </a:cxnLst>
            <a:rect l="0" t="0" r="r" b="b"/>
            <a:pathLst>
              <a:path w="33" h="34">
                <a:moveTo>
                  <a:pt x="17" y="0"/>
                </a:moveTo>
                <a:lnTo>
                  <a:pt x="33"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02" name="Freeform 102"/>
          <p:cNvSpPr>
            <a:spLocks/>
          </p:cNvSpPr>
          <p:nvPr/>
        </p:nvSpPr>
        <p:spPr bwMode="auto">
          <a:xfrm>
            <a:off x="2166937" y="3294063"/>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03" name="Freeform 103"/>
          <p:cNvSpPr>
            <a:spLocks/>
          </p:cNvSpPr>
          <p:nvPr/>
        </p:nvSpPr>
        <p:spPr bwMode="auto">
          <a:xfrm>
            <a:off x="4027487" y="4367213"/>
            <a:ext cx="53975" cy="52387"/>
          </a:xfrm>
          <a:custGeom>
            <a:avLst/>
            <a:gdLst/>
            <a:ahLst/>
            <a:cxnLst>
              <a:cxn ang="0">
                <a:pos x="17" y="0"/>
              </a:cxn>
              <a:cxn ang="0">
                <a:pos x="34" y="17"/>
              </a:cxn>
              <a:cxn ang="0">
                <a:pos x="17" y="33"/>
              </a:cxn>
              <a:cxn ang="0">
                <a:pos x="0" y="17"/>
              </a:cxn>
              <a:cxn ang="0">
                <a:pos x="17" y="0"/>
              </a:cxn>
            </a:cxnLst>
            <a:rect l="0" t="0" r="r" b="b"/>
            <a:pathLst>
              <a:path w="34" h="33">
                <a:moveTo>
                  <a:pt x="17" y="0"/>
                </a:moveTo>
                <a:lnTo>
                  <a:pt x="34" y="17"/>
                </a:lnTo>
                <a:lnTo>
                  <a:pt x="17" y="33"/>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04" name="Freeform 104"/>
          <p:cNvSpPr>
            <a:spLocks/>
          </p:cNvSpPr>
          <p:nvPr/>
        </p:nvSpPr>
        <p:spPr bwMode="auto">
          <a:xfrm>
            <a:off x="2778125" y="3214688"/>
            <a:ext cx="53975" cy="52387"/>
          </a:xfrm>
          <a:custGeom>
            <a:avLst/>
            <a:gdLst/>
            <a:ahLst/>
            <a:cxnLst>
              <a:cxn ang="0">
                <a:pos x="17" y="0"/>
              </a:cxn>
              <a:cxn ang="0">
                <a:pos x="34" y="17"/>
              </a:cxn>
              <a:cxn ang="0">
                <a:pos x="17" y="33"/>
              </a:cxn>
              <a:cxn ang="0">
                <a:pos x="0" y="17"/>
              </a:cxn>
              <a:cxn ang="0">
                <a:pos x="17" y="0"/>
              </a:cxn>
            </a:cxnLst>
            <a:rect l="0" t="0" r="r" b="b"/>
            <a:pathLst>
              <a:path w="34" h="33">
                <a:moveTo>
                  <a:pt x="17" y="0"/>
                </a:moveTo>
                <a:lnTo>
                  <a:pt x="34" y="17"/>
                </a:lnTo>
                <a:lnTo>
                  <a:pt x="17" y="33"/>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05" name="Freeform 105"/>
          <p:cNvSpPr>
            <a:spLocks/>
          </p:cNvSpPr>
          <p:nvPr/>
        </p:nvSpPr>
        <p:spPr bwMode="auto">
          <a:xfrm>
            <a:off x="2743200" y="2381250"/>
            <a:ext cx="52387" cy="52388"/>
          </a:xfrm>
          <a:custGeom>
            <a:avLst/>
            <a:gdLst/>
            <a:ahLst/>
            <a:cxnLst>
              <a:cxn ang="0">
                <a:pos x="17" y="0"/>
              </a:cxn>
              <a:cxn ang="0">
                <a:pos x="33" y="17"/>
              </a:cxn>
              <a:cxn ang="0">
                <a:pos x="17" y="33"/>
              </a:cxn>
              <a:cxn ang="0">
                <a:pos x="0" y="17"/>
              </a:cxn>
              <a:cxn ang="0">
                <a:pos x="17" y="0"/>
              </a:cxn>
            </a:cxnLst>
            <a:rect l="0" t="0" r="r" b="b"/>
            <a:pathLst>
              <a:path w="33" h="33">
                <a:moveTo>
                  <a:pt x="17" y="0"/>
                </a:moveTo>
                <a:lnTo>
                  <a:pt x="33" y="17"/>
                </a:lnTo>
                <a:lnTo>
                  <a:pt x="17" y="33"/>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06" name="Freeform 106"/>
          <p:cNvSpPr>
            <a:spLocks/>
          </p:cNvSpPr>
          <p:nvPr/>
        </p:nvSpPr>
        <p:spPr bwMode="auto">
          <a:xfrm>
            <a:off x="3114675" y="3409950"/>
            <a:ext cx="53975" cy="52388"/>
          </a:xfrm>
          <a:custGeom>
            <a:avLst/>
            <a:gdLst/>
            <a:ahLst/>
            <a:cxnLst>
              <a:cxn ang="0">
                <a:pos x="17" y="0"/>
              </a:cxn>
              <a:cxn ang="0">
                <a:pos x="34" y="16"/>
              </a:cxn>
              <a:cxn ang="0">
                <a:pos x="17" y="33"/>
              </a:cxn>
              <a:cxn ang="0">
                <a:pos x="0" y="16"/>
              </a:cxn>
              <a:cxn ang="0">
                <a:pos x="17" y="0"/>
              </a:cxn>
            </a:cxnLst>
            <a:rect l="0" t="0" r="r" b="b"/>
            <a:pathLst>
              <a:path w="34" h="33">
                <a:moveTo>
                  <a:pt x="17" y="0"/>
                </a:moveTo>
                <a:lnTo>
                  <a:pt x="34" y="16"/>
                </a:lnTo>
                <a:lnTo>
                  <a:pt x="17" y="33"/>
                </a:lnTo>
                <a:lnTo>
                  <a:pt x="0" y="16"/>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07" name="Freeform 107"/>
          <p:cNvSpPr>
            <a:spLocks/>
          </p:cNvSpPr>
          <p:nvPr/>
        </p:nvSpPr>
        <p:spPr bwMode="auto">
          <a:xfrm>
            <a:off x="4027487" y="4243388"/>
            <a:ext cx="53975" cy="52387"/>
          </a:xfrm>
          <a:custGeom>
            <a:avLst/>
            <a:gdLst/>
            <a:ahLst/>
            <a:cxnLst>
              <a:cxn ang="0">
                <a:pos x="17" y="0"/>
              </a:cxn>
              <a:cxn ang="0">
                <a:pos x="34" y="16"/>
              </a:cxn>
              <a:cxn ang="0">
                <a:pos x="17" y="33"/>
              </a:cxn>
              <a:cxn ang="0">
                <a:pos x="0" y="16"/>
              </a:cxn>
              <a:cxn ang="0">
                <a:pos x="17" y="0"/>
              </a:cxn>
            </a:cxnLst>
            <a:rect l="0" t="0" r="r" b="b"/>
            <a:pathLst>
              <a:path w="34" h="33">
                <a:moveTo>
                  <a:pt x="17" y="0"/>
                </a:moveTo>
                <a:lnTo>
                  <a:pt x="34" y="16"/>
                </a:lnTo>
                <a:lnTo>
                  <a:pt x="17" y="33"/>
                </a:lnTo>
                <a:lnTo>
                  <a:pt x="0" y="16"/>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08" name="Freeform 108"/>
          <p:cNvSpPr>
            <a:spLocks/>
          </p:cNvSpPr>
          <p:nvPr/>
        </p:nvSpPr>
        <p:spPr bwMode="auto">
          <a:xfrm>
            <a:off x="2778125" y="3170238"/>
            <a:ext cx="53975" cy="52387"/>
          </a:xfrm>
          <a:custGeom>
            <a:avLst/>
            <a:gdLst/>
            <a:ahLst/>
            <a:cxnLst>
              <a:cxn ang="0">
                <a:pos x="17" y="0"/>
              </a:cxn>
              <a:cxn ang="0">
                <a:pos x="34" y="17"/>
              </a:cxn>
              <a:cxn ang="0">
                <a:pos x="17" y="33"/>
              </a:cxn>
              <a:cxn ang="0">
                <a:pos x="0" y="17"/>
              </a:cxn>
              <a:cxn ang="0">
                <a:pos x="17" y="0"/>
              </a:cxn>
            </a:cxnLst>
            <a:rect l="0" t="0" r="r" b="b"/>
            <a:pathLst>
              <a:path w="34" h="33">
                <a:moveTo>
                  <a:pt x="17" y="0"/>
                </a:moveTo>
                <a:lnTo>
                  <a:pt x="34" y="17"/>
                </a:lnTo>
                <a:lnTo>
                  <a:pt x="17" y="33"/>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09" name="Freeform 109"/>
          <p:cNvSpPr>
            <a:spLocks/>
          </p:cNvSpPr>
          <p:nvPr/>
        </p:nvSpPr>
        <p:spPr bwMode="auto">
          <a:xfrm>
            <a:off x="2743200" y="3135313"/>
            <a:ext cx="52387" cy="52387"/>
          </a:xfrm>
          <a:custGeom>
            <a:avLst/>
            <a:gdLst/>
            <a:ahLst/>
            <a:cxnLst>
              <a:cxn ang="0">
                <a:pos x="17" y="0"/>
              </a:cxn>
              <a:cxn ang="0">
                <a:pos x="33" y="16"/>
              </a:cxn>
              <a:cxn ang="0">
                <a:pos x="17" y="33"/>
              </a:cxn>
              <a:cxn ang="0">
                <a:pos x="0" y="16"/>
              </a:cxn>
              <a:cxn ang="0">
                <a:pos x="17" y="0"/>
              </a:cxn>
            </a:cxnLst>
            <a:rect l="0" t="0" r="r" b="b"/>
            <a:pathLst>
              <a:path w="33" h="33">
                <a:moveTo>
                  <a:pt x="17" y="0"/>
                </a:moveTo>
                <a:lnTo>
                  <a:pt x="33" y="16"/>
                </a:lnTo>
                <a:lnTo>
                  <a:pt x="17" y="33"/>
                </a:lnTo>
                <a:lnTo>
                  <a:pt x="0" y="16"/>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10" name="Freeform 110"/>
          <p:cNvSpPr>
            <a:spLocks/>
          </p:cNvSpPr>
          <p:nvPr/>
        </p:nvSpPr>
        <p:spPr bwMode="auto">
          <a:xfrm>
            <a:off x="3114675" y="3568700"/>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11" name="Freeform 111"/>
          <p:cNvSpPr>
            <a:spLocks/>
          </p:cNvSpPr>
          <p:nvPr/>
        </p:nvSpPr>
        <p:spPr bwMode="auto">
          <a:xfrm>
            <a:off x="5400675" y="3967163"/>
            <a:ext cx="53975" cy="53975"/>
          </a:xfrm>
          <a:custGeom>
            <a:avLst/>
            <a:gdLst/>
            <a:ahLst/>
            <a:cxnLst>
              <a:cxn ang="0">
                <a:pos x="17" y="0"/>
              </a:cxn>
              <a:cxn ang="0">
                <a:pos x="34" y="17"/>
              </a:cxn>
              <a:cxn ang="0">
                <a:pos x="17" y="34"/>
              </a:cxn>
              <a:cxn ang="0">
                <a:pos x="0" y="17"/>
              </a:cxn>
              <a:cxn ang="0">
                <a:pos x="17" y="0"/>
              </a:cxn>
            </a:cxnLst>
            <a:rect l="0" t="0" r="r" b="b"/>
            <a:pathLst>
              <a:path w="34" h="34">
                <a:moveTo>
                  <a:pt x="17" y="0"/>
                </a:moveTo>
                <a:lnTo>
                  <a:pt x="34"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12" name="Freeform 112"/>
          <p:cNvSpPr>
            <a:spLocks/>
          </p:cNvSpPr>
          <p:nvPr/>
        </p:nvSpPr>
        <p:spPr bwMode="auto">
          <a:xfrm>
            <a:off x="3114675" y="4243388"/>
            <a:ext cx="53975" cy="52387"/>
          </a:xfrm>
          <a:custGeom>
            <a:avLst/>
            <a:gdLst/>
            <a:ahLst/>
            <a:cxnLst>
              <a:cxn ang="0">
                <a:pos x="17" y="0"/>
              </a:cxn>
              <a:cxn ang="0">
                <a:pos x="34" y="16"/>
              </a:cxn>
              <a:cxn ang="0">
                <a:pos x="17" y="33"/>
              </a:cxn>
              <a:cxn ang="0">
                <a:pos x="0" y="16"/>
              </a:cxn>
              <a:cxn ang="0">
                <a:pos x="17" y="0"/>
              </a:cxn>
            </a:cxnLst>
            <a:rect l="0" t="0" r="r" b="b"/>
            <a:pathLst>
              <a:path w="34" h="33">
                <a:moveTo>
                  <a:pt x="17" y="0"/>
                </a:moveTo>
                <a:lnTo>
                  <a:pt x="34" y="16"/>
                </a:lnTo>
                <a:lnTo>
                  <a:pt x="17" y="33"/>
                </a:lnTo>
                <a:lnTo>
                  <a:pt x="0" y="16"/>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13" name="Freeform 113"/>
          <p:cNvSpPr>
            <a:spLocks/>
          </p:cNvSpPr>
          <p:nvPr/>
        </p:nvSpPr>
        <p:spPr bwMode="auto">
          <a:xfrm>
            <a:off x="3275012" y="3489325"/>
            <a:ext cx="52388" cy="52388"/>
          </a:xfrm>
          <a:custGeom>
            <a:avLst/>
            <a:gdLst/>
            <a:ahLst/>
            <a:cxnLst>
              <a:cxn ang="0">
                <a:pos x="16" y="0"/>
              </a:cxn>
              <a:cxn ang="0">
                <a:pos x="33" y="17"/>
              </a:cxn>
              <a:cxn ang="0">
                <a:pos x="16" y="33"/>
              </a:cxn>
              <a:cxn ang="0">
                <a:pos x="0" y="17"/>
              </a:cxn>
              <a:cxn ang="0">
                <a:pos x="16" y="0"/>
              </a:cxn>
            </a:cxnLst>
            <a:rect l="0" t="0" r="r" b="b"/>
            <a:pathLst>
              <a:path w="33" h="33">
                <a:moveTo>
                  <a:pt x="16" y="0"/>
                </a:moveTo>
                <a:lnTo>
                  <a:pt x="33" y="17"/>
                </a:lnTo>
                <a:lnTo>
                  <a:pt x="16" y="33"/>
                </a:lnTo>
                <a:lnTo>
                  <a:pt x="0" y="17"/>
                </a:lnTo>
                <a:lnTo>
                  <a:pt x="16"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14" name="Freeform 114"/>
          <p:cNvSpPr>
            <a:spLocks/>
          </p:cNvSpPr>
          <p:nvPr/>
        </p:nvSpPr>
        <p:spPr bwMode="auto">
          <a:xfrm>
            <a:off x="2282825" y="2336800"/>
            <a:ext cx="52387" cy="52388"/>
          </a:xfrm>
          <a:custGeom>
            <a:avLst/>
            <a:gdLst/>
            <a:ahLst/>
            <a:cxnLst>
              <a:cxn ang="0">
                <a:pos x="16" y="0"/>
              </a:cxn>
              <a:cxn ang="0">
                <a:pos x="33" y="17"/>
              </a:cxn>
              <a:cxn ang="0">
                <a:pos x="16" y="33"/>
              </a:cxn>
              <a:cxn ang="0">
                <a:pos x="0" y="17"/>
              </a:cxn>
              <a:cxn ang="0">
                <a:pos x="16" y="0"/>
              </a:cxn>
            </a:cxnLst>
            <a:rect l="0" t="0" r="r" b="b"/>
            <a:pathLst>
              <a:path w="33" h="33">
                <a:moveTo>
                  <a:pt x="16" y="0"/>
                </a:moveTo>
                <a:lnTo>
                  <a:pt x="33" y="17"/>
                </a:lnTo>
                <a:lnTo>
                  <a:pt x="16" y="33"/>
                </a:lnTo>
                <a:lnTo>
                  <a:pt x="0" y="17"/>
                </a:lnTo>
                <a:lnTo>
                  <a:pt x="16"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15" name="Freeform 115"/>
          <p:cNvSpPr>
            <a:spLocks/>
          </p:cNvSpPr>
          <p:nvPr/>
        </p:nvSpPr>
        <p:spPr bwMode="auto">
          <a:xfrm>
            <a:off x="2132012" y="3054350"/>
            <a:ext cx="52388" cy="53975"/>
          </a:xfrm>
          <a:custGeom>
            <a:avLst/>
            <a:gdLst/>
            <a:ahLst/>
            <a:cxnLst>
              <a:cxn ang="0">
                <a:pos x="17" y="0"/>
              </a:cxn>
              <a:cxn ang="0">
                <a:pos x="33" y="17"/>
              </a:cxn>
              <a:cxn ang="0">
                <a:pos x="17" y="34"/>
              </a:cxn>
              <a:cxn ang="0">
                <a:pos x="0" y="17"/>
              </a:cxn>
              <a:cxn ang="0">
                <a:pos x="17" y="0"/>
              </a:cxn>
            </a:cxnLst>
            <a:rect l="0" t="0" r="r" b="b"/>
            <a:pathLst>
              <a:path w="33" h="34">
                <a:moveTo>
                  <a:pt x="17" y="0"/>
                </a:moveTo>
                <a:lnTo>
                  <a:pt x="33"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16" name="Freeform 116"/>
          <p:cNvSpPr>
            <a:spLocks/>
          </p:cNvSpPr>
          <p:nvPr/>
        </p:nvSpPr>
        <p:spPr bwMode="auto">
          <a:xfrm>
            <a:off x="3079750" y="3773488"/>
            <a:ext cx="52387" cy="52387"/>
          </a:xfrm>
          <a:custGeom>
            <a:avLst/>
            <a:gdLst/>
            <a:ahLst/>
            <a:cxnLst>
              <a:cxn ang="0">
                <a:pos x="17" y="0"/>
              </a:cxn>
              <a:cxn ang="0">
                <a:pos x="33" y="16"/>
              </a:cxn>
              <a:cxn ang="0">
                <a:pos x="17" y="33"/>
              </a:cxn>
              <a:cxn ang="0">
                <a:pos x="0" y="16"/>
              </a:cxn>
              <a:cxn ang="0">
                <a:pos x="17" y="0"/>
              </a:cxn>
            </a:cxnLst>
            <a:rect l="0" t="0" r="r" b="b"/>
            <a:pathLst>
              <a:path w="33" h="33">
                <a:moveTo>
                  <a:pt x="17" y="0"/>
                </a:moveTo>
                <a:lnTo>
                  <a:pt x="33" y="16"/>
                </a:lnTo>
                <a:lnTo>
                  <a:pt x="17" y="33"/>
                </a:lnTo>
                <a:lnTo>
                  <a:pt x="0" y="16"/>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17" name="Freeform 117"/>
          <p:cNvSpPr>
            <a:spLocks/>
          </p:cNvSpPr>
          <p:nvPr/>
        </p:nvSpPr>
        <p:spPr bwMode="auto">
          <a:xfrm>
            <a:off x="2166937" y="3214688"/>
            <a:ext cx="53975" cy="52387"/>
          </a:xfrm>
          <a:custGeom>
            <a:avLst/>
            <a:gdLst/>
            <a:ahLst/>
            <a:cxnLst>
              <a:cxn ang="0">
                <a:pos x="17" y="0"/>
              </a:cxn>
              <a:cxn ang="0">
                <a:pos x="34" y="17"/>
              </a:cxn>
              <a:cxn ang="0">
                <a:pos x="17" y="33"/>
              </a:cxn>
              <a:cxn ang="0">
                <a:pos x="0" y="17"/>
              </a:cxn>
              <a:cxn ang="0">
                <a:pos x="17" y="0"/>
              </a:cxn>
            </a:cxnLst>
            <a:rect l="0" t="0" r="r" b="b"/>
            <a:pathLst>
              <a:path w="34" h="33">
                <a:moveTo>
                  <a:pt x="17" y="0"/>
                </a:moveTo>
                <a:lnTo>
                  <a:pt x="34" y="17"/>
                </a:lnTo>
                <a:lnTo>
                  <a:pt x="17" y="33"/>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18" name="Freeform 118"/>
          <p:cNvSpPr>
            <a:spLocks/>
          </p:cNvSpPr>
          <p:nvPr/>
        </p:nvSpPr>
        <p:spPr bwMode="auto">
          <a:xfrm>
            <a:off x="4027487" y="3533775"/>
            <a:ext cx="53975" cy="52388"/>
          </a:xfrm>
          <a:custGeom>
            <a:avLst/>
            <a:gdLst/>
            <a:ahLst/>
            <a:cxnLst>
              <a:cxn ang="0">
                <a:pos x="17" y="0"/>
              </a:cxn>
              <a:cxn ang="0">
                <a:pos x="34" y="17"/>
              </a:cxn>
              <a:cxn ang="0">
                <a:pos x="17" y="33"/>
              </a:cxn>
              <a:cxn ang="0">
                <a:pos x="0" y="17"/>
              </a:cxn>
              <a:cxn ang="0">
                <a:pos x="17" y="0"/>
              </a:cxn>
            </a:cxnLst>
            <a:rect l="0" t="0" r="r" b="b"/>
            <a:pathLst>
              <a:path w="34" h="33">
                <a:moveTo>
                  <a:pt x="17" y="0"/>
                </a:moveTo>
                <a:lnTo>
                  <a:pt x="34" y="17"/>
                </a:lnTo>
                <a:lnTo>
                  <a:pt x="17" y="33"/>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19" name="Freeform 119"/>
          <p:cNvSpPr>
            <a:spLocks/>
          </p:cNvSpPr>
          <p:nvPr/>
        </p:nvSpPr>
        <p:spPr bwMode="auto">
          <a:xfrm>
            <a:off x="2778125" y="3170238"/>
            <a:ext cx="53975" cy="52387"/>
          </a:xfrm>
          <a:custGeom>
            <a:avLst/>
            <a:gdLst/>
            <a:ahLst/>
            <a:cxnLst>
              <a:cxn ang="0">
                <a:pos x="17" y="0"/>
              </a:cxn>
              <a:cxn ang="0">
                <a:pos x="34" y="17"/>
              </a:cxn>
              <a:cxn ang="0">
                <a:pos x="17" y="33"/>
              </a:cxn>
              <a:cxn ang="0">
                <a:pos x="0" y="17"/>
              </a:cxn>
              <a:cxn ang="0">
                <a:pos x="17" y="0"/>
              </a:cxn>
            </a:cxnLst>
            <a:rect l="0" t="0" r="r" b="b"/>
            <a:pathLst>
              <a:path w="34" h="33">
                <a:moveTo>
                  <a:pt x="17" y="0"/>
                </a:moveTo>
                <a:lnTo>
                  <a:pt x="34" y="17"/>
                </a:lnTo>
                <a:lnTo>
                  <a:pt x="17" y="33"/>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20" name="Freeform 120"/>
          <p:cNvSpPr>
            <a:spLocks/>
          </p:cNvSpPr>
          <p:nvPr/>
        </p:nvSpPr>
        <p:spPr bwMode="auto">
          <a:xfrm>
            <a:off x="2743200" y="2930525"/>
            <a:ext cx="52387" cy="53975"/>
          </a:xfrm>
          <a:custGeom>
            <a:avLst/>
            <a:gdLst/>
            <a:ahLst/>
            <a:cxnLst>
              <a:cxn ang="0">
                <a:pos x="17" y="0"/>
              </a:cxn>
              <a:cxn ang="0">
                <a:pos x="33" y="17"/>
              </a:cxn>
              <a:cxn ang="0">
                <a:pos x="17" y="34"/>
              </a:cxn>
              <a:cxn ang="0">
                <a:pos x="0" y="17"/>
              </a:cxn>
              <a:cxn ang="0">
                <a:pos x="17" y="0"/>
              </a:cxn>
            </a:cxnLst>
            <a:rect l="0" t="0" r="r" b="b"/>
            <a:pathLst>
              <a:path w="33" h="34">
                <a:moveTo>
                  <a:pt x="17" y="0"/>
                </a:moveTo>
                <a:lnTo>
                  <a:pt x="33" y="17"/>
                </a:lnTo>
                <a:lnTo>
                  <a:pt x="17" y="34"/>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21" name="Freeform 121"/>
          <p:cNvSpPr>
            <a:spLocks/>
          </p:cNvSpPr>
          <p:nvPr/>
        </p:nvSpPr>
        <p:spPr bwMode="auto">
          <a:xfrm>
            <a:off x="3114675" y="3773488"/>
            <a:ext cx="53975" cy="52387"/>
          </a:xfrm>
          <a:custGeom>
            <a:avLst/>
            <a:gdLst/>
            <a:ahLst/>
            <a:cxnLst>
              <a:cxn ang="0">
                <a:pos x="17" y="0"/>
              </a:cxn>
              <a:cxn ang="0">
                <a:pos x="34" y="16"/>
              </a:cxn>
              <a:cxn ang="0">
                <a:pos x="17" y="33"/>
              </a:cxn>
              <a:cxn ang="0">
                <a:pos x="0" y="16"/>
              </a:cxn>
              <a:cxn ang="0">
                <a:pos x="17" y="0"/>
              </a:cxn>
            </a:cxnLst>
            <a:rect l="0" t="0" r="r" b="b"/>
            <a:pathLst>
              <a:path w="34" h="33">
                <a:moveTo>
                  <a:pt x="17" y="0"/>
                </a:moveTo>
                <a:lnTo>
                  <a:pt x="34" y="16"/>
                </a:lnTo>
                <a:lnTo>
                  <a:pt x="17" y="33"/>
                </a:lnTo>
                <a:lnTo>
                  <a:pt x="0" y="16"/>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22" name="Freeform 122"/>
          <p:cNvSpPr>
            <a:spLocks/>
          </p:cNvSpPr>
          <p:nvPr/>
        </p:nvSpPr>
        <p:spPr bwMode="auto">
          <a:xfrm>
            <a:off x="4027487" y="4003675"/>
            <a:ext cx="53975" cy="52388"/>
          </a:xfrm>
          <a:custGeom>
            <a:avLst/>
            <a:gdLst/>
            <a:ahLst/>
            <a:cxnLst>
              <a:cxn ang="0">
                <a:pos x="17" y="0"/>
              </a:cxn>
              <a:cxn ang="0">
                <a:pos x="34" y="17"/>
              </a:cxn>
              <a:cxn ang="0">
                <a:pos x="17" y="33"/>
              </a:cxn>
              <a:cxn ang="0">
                <a:pos x="0" y="17"/>
              </a:cxn>
              <a:cxn ang="0">
                <a:pos x="17" y="0"/>
              </a:cxn>
            </a:cxnLst>
            <a:rect l="0" t="0" r="r" b="b"/>
            <a:pathLst>
              <a:path w="34" h="33">
                <a:moveTo>
                  <a:pt x="17" y="0"/>
                </a:moveTo>
                <a:lnTo>
                  <a:pt x="34" y="17"/>
                </a:lnTo>
                <a:lnTo>
                  <a:pt x="17" y="33"/>
                </a:lnTo>
                <a:lnTo>
                  <a:pt x="0" y="17"/>
                </a:lnTo>
                <a:lnTo>
                  <a:pt x="17" y="0"/>
                </a:lnTo>
                <a:close/>
              </a:path>
            </a:pathLst>
          </a:custGeom>
          <a:solidFill>
            <a:srgbClr val="000080"/>
          </a:solidFill>
          <a:ln w="9525">
            <a:noFill/>
            <a:prstDash val="solid"/>
            <a:round/>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23" name="Rectangle 123"/>
          <p:cNvSpPr>
            <a:spLocks noChangeArrowheads="1"/>
          </p:cNvSpPr>
          <p:nvPr/>
        </p:nvSpPr>
        <p:spPr bwMode="auto">
          <a:xfrm>
            <a:off x="1370012" y="5483225"/>
            <a:ext cx="127000" cy="274638"/>
          </a:xfrm>
          <a:prstGeom prst="rect">
            <a:avLst/>
          </a:prstGeom>
          <a:noFill/>
          <a:ln w="9525">
            <a:noFill/>
            <a:miter lim="800000"/>
            <a:headEnd/>
            <a:tailEnd/>
          </a:ln>
        </p:spPr>
        <p:txBody>
          <a:bodyPr wrap="none" lIns="0" tIns="0" rIns="0" bIns="0">
            <a:prstTxWarp prst="textNoShape">
              <a:avLst/>
            </a:prstTxWarp>
            <a:spAutoFit/>
          </a:bodyPr>
          <a:lstStyle/>
          <a:p>
            <a:pPr defTabSz="457200" fontAlgn="auto">
              <a:spcBef>
                <a:spcPts val="0"/>
              </a:spcBef>
              <a:spcAft>
                <a:spcPts val="0"/>
              </a:spcAft>
            </a:pPr>
            <a:r>
              <a:rPr lang="en-US" b="1">
                <a:solidFill>
                  <a:srgbClr val="000000"/>
                </a:solidFill>
                <a:latin typeface="Arial" panose="020B0604020202020204" pitchFamily="34" charset="0"/>
                <a:cs typeface="Arial" panose="020B0604020202020204" pitchFamily="34" charset="0"/>
              </a:rPr>
              <a:t>0</a:t>
            </a:r>
            <a:endParaRPr lang="en-US" b="1">
              <a:solidFill>
                <a:prstClr val="black"/>
              </a:solidFill>
              <a:latin typeface="Arial" panose="020B0604020202020204" pitchFamily="34" charset="0"/>
              <a:cs typeface="Arial" panose="020B0604020202020204" pitchFamily="34" charset="0"/>
            </a:endParaRPr>
          </a:p>
        </p:txBody>
      </p:sp>
      <p:sp>
        <p:nvSpPr>
          <p:cNvPr id="256124" name="Rectangle 124"/>
          <p:cNvSpPr>
            <a:spLocks noChangeArrowheads="1"/>
          </p:cNvSpPr>
          <p:nvPr/>
        </p:nvSpPr>
        <p:spPr bwMode="auto">
          <a:xfrm>
            <a:off x="1263650" y="5084763"/>
            <a:ext cx="254000" cy="274637"/>
          </a:xfrm>
          <a:prstGeom prst="rect">
            <a:avLst/>
          </a:prstGeom>
          <a:noFill/>
          <a:ln w="9525">
            <a:noFill/>
            <a:miter lim="800000"/>
            <a:headEnd/>
            <a:tailEnd/>
          </a:ln>
        </p:spPr>
        <p:txBody>
          <a:bodyPr wrap="none" lIns="0" tIns="0" rIns="0" bIns="0">
            <a:prstTxWarp prst="textNoShape">
              <a:avLst/>
            </a:prstTxWarp>
            <a:spAutoFit/>
          </a:bodyPr>
          <a:lstStyle/>
          <a:p>
            <a:pPr defTabSz="457200" fontAlgn="auto">
              <a:spcBef>
                <a:spcPts val="0"/>
              </a:spcBef>
              <a:spcAft>
                <a:spcPts val="0"/>
              </a:spcAft>
            </a:pPr>
            <a:r>
              <a:rPr lang="en-US" b="1">
                <a:solidFill>
                  <a:srgbClr val="000000"/>
                </a:solidFill>
                <a:latin typeface="Arial" panose="020B0604020202020204" pitchFamily="34" charset="0"/>
                <a:cs typeface="Arial" panose="020B0604020202020204" pitchFamily="34" charset="0"/>
              </a:rPr>
              <a:t>10</a:t>
            </a:r>
            <a:endParaRPr lang="en-US" b="1">
              <a:solidFill>
                <a:prstClr val="black"/>
              </a:solidFill>
              <a:latin typeface="Arial" panose="020B0604020202020204" pitchFamily="34" charset="0"/>
              <a:cs typeface="Arial" panose="020B0604020202020204" pitchFamily="34" charset="0"/>
            </a:endParaRPr>
          </a:p>
        </p:txBody>
      </p:sp>
      <p:sp>
        <p:nvSpPr>
          <p:cNvPr id="256125" name="Rectangle 125"/>
          <p:cNvSpPr>
            <a:spLocks noChangeArrowheads="1"/>
          </p:cNvSpPr>
          <p:nvPr/>
        </p:nvSpPr>
        <p:spPr bwMode="auto">
          <a:xfrm>
            <a:off x="1263650" y="4686300"/>
            <a:ext cx="254000" cy="274638"/>
          </a:xfrm>
          <a:prstGeom prst="rect">
            <a:avLst/>
          </a:prstGeom>
          <a:noFill/>
          <a:ln w="9525">
            <a:noFill/>
            <a:miter lim="800000"/>
            <a:headEnd/>
            <a:tailEnd/>
          </a:ln>
        </p:spPr>
        <p:txBody>
          <a:bodyPr wrap="none" lIns="0" tIns="0" rIns="0" bIns="0">
            <a:prstTxWarp prst="textNoShape">
              <a:avLst/>
            </a:prstTxWarp>
            <a:spAutoFit/>
          </a:bodyPr>
          <a:lstStyle/>
          <a:p>
            <a:pPr defTabSz="457200" fontAlgn="auto">
              <a:spcBef>
                <a:spcPts val="0"/>
              </a:spcBef>
              <a:spcAft>
                <a:spcPts val="0"/>
              </a:spcAft>
            </a:pPr>
            <a:r>
              <a:rPr lang="en-US" b="1">
                <a:solidFill>
                  <a:srgbClr val="000000"/>
                </a:solidFill>
                <a:latin typeface="Arial" panose="020B0604020202020204" pitchFamily="34" charset="0"/>
                <a:cs typeface="Arial" panose="020B0604020202020204" pitchFamily="34" charset="0"/>
              </a:rPr>
              <a:t>20</a:t>
            </a:r>
            <a:endParaRPr lang="en-US" b="1">
              <a:solidFill>
                <a:prstClr val="black"/>
              </a:solidFill>
              <a:latin typeface="Arial" panose="020B0604020202020204" pitchFamily="34" charset="0"/>
              <a:cs typeface="Arial" panose="020B0604020202020204" pitchFamily="34" charset="0"/>
            </a:endParaRPr>
          </a:p>
        </p:txBody>
      </p:sp>
      <p:sp>
        <p:nvSpPr>
          <p:cNvPr id="256126" name="Rectangle 126"/>
          <p:cNvSpPr>
            <a:spLocks noChangeArrowheads="1"/>
          </p:cNvSpPr>
          <p:nvPr/>
        </p:nvSpPr>
        <p:spPr bwMode="auto">
          <a:xfrm>
            <a:off x="1263650" y="4295775"/>
            <a:ext cx="254000" cy="274638"/>
          </a:xfrm>
          <a:prstGeom prst="rect">
            <a:avLst/>
          </a:prstGeom>
          <a:noFill/>
          <a:ln w="9525">
            <a:noFill/>
            <a:miter lim="800000"/>
            <a:headEnd/>
            <a:tailEnd/>
          </a:ln>
        </p:spPr>
        <p:txBody>
          <a:bodyPr wrap="none" lIns="0" tIns="0" rIns="0" bIns="0">
            <a:prstTxWarp prst="textNoShape">
              <a:avLst/>
            </a:prstTxWarp>
            <a:spAutoFit/>
          </a:bodyPr>
          <a:lstStyle/>
          <a:p>
            <a:pPr defTabSz="457200" fontAlgn="auto">
              <a:spcBef>
                <a:spcPts val="0"/>
              </a:spcBef>
              <a:spcAft>
                <a:spcPts val="0"/>
              </a:spcAft>
            </a:pPr>
            <a:r>
              <a:rPr lang="en-US" b="1">
                <a:solidFill>
                  <a:srgbClr val="000000"/>
                </a:solidFill>
                <a:latin typeface="Arial" panose="020B0604020202020204" pitchFamily="34" charset="0"/>
                <a:cs typeface="Arial" panose="020B0604020202020204" pitchFamily="34" charset="0"/>
              </a:rPr>
              <a:t>30</a:t>
            </a:r>
            <a:endParaRPr lang="en-US" b="1">
              <a:solidFill>
                <a:prstClr val="black"/>
              </a:solidFill>
              <a:latin typeface="Arial" panose="020B0604020202020204" pitchFamily="34" charset="0"/>
              <a:cs typeface="Arial" panose="020B0604020202020204" pitchFamily="34" charset="0"/>
            </a:endParaRPr>
          </a:p>
        </p:txBody>
      </p:sp>
      <p:sp>
        <p:nvSpPr>
          <p:cNvPr id="256127" name="Rectangle 127"/>
          <p:cNvSpPr>
            <a:spLocks noChangeArrowheads="1"/>
          </p:cNvSpPr>
          <p:nvPr/>
        </p:nvSpPr>
        <p:spPr bwMode="auto">
          <a:xfrm>
            <a:off x="1263650" y="3897313"/>
            <a:ext cx="254000" cy="274637"/>
          </a:xfrm>
          <a:prstGeom prst="rect">
            <a:avLst/>
          </a:prstGeom>
          <a:noFill/>
          <a:ln w="9525">
            <a:noFill/>
            <a:miter lim="800000"/>
            <a:headEnd/>
            <a:tailEnd/>
          </a:ln>
        </p:spPr>
        <p:txBody>
          <a:bodyPr wrap="none" lIns="0" tIns="0" rIns="0" bIns="0">
            <a:prstTxWarp prst="textNoShape">
              <a:avLst/>
            </a:prstTxWarp>
            <a:spAutoFit/>
          </a:bodyPr>
          <a:lstStyle/>
          <a:p>
            <a:pPr defTabSz="457200" fontAlgn="auto">
              <a:spcBef>
                <a:spcPts val="0"/>
              </a:spcBef>
              <a:spcAft>
                <a:spcPts val="0"/>
              </a:spcAft>
            </a:pPr>
            <a:r>
              <a:rPr lang="en-US" b="1">
                <a:solidFill>
                  <a:srgbClr val="000000"/>
                </a:solidFill>
                <a:latin typeface="Arial" panose="020B0604020202020204" pitchFamily="34" charset="0"/>
                <a:cs typeface="Arial" panose="020B0604020202020204" pitchFamily="34" charset="0"/>
              </a:rPr>
              <a:t>40</a:t>
            </a:r>
            <a:endParaRPr lang="en-US" b="1">
              <a:solidFill>
                <a:prstClr val="black"/>
              </a:solidFill>
              <a:latin typeface="Arial" panose="020B0604020202020204" pitchFamily="34" charset="0"/>
              <a:cs typeface="Arial" panose="020B0604020202020204" pitchFamily="34" charset="0"/>
            </a:endParaRPr>
          </a:p>
        </p:txBody>
      </p:sp>
      <p:sp>
        <p:nvSpPr>
          <p:cNvPr id="256128" name="Rectangle 128"/>
          <p:cNvSpPr>
            <a:spLocks noChangeArrowheads="1"/>
          </p:cNvSpPr>
          <p:nvPr/>
        </p:nvSpPr>
        <p:spPr bwMode="auto">
          <a:xfrm>
            <a:off x="1263650" y="3497263"/>
            <a:ext cx="254000" cy="274637"/>
          </a:xfrm>
          <a:prstGeom prst="rect">
            <a:avLst/>
          </a:prstGeom>
          <a:noFill/>
          <a:ln w="9525">
            <a:noFill/>
            <a:miter lim="800000"/>
            <a:headEnd/>
            <a:tailEnd/>
          </a:ln>
        </p:spPr>
        <p:txBody>
          <a:bodyPr wrap="none" lIns="0" tIns="0" rIns="0" bIns="0">
            <a:prstTxWarp prst="textNoShape">
              <a:avLst/>
            </a:prstTxWarp>
            <a:spAutoFit/>
          </a:bodyPr>
          <a:lstStyle/>
          <a:p>
            <a:pPr defTabSz="457200" fontAlgn="auto">
              <a:spcBef>
                <a:spcPts val="0"/>
              </a:spcBef>
              <a:spcAft>
                <a:spcPts val="0"/>
              </a:spcAft>
            </a:pPr>
            <a:r>
              <a:rPr lang="en-US" b="1">
                <a:solidFill>
                  <a:srgbClr val="000000"/>
                </a:solidFill>
                <a:latin typeface="Arial" panose="020B0604020202020204" pitchFamily="34" charset="0"/>
                <a:cs typeface="Arial" panose="020B0604020202020204" pitchFamily="34" charset="0"/>
              </a:rPr>
              <a:t>50</a:t>
            </a:r>
            <a:endParaRPr lang="en-US" b="1">
              <a:solidFill>
                <a:prstClr val="black"/>
              </a:solidFill>
              <a:latin typeface="Arial" panose="020B0604020202020204" pitchFamily="34" charset="0"/>
              <a:cs typeface="Arial" panose="020B0604020202020204" pitchFamily="34" charset="0"/>
            </a:endParaRPr>
          </a:p>
        </p:txBody>
      </p:sp>
      <p:sp>
        <p:nvSpPr>
          <p:cNvPr id="256129" name="Rectangle 129"/>
          <p:cNvSpPr>
            <a:spLocks noChangeArrowheads="1"/>
          </p:cNvSpPr>
          <p:nvPr/>
        </p:nvSpPr>
        <p:spPr bwMode="auto">
          <a:xfrm>
            <a:off x="1263650" y="3098800"/>
            <a:ext cx="254000" cy="274638"/>
          </a:xfrm>
          <a:prstGeom prst="rect">
            <a:avLst/>
          </a:prstGeom>
          <a:noFill/>
          <a:ln w="9525">
            <a:noFill/>
            <a:miter lim="800000"/>
            <a:headEnd/>
            <a:tailEnd/>
          </a:ln>
        </p:spPr>
        <p:txBody>
          <a:bodyPr wrap="none" lIns="0" tIns="0" rIns="0" bIns="0">
            <a:prstTxWarp prst="textNoShape">
              <a:avLst/>
            </a:prstTxWarp>
            <a:spAutoFit/>
          </a:bodyPr>
          <a:lstStyle/>
          <a:p>
            <a:pPr defTabSz="457200" fontAlgn="auto">
              <a:spcBef>
                <a:spcPts val="0"/>
              </a:spcBef>
              <a:spcAft>
                <a:spcPts val="0"/>
              </a:spcAft>
            </a:pPr>
            <a:r>
              <a:rPr lang="en-US" b="1">
                <a:solidFill>
                  <a:srgbClr val="000000"/>
                </a:solidFill>
                <a:latin typeface="Arial" panose="020B0604020202020204" pitchFamily="34" charset="0"/>
                <a:cs typeface="Arial" panose="020B0604020202020204" pitchFamily="34" charset="0"/>
              </a:rPr>
              <a:t>60</a:t>
            </a:r>
            <a:endParaRPr lang="en-US" b="1">
              <a:solidFill>
                <a:prstClr val="black"/>
              </a:solidFill>
              <a:latin typeface="Arial" panose="020B0604020202020204" pitchFamily="34" charset="0"/>
              <a:cs typeface="Arial" panose="020B0604020202020204" pitchFamily="34" charset="0"/>
            </a:endParaRPr>
          </a:p>
        </p:txBody>
      </p:sp>
      <p:sp>
        <p:nvSpPr>
          <p:cNvPr id="256130" name="Rectangle 130"/>
          <p:cNvSpPr>
            <a:spLocks noChangeArrowheads="1"/>
          </p:cNvSpPr>
          <p:nvPr/>
        </p:nvSpPr>
        <p:spPr bwMode="auto">
          <a:xfrm>
            <a:off x="1263650" y="2708275"/>
            <a:ext cx="254000" cy="274638"/>
          </a:xfrm>
          <a:prstGeom prst="rect">
            <a:avLst/>
          </a:prstGeom>
          <a:noFill/>
          <a:ln w="9525">
            <a:noFill/>
            <a:miter lim="800000"/>
            <a:headEnd/>
            <a:tailEnd/>
          </a:ln>
        </p:spPr>
        <p:txBody>
          <a:bodyPr wrap="none" lIns="0" tIns="0" rIns="0" bIns="0">
            <a:prstTxWarp prst="textNoShape">
              <a:avLst/>
            </a:prstTxWarp>
            <a:spAutoFit/>
          </a:bodyPr>
          <a:lstStyle/>
          <a:p>
            <a:pPr defTabSz="457200" fontAlgn="auto">
              <a:spcBef>
                <a:spcPts val="0"/>
              </a:spcBef>
              <a:spcAft>
                <a:spcPts val="0"/>
              </a:spcAft>
            </a:pPr>
            <a:r>
              <a:rPr lang="en-US" b="1">
                <a:solidFill>
                  <a:srgbClr val="000000"/>
                </a:solidFill>
                <a:latin typeface="Arial" panose="020B0604020202020204" pitchFamily="34" charset="0"/>
                <a:cs typeface="Arial" panose="020B0604020202020204" pitchFamily="34" charset="0"/>
              </a:rPr>
              <a:t>70</a:t>
            </a:r>
            <a:endParaRPr lang="en-US" b="1">
              <a:solidFill>
                <a:prstClr val="black"/>
              </a:solidFill>
              <a:latin typeface="Arial" panose="020B0604020202020204" pitchFamily="34" charset="0"/>
              <a:cs typeface="Arial" panose="020B0604020202020204" pitchFamily="34" charset="0"/>
            </a:endParaRPr>
          </a:p>
        </p:txBody>
      </p:sp>
      <p:sp>
        <p:nvSpPr>
          <p:cNvPr id="256131" name="Rectangle 131"/>
          <p:cNvSpPr>
            <a:spLocks noChangeArrowheads="1"/>
          </p:cNvSpPr>
          <p:nvPr/>
        </p:nvSpPr>
        <p:spPr bwMode="auto">
          <a:xfrm>
            <a:off x="1263650" y="2309813"/>
            <a:ext cx="254000" cy="274637"/>
          </a:xfrm>
          <a:prstGeom prst="rect">
            <a:avLst/>
          </a:prstGeom>
          <a:noFill/>
          <a:ln w="9525">
            <a:noFill/>
            <a:miter lim="800000"/>
            <a:headEnd/>
            <a:tailEnd/>
          </a:ln>
        </p:spPr>
        <p:txBody>
          <a:bodyPr wrap="none" lIns="0" tIns="0" rIns="0" bIns="0">
            <a:prstTxWarp prst="textNoShape">
              <a:avLst/>
            </a:prstTxWarp>
            <a:spAutoFit/>
          </a:bodyPr>
          <a:lstStyle/>
          <a:p>
            <a:pPr defTabSz="457200" fontAlgn="auto">
              <a:spcBef>
                <a:spcPts val="0"/>
              </a:spcBef>
              <a:spcAft>
                <a:spcPts val="0"/>
              </a:spcAft>
            </a:pPr>
            <a:r>
              <a:rPr lang="en-US" b="1">
                <a:solidFill>
                  <a:srgbClr val="000000"/>
                </a:solidFill>
                <a:latin typeface="Arial" panose="020B0604020202020204" pitchFamily="34" charset="0"/>
                <a:cs typeface="Arial" panose="020B0604020202020204" pitchFamily="34" charset="0"/>
              </a:rPr>
              <a:t>80</a:t>
            </a:r>
            <a:endParaRPr lang="en-US" b="1">
              <a:solidFill>
                <a:prstClr val="black"/>
              </a:solidFill>
              <a:latin typeface="Arial" panose="020B0604020202020204" pitchFamily="34" charset="0"/>
              <a:cs typeface="Arial" panose="020B0604020202020204" pitchFamily="34" charset="0"/>
            </a:endParaRPr>
          </a:p>
        </p:txBody>
      </p:sp>
      <p:sp>
        <p:nvSpPr>
          <p:cNvPr id="256132" name="Rectangle 132"/>
          <p:cNvSpPr>
            <a:spLocks noChangeArrowheads="1"/>
          </p:cNvSpPr>
          <p:nvPr/>
        </p:nvSpPr>
        <p:spPr bwMode="auto">
          <a:xfrm>
            <a:off x="1263650" y="1911350"/>
            <a:ext cx="254000" cy="274638"/>
          </a:xfrm>
          <a:prstGeom prst="rect">
            <a:avLst/>
          </a:prstGeom>
          <a:noFill/>
          <a:ln w="9525">
            <a:noFill/>
            <a:miter lim="800000"/>
            <a:headEnd/>
            <a:tailEnd/>
          </a:ln>
        </p:spPr>
        <p:txBody>
          <a:bodyPr wrap="none" lIns="0" tIns="0" rIns="0" bIns="0">
            <a:prstTxWarp prst="textNoShape">
              <a:avLst/>
            </a:prstTxWarp>
            <a:spAutoFit/>
          </a:bodyPr>
          <a:lstStyle/>
          <a:p>
            <a:pPr defTabSz="457200" fontAlgn="auto">
              <a:spcBef>
                <a:spcPts val="0"/>
              </a:spcBef>
              <a:spcAft>
                <a:spcPts val="0"/>
              </a:spcAft>
            </a:pPr>
            <a:r>
              <a:rPr lang="en-US" b="1">
                <a:solidFill>
                  <a:srgbClr val="000000"/>
                </a:solidFill>
                <a:latin typeface="Arial" panose="020B0604020202020204" pitchFamily="34" charset="0"/>
                <a:cs typeface="Arial" panose="020B0604020202020204" pitchFamily="34" charset="0"/>
              </a:rPr>
              <a:t>90</a:t>
            </a:r>
            <a:endParaRPr lang="en-US" b="1">
              <a:solidFill>
                <a:prstClr val="black"/>
              </a:solidFill>
              <a:latin typeface="Arial" panose="020B0604020202020204" pitchFamily="34" charset="0"/>
              <a:cs typeface="Arial" panose="020B0604020202020204" pitchFamily="34" charset="0"/>
            </a:endParaRPr>
          </a:p>
        </p:txBody>
      </p:sp>
      <p:sp>
        <p:nvSpPr>
          <p:cNvPr id="256134" name="Rectangle 134"/>
          <p:cNvSpPr>
            <a:spLocks noChangeArrowheads="1"/>
          </p:cNvSpPr>
          <p:nvPr/>
        </p:nvSpPr>
        <p:spPr bwMode="auto">
          <a:xfrm>
            <a:off x="3416300" y="5767388"/>
            <a:ext cx="254000" cy="274637"/>
          </a:xfrm>
          <a:prstGeom prst="rect">
            <a:avLst/>
          </a:prstGeom>
          <a:noFill/>
          <a:ln w="9525">
            <a:noFill/>
            <a:miter lim="800000"/>
            <a:headEnd/>
            <a:tailEnd/>
          </a:ln>
        </p:spPr>
        <p:txBody>
          <a:bodyPr wrap="none" lIns="0" tIns="0" rIns="0" bIns="0">
            <a:prstTxWarp prst="textNoShape">
              <a:avLst/>
            </a:prstTxWarp>
            <a:spAutoFit/>
          </a:bodyPr>
          <a:lstStyle/>
          <a:p>
            <a:pPr defTabSz="457200" fontAlgn="auto">
              <a:spcBef>
                <a:spcPts val="0"/>
              </a:spcBef>
              <a:spcAft>
                <a:spcPts val="0"/>
              </a:spcAft>
            </a:pPr>
            <a:r>
              <a:rPr lang="en-US" b="1">
                <a:solidFill>
                  <a:srgbClr val="000000"/>
                </a:solidFill>
                <a:latin typeface="Arial" panose="020B0604020202020204" pitchFamily="34" charset="0"/>
                <a:cs typeface="Arial" panose="020B0604020202020204" pitchFamily="34" charset="0"/>
              </a:rPr>
              <a:t>50</a:t>
            </a:r>
            <a:endParaRPr lang="en-US" b="1">
              <a:solidFill>
                <a:prstClr val="black"/>
              </a:solidFill>
              <a:latin typeface="Arial" panose="020B0604020202020204" pitchFamily="34" charset="0"/>
              <a:cs typeface="Arial" panose="020B0604020202020204" pitchFamily="34" charset="0"/>
            </a:endParaRPr>
          </a:p>
        </p:txBody>
      </p:sp>
      <p:sp>
        <p:nvSpPr>
          <p:cNvPr id="256135" name="Rectangle 135"/>
          <p:cNvSpPr>
            <a:spLocks noChangeArrowheads="1"/>
          </p:cNvSpPr>
          <p:nvPr/>
        </p:nvSpPr>
        <p:spPr bwMode="auto">
          <a:xfrm>
            <a:off x="5267325" y="5767388"/>
            <a:ext cx="381000" cy="274637"/>
          </a:xfrm>
          <a:prstGeom prst="rect">
            <a:avLst/>
          </a:prstGeom>
          <a:noFill/>
          <a:ln w="9525">
            <a:noFill/>
            <a:miter lim="800000"/>
            <a:headEnd/>
            <a:tailEnd/>
          </a:ln>
        </p:spPr>
        <p:txBody>
          <a:bodyPr wrap="none" lIns="0" tIns="0" rIns="0" bIns="0">
            <a:prstTxWarp prst="textNoShape">
              <a:avLst/>
            </a:prstTxWarp>
            <a:spAutoFit/>
          </a:bodyPr>
          <a:lstStyle/>
          <a:p>
            <a:pPr defTabSz="457200" fontAlgn="auto">
              <a:spcBef>
                <a:spcPts val="0"/>
              </a:spcBef>
              <a:spcAft>
                <a:spcPts val="0"/>
              </a:spcAft>
            </a:pPr>
            <a:r>
              <a:rPr lang="en-US" b="1">
                <a:solidFill>
                  <a:srgbClr val="000000"/>
                </a:solidFill>
                <a:latin typeface="Arial" panose="020B0604020202020204" pitchFamily="34" charset="0"/>
                <a:cs typeface="Arial" panose="020B0604020202020204" pitchFamily="34" charset="0"/>
              </a:rPr>
              <a:t>100</a:t>
            </a:r>
            <a:endParaRPr lang="en-US" b="1">
              <a:solidFill>
                <a:prstClr val="black"/>
              </a:solidFill>
              <a:latin typeface="Arial" panose="020B0604020202020204" pitchFamily="34" charset="0"/>
              <a:cs typeface="Arial" panose="020B0604020202020204" pitchFamily="34" charset="0"/>
            </a:endParaRPr>
          </a:p>
        </p:txBody>
      </p:sp>
      <p:sp>
        <p:nvSpPr>
          <p:cNvPr id="256136" name="Rectangle 136"/>
          <p:cNvSpPr>
            <a:spLocks noChangeArrowheads="1"/>
          </p:cNvSpPr>
          <p:nvPr/>
        </p:nvSpPr>
        <p:spPr bwMode="auto">
          <a:xfrm>
            <a:off x="7164387" y="5767388"/>
            <a:ext cx="381000" cy="274637"/>
          </a:xfrm>
          <a:prstGeom prst="rect">
            <a:avLst/>
          </a:prstGeom>
          <a:noFill/>
          <a:ln w="9525">
            <a:noFill/>
            <a:miter lim="800000"/>
            <a:headEnd/>
            <a:tailEnd/>
          </a:ln>
        </p:spPr>
        <p:txBody>
          <a:bodyPr wrap="none" lIns="0" tIns="0" rIns="0" bIns="0">
            <a:prstTxWarp prst="textNoShape">
              <a:avLst/>
            </a:prstTxWarp>
            <a:spAutoFit/>
          </a:bodyPr>
          <a:lstStyle/>
          <a:p>
            <a:pPr defTabSz="457200" fontAlgn="auto">
              <a:spcBef>
                <a:spcPts val="0"/>
              </a:spcBef>
              <a:spcAft>
                <a:spcPts val="0"/>
              </a:spcAft>
            </a:pPr>
            <a:r>
              <a:rPr lang="en-US" b="1">
                <a:solidFill>
                  <a:srgbClr val="000000"/>
                </a:solidFill>
                <a:latin typeface="Arial" panose="020B0604020202020204" pitchFamily="34" charset="0"/>
                <a:cs typeface="Arial" panose="020B0604020202020204" pitchFamily="34" charset="0"/>
              </a:rPr>
              <a:t>150</a:t>
            </a:r>
            <a:endParaRPr lang="en-US" b="1">
              <a:solidFill>
                <a:prstClr val="black"/>
              </a:solidFill>
              <a:latin typeface="Arial" panose="020B0604020202020204" pitchFamily="34" charset="0"/>
              <a:cs typeface="Arial" panose="020B0604020202020204" pitchFamily="34" charset="0"/>
            </a:endParaRPr>
          </a:p>
        </p:txBody>
      </p:sp>
      <p:sp>
        <p:nvSpPr>
          <p:cNvPr id="256137" name="Rectangle 137"/>
          <p:cNvSpPr>
            <a:spLocks noChangeArrowheads="1"/>
          </p:cNvSpPr>
          <p:nvPr/>
        </p:nvSpPr>
        <p:spPr bwMode="auto">
          <a:xfrm>
            <a:off x="3825875" y="6000750"/>
            <a:ext cx="1514838" cy="261610"/>
          </a:xfrm>
          <a:prstGeom prst="rect">
            <a:avLst/>
          </a:prstGeom>
          <a:noFill/>
          <a:ln w="9525">
            <a:noFill/>
            <a:miter lim="800000"/>
            <a:headEnd/>
            <a:tailEnd/>
          </a:ln>
        </p:spPr>
        <p:txBody>
          <a:bodyPr wrap="none" lIns="0" tIns="0" rIns="0" bIns="0">
            <a:prstTxWarp prst="textNoShape">
              <a:avLst/>
            </a:prstTxWarp>
            <a:spAutoFit/>
          </a:bodyPr>
          <a:lstStyle/>
          <a:p>
            <a:pPr defTabSz="457200" fontAlgn="auto">
              <a:spcBef>
                <a:spcPts val="0"/>
              </a:spcBef>
              <a:spcAft>
                <a:spcPts val="0"/>
              </a:spcAft>
            </a:pPr>
            <a:r>
              <a:rPr lang="lv-LV" sz="1700" b="1">
                <a:solidFill>
                  <a:srgbClr val="000000"/>
                </a:solidFill>
                <a:latin typeface="Arial" panose="020B0604020202020204" pitchFamily="34" charset="0"/>
                <a:cs typeface="Arial" panose="020B0604020202020204" pitchFamily="34" charset="0"/>
              </a:rPr>
              <a:t>25OHD (ng/ml)</a:t>
            </a:r>
            <a:endParaRPr lang="en-US" sz="2800">
              <a:solidFill>
                <a:prstClr val="black"/>
              </a:solidFill>
              <a:latin typeface="Arial" panose="020B0604020202020204" pitchFamily="34" charset="0"/>
              <a:cs typeface="Arial" panose="020B0604020202020204" pitchFamily="34" charset="0"/>
            </a:endParaRPr>
          </a:p>
        </p:txBody>
      </p:sp>
      <p:sp>
        <p:nvSpPr>
          <p:cNvPr id="256138" name="Rectangle 138"/>
          <p:cNvSpPr>
            <a:spLocks noChangeArrowheads="1"/>
          </p:cNvSpPr>
          <p:nvPr/>
        </p:nvSpPr>
        <p:spPr bwMode="auto">
          <a:xfrm rot="16200000">
            <a:off x="752453" y="3483933"/>
            <a:ext cx="496931" cy="261610"/>
          </a:xfrm>
          <a:prstGeom prst="rect">
            <a:avLst/>
          </a:prstGeom>
          <a:noFill/>
          <a:ln w="9525">
            <a:noFill/>
            <a:miter lim="800000"/>
            <a:headEnd/>
            <a:tailEnd/>
          </a:ln>
        </p:spPr>
        <p:txBody>
          <a:bodyPr wrap="none" lIns="0" tIns="0" rIns="0" bIns="0">
            <a:prstTxWarp prst="textNoShape">
              <a:avLst/>
            </a:prstTxWarp>
            <a:spAutoFit/>
          </a:bodyPr>
          <a:lstStyle/>
          <a:p>
            <a:pPr defTabSz="457200" fontAlgn="auto">
              <a:spcBef>
                <a:spcPts val="0"/>
              </a:spcBef>
              <a:spcAft>
                <a:spcPts val="0"/>
              </a:spcAft>
            </a:pPr>
            <a:r>
              <a:rPr lang="lv-LV" sz="1700" b="1">
                <a:solidFill>
                  <a:srgbClr val="000000"/>
                </a:solidFill>
                <a:latin typeface="Arial" panose="020B0604020202020204" pitchFamily="34" charset="0"/>
                <a:cs typeface="Arial" panose="020B0604020202020204" pitchFamily="34" charset="0"/>
              </a:rPr>
              <a:t>i</a:t>
            </a:r>
            <a:r>
              <a:rPr lang="en-US" sz="1700" b="1">
                <a:solidFill>
                  <a:srgbClr val="000000"/>
                </a:solidFill>
                <a:latin typeface="Arial" panose="020B0604020202020204" pitchFamily="34" charset="0"/>
                <a:cs typeface="Arial" panose="020B0604020202020204" pitchFamily="34" charset="0"/>
              </a:rPr>
              <a:t>PTH</a:t>
            </a:r>
            <a:endParaRPr lang="en-US" sz="2800">
              <a:solidFill>
                <a:prstClr val="black"/>
              </a:solidFill>
              <a:latin typeface="Arial" panose="020B0604020202020204" pitchFamily="34" charset="0"/>
              <a:cs typeface="Arial" panose="020B0604020202020204" pitchFamily="34" charset="0"/>
            </a:endParaRPr>
          </a:p>
        </p:txBody>
      </p:sp>
      <p:sp>
        <p:nvSpPr>
          <p:cNvPr id="256139" name="Rectangle 139"/>
          <p:cNvSpPr>
            <a:spLocks noChangeArrowheads="1"/>
          </p:cNvSpPr>
          <p:nvPr/>
        </p:nvSpPr>
        <p:spPr bwMode="auto">
          <a:xfrm>
            <a:off x="873125" y="1849438"/>
            <a:ext cx="6707187" cy="4627562"/>
          </a:xfrm>
          <a:prstGeom prst="rect">
            <a:avLst/>
          </a:prstGeom>
          <a:noFill/>
          <a:ln w="9525">
            <a:noFill/>
            <a:miter lim="800000"/>
            <a:headEnd/>
            <a:tailEnd/>
          </a:ln>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006" name="Text Box 6"/>
          <p:cNvSpPr txBox="1">
            <a:spLocks noChangeArrowheads="1"/>
          </p:cNvSpPr>
          <p:nvPr/>
        </p:nvSpPr>
        <p:spPr bwMode="auto">
          <a:xfrm>
            <a:off x="1760367" y="1558925"/>
            <a:ext cx="5254965" cy="338554"/>
          </a:xfrm>
          <a:prstGeom prst="rect">
            <a:avLst/>
          </a:prstGeom>
          <a:noFill/>
          <a:ln w="9525">
            <a:noFill/>
            <a:miter lim="800000"/>
            <a:headEnd/>
            <a:tailEnd/>
          </a:ln>
          <a:effectLst/>
        </p:spPr>
        <p:txBody>
          <a:bodyPr wrap="none">
            <a:prstTxWarp prst="textNoShape">
              <a:avLst/>
            </a:prstTxWarp>
            <a:spAutoFit/>
          </a:bodyPr>
          <a:lstStyle/>
          <a:p>
            <a:pPr algn="ctr" defTabSz="457200" fontAlgn="auto">
              <a:spcBef>
                <a:spcPts val="0"/>
              </a:spcBef>
              <a:spcAft>
                <a:spcPts val="0"/>
              </a:spcAft>
            </a:pPr>
            <a:r>
              <a:rPr lang="lv-LV" sz="1600" b="1">
                <a:solidFill>
                  <a:prstClr val="black"/>
                </a:solidFill>
                <a:latin typeface="Arial" panose="020B0604020202020204" pitchFamily="34" charset="0"/>
                <a:cs typeface="Arial" panose="020B0604020202020204" pitchFamily="34" charset="0"/>
              </a:rPr>
              <a:t>Aprēķinātais vit.D līmenis (nepietiekamība) 38 ng/ml</a:t>
            </a:r>
            <a:endParaRPr lang="en-US" sz="1600" b="1">
              <a:solidFill>
                <a:prstClr val="black"/>
              </a:solidFill>
              <a:latin typeface="Arial" panose="020B0604020202020204" pitchFamily="34" charset="0"/>
              <a:cs typeface="Arial" panose="020B0604020202020204" pitchFamily="34" charset="0"/>
            </a:endParaRPr>
          </a:p>
        </p:txBody>
      </p:sp>
      <p:sp>
        <p:nvSpPr>
          <p:cNvPr id="256140" name="Line 140"/>
          <p:cNvSpPr>
            <a:spLocks noChangeShapeType="1"/>
          </p:cNvSpPr>
          <p:nvPr/>
        </p:nvSpPr>
        <p:spPr bwMode="auto">
          <a:xfrm flipV="1">
            <a:off x="2962275" y="1968500"/>
            <a:ext cx="0" cy="3671888"/>
          </a:xfrm>
          <a:prstGeom prst="line">
            <a:avLst/>
          </a:prstGeom>
          <a:noFill/>
          <a:ln w="57150">
            <a:solidFill>
              <a:schemeClr val="hlink"/>
            </a:solidFill>
            <a:round/>
            <a:headEnd/>
            <a:tailEnd type="stealth" w="lg" len="lg"/>
          </a:ln>
          <a:effectLst/>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256141" name="Oval 141"/>
          <p:cNvSpPr>
            <a:spLocks noChangeArrowheads="1"/>
          </p:cNvSpPr>
          <p:nvPr/>
        </p:nvSpPr>
        <p:spPr bwMode="auto">
          <a:xfrm>
            <a:off x="2314575" y="4919663"/>
            <a:ext cx="1223962" cy="649287"/>
          </a:xfrm>
          <a:prstGeom prst="ellipse">
            <a:avLst/>
          </a:prstGeom>
          <a:solidFill>
            <a:srgbClr val="FFFF00"/>
          </a:solidFill>
          <a:ln w="9525">
            <a:noFill/>
            <a:round/>
            <a:headEnd/>
            <a:tailEnd/>
          </a:ln>
          <a:effectLst>
            <a:prstShdw prst="shdw17" dist="17961" dir="2700000">
              <a:srgbClr val="FFFF00">
                <a:gamma/>
                <a:shade val="60000"/>
                <a:invGamma/>
                <a:alpha val="74998"/>
              </a:srgbClr>
            </a:prstShdw>
          </a:effectLst>
        </p:spPr>
        <p:txBody>
          <a:bodyPr wrap="none" anchor="ctr">
            <a:prstTxWarp prst="textNoShape">
              <a:avLst/>
            </a:prstTxWarp>
          </a:bodyPr>
          <a:lstStyle/>
          <a:p>
            <a:pPr algn="ctr" defTabSz="457200" fontAlgn="auto">
              <a:spcBef>
                <a:spcPts val="0"/>
              </a:spcBef>
              <a:spcAft>
                <a:spcPts val="0"/>
              </a:spcAft>
            </a:pPr>
            <a:r>
              <a:rPr lang="lv-LV" sz="1600" b="1">
                <a:solidFill>
                  <a:prstClr val="black"/>
                </a:solidFill>
                <a:latin typeface="Arial" panose="020B0604020202020204" pitchFamily="34" charset="0"/>
                <a:cs typeface="Arial" panose="020B0604020202020204" pitchFamily="34" charset="0"/>
              </a:rPr>
              <a:t>38 ng/mL</a:t>
            </a:r>
            <a:endParaRPr lang="en-US" sz="1600" b="1">
              <a:solidFill>
                <a:prstClr val="black"/>
              </a:solidFill>
              <a:latin typeface="Arial" panose="020B0604020202020204" pitchFamily="34" charset="0"/>
              <a:cs typeface="Arial" panose="020B0604020202020204" pitchFamily="34" charset="0"/>
            </a:endParaRPr>
          </a:p>
        </p:txBody>
      </p:sp>
      <p:sp>
        <p:nvSpPr>
          <p:cNvPr id="139" name="TextBox 138"/>
          <p:cNvSpPr txBox="1"/>
          <p:nvPr/>
        </p:nvSpPr>
        <p:spPr>
          <a:xfrm>
            <a:off x="179512" y="6021288"/>
            <a:ext cx="2408607" cy="276999"/>
          </a:xfrm>
          <a:prstGeom prst="rect">
            <a:avLst/>
          </a:prstGeom>
          <a:noFill/>
        </p:spPr>
        <p:txBody>
          <a:bodyPr wrap="none" rtlCol="0">
            <a:spAutoFit/>
          </a:bodyPr>
          <a:lstStyle/>
          <a:p>
            <a:pPr defTabSz="457200" fontAlgn="auto">
              <a:spcBef>
                <a:spcPts val="0"/>
              </a:spcBef>
              <a:spcAft>
                <a:spcPts val="0"/>
              </a:spcAft>
            </a:pPr>
            <a:r>
              <a:rPr lang="lt-LT" sz="1200" dirty="0" smtClean="0">
                <a:solidFill>
                  <a:prstClr val="black"/>
                </a:solidFill>
                <a:latin typeface="Arial" panose="020B0604020202020204" pitchFamily="34" charset="0"/>
                <a:cs typeface="Arial" panose="020B0604020202020204" pitchFamily="34" charset="0"/>
              </a:rPr>
              <a:t>A. Lejnieks, A. Zvaigzne, 2008.g.</a:t>
            </a:r>
            <a:endParaRPr lang="lt-LT"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616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140"/>
                                        </p:tgtEl>
                                        <p:attrNameLst>
                                          <p:attrName>style.visibility</p:attrName>
                                        </p:attrNameLst>
                                      </p:cBhvr>
                                      <p:to>
                                        <p:strVal val="visible"/>
                                      </p:to>
                                    </p:set>
                                    <p:anim calcmode="lin" valueType="num">
                                      <p:cBhvr additive="base">
                                        <p:cTn id="7" dur="500" fill="hold"/>
                                        <p:tgtEl>
                                          <p:spTgt spid="256140"/>
                                        </p:tgtEl>
                                        <p:attrNameLst>
                                          <p:attrName>ppt_x</p:attrName>
                                        </p:attrNameLst>
                                      </p:cBhvr>
                                      <p:tavLst>
                                        <p:tav tm="0">
                                          <p:val>
                                            <p:strVal val="#ppt_x"/>
                                          </p:val>
                                        </p:tav>
                                        <p:tav tm="100000">
                                          <p:val>
                                            <p:strVal val="#ppt_x"/>
                                          </p:val>
                                        </p:tav>
                                      </p:tavLst>
                                    </p:anim>
                                    <p:anim calcmode="lin" valueType="num">
                                      <p:cBhvr additive="base">
                                        <p:cTn id="8" dur="500" fill="hold"/>
                                        <p:tgtEl>
                                          <p:spTgt spid="256140"/>
                                        </p:tgtEl>
                                        <p:attrNameLst>
                                          <p:attrName>ppt_y</p:attrName>
                                        </p:attrNameLst>
                                      </p:cBhvr>
                                      <p:tavLst>
                                        <p:tav tm="0">
                                          <p:val>
                                            <p:strVal val="1+#ppt_h/2"/>
                                          </p:val>
                                        </p:tav>
                                        <p:tav tm="100000">
                                          <p:val>
                                            <p:strVal val="#ppt_y"/>
                                          </p:val>
                                        </p:tav>
                                      </p:tavLst>
                                    </p:anim>
                                  </p:childTnLst>
                                </p:cTn>
                              </p:par>
                              <p:par>
                                <p:cTn id="9" presetID="8" presetClass="entr" presetSubtype="16" fill="hold" nodeType="withEffect">
                                  <p:stCondLst>
                                    <p:cond delay="0"/>
                                  </p:stCondLst>
                                  <p:childTnLst>
                                    <p:set>
                                      <p:cBhvr>
                                        <p:cTn id="10" dur="1" fill="hold">
                                          <p:stCondLst>
                                            <p:cond delay="0"/>
                                          </p:stCondLst>
                                        </p:cTn>
                                        <p:tgtEl>
                                          <p:spTgt spid="256141">
                                            <p:txEl>
                                              <p:pRg st="0" end="0"/>
                                            </p:txEl>
                                          </p:spTgt>
                                        </p:tgtEl>
                                        <p:attrNameLst>
                                          <p:attrName>style.visibility</p:attrName>
                                        </p:attrNameLst>
                                      </p:cBhvr>
                                      <p:to>
                                        <p:strVal val="visible"/>
                                      </p:to>
                                    </p:set>
                                    <p:animEffect transition="in" filter="diamond(in)">
                                      <p:cBhvr>
                                        <p:cTn id="11" dur="2000"/>
                                        <p:tgtEl>
                                          <p:spTgt spid="256141">
                                            <p:txEl>
                                              <p:pRg st="0" end="0"/>
                                            </p:txEl>
                                          </p:spTgt>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256141">
                                            <p:bg/>
                                          </p:spTgt>
                                        </p:tgtEl>
                                        <p:attrNameLst>
                                          <p:attrName>style.visibility</p:attrName>
                                        </p:attrNameLst>
                                      </p:cBhvr>
                                      <p:to>
                                        <p:strVal val="visible"/>
                                      </p:to>
                                    </p:set>
                                    <p:animEffect transition="in" filter="diamond(in)">
                                      <p:cBhvr>
                                        <p:cTn id="14" dur="2000"/>
                                        <p:tgtEl>
                                          <p:spTgt spid="256141">
                                            <p:bg/>
                                          </p:spTgt>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256141">
                                            <p:txEl>
                                              <p:pRg st="0" end="0"/>
                                            </p:txEl>
                                          </p:spTgt>
                                        </p:tgtEl>
                                        <p:attrNameLst>
                                          <p:attrName>style.visibility</p:attrName>
                                        </p:attrNameLst>
                                      </p:cBhvr>
                                      <p:to>
                                        <p:strVal val="visible"/>
                                      </p:to>
                                    </p:set>
                                    <p:animEffect transition="in" filter="diamond(in)">
                                      <p:cBhvr>
                                        <p:cTn id="17" dur="2000"/>
                                        <p:tgtEl>
                                          <p:spTgt spid="2561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0" grpId="0" animBg="1"/>
      <p:bldP spid="256141"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lv-LV" sz="3200" b="1" dirty="0">
                <a:effectLst>
                  <a:outerShdw blurRad="38100" dist="38100" dir="2700000" algn="tl">
                    <a:srgbClr val="DDDDDD"/>
                  </a:outerShdw>
                </a:effectLst>
                <a:latin typeface="Arial" panose="020B0604020202020204" pitchFamily="34" charset="0"/>
                <a:cs typeface="Arial" panose="020B0604020202020204" pitchFamily="34" charset="0"/>
              </a:rPr>
              <a:t>Atceries - ar to vien nepietiks!</a:t>
            </a:r>
          </a:p>
        </p:txBody>
      </p:sp>
      <p:pic>
        <p:nvPicPr>
          <p:cNvPr id="266244" name="Picture 4" descr="vitd"/>
          <p:cNvPicPr>
            <a:picLocks noChangeAspect="1" noChangeArrowheads="1"/>
          </p:cNvPicPr>
          <p:nvPr/>
        </p:nvPicPr>
        <p:blipFill>
          <a:blip r:embed="rId2">
            <a:clrChange>
              <a:clrFrom>
                <a:srgbClr val="FEFEFE"/>
              </a:clrFrom>
              <a:clrTo>
                <a:srgbClr val="FEFEFE">
                  <a:alpha val="0"/>
                </a:srgbClr>
              </a:clrTo>
            </a:clrChange>
          </a:blip>
          <a:srcRect l="4666" t="24791" r="14722" b="5902"/>
          <a:stretch>
            <a:fillRect/>
          </a:stretch>
        </p:blipFill>
        <p:spPr bwMode="auto">
          <a:xfrm>
            <a:off x="1308100" y="1592263"/>
            <a:ext cx="6769100" cy="4656137"/>
          </a:xfrm>
          <a:prstGeom prst="rect">
            <a:avLst/>
          </a:prstGeom>
          <a:noFill/>
        </p:spPr>
      </p:pic>
    </p:spTree>
    <p:extLst>
      <p:ext uri="{BB962C8B-B14F-4D97-AF65-F5344CB8AC3E}">
        <p14:creationId xmlns:p14="http://schemas.microsoft.com/office/powerpoint/2010/main" val="28247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6242"/>
                                        </p:tgtEl>
                                        <p:attrNameLst>
                                          <p:attrName>style.visibility</p:attrName>
                                        </p:attrNameLst>
                                      </p:cBhvr>
                                      <p:to>
                                        <p:strVal val="visible"/>
                                      </p:to>
                                    </p:set>
                                    <p:anim calcmode="discrete" valueType="clr">
                                      <p:cBhvr override="childStyle">
                                        <p:cTn id="7" dur="80"/>
                                        <p:tgtEl>
                                          <p:spTgt spid="2662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42"/>
                                        </p:tgtEl>
                                        <p:attrNameLst>
                                          <p:attrName>fillcolor</p:attrName>
                                        </p:attrNameLst>
                                      </p:cBhvr>
                                      <p:tavLst>
                                        <p:tav tm="0">
                                          <p:val>
                                            <p:clrVal>
                                              <a:schemeClr val="accent2"/>
                                            </p:clrVal>
                                          </p:val>
                                        </p:tav>
                                        <p:tav tm="50000">
                                          <p:val>
                                            <p:clrVal>
                                              <a:schemeClr val="hlink"/>
                                            </p:clrVal>
                                          </p:val>
                                        </p:tav>
                                      </p:tavLst>
                                    </p:anim>
                                    <p:set>
                                      <p:cBhvr>
                                        <p:cTn id="9" dur="80"/>
                                        <p:tgtEl>
                                          <p:spTgt spid="2662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2754313" y="3249960"/>
            <a:ext cx="6227762" cy="2900362"/>
            <a:chOff x="1769" y="2341"/>
            <a:chExt cx="3923" cy="1827"/>
          </a:xfrm>
        </p:grpSpPr>
        <p:sp>
          <p:nvSpPr>
            <p:cNvPr id="275459" name="AutoShape 3"/>
            <p:cNvSpPr>
              <a:spLocks noChangeAspect="1" noChangeArrowheads="1" noTextEdit="1"/>
            </p:cNvSpPr>
            <p:nvPr/>
          </p:nvSpPr>
          <p:spPr bwMode="auto">
            <a:xfrm>
              <a:off x="1769" y="2341"/>
              <a:ext cx="3923" cy="1827"/>
            </a:xfrm>
            <a:prstGeom prst="rect">
              <a:avLst/>
            </a:prstGeom>
            <a:noFill/>
            <a:ln w="9525">
              <a:noFill/>
              <a:miter lim="800000"/>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60" name="Rectangle 4"/>
            <p:cNvSpPr>
              <a:spLocks noChangeArrowheads="1"/>
            </p:cNvSpPr>
            <p:nvPr/>
          </p:nvSpPr>
          <p:spPr bwMode="auto">
            <a:xfrm>
              <a:off x="1803" y="2377"/>
              <a:ext cx="3786" cy="1756"/>
            </a:xfrm>
            <a:prstGeom prst="rect">
              <a:avLst/>
            </a:prstGeom>
            <a:solidFill>
              <a:srgbClr val="FFFFFF"/>
            </a:solidFill>
            <a:ln w="9525">
              <a:noFill/>
              <a:miter lim="800000"/>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61" name="Line 5"/>
            <p:cNvSpPr>
              <a:spLocks noChangeShapeType="1"/>
            </p:cNvSpPr>
            <p:nvPr/>
          </p:nvSpPr>
          <p:spPr bwMode="auto">
            <a:xfrm>
              <a:off x="2182" y="2377"/>
              <a:ext cx="1" cy="1756"/>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62" name="Line 6"/>
            <p:cNvSpPr>
              <a:spLocks noChangeShapeType="1"/>
            </p:cNvSpPr>
            <p:nvPr/>
          </p:nvSpPr>
          <p:spPr bwMode="auto">
            <a:xfrm>
              <a:off x="2560" y="2377"/>
              <a:ext cx="1" cy="1756"/>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63" name="Line 7"/>
            <p:cNvSpPr>
              <a:spLocks noChangeShapeType="1"/>
            </p:cNvSpPr>
            <p:nvPr/>
          </p:nvSpPr>
          <p:spPr bwMode="auto">
            <a:xfrm>
              <a:off x="2939" y="2377"/>
              <a:ext cx="1" cy="1756"/>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64" name="Line 8"/>
            <p:cNvSpPr>
              <a:spLocks noChangeShapeType="1"/>
            </p:cNvSpPr>
            <p:nvPr/>
          </p:nvSpPr>
          <p:spPr bwMode="auto">
            <a:xfrm>
              <a:off x="3318" y="2377"/>
              <a:ext cx="1" cy="1756"/>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65" name="Line 9"/>
            <p:cNvSpPr>
              <a:spLocks noChangeShapeType="1"/>
            </p:cNvSpPr>
            <p:nvPr/>
          </p:nvSpPr>
          <p:spPr bwMode="auto">
            <a:xfrm>
              <a:off x="3696" y="2377"/>
              <a:ext cx="1" cy="1756"/>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66" name="Line 10"/>
            <p:cNvSpPr>
              <a:spLocks noChangeShapeType="1"/>
            </p:cNvSpPr>
            <p:nvPr/>
          </p:nvSpPr>
          <p:spPr bwMode="auto">
            <a:xfrm>
              <a:off x="4075" y="2377"/>
              <a:ext cx="1" cy="1756"/>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67" name="Line 11"/>
            <p:cNvSpPr>
              <a:spLocks noChangeShapeType="1"/>
            </p:cNvSpPr>
            <p:nvPr/>
          </p:nvSpPr>
          <p:spPr bwMode="auto">
            <a:xfrm>
              <a:off x="4453" y="2377"/>
              <a:ext cx="1" cy="1756"/>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68" name="Line 12"/>
            <p:cNvSpPr>
              <a:spLocks noChangeShapeType="1"/>
            </p:cNvSpPr>
            <p:nvPr/>
          </p:nvSpPr>
          <p:spPr bwMode="auto">
            <a:xfrm>
              <a:off x="4832" y="2377"/>
              <a:ext cx="1" cy="1756"/>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69" name="Line 13"/>
            <p:cNvSpPr>
              <a:spLocks noChangeShapeType="1"/>
            </p:cNvSpPr>
            <p:nvPr/>
          </p:nvSpPr>
          <p:spPr bwMode="auto">
            <a:xfrm>
              <a:off x="5210" y="2377"/>
              <a:ext cx="1" cy="1756"/>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70" name="Line 14"/>
            <p:cNvSpPr>
              <a:spLocks noChangeShapeType="1"/>
            </p:cNvSpPr>
            <p:nvPr/>
          </p:nvSpPr>
          <p:spPr bwMode="auto">
            <a:xfrm>
              <a:off x="5589" y="2377"/>
              <a:ext cx="1" cy="1756"/>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71" name="Rectangle 15"/>
            <p:cNvSpPr>
              <a:spLocks noChangeArrowheads="1"/>
            </p:cNvSpPr>
            <p:nvPr/>
          </p:nvSpPr>
          <p:spPr bwMode="auto">
            <a:xfrm>
              <a:off x="1803" y="2377"/>
              <a:ext cx="3786" cy="1756"/>
            </a:xfrm>
            <a:prstGeom prst="rect">
              <a:avLst/>
            </a:prstGeom>
            <a:noFill/>
            <a:ln w="11113">
              <a:solidFill>
                <a:srgbClr val="808080"/>
              </a:solidFill>
              <a:miter lim="800000"/>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72" name="Rectangle 16"/>
            <p:cNvSpPr>
              <a:spLocks noChangeArrowheads="1"/>
            </p:cNvSpPr>
            <p:nvPr/>
          </p:nvSpPr>
          <p:spPr bwMode="auto">
            <a:xfrm>
              <a:off x="1803" y="2455"/>
              <a:ext cx="1446" cy="419"/>
            </a:xfrm>
            <a:prstGeom prst="rect">
              <a:avLst/>
            </a:prstGeom>
            <a:solidFill>
              <a:srgbClr val="FF0000"/>
            </a:solidFill>
            <a:ln w="11113">
              <a:solidFill>
                <a:srgbClr val="000000"/>
              </a:solidFill>
              <a:miter lim="800000"/>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73" name="Rectangle 17"/>
            <p:cNvSpPr>
              <a:spLocks noChangeArrowheads="1"/>
            </p:cNvSpPr>
            <p:nvPr/>
          </p:nvSpPr>
          <p:spPr bwMode="auto">
            <a:xfrm>
              <a:off x="1803" y="3038"/>
              <a:ext cx="2499" cy="426"/>
            </a:xfrm>
            <a:prstGeom prst="rect">
              <a:avLst/>
            </a:prstGeom>
            <a:solidFill>
              <a:srgbClr val="3366FF"/>
            </a:solidFill>
            <a:ln w="11113">
              <a:solidFill>
                <a:srgbClr val="000000"/>
              </a:solidFill>
              <a:miter lim="800000"/>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74" name="Rectangle 18"/>
            <p:cNvSpPr>
              <a:spLocks noChangeArrowheads="1"/>
            </p:cNvSpPr>
            <p:nvPr/>
          </p:nvSpPr>
          <p:spPr bwMode="auto">
            <a:xfrm>
              <a:off x="1803" y="3628"/>
              <a:ext cx="2526" cy="419"/>
            </a:xfrm>
            <a:prstGeom prst="rect">
              <a:avLst/>
            </a:prstGeom>
            <a:solidFill>
              <a:srgbClr val="000066"/>
            </a:solidFill>
            <a:ln w="11113">
              <a:solidFill>
                <a:srgbClr val="000000"/>
              </a:solidFill>
              <a:miter lim="800000"/>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75" name="Rectangle 19"/>
            <p:cNvSpPr>
              <a:spLocks noChangeArrowheads="1"/>
            </p:cNvSpPr>
            <p:nvPr/>
          </p:nvSpPr>
          <p:spPr bwMode="auto">
            <a:xfrm>
              <a:off x="3249" y="2455"/>
              <a:ext cx="2340" cy="419"/>
            </a:xfrm>
            <a:prstGeom prst="rect">
              <a:avLst/>
            </a:prstGeom>
            <a:solidFill>
              <a:srgbClr val="000000"/>
            </a:solidFill>
            <a:ln w="11113">
              <a:solidFill>
                <a:srgbClr val="000000"/>
              </a:solidFill>
              <a:miter lim="800000"/>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76" name="Rectangle 20"/>
            <p:cNvSpPr>
              <a:spLocks noChangeArrowheads="1"/>
            </p:cNvSpPr>
            <p:nvPr/>
          </p:nvSpPr>
          <p:spPr bwMode="auto">
            <a:xfrm>
              <a:off x="4302" y="3038"/>
              <a:ext cx="1287" cy="426"/>
            </a:xfrm>
            <a:prstGeom prst="rect">
              <a:avLst/>
            </a:prstGeom>
            <a:solidFill>
              <a:srgbClr val="000000"/>
            </a:solidFill>
            <a:ln w="11113">
              <a:solidFill>
                <a:srgbClr val="000000"/>
              </a:solidFill>
              <a:miter lim="800000"/>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77" name="Rectangle 21"/>
            <p:cNvSpPr>
              <a:spLocks noChangeArrowheads="1"/>
            </p:cNvSpPr>
            <p:nvPr/>
          </p:nvSpPr>
          <p:spPr bwMode="auto">
            <a:xfrm>
              <a:off x="4329" y="3628"/>
              <a:ext cx="1260" cy="419"/>
            </a:xfrm>
            <a:prstGeom prst="rect">
              <a:avLst/>
            </a:prstGeom>
            <a:solidFill>
              <a:srgbClr val="000000"/>
            </a:solidFill>
            <a:ln w="11113">
              <a:solidFill>
                <a:srgbClr val="000000"/>
              </a:solidFill>
              <a:miter lim="800000"/>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78" name="Line 22"/>
            <p:cNvSpPr>
              <a:spLocks noChangeShapeType="1"/>
            </p:cNvSpPr>
            <p:nvPr/>
          </p:nvSpPr>
          <p:spPr bwMode="auto">
            <a:xfrm>
              <a:off x="1803" y="2377"/>
              <a:ext cx="3786" cy="1"/>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79" name="Line 23"/>
            <p:cNvSpPr>
              <a:spLocks noChangeShapeType="1"/>
            </p:cNvSpPr>
            <p:nvPr/>
          </p:nvSpPr>
          <p:spPr bwMode="auto">
            <a:xfrm flipV="1">
              <a:off x="1803" y="2348"/>
              <a:ext cx="1" cy="29"/>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80" name="Line 24"/>
            <p:cNvSpPr>
              <a:spLocks noChangeShapeType="1"/>
            </p:cNvSpPr>
            <p:nvPr/>
          </p:nvSpPr>
          <p:spPr bwMode="auto">
            <a:xfrm flipV="1">
              <a:off x="2182" y="2348"/>
              <a:ext cx="1" cy="29"/>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81" name="Line 25"/>
            <p:cNvSpPr>
              <a:spLocks noChangeShapeType="1"/>
            </p:cNvSpPr>
            <p:nvPr/>
          </p:nvSpPr>
          <p:spPr bwMode="auto">
            <a:xfrm flipV="1">
              <a:off x="2560" y="2348"/>
              <a:ext cx="1" cy="29"/>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82" name="Line 26"/>
            <p:cNvSpPr>
              <a:spLocks noChangeShapeType="1"/>
            </p:cNvSpPr>
            <p:nvPr/>
          </p:nvSpPr>
          <p:spPr bwMode="auto">
            <a:xfrm flipV="1">
              <a:off x="2939" y="2348"/>
              <a:ext cx="1" cy="29"/>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83" name="Line 27"/>
            <p:cNvSpPr>
              <a:spLocks noChangeShapeType="1"/>
            </p:cNvSpPr>
            <p:nvPr/>
          </p:nvSpPr>
          <p:spPr bwMode="auto">
            <a:xfrm flipV="1">
              <a:off x="3318" y="2348"/>
              <a:ext cx="1" cy="29"/>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84" name="Line 28"/>
            <p:cNvSpPr>
              <a:spLocks noChangeShapeType="1"/>
            </p:cNvSpPr>
            <p:nvPr/>
          </p:nvSpPr>
          <p:spPr bwMode="auto">
            <a:xfrm flipV="1">
              <a:off x="3696" y="2348"/>
              <a:ext cx="1" cy="29"/>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85" name="Line 29"/>
            <p:cNvSpPr>
              <a:spLocks noChangeShapeType="1"/>
            </p:cNvSpPr>
            <p:nvPr/>
          </p:nvSpPr>
          <p:spPr bwMode="auto">
            <a:xfrm flipV="1">
              <a:off x="4075" y="2348"/>
              <a:ext cx="1" cy="29"/>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86" name="Line 30"/>
            <p:cNvSpPr>
              <a:spLocks noChangeShapeType="1"/>
            </p:cNvSpPr>
            <p:nvPr/>
          </p:nvSpPr>
          <p:spPr bwMode="auto">
            <a:xfrm flipV="1">
              <a:off x="4453" y="2348"/>
              <a:ext cx="1" cy="29"/>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87" name="Line 31"/>
            <p:cNvSpPr>
              <a:spLocks noChangeShapeType="1"/>
            </p:cNvSpPr>
            <p:nvPr/>
          </p:nvSpPr>
          <p:spPr bwMode="auto">
            <a:xfrm flipV="1">
              <a:off x="4832" y="2348"/>
              <a:ext cx="1" cy="29"/>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88" name="Line 32"/>
            <p:cNvSpPr>
              <a:spLocks noChangeShapeType="1"/>
            </p:cNvSpPr>
            <p:nvPr/>
          </p:nvSpPr>
          <p:spPr bwMode="auto">
            <a:xfrm flipV="1">
              <a:off x="5210" y="2348"/>
              <a:ext cx="1" cy="29"/>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89" name="Line 33"/>
            <p:cNvSpPr>
              <a:spLocks noChangeShapeType="1"/>
            </p:cNvSpPr>
            <p:nvPr/>
          </p:nvSpPr>
          <p:spPr bwMode="auto">
            <a:xfrm flipV="1">
              <a:off x="5589" y="2348"/>
              <a:ext cx="1" cy="29"/>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90" name="Line 34"/>
            <p:cNvSpPr>
              <a:spLocks noChangeShapeType="1"/>
            </p:cNvSpPr>
            <p:nvPr/>
          </p:nvSpPr>
          <p:spPr bwMode="auto">
            <a:xfrm>
              <a:off x="1803" y="2377"/>
              <a:ext cx="1" cy="1756"/>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91" name="Line 35"/>
            <p:cNvSpPr>
              <a:spLocks noChangeShapeType="1"/>
            </p:cNvSpPr>
            <p:nvPr/>
          </p:nvSpPr>
          <p:spPr bwMode="auto">
            <a:xfrm>
              <a:off x="1776" y="2377"/>
              <a:ext cx="27" cy="1"/>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92" name="Line 36"/>
            <p:cNvSpPr>
              <a:spLocks noChangeShapeType="1"/>
            </p:cNvSpPr>
            <p:nvPr/>
          </p:nvSpPr>
          <p:spPr bwMode="auto">
            <a:xfrm>
              <a:off x="1776" y="2959"/>
              <a:ext cx="27" cy="1"/>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93" name="Line 37"/>
            <p:cNvSpPr>
              <a:spLocks noChangeShapeType="1"/>
            </p:cNvSpPr>
            <p:nvPr/>
          </p:nvSpPr>
          <p:spPr bwMode="auto">
            <a:xfrm>
              <a:off x="1776" y="3550"/>
              <a:ext cx="27" cy="1"/>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94" name="Line 38"/>
            <p:cNvSpPr>
              <a:spLocks noChangeShapeType="1"/>
            </p:cNvSpPr>
            <p:nvPr/>
          </p:nvSpPr>
          <p:spPr bwMode="auto">
            <a:xfrm>
              <a:off x="1776" y="4133"/>
              <a:ext cx="27" cy="1"/>
            </a:xfrm>
            <a:prstGeom prst="line">
              <a:avLst/>
            </a:prstGeom>
            <a:noFill/>
            <a:ln w="0">
              <a:solidFill>
                <a:srgbClr val="000000"/>
              </a:solidFill>
              <a:round/>
              <a:headEnd/>
              <a:tailEnd/>
            </a:ln>
            <a:scene3d>
              <a:camera prst="orthographicFront"/>
              <a:lightRig rig="threePt" dir="t"/>
            </a:scene3d>
            <a:sp3d>
              <a:bevelT/>
            </a:sp3d>
          </p:spPr>
          <p:txBody>
            <a:bodyPr>
              <a:prstTxWarp prst="textNoShape">
                <a:avLst/>
              </a:prstTxWarp>
            </a:bodyPr>
            <a:lstStyle/>
            <a:p>
              <a:pPr defTabSz="457200" fontAlgn="auto">
                <a:spcBef>
                  <a:spcPts val="0"/>
                </a:spcBef>
                <a:spcAft>
                  <a:spcPts val="0"/>
                </a:spcAft>
              </a:pPr>
              <a:endParaRPr lang="lt-LT" sz="1600">
                <a:solidFill>
                  <a:prstClr val="black"/>
                </a:solidFill>
                <a:latin typeface="Arial" panose="020B0604020202020204" pitchFamily="34" charset="0"/>
                <a:cs typeface="Arial" panose="020B0604020202020204" pitchFamily="34" charset="0"/>
              </a:endParaRPr>
            </a:p>
          </p:txBody>
        </p:sp>
        <p:sp>
          <p:nvSpPr>
            <p:cNvPr id="275495" name="Rectangle 39"/>
            <p:cNvSpPr>
              <a:spLocks noChangeArrowheads="1"/>
            </p:cNvSpPr>
            <p:nvPr/>
          </p:nvSpPr>
          <p:spPr bwMode="auto">
            <a:xfrm>
              <a:off x="2785" y="3749"/>
              <a:ext cx="291" cy="194"/>
            </a:xfrm>
            <a:prstGeom prst="rect">
              <a:avLst/>
            </a:prstGeom>
            <a:noFill/>
            <a:ln w="9525">
              <a:noFill/>
              <a:miter lim="800000"/>
              <a:headEnd/>
              <a:tailEnd/>
            </a:ln>
            <a:scene3d>
              <a:camera prst="orthographicFront"/>
              <a:lightRig rig="threePt" dir="t"/>
            </a:scene3d>
            <a:sp3d>
              <a:bevelT/>
            </a:sp3d>
          </p:spPr>
          <p:txBody>
            <a:bodyPr wrap="none" lIns="0" tIns="0" rIns="0" bIns="0">
              <a:prstTxWarp prst="textNoShape">
                <a:avLst/>
              </a:prstTxWarp>
              <a:spAutoFit/>
            </a:bodyPr>
            <a:lstStyle/>
            <a:p>
              <a:pPr algn="ctr" defTabSz="457200" fontAlgn="auto">
                <a:spcBef>
                  <a:spcPts val="0"/>
                </a:spcBef>
                <a:spcAft>
                  <a:spcPts val="0"/>
                </a:spcAft>
              </a:pPr>
              <a:r>
                <a:rPr lang="en-US" b="1">
                  <a:solidFill>
                    <a:srgbClr val="CCFF33"/>
                  </a:solidFill>
                  <a:latin typeface="Arial" panose="020B0604020202020204" pitchFamily="34" charset="0"/>
                  <a:cs typeface="Arial" panose="020B0604020202020204" pitchFamily="34" charset="0"/>
                </a:rPr>
                <a:t>67%</a:t>
              </a:r>
              <a:endParaRPr lang="en-US" sz="2000">
                <a:solidFill>
                  <a:srgbClr val="CCFF33"/>
                </a:solidFill>
                <a:latin typeface="Arial" panose="020B0604020202020204" pitchFamily="34" charset="0"/>
                <a:cs typeface="Arial" panose="020B0604020202020204" pitchFamily="34" charset="0"/>
              </a:endParaRPr>
            </a:p>
          </p:txBody>
        </p:sp>
        <p:sp>
          <p:nvSpPr>
            <p:cNvPr id="275496" name="Rectangle 40"/>
            <p:cNvSpPr>
              <a:spLocks noChangeArrowheads="1"/>
            </p:cNvSpPr>
            <p:nvPr/>
          </p:nvSpPr>
          <p:spPr bwMode="auto">
            <a:xfrm>
              <a:off x="2744" y="3173"/>
              <a:ext cx="291" cy="194"/>
            </a:xfrm>
            <a:prstGeom prst="rect">
              <a:avLst/>
            </a:prstGeom>
            <a:noFill/>
            <a:ln w="9525">
              <a:noFill/>
              <a:miter lim="800000"/>
              <a:headEnd/>
              <a:tailEnd/>
            </a:ln>
            <a:scene3d>
              <a:camera prst="orthographicFront"/>
              <a:lightRig rig="threePt" dir="t"/>
            </a:scene3d>
            <a:sp3d>
              <a:bevelT/>
            </a:sp3d>
          </p:spPr>
          <p:txBody>
            <a:bodyPr wrap="none" lIns="0" tIns="0" rIns="0" bIns="0">
              <a:prstTxWarp prst="textNoShape">
                <a:avLst/>
              </a:prstTxWarp>
              <a:spAutoFit/>
            </a:bodyPr>
            <a:lstStyle/>
            <a:p>
              <a:pPr algn="ctr" defTabSz="457200" fontAlgn="auto">
                <a:spcBef>
                  <a:spcPts val="0"/>
                </a:spcBef>
                <a:spcAft>
                  <a:spcPts val="0"/>
                </a:spcAft>
              </a:pPr>
              <a:r>
                <a:rPr lang="en-US" b="1">
                  <a:solidFill>
                    <a:srgbClr val="CCFF33"/>
                  </a:solidFill>
                  <a:latin typeface="Arial" panose="020B0604020202020204" pitchFamily="34" charset="0"/>
                  <a:cs typeface="Arial" panose="020B0604020202020204" pitchFamily="34" charset="0"/>
                </a:rPr>
                <a:t>66%</a:t>
              </a:r>
              <a:endParaRPr lang="en-US" sz="2000">
                <a:solidFill>
                  <a:srgbClr val="CCFF33"/>
                </a:solidFill>
                <a:latin typeface="Arial" panose="020B0604020202020204" pitchFamily="34" charset="0"/>
                <a:cs typeface="Arial" panose="020B0604020202020204" pitchFamily="34" charset="0"/>
              </a:endParaRPr>
            </a:p>
          </p:txBody>
        </p:sp>
        <p:sp>
          <p:nvSpPr>
            <p:cNvPr id="275497" name="Rectangle 41"/>
            <p:cNvSpPr>
              <a:spLocks noChangeArrowheads="1"/>
            </p:cNvSpPr>
            <p:nvPr/>
          </p:nvSpPr>
          <p:spPr bwMode="auto">
            <a:xfrm>
              <a:off x="2125" y="2583"/>
              <a:ext cx="291" cy="194"/>
            </a:xfrm>
            <a:prstGeom prst="rect">
              <a:avLst/>
            </a:prstGeom>
            <a:noFill/>
            <a:ln w="9525">
              <a:noFill/>
              <a:miter lim="800000"/>
              <a:headEnd/>
              <a:tailEnd/>
            </a:ln>
            <a:scene3d>
              <a:camera prst="orthographicFront"/>
              <a:lightRig rig="threePt" dir="t"/>
            </a:scene3d>
            <a:sp3d>
              <a:bevelT/>
            </a:sp3d>
          </p:spPr>
          <p:txBody>
            <a:bodyPr wrap="none" lIns="0" tIns="0" rIns="0" bIns="0">
              <a:prstTxWarp prst="textNoShape">
                <a:avLst/>
              </a:prstTxWarp>
              <a:spAutoFit/>
            </a:bodyPr>
            <a:lstStyle/>
            <a:p>
              <a:pPr algn="ctr" defTabSz="457200" fontAlgn="auto">
                <a:spcBef>
                  <a:spcPts val="0"/>
                </a:spcBef>
                <a:spcAft>
                  <a:spcPts val="0"/>
                </a:spcAft>
              </a:pPr>
              <a:r>
                <a:rPr lang="en-US" b="1">
                  <a:solidFill>
                    <a:prstClr val="white"/>
                  </a:solidFill>
                  <a:latin typeface="Arial" panose="020B0604020202020204" pitchFamily="34" charset="0"/>
                  <a:cs typeface="Arial" panose="020B0604020202020204" pitchFamily="34" charset="0"/>
                </a:rPr>
                <a:t>38%</a:t>
              </a:r>
              <a:endParaRPr lang="en-US" sz="2000">
                <a:solidFill>
                  <a:prstClr val="white"/>
                </a:solidFill>
                <a:latin typeface="Arial" panose="020B0604020202020204" pitchFamily="34" charset="0"/>
                <a:cs typeface="Arial" panose="020B0604020202020204" pitchFamily="34" charset="0"/>
              </a:endParaRPr>
            </a:p>
          </p:txBody>
        </p:sp>
      </p:grpSp>
      <p:graphicFrame>
        <p:nvGraphicFramePr>
          <p:cNvPr id="275540" name="Group 84"/>
          <p:cNvGraphicFramePr>
            <a:graphicFrameLocks noGrp="1"/>
          </p:cNvGraphicFramePr>
          <p:nvPr>
            <p:extLst>
              <p:ext uri="{D42A27DB-BD31-4B8C-83A1-F6EECF244321}">
                <p14:modId xmlns:p14="http://schemas.microsoft.com/office/powerpoint/2010/main" val="3373060481"/>
              </p:ext>
            </p:extLst>
          </p:nvPr>
        </p:nvGraphicFramePr>
        <p:xfrm>
          <a:off x="331787" y="1268760"/>
          <a:ext cx="5688013" cy="1990726"/>
        </p:xfrm>
        <a:graphic>
          <a:graphicData uri="http://schemas.openxmlformats.org/drawingml/2006/table">
            <a:tbl>
              <a:tblPr/>
              <a:tblGrid>
                <a:gridCol w="2844800"/>
                <a:gridCol w="1471613"/>
                <a:gridCol w="1371600"/>
              </a:tblGrid>
              <a:tr h="504825">
                <a:tc>
                  <a:txBody>
                    <a:bodyPr/>
                    <a:lstStyle/>
                    <a:p>
                      <a:pPr marL="0" marR="0" lvl="0" indent="0" algn="ctr" defTabSz="914400" rtl="0" eaLnBrk="1" fontAlgn="base" latinLnBrk="0" hangingPunct="1">
                        <a:lnSpc>
                          <a:spcPct val="100000"/>
                        </a:lnSpc>
                        <a:spcBef>
                          <a:spcPct val="50000"/>
                        </a:spcBef>
                        <a:spcAft>
                          <a:spcPct val="0"/>
                        </a:spcAft>
                        <a:buClr>
                          <a:srgbClr val="FFCC00"/>
                        </a:buClr>
                        <a:buSzPct val="85000"/>
                        <a:buFont typeface="Zapf Dingbats" charset="2"/>
                        <a:buNone/>
                        <a:tabLst/>
                      </a:pPr>
                      <a:r>
                        <a:rPr kumimoji="1" lang="lv-LV" sz="1300" b="1" i="0" u="none" strike="noStrike" cap="none" normalizeH="0" baseline="0" dirty="0">
                          <a:ln>
                            <a:noFill/>
                          </a:ln>
                          <a:solidFill>
                            <a:schemeClr val="tx1"/>
                          </a:solidFill>
                          <a:effectLst/>
                          <a:latin typeface="Arial" charset="0"/>
                          <a:ea typeface="Arial" charset="0"/>
                          <a:cs typeface="Arial" charset="0"/>
                        </a:rPr>
                        <a:t>Dzīves kvalitāti</a:t>
                      </a:r>
                      <a:endParaRPr kumimoji="1" lang="en-US" sz="1300" b="1" i="0" u="none" strike="noStrike" cap="none" normalizeH="0" baseline="0" dirty="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50000"/>
                        </a:spcBef>
                        <a:spcAft>
                          <a:spcPct val="0"/>
                        </a:spcAft>
                        <a:buClr>
                          <a:srgbClr val="FFCC00"/>
                        </a:buClr>
                        <a:buSzPct val="85000"/>
                        <a:buFont typeface="Zapf Dingbats" charset="2"/>
                        <a:buNone/>
                        <a:tabLst/>
                      </a:pPr>
                      <a:r>
                        <a:rPr kumimoji="1" lang="lv-LV" sz="1300" b="1" i="0" u="none" strike="noStrike" cap="none" normalizeH="0" baseline="0">
                          <a:ln>
                            <a:noFill/>
                          </a:ln>
                          <a:solidFill>
                            <a:schemeClr val="tx1"/>
                          </a:solidFill>
                          <a:effectLst/>
                          <a:latin typeface="Arial" charset="0"/>
                          <a:ea typeface="Arial" charset="0"/>
                          <a:cs typeface="Arial" charset="0"/>
                        </a:rPr>
                        <a:t>Pirms lūzuma (%)</a:t>
                      </a:r>
                      <a:endParaRPr kumimoji="1" lang="en-US" sz="1300" b="1"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50000"/>
                        </a:spcBef>
                        <a:spcAft>
                          <a:spcPct val="0"/>
                        </a:spcAft>
                        <a:buClr>
                          <a:srgbClr val="FFCC00"/>
                        </a:buClr>
                        <a:buSzPct val="85000"/>
                        <a:buFont typeface="Zapf Dingbats" charset="2"/>
                        <a:buNone/>
                        <a:tabLst/>
                      </a:pPr>
                      <a:r>
                        <a:rPr kumimoji="1" lang="lv-LV" sz="1300" b="1" i="0" u="none" strike="noStrike" cap="none" normalizeH="0" baseline="0">
                          <a:ln>
                            <a:noFill/>
                          </a:ln>
                          <a:solidFill>
                            <a:schemeClr val="tx1"/>
                          </a:solidFill>
                          <a:effectLst/>
                          <a:latin typeface="Arial" charset="0"/>
                          <a:ea typeface="Arial" charset="0"/>
                          <a:cs typeface="Arial" charset="0"/>
                        </a:rPr>
                        <a:t>6 mēnešus pēc lūzuma (%)</a:t>
                      </a:r>
                      <a:endParaRPr kumimoji="1" lang="en-US" sz="1300" b="1"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r>
              <a:tr h="279400">
                <a:tc>
                  <a:txBody>
                    <a:bodyPr/>
                    <a:lstStyle/>
                    <a:p>
                      <a:pPr marL="0" marR="0" lvl="0" indent="0" algn="ctr" defTabSz="914400" rtl="0" eaLnBrk="1" fontAlgn="base" latinLnBrk="0" hangingPunct="1">
                        <a:lnSpc>
                          <a:spcPct val="100000"/>
                        </a:lnSpc>
                        <a:spcBef>
                          <a:spcPct val="50000"/>
                        </a:spcBef>
                        <a:spcAft>
                          <a:spcPct val="0"/>
                        </a:spcAft>
                        <a:buClr>
                          <a:srgbClr val="FFCC00"/>
                        </a:buClr>
                        <a:buSzPct val="85000"/>
                        <a:buFont typeface="Zapf Dingbats" charset="2"/>
                        <a:buNone/>
                        <a:tabLst/>
                      </a:pPr>
                      <a:r>
                        <a:rPr kumimoji="1" lang="lv-LV" sz="1200" b="1" i="0" u="none" strike="noStrike" cap="none" normalizeH="0" baseline="0">
                          <a:ln>
                            <a:noFill/>
                          </a:ln>
                          <a:solidFill>
                            <a:schemeClr val="tx1"/>
                          </a:solidFill>
                          <a:effectLst/>
                          <a:latin typeface="Arial" charset="0"/>
                          <a:ea typeface="Arial" charset="0"/>
                          <a:cs typeface="Arial" charset="0"/>
                        </a:rPr>
                        <a:t>Spēja apģērbties bez palīdzības</a:t>
                      </a:r>
                      <a:endParaRPr kumimoji="1" lang="en-US" sz="1200" b="1"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50000"/>
                        </a:spcBef>
                        <a:spcAft>
                          <a:spcPct val="0"/>
                        </a:spcAft>
                        <a:buClr>
                          <a:srgbClr val="FFCC00"/>
                        </a:buClr>
                        <a:buSzPct val="85000"/>
                        <a:buFont typeface="Zapf Dingbats" charset="2"/>
                        <a:buNone/>
                        <a:tabLst/>
                      </a:pPr>
                      <a:r>
                        <a:rPr kumimoji="1" lang="lv-LV" sz="1200" b="1" i="0" u="none" strike="noStrike" cap="none" normalizeH="0" baseline="0">
                          <a:ln>
                            <a:noFill/>
                          </a:ln>
                          <a:solidFill>
                            <a:schemeClr val="tx1"/>
                          </a:solidFill>
                          <a:effectLst/>
                          <a:latin typeface="Arial" charset="0"/>
                          <a:ea typeface="Arial" charset="0"/>
                          <a:cs typeface="Arial" charset="0"/>
                        </a:rPr>
                        <a:t>86</a:t>
                      </a:r>
                      <a:endParaRPr kumimoji="1" lang="en-US" sz="1200" b="1"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50000"/>
                        </a:spcBef>
                        <a:spcAft>
                          <a:spcPct val="0"/>
                        </a:spcAft>
                        <a:buClr>
                          <a:srgbClr val="FFCC00"/>
                        </a:buClr>
                        <a:buSzPct val="85000"/>
                        <a:buFont typeface="Zapf Dingbats" charset="2"/>
                        <a:buNone/>
                        <a:tabLst/>
                      </a:pPr>
                      <a:r>
                        <a:rPr kumimoji="1" lang="lv-LV" sz="1200" b="1" i="0" u="none" strike="noStrike" cap="none" normalizeH="0" baseline="0">
                          <a:ln>
                            <a:noFill/>
                          </a:ln>
                          <a:solidFill>
                            <a:schemeClr val="tx1"/>
                          </a:solidFill>
                          <a:effectLst/>
                          <a:latin typeface="Arial" charset="0"/>
                          <a:ea typeface="Arial" charset="0"/>
                          <a:cs typeface="Arial" charset="0"/>
                        </a:rPr>
                        <a:t>49</a:t>
                      </a:r>
                      <a:endParaRPr kumimoji="1" lang="en-US" sz="1200" b="1"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r>
              <a:tr h="287338">
                <a:tc>
                  <a:txBody>
                    <a:bodyPr/>
                    <a:lstStyle/>
                    <a:p>
                      <a:pPr marL="0" marR="0" lvl="0" indent="0" algn="ctr" defTabSz="914400" rtl="0" eaLnBrk="1" fontAlgn="base" latinLnBrk="0" hangingPunct="1">
                        <a:lnSpc>
                          <a:spcPct val="100000"/>
                        </a:lnSpc>
                        <a:spcBef>
                          <a:spcPct val="50000"/>
                        </a:spcBef>
                        <a:spcAft>
                          <a:spcPct val="0"/>
                        </a:spcAft>
                        <a:buClr>
                          <a:srgbClr val="FFCC00"/>
                        </a:buClr>
                        <a:buSzPct val="85000"/>
                        <a:buFont typeface="Zapf Dingbats" charset="2"/>
                        <a:buNone/>
                        <a:tabLst/>
                      </a:pPr>
                      <a:r>
                        <a:rPr kumimoji="1" lang="lv-LV" sz="1200" b="1" i="0" u="none" strike="noStrike" cap="none" normalizeH="0" baseline="0">
                          <a:ln>
                            <a:noFill/>
                          </a:ln>
                          <a:solidFill>
                            <a:schemeClr val="tx1"/>
                          </a:solidFill>
                          <a:effectLst/>
                          <a:latin typeface="Arial" charset="0"/>
                          <a:ea typeface="Arial" charset="0"/>
                          <a:cs typeface="Arial" charset="0"/>
                        </a:rPr>
                        <a:t>Dabūt kaut ko bez palīdzības</a:t>
                      </a:r>
                      <a:endParaRPr kumimoji="1" lang="en-US" sz="1200" b="1"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50000"/>
                        </a:spcBef>
                        <a:spcAft>
                          <a:spcPct val="0"/>
                        </a:spcAft>
                        <a:buClr>
                          <a:srgbClr val="FFCC00"/>
                        </a:buClr>
                        <a:buSzPct val="85000"/>
                        <a:buFont typeface="Zapf Dingbats" charset="2"/>
                        <a:buNone/>
                        <a:tabLst/>
                      </a:pPr>
                      <a:r>
                        <a:rPr kumimoji="1" lang="lv-LV" sz="1200" b="1" i="0" u="none" strike="noStrike" cap="none" normalizeH="0" baseline="0">
                          <a:ln>
                            <a:noFill/>
                          </a:ln>
                          <a:solidFill>
                            <a:schemeClr val="tx1"/>
                          </a:solidFill>
                          <a:effectLst/>
                          <a:latin typeface="Arial" charset="0"/>
                          <a:ea typeface="Arial" charset="0"/>
                          <a:cs typeface="Arial" charset="0"/>
                        </a:rPr>
                        <a:t>90</a:t>
                      </a:r>
                      <a:endParaRPr kumimoji="1" lang="en-US" sz="1200" b="1"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50000"/>
                        </a:spcBef>
                        <a:spcAft>
                          <a:spcPct val="0"/>
                        </a:spcAft>
                        <a:buClr>
                          <a:srgbClr val="FFCC00"/>
                        </a:buClr>
                        <a:buSzPct val="85000"/>
                        <a:buFont typeface="Zapf Dingbats" charset="2"/>
                        <a:buNone/>
                        <a:tabLst/>
                      </a:pPr>
                      <a:r>
                        <a:rPr kumimoji="1" lang="lv-LV" sz="1200" b="1" i="0" u="none" strike="noStrike" cap="none" normalizeH="0" baseline="0">
                          <a:ln>
                            <a:noFill/>
                          </a:ln>
                          <a:solidFill>
                            <a:schemeClr val="tx1"/>
                          </a:solidFill>
                          <a:effectLst/>
                          <a:latin typeface="Arial" charset="0"/>
                          <a:ea typeface="Arial" charset="0"/>
                          <a:cs typeface="Arial" charset="0"/>
                        </a:rPr>
                        <a:t>32</a:t>
                      </a:r>
                      <a:endParaRPr kumimoji="1" lang="en-US" sz="1200" b="1"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r>
              <a:tr h="285750">
                <a:tc>
                  <a:txBody>
                    <a:bodyPr/>
                    <a:lstStyle/>
                    <a:p>
                      <a:pPr marL="0" marR="0" lvl="0" indent="0" algn="ctr" defTabSz="914400" rtl="0" eaLnBrk="1" fontAlgn="base" latinLnBrk="0" hangingPunct="1">
                        <a:lnSpc>
                          <a:spcPct val="100000"/>
                        </a:lnSpc>
                        <a:spcBef>
                          <a:spcPct val="50000"/>
                        </a:spcBef>
                        <a:spcAft>
                          <a:spcPct val="0"/>
                        </a:spcAft>
                        <a:buClr>
                          <a:srgbClr val="FFCC00"/>
                        </a:buClr>
                        <a:buSzPct val="85000"/>
                        <a:buFont typeface="Zapf Dingbats" charset="2"/>
                        <a:buNone/>
                        <a:tabLst/>
                      </a:pPr>
                      <a:r>
                        <a:rPr kumimoji="1" lang="lv-LV" sz="1200" b="1" i="0" u="none" strike="noStrike" cap="none" normalizeH="0" baseline="0">
                          <a:ln>
                            <a:noFill/>
                          </a:ln>
                          <a:solidFill>
                            <a:schemeClr val="tx1"/>
                          </a:solidFill>
                          <a:effectLst/>
                          <a:latin typeface="Arial" charset="0"/>
                          <a:ea typeface="Arial" charset="0"/>
                          <a:cs typeface="Arial" charset="0"/>
                        </a:rPr>
                        <a:t>Spēja staigāt bez palīdzības</a:t>
                      </a:r>
                      <a:endParaRPr kumimoji="1" lang="en-US" sz="1200" b="1"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50000"/>
                        </a:spcBef>
                        <a:spcAft>
                          <a:spcPct val="0"/>
                        </a:spcAft>
                        <a:buClr>
                          <a:srgbClr val="FFCC00"/>
                        </a:buClr>
                        <a:buSzPct val="85000"/>
                        <a:buFont typeface="Zapf Dingbats" charset="2"/>
                        <a:buNone/>
                        <a:tabLst/>
                      </a:pPr>
                      <a:r>
                        <a:rPr kumimoji="1" lang="lv-LV" sz="1200" b="1" i="0" u="none" strike="noStrike" cap="none" normalizeH="0" baseline="0">
                          <a:ln>
                            <a:noFill/>
                          </a:ln>
                          <a:solidFill>
                            <a:schemeClr val="tx1"/>
                          </a:solidFill>
                          <a:effectLst/>
                          <a:latin typeface="Arial" charset="0"/>
                          <a:ea typeface="Arial" charset="0"/>
                          <a:cs typeface="Arial" charset="0"/>
                        </a:rPr>
                        <a:t>75</a:t>
                      </a:r>
                      <a:endParaRPr kumimoji="1" lang="en-US" sz="1200" b="1"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50000"/>
                        </a:spcBef>
                        <a:spcAft>
                          <a:spcPct val="0"/>
                        </a:spcAft>
                        <a:buClr>
                          <a:srgbClr val="FFCC00"/>
                        </a:buClr>
                        <a:buSzPct val="85000"/>
                        <a:buFont typeface="Zapf Dingbats" charset="2"/>
                        <a:buNone/>
                        <a:tabLst/>
                      </a:pPr>
                      <a:r>
                        <a:rPr kumimoji="1" lang="lv-LV" sz="1200" b="1" i="0" u="none" strike="noStrike" cap="none" normalizeH="0" baseline="0">
                          <a:ln>
                            <a:noFill/>
                          </a:ln>
                          <a:solidFill>
                            <a:schemeClr val="tx1"/>
                          </a:solidFill>
                          <a:effectLst/>
                          <a:latin typeface="Arial" charset="0"/>
                          <a:ea typeface="Arial" charset="0"/>
                          <a:cs typeface="Arial" charset="0"/>
                        </a:rPr>
                        <a:t>15</a:t>
                      </a:r>
                      <a:endParaRPr kumimoji="1" lang="en-US" sz="1200" b="1"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r>
              <a:tr h="288925">
                <a:tc>
                  <a:txBody>
                    <a:bodyPr/>
                    <a:lstStyle/>
                    <a:p>
                      <a:pPr marL="0" marR="0" lvl="0" indent="0" algn="ctr" defTabSz="914400" rtl="0" eaLnBrk="1" fontAlgn="base" latinLnBrk="0" hangingPunct="1">
                        <a:lnSpc>
                          <a:spcPct val="100000"/>
                        </a:lnSpc>
                        <a:spcBef>
                          <a:spcPct val="50000"/>
                        </a:spcBef>
                        <a:spcAft>
                          <a:spcPct val="0"/>
                        </a:spcAft>
                        <a:buClr>
                          <a:srgbClr val="FFCC00"/>
                        </a:buClr>
                        <a:buSzPct val="85000"/>
                        <a:buFont typeface="Zapf Dingbats" charset="2"/>
                        <a:buNone/>
                        <a:tabLst/>
                      </a:pPr>
                      <a:r>
                        <a:rPr kumimoji="1" lang="lv-LV" sz="1200" b="1" i="0" u="none" strike="noStrike" cap="none" normalizeH="0" baseline="0">
                          <a:ln>
                            <a:noFill/>
                          </a:ln>
                          <a:solidFill>
                            <a:schemeClr val="tx1"/>
                          </a:solidFill>
                          <a:effectLst/>
                          <a:latin typeface="Arial" charset="0"/>
                          <a:ea typeface="Arial" charset="0"/>
                          <a:cs typeface="Arial" charset="0"/>
                        </a:rPr>
                        <a:t>Spēja kāpt pa kāpnēm</a:t>
                      </a:r>
                      <a:endParaRPr kumimoji="1" lang="en-US" sz="1200" b="1"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50000"/>
                        </a:spcBef>
                        <a:spcAft>
                          <a:spcPct val="0"/>
                        </a:spcAft>
                        <a:buClr>
                          <a:srgbClr val="FFCC00"/>
                        </a:buClr>
                        <a:buSzPct val="85000"/>
                        <a:buFont typeface="Zapf Dingbats" charset="2"/>
                        <a:buNone/>
                        <a:tabLst/>
                      </a:pPr>
                      <a:r>
                        <a:rPr kumimoji="1" lang="lv-LV" sz="1200" b="1" i="0" u="none" strike="noStrike" cap="none" normalizeH="0" baseline="0">
                          <a:ln>
                            <a:noFill/>
                          </a:ln>
                          <a:solidFill>
                            <a:schemeClr val="tx1"/>
                          </a:solidFill>
                          <a:effectLst/>
                          <a:latin typeface="Arial" charset="0"/>
                          <a:ea typeface="Arial" charset="0"/>
                          <a:cs typeface="Arial" charset="0"/>
                        </a:rPr>
                        <a:t>63</a:t>
                      </a:r>
                      <a:endParaRPr kumimoji="1" lang="en-US" sz="1200" b="1"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50000"/>
                        </a:spcBef>
                        <a:spcAft>
                          <a:spcPct val="0"/>
                        </a:spcAft>
                        <a:buClr>
                          <a:srgbClr val="FFCC00"/>
                        </a:buClr>
                        <a:buSzPct val="85000"/>
                        <a:buFont typeface="Zapf Dingbats" charset="2"/>
                        <a:buNone/>
                        <a:tabLst/>
                      </a:pPr>
                      <a:r>
                        <a:rPr kumimoji="1" lang="lv-LV" sz="1200" b="1" i="0" u="none" strike="noStrike" cap="none" normalizeH="0" baseline="0">
                          <a:ln>
                            <a:noFill/>
                          </a:ln>
                          <a:solidFill>
                            <a:schemeClr val="tx1"/>
                          </a:solidFill>
                          <a:effectLst/>
                          <a:latin typeface="Arial" charset="0"/>
                          <a:ea typeface="Arial" charset="0"/>
                          <a:cs typeface="Arial" charset="0"/>
                        </a:rPr>
                        <a:t>8</a:t>
                      </a:r>
                      <a:endParaRPr kumimoji="1" lang="en-US" sz="1200" b="1"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r>
              <a:tr h="344488">
                <a:tc>
                  <a:txBody>
                    <a:bodyPr/>
                    <a:lstStyle/>
                    <a:p>
                      <a:pPr marL="0" marR="0" lvl="0" indent="0" algn="ctr" defTabSz="914400" rtl="0" eaLnBrk="1" fontAlgn="base" latinLnBrk="0" hangingPunct="1">
                        <a:lnSpc>
                          <a:spcPct val="100000"/>
                        </a:lnSpc>
                        <a:spcBef>
                          <a:spcPct val="50000"/>
                        </a:spcBef>
                        <a:spcAft>
                          <a:spcPct val="0"/>
                        </a:spcAft>
                        <a:buClr>
                          <a:srgbClr val="FFCC00"/>
                        </a:buClr>
                        <a:buSzPct val="85000"/>
                        <a:buFont typeface="Zapf Dingbats" charset="2"/>
                        <a:buNone/>
                        <a:tabLst/>
                      </a:pPr>
                      <a:r>
                        <a:rPr kumimoji="1" lang="lv-LV" sz="1200" b="1" i="0" u="none" strike="noStrike" cap="none" normalizeH="0" baseline="0">
                          <a:ln>
                            <a:noFill/>
                          </a:ln>
                          <a:solidFill>
                            <a:schemeClr val="tx1"/>
                          </a:solidFill>
                          <a:effectLst/>
                          <a:latin typeface="Arial" charset="0"/>
                          <a:ea typeface="Arial" charset="0"/>
                          <a:cs typeface="Arial" charset="0"/>
                        </a:rPr>
                        <a:t>Spēja nostaigāt vismaz 900m</a:t>
                      </a:r>
                      <a:endParaRPr kumimoji="1" lang="en-US" sz="1200" b="1"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50000"/>
                        </a:spcBef>
                        <a:spcAft>
                          <a:spcPct val="0"/>
                        </a:spcAft>
                        <a:buClr>
                          <a:srgbClr val="FFCC00"/>
                        </a:buClr>
                        <a:buSzPct val="85000"/>
                        <a:buFont typeface="Zapf Dingbats" charset="2"/>
                        <a:buNone/>
                        <a:tabLst/>
                      </a:pPr>
                      <a:r>
                        <a:rPr kumimoji="1" lang="lv-LV" sz="1200" b="1" i="0" u="none" strike="noStrike" cap="none" normalizeH="0" baseline="0">
                          <a:ln>
                            <a:noFill/>
                          </a:ln>
                          <a:solidFill>
                            <a:schemeClr val="tx1"/>
                          </a:solidFill>
                          <a:effectLst/>
                          <a:latin typeface="Arial" charset="0"/>
                          <a:ea typeface="Arial" charset="0"/>
                          <a:cs typeface="Arial" charset="0"/>
                        </a:rPr>
                        <a:t>41</a:t>
                      </a:r>
                      <a:endParaRPr kumimoji="1" lang="en-US" sz="1200" b="1"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c>
                  <a:txBody>
                    <a:bodyPr/>
                    <a:lstStyle/>
                    <a:p>
                      <a:pPr marL="0" marR="0" lvl="0" indent="0" algn="ctr" defTabSz="914400" rtl="0" eaLnBrk="1" fontAlgn="base" latinLnBrk="0" hangingPunct="1">
                        <a:lnSpc>
                          <a:spcPct val="100000"/>
                        </a:lnSpc>
                        <a:spcBef>
                          <a:spcPct val="50000"/>
                        </a:spcBef>
                        <a:spcAft>
                          <a:spcPct val="0"/>
                        </a:spcAft>
                        <a:buClr>
                          <a:srgbClr val="FFCC00"/>
                        </a:buClr>
                        <a:buSzPct val="85000"/>
                        <a:buFont typeface="Zapf Dingbats" charset="2"/>
                        <a:buNone/>
                        <a:tabLst/>
                      </a:pPr>
                      <a:r>
                        <a:rPr kumimoji="1" lang="lv-LV" sz="1200" b="1" i="0" u="none" strike="noStrike" cap="none" normalizeH="0" baseline="0" dirty="0">
                          <a:ln>
                            <a:noFill/>
                          </a:ln>
                          <a:solidFill>
                            <a:schemeClr val="tx1"/>
                          </a:solidFill>
                          <a:effectLst/>
                          <a:latin typeface="Arial" charset="0"/>
                          <a:ea typeface="Arial" charset="0"/>
                          <a:cs typeface="Arial" charset="0"/>
                        </a:rPr>
                        <a:t>6</a:t>
                      </a:r>
                      <a:endParaRPr kumimoji="1" lang="en-US" sz="1200" b="1" i="0" u="none" strike="noStrike" cap="none" normalizeH="0" baseline="0" dirty="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noFill/>
                  </a:tcPr>
                </a:tc>
              </a:tr>
            </a:tbl>
          </a:graphicData>
        </a:graphic>
      </p:graphicFrame>
      <p:sp>
        <p:nvSpPr>
          <p:cNvPr id="275529" name="Text Box 73"/>
          <p:cNvSpPr txBox="1">
            <a:spLocks noChangeArrowheads="1"/>
          </p:cNvSpPr>
          <p:nvPr/>
        </p:nvSpPr>
        <p:spPr bwMode="auto">
          <a:xfrm>
            <a:off x="369887" y="3280123"/>
            <a:ext cx="1470082" cy="276999"/>
          </a:xfrm>
          <a:prstGeom prst="rect">
            <a:avLst/>
          </a:prstGeom>
          <a:noFill/>
          <a:ln w="9525">
            <a:noFill/>
            <a:miter lim="800000"/>
            <a:headEnd/>
            <a:tailEnd/>
          </a:ln>
          <a:effectLst/>
        </p:spPr>
        <p:txBody>
          <a:bodyPr wrap="none">
            <a:prstTxWarp prst="textNoShape">
              <a:avLst/>
            </a:prstTxWarp>
            <a:spAutoFit/>
          </a:bodyPr>
          <a:lstStyle/>
          <a:p>
            <a:pPr defTabSz="457200" fontAlgn="auto">
              <a:spcBef>
                <a:spcPts val="0"/>
              </a:spcBef>
              <a:spcAft>
                <a:spcPts val="0"/>
              </a:spcAft>
            </a:pPr>
            <a:r>
              <a:rPr lang="lv-LV" sz="1200" dirty="0">
                <a:solidFill>
                  <a:prstClr val="black"/>
                </a:solidFill>
                <a:latin typeface="Arial" panose="020B0604020202020204" pitchFamily="34" charset="0"/>
                <a:ea typeface="Arial" charset="0"/>
                <a:cs typeface="Arial" panose="020B0604020202020204" pitchFamily="34" charset="0"/>
              </a:rPr>
              <a:t>L.M. Cooney, 1993</a:t>
            </a:r>
            <a:endParaRPr lang="en-US" sz="1200" dirty="0">
              <a:solidFill>
                <a:prstClr val="black"/>
              </a:solidFill>
              <a:latin typeface="Arial" panose="020B0604020202020204" pitchFamily="34" charset="0"/>
              <a:ea typeface="Arial" charset="0"/>
              <a:cs typeface="Arial" panose="020B0604020202020204" pitchFamily="34" charset="0"/>
            </a:endParaRPr>
          </a:p>
        </p:txBody>
      </p:sp>
      <p:sp>
        <p:nvSpPr>
          <p:cNvPr id="275530" name="Text Box 74"/>
          <p:cNvSpPr txBox="1">
            <a:spLocks noChangeArrowheads="1"/>
          </p:cNvSpPr>
          <p:nvPr/>
        </p:nvSpPr>
        <p:spPr bwMode="auto">
          <a:xfrm>
            <a:off x="5651500" y="3611910"/>
            <a:ext cx="2736850" cy="366712"/>
          </a:xfrm>
          <a:prstGeom prst="rect">
            <a:avLst/>
          </a:prstGeom>
          <a:noFill/>
          <a:ln w="9525">
            <a:noFill/>
            <a:miter lim="800000"/>
            <a:headEnd/>
            <a:tailEnd/>
          </a:ln>
          <a:effectLst/>
        </p:spPr>
        <p:txBody>
          <a:bodyPr wrap="none">
            <a:prstTxWarp prst="textNoShape">
              <a:avLst/>
            </a:prstTxWarp>
            <a:spAutoFit/>
          </a:bodyPr>
          <a:lstStyle/>
          <a:p>
            <a:pPr algn="ctr" defTabSz="457200" eaLnBrk="0" fontAlgn="auto" hangingPunct="0">
              <a:spcBef>
                <a:spcPts val="0"/>
              </a:spcBef>
              <a:spcAft>
                <a:spcPts val="0"/>
              </a:spcAft>
            </a:pPr>
            <a:r>
              <a:rPr lang="lv-LV" b="1">
                <a:solidFill>
                  <a:srgbClr val="EAEAEA"/>
                </a:solidFill>
                <a:latin typeface="Arial" panose="020B0604020202020204" pitchFamily="34" charset="0"/>
                <a:ea typeface="Arial" charset="0"/>
                <a:cs typeface="Arial" panose="020B0604020202020204" pitchFamily="34" charset="0"/>
              </a:rPr>
              <a:t>Zudusi dzīves kvalitāte</a:t>
            </a:r>
            <a:r>
              <a:rPr lang="lv-LV" b="1">
                <a:solidFill>
                  <a:prstClr val="black"/>
                </a:solidFill>
                <a:latin typeface="Arial" panose="020B0604020202020204" pitchFamily="34" charset="0"/>
                <a:ea typeface="Arial" charset="0"/>
                <a:cs typeface="Arial" panose="020B0604020202020204" pitchFamily="34" charset="0"/>
              </a:rPr>
              <a:t> </a:t>
            </a:r>
            <a:endParaRPr lang="en-US" b="1">
              <a:solidFill>
                <a:prstClr val="black"/>
              </a:solidFill>
              <a:latin typeface="Arial" panose="020B0604020202020204" pitchFamily="34" charset="0"/>
              <a:ea typeface="Arial" charset="0"/>
              <a:cs typeface="Arial" panose="020B0604020202020204" pitchFamily="34" charset="0"/>
            </a:endParaRPr>
          </a:p>
        </p:txBody>
      </p:sp>
      <p:sp>
        <p:nvSpPr>
          <p:cNvPr id="275531" name="Text Box 75"/>
          <p:cNvSpPr txBox="1">
            <a:spLocks noChangeArrowheads="1"/>
          </p:cNvSpPr>
          <p:nvPr/>
        </p:nvSpPr>
        <p:spPr bwMode="auto">
          <a:xfrm>
            <a:off x="6804025" y="4488210"/>
            <a:ext cx="2016125" cy="274637"/>
          </a:xfrm>
          <a:prstGeom prst="rect">
            <a:avLst/>
          </a:prstGeom>
          <a:noFill/>
          <a:ln w="9525">
            <a:noFill/>
            <a:miter lim="800000"/>
            <a:headEnd/>
            <a:tailEnd/>
          </a:ln>
          <a:effectLst/>
        </p:spPr>
        <p:txBody>
          <a:bodyPr>
            <a:prstTxWarp prst="textNoShape">
              <a:avLst/>
            </a:prstTxWarp>
            <a:spAutoFit/>
          </a:bodyPr>
          <a:lstStyle/>
          <a:p>
            <a:pPr algn="ctr" defTabSz="457200" eaLnBrk="0" fontAlgn="auto" hangingPunct="0">
              <a:spcBef>
                <a:spcPts val="0"/>
              </a:spcBef>
              <a:spcAft>
                <a:spcPts val="0"/>
              </a:spcAft>
            </a:pPr>
            <a:r>
              <a:rPr lang="lv-LV" sz="1200" b="1">
                <a:solidFill>
                  <a:srgbClr val="EAEAEA"/>
                </a:solidFill>
                <a:latin typeface="Arial" panose="020B0604020202020204" pitchFamily="34" charset="0"/>
                <a:ea typeface="Arial" charset="0"/>
                <a:cs typeface="Arial" panose="020B0604020202020204" pitchFamily="34" charset="0"/>
              </a:rPr>
              <a:t>Zudusi dzīves kvalitāte</a:t>
            </a:r>
            <a:r>
              <a:rPr lang="lv-LV" sz="1200" b="1">
                <a:solidFill>
                  <a:prstClr val="black"/>
                </a:solidFill>
                <a:latin typeface="Arial" panose="020B0604020202020204" pitchFamily="34" charset="0"/>
                <a:ea typeface="Arial" charset="0"/>
                <a:cs typeface="Arial" panose="020B0604020202020204" pitchFamily="34" charset="0"/>
              </a:rPr>
              <a:t> </a:t>
            </a:r>
            <a:endParaRPr lang="en-US" sz="1200" b="1">
              <a:solidFill>
                <a:prstClr val="black"/>
              </a:solidFill>
              <a:latin typeface="Arial" panose="020B0604020202020204" pitchFamily="34" charset="0"/>
              <a:ea typeface="Arial" charset="0"/>
              <a:cs typeface="Arial" panose="020B0604020202020204" pitchFamily="34" charset="0"/>
            </a:endParaRPr>
          </a:p>
        </p:txBody>
      </p:sp>
      <p:sp>
        <p:nvSpPr>
          <p:cNvPr id="275532" name="Text Box 76"/>
          <p:cNvSpPr txBox="1">
            <a:spLocks noChangeArrowheads="1"/>
          </p:cNvSpPr>
          <p:nvPr/>
        </p:nvSpPr>
        <p:spPr bwMode="auto">
          <a:xfrm>
            <a:off x="6804025" y="5483572"/>
            <a:ext cx="2016125" cy="274638"/>
          </a:xfrm>
          <a:prstGeom prst="rect">
            <a:avLst/>
          </a:prstGeom>
          <a:noFill/>
          <a:ln w="9525">
            <a:noFill/>
            <a:miter lim="800000"/>
            <a:headEnd/>
            <a:tailEnd/>
          </a:ln>
          <a:effectLst/>
        </p:spPr>
        <p:txBody>
          <a:bodyPr>
            <a:prstTxWarp prst="textNoShape">
              <a:avLst/>
            </a:prstTxWarp>
            <a:spAutoFit/>
          </a:bodyPr>
          <a:lstStyle/>
          <a:p>
            <a:pPr algn="ctr" defTabSz="457200" eaLnBrk="0" fontAlgn="auto" hangingPunct="0">
              <a:spcBef>
                <a:spcPts val="0"/>
              </a:spcBef>
              <a:spcAft>
                <a:spcPts val="0"/>
              </a:spcAft>
            </a:pPr>
            <a:r>
              <a:rPr lang="lv-LV" sz="1200" b="1">
                <a:solidFill>
                  <a:srgbClr val="EAEAEA"/>
                </a:solidFill>
                <a:latin typeface="Arial" panose="020B0604020202020204" pitchFamily="34" charset="0"/>
                <a:ea typeface="Arial" charset="0"/>
                <a:cs typeface="Arial" panose="020B0604020202020204" pitchFamily="34" charset="0"/>
              </a:rPr>
              <a:t>Zudusi dzīves kvalitāte</a:t>
            </a:r>
            <a:r>
              <a:rPr lang="lv-LV" sz="1200" b="1">
                <a:solidFill>
                  <a:prstClr val="black"/>
                </a:solidFill>
                <a:latin typeface="Arial" panose="020B0604020202020204" pitchFamily="34" charset="0"/>
                <a:ea typeface="Arial" charset="0"/>
                <a:cs typeface="Arial" panose="020B0604020202020204" pitchFamily="34" charset="0"/>
              </a:rPr>
              <a:t> </a:t>
            </a:r>
            <a:endParaRPr lang="en-US" sz="1200" b="1">
              <a:solidFill>
                <a:prstClr val="black"/>
              </a:solidFill>
              <a:latin typeface="Arial" panose="020B0604020202020204" pitchFamily="34" charset="0"/>
              <a:ea typeface="Arial" charset="0"/>
              <a:cs typeface="Arial" panose="020B0604020202020204" pitchFamily="34" charset="0"/>
            </a:endParaRPr>
          </a:p>
        </p:txBody>
      </p:sp>
      <p:sp>
        <p:nvSpPr>
          <p:cNvPr id="275533" name="Text Box 77"/>
          <p:cNvSpPr txBox="1">
            <a:spLocks noChangeArrowheads="1"/>
          </p:cNvSpPr>
          <p:nvPr/>
        </p:nvSpPr>
        <p:spPr bwMode="auto">
          <a:xfrm>
            <a:off x="1923445" y="3553172"/>
            <a:ext cx="686405" cy="338554"/>
          </a:xfrm>
          <a:prstGeom prst="rect">
            <a:avLst/>
          </a:prstGeom>
          <a:noFill/>
          <a:ln w="9525">
            <a:noFill/>
            <a:miter lim="800000"/>
            <a:headEnd/>
            <a:tailEnd/>
          </a:ln>
          <a:effectLst/>
        </p:spPr>
        <p:txBody>
          <a:bodyPr wrap="none">
            <a:prstTxWarp prst="textNoShape">
              <a:avLst/>
            </a:prstTxWarp>
            <a:spAutoFit/>
          </a:bodyPr>
          <a:lstStyle/>
          <a:p>
            <a:pPr algn="r" defTabSz="457200" eaLnBrk="0" fontAlgn="auto" hangingPunct="0">
              <a:spcBef>
                <a:spcPts val="0"/>
              </a:spcBef>
              <a:spcAft>
                <a:spcPts val="0"/>
              </a:spcAft>
            </a:pPr>
            <a:r>
              <a:rPr lang="lv-LV" sz="1600" b="1">
                <a:solidFill>
                  <a:prstClr val="black"/>
                </a:solidFill>
                <a:latin typeface="Arial" panose="020B0604020202020204" pitchFamily="34" charset="0"/>
                <a:ea typeface="Arial" charset="0"/>
                <a:cs typeface="Arial" panose="020B0604020202020204" pitchFamily="34" charset="0"/>
              </a:rPr>
              <a:t>Gūža</a:t>
            </a:r>
            <a:endParaRPr lang="en-US" sz="1600" b="1">
              <a:solidFill>
                <a:prstClr val="black"/>
              </a:solidFill>
              <a:latin typeface="Arial" panose="020B0604020202020204" pitchFamily="34" charset="0"/>
              <a:ea typeface="Arial" charset="0"/>
              <a:cs typeface="Arial" panose="020B0604020202020204" pitchFamily="34" charset="0"/>
            </a:endParaRPr>
          </a:p>
        </p:txBody>
      </p:sp>
      <p:sp>
        <p:nvSpPr>
          <p:cNvPr id="275534" name="Rectangle 78"/>
          <p:cNvSpPr>
            <a:spLocks noChangeArrowheads="1"/>
          </p:cNvSpPr>
          <p:nvPr/>
        </p:nvSpPr>
        <p:spPr bwMode="auto">
          <a:xfrm>
            <a:off x="304800" y="4540597"/>
            <a:ext cx="2305050" cy="338554"/>
          </a:xfrm>
          <a:prstGeom prst="rect">
            <a:avLst/>
          </a:prstGeom>
          <a:noFill/>
          <a:ln w="9525">
            <a:noFill/>
            <a:miter lim="800000"/>
            <a:headEnd/>
            <a:tailEnd/>
          </a:ln>
          <a:effectLst/>
        </p:spPr>
        <p:txBody>
          <a:bodyPr>
            <a:prstTxWarp prst="textNoShape">
              <a:avLst/>
            </a:prstTxWarp>
            <a:spAutoFit/>
          </a:bodyPr>
          <a:lstStyle/>
          <a:p>
            <a:pPr algn="r" defTabSz="457200" eaLnBrk="0" fontAlgn="auto" hangingPunct="0">
              <a:spcBef>
                <a:spcPts val="0"/>
              </a:spcBef>
              <a:spcAft>
                <a:spcPts val="0"/>
              </a:spcAft>
            </a:pPr>
            <a:r>
              <a:rPr lang="lv-LV" sz="1600" b="1">
                <a:solidFill>
                  <a:prstClr val="black"/>
                </a:solidFill>
                <a:latin typeface="Arial" panose="020B0604020202020204" pitchFamily="34" charset="0"/>
                <a:ea typeface="Arial" charset="0"/>
                <a:cs typeface="Arial" panose="020B0604020202020204" pitchFamily="34" charset="0"/>
              </a:rPr>
              <a:t>Plaukstas pamatne</a:t>
            </a:r>
            <a:endParaRPr lang="en-US" sz="1600" b="1">
              <a:solidFill>
                <a:prstClr val="black"/>
              </a:solidFill>
              <a:latin typeface="Arial" panose="020B0604020202020204" pitchFamily="34" charset="0"/>
              <a:ea typeface="Arial" charset="0"/>
              <a:cs typeface="Arial" panose="020B0604020202020204" pitchFamily="34" charset="0"/>
            </a:endParaRPr>
          </a:p>
        </p:txBody>
      </p:sp>
      <p:sp>
        <p:nvSpPr>
          <p:cNvPr id="275535" name="Rectangle 79"/>
          <p:cNvSpPr>
            <a:spLocks noChangeArrowheads="1"/>
          </p:cNvSpPr>
          <p:nvPr/>
        </p:nvSpPr>
        <p:spPr bwMode="auto">
          <a:xfrm>
            <a:off x="1582910" y="5483572"/>
            <a:ext cx="1098378" cy="338554"/>
          </a:xfrm>
          <a:prstGeom prst="rect">
            <a:avLst/>
          </a:prstGeom>
          <a:noFill/>
          <a:ln w="9525">
            <a:noFill/>
            <a:miter lim="800000"/>
            <a:headEnd/>
            <a:tailEnd/>
          </a:ln>
          <a:effectLst/>
        </p:spPr>
        <p:txBody>
          <a:bodyPr wrap="none">
            <a:prstTxWarp prst="textNoShape">
              <a:avLst/>
            </a:prstTxWarp>
            <a:spAutoFit/>
          </a:bodyPr>
          <a:lstStyle/>
          <a:p>
            <a:pPr algn="r" defTabSz="457200" eaLnBrk="0" fontAlgn="auto" hangingPunct="0">
              <a:spcBef>
                <a:spcPts val="0"/>
              </a:spcBef>
              <a:spcAft>
                <a:spcPts val="0"/>
              </a:spcAft>
            </a:pPr>
            <a:r>
              <a:rPr lang="lv-LV" sz="1600" b="1">
                <a:solidFill>
                  <a:prstClr val="black"/>
                </a:solidFill>
                <a:latin typeface="Arial" panose="020B0604020202020204" pitchFamily="34" charset="0"/>
                <a:ea typeface="Arial" charset="0"/>
                <a:cs typeface="Arial" panose="020B0604020202020204" pitchFamily="34" charset="0"/>
              </a:rPr>
              <a:t>Skriemeļi</a:t>
            </a:r>
            <a:endParaRPr lang="en-US" sz="1600" b="1">
              <a:solidFill>
                <a:prstClr val="black"/>
              </a:solidFill>
              <a:latin typeface="Arial" panose="020B0604020202020204" pitchFamily="34" charset="0"/>
              <a:ea typeface="Arial" charset="0"/>
              <a:cs typeface="Arial" panose="020B0604020202020204" pitchFamily="34" charset="0"/>
            </a:endParaRPr>
          </a:p>
        </p:txBody>
      </p:sp>
      <p:sp>
        <p:nvSpPr>
          <p:cNvPr id="275536" name="Text Box 80"/>
          <p:cNvSpPr txBox="1">
            <a:spLocks noChangeArrowheads="1"/>
          </p:cNvSpPr>
          <p:nvPr/>
        </p:nvSpPr>
        <p:spPr bwMode="auto">
          <a:xfrm>
            <a:off x="107950" y="6106691"/>
            <a:ext cx="5529263" cy="274637"/>
          </a:xfrm>
          <a:prstGeom prst="rect">
            <a:avLst/>
          </a:prstGeom>
          <a:noFill/>
          <a:ln w="9525">
            <a:noFill/>
            <a:miter lim="800000"/>
            <a:headEnd/>
            <a:tailEnd/>
          </a:ln>
          <a:effectLst/>
        </p:spPr>
        <p:txBody>
          <a:bodyPr wrap="none">
            <a:prstTxWarp prst="textNoShape">
              <a:avLst/>
            </a:prstTxWarp>
            <a:spAutoFit/>
          </a:bodyPr>
          <a:lstStyle/>
          <a:p>
            <a:pPr defTabSz="457200" eaLnBrk="0" fontAlgn="auto" hangingPunct="0">
              <a:spcBef>
                <a:spcPts val="0"/>
              </a:spcBef>
              <a:spcAft>
                <a:spcPts val="0"/>
              </a:spcAft>
            </a:pPr>
            <a:r>
              <a:rPr lang="en-US" sz="1200" b="1">
                <a:solidFill>
                  <a:prstClr val="black"/>
                </a:solidFill>
                <a:latin typeface="Arial" panose="020B0604020202020204" pitchFamily="34" charset="0"/>
                <a:ea typeface="Arial" charset="0"/>
                <a:cs typeface="Arial" panose="020B0604020202020204" pitchFamily="34" charset="0"/>
              </a:rPr>
              <a:t>National Osteoporosis Foundation. </a:t>
            </a:r>
            <a:r>
              <a:rPr lang="en-US" sz="1200" i="1">
                <a:solidFill>
                  <a:prstClr val="black"/>
                </a:solidFill>
                <a:latin typeface="Arial" panose="020B0604020202020204" pitchFamily="34" charset="0"/>
                <a:ea typeface="Arial" charset="0"/>
                <a:cs typeface="Arial" panose="020B0604020202020204" pitchFamily="34" charset="0"/>
              </a:rPr>
              <a:t>Osteoporos Int </a:t>
            </a:r>
            <a:r>
              <a:rPr lang="en-US" sz="1200">
                <a:solidFill>
                  <a:prstClr val="black"/>
                </a:solidFill>
                <a:latin typeface="Arial" panose="020B0604020202020204" pitchFamily="34" charset="0"/>
                <a:ea typeface="Arial" charset="0"/>
                <a:cs typeface="Arial" panose="020B0604020202020204" pitchFamily="34" charset="0"/>
              </a:rPr>
              <a:t>1998; 8(Suppl. 4):S1-S88</a:t>
            </a:r>
          </a:p>
        </p:txBody>
      </p:sp>
      <p:sp>
        <p:nvSpPr>
          <p:cNvPr id="275537" name="Rectangle 81"/>
          <p:cNvSpPr>
            <a:spLocks noChangeArrowheads="1"/>
          </p:cNvSpPr>
          <p:nvPr/>
        </p:nvSpPr>
        <p:spPr bwMode="auto">
          <a:xfrm>
            <a:off x="5867400" y="2411760"/>
            <a:ext cx="3095625" cy="622300"/>
          </a:xfrm>
          <a:prstGeom prst="rect">
            <a:avLst/>
          </a:prstGeom>
          <a:noFill/>
          <a:ln w="9525">
            <a:noFill/>
            <a:miter lim="800000"/>
            <a:headEnd/>
            <a:tailEnd/>
          </a:ln>
          <a:effectLst/>
        </p:spPr>
        <p:txBody>
          <a:bodyPr>
            <a:prstTxWarp prst="textNoShape">
              <a:avLst/>
            </a:prstTxWarp>
          </a:bodyPr>
          <a:lstStyle/>
          <a:p>
            <a:pPr marL="342900" indent="-342900" algn="ctr" defTabSz="457200" fontAlgn="auto">
              <a:spcBef>
                <a:spcPct val="50000"/>
              </a:spcBef>
              <a:spcAft>
                <a:spcPts val="0"/>
              </a:spcAft>
              <a:buClr>
                <a:srgbClr val="FFCC00"/>
              </a:buClr>
              <a:buSzPct val="85000"/>
              <a:buFont typeface="Zapf Dingbats" charset="2"/>
              <a:buChar char="n"/>
            </a:pPr>
            <a:r>
              <a:rPr kumimoji="1" lang="lv-LV" sz="1300" b="1" dirty="0">
                <a:solidFill>
                  <a:prstClr val="black"/>
                </a:solidFill>
                <a:latin typeface="Arial" panose="020B0604020202020204" pitchFamily="34" charset="0"/>
                <a:ea typeface="Arial" charset="0"/>
                <a:cs typeface="Arial" panose="020B0604020202020204" pitchFamily="34" charset="0"/>
              </a:rPr>
              <a:t>Pēc gūžas lūzuma kvalitatīva dzīve ir tikai 4,5 mēneši gada laikā</a:t>
            </a:r>
            <a:endParaRPr kumimoji="1" lang="hu-HU" sz="1300" b="1" dirty="0">
              <a:solidFill>
                <a:prstClr val="black"/>
              </a:solidFill>
              <a:latin typeface="Arial" panose="020B0604020202020204" pitchFamily="34" charset="0"/>
              <a:ea typeface="Arial" charset="0"/>
              <a:cs typeface="Arial" panose="020B0604020202020204" pitchFamily="34" charset="0"/>
            </a:endParaRPr>
          </a:p>
        </p:txBody>
      </p:sp>
      <p:sp>
        <p:nvSpPr>
          <p:cNvPr id="53" name="Title 52"/>
          <p:cNvSpPr>
            <a:spLocks noGrp="1"/>
          </p:cNvSpPr>
          <p:nvPr>
            <p:ph type="title"/>
          </p:nvPr>
        </p:nvSpPr>
        <p:spPr>
          <a:xfrm>
            <a:off x="301752" y="116632"/>
            <a:ext cx="8534400" cy="758952"/>
          </a:xfrm>
        </p:spPr>
        <p:txBody>
          <a:bodyPr>
            <a:noAutofit/>
          </a:bodyPr>
          <a:lstStyle/>
          <a:p>
            <a:r>
              <a:rPr lang="lt-LT" sz="2400" b="1" dirty="0" smtClean="0">
                <a:solidFill>
                  <a:schemeClr val="tx1"/>
                </a:solidFill>
                <a:latin typeface="Arial" panose="020B0604020202020204" pitchFamily="34" charset="0"/>
                <a:cs typeface="Arial" panose="020B0604020202020204" pitchFamily="34" charset="0"/>
              </a:rPr>
              <a:t>Pacienta funkcionālais stāvoklis pirms un pēc gūžas kaula kakliņa lūzuma</a:t>
            </a:r>
            <a:endParaRPr lang="lt-LT"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388280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301752" y="304800"/>
            <a:ext cx="8534400" cy="758952"/>
          </a:xfrm>
        </p:spPr>
        <p:txBody>
          <a:bodyPr>
            <a:normAutofit fontScale="90000"/>
          </a:bodyPr>
          <a:lstStyle/>
          <a:p>
            <a:pPr algn="ctr"/>
            <a:r>
              <a:rPr lang="lv-LV" sz="3200" dirty="0">
                <a:effectLst>
                  <a:outerShdw blurRad="38100" dist="38100" dir="2700000" algn="tl">
                    <a:srgbClr val="000000"/>
                  </a:outerShdw>
                </a:effectLst>
                <a:latin typeface="Arial" panose="020B0604020202020204" pitchFamily="34" charset="0"/>
                <a:cs typeface="Arial" panose="020B0604020202020204" pitchFamily="34" charset="0"/>
              </a:rPr>
              <a:t>Osteoporozes </a:t>
            </a:r>
            <a:r>
              <a:rPr lang="lv-LV" sz="3200" dirty="0" smtClean="0">
                <a:effectLst>
                  <a:outerShdw blurRad="38100" dist="38100" dir="2700000" algn="tl">
                    <a:srgbClr val="000000"/>
                  </a:outerShdw>
                </a:effectLst>
                <a:latin typeface="Arial" panose="020B0604020202020204" pitchFamily="34" charset="0"/>
                <a:cs typeface="Arial" panose="020B0604020202020204" pitchFamily="34" charset="0"/>
              </a:rPr>
              <a:t>terapijā</a:t>
            </a:r>
            <a:br>
              <a:rPr lang="lv-LV" sz="3200" dirty="0" smtClean="0">
                <a:effectLst>
                  <a:outerShdw blurRad="38100" dist="38100" dir="2700000" algn="tl">
                    <a:srgbClr val="000000"/>
                  </a:outerShdw>
                </a:effectLst>
                <a:latin typeface="Arial" panose="020B0604020202020204" pitchFamily="34" charset="0"/>
                <a:cs typeface="Arial" panose="020B0604020202020204" pitchFamily="34" charset="0"/>
              </a:rPr>
            </a:br>
            <a:r>
              <a:rPr lang="lv-LV" sz="3200" dirty="0">
                <a:effectLst>
                  <a:outerShdw blurRad="38100" dist="38100" dir="2700000" algn="tl">
                    <a:srgbClr val="000000"/>
                  </a:outerShdw>
                </a:effectLst>
                <a:latin typeface="Arial" panose="020B0604020202020204" pitchFamily="34" charset="0"/>
                <a:cs typeface="Arial" panose="020B0604020202020204" pitchFamily="34" charset="0"/>
              </a:rPr>
              <a:t>izmantojamie medikamenti</a:t>
            </a:r>
            <a:endParaRPr lang="en-US" sz="3200"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33123" name="Rectangle 3"/>
          <p:cNvSpPr>
            <a:spLocks noGrp="1" noChangeArrowheads="1"/>
          </p:cNvSpPr>
          <p:nvPr>
            <p:ph type="body" idx="1"/>
          </p:nvPr>
        </p:nvSpPr>
        <p:spPr>
          <a:xfrm>
            <a:off x="467544" y="2132856"/>
            <a:ext cx="8352928" cy="3600400"/>
          </a:xfrm>
        </p:spPr>
        <p:txBody>
          <a:bodyPr/>
          <a:lstStyle/>
          <a:p>
            <a:r>
              <a:rPr lang="lv-LV" sz="2000" b="1">
                <a:latin typeface="Arial" panose="020B0604020202020204" pitchFamily="34" charset="0"/>
                <a:cs typeface="Arial" panose="020B0604020202020204" pitchFamily="34" charset="0"/>
              </a:rPr>
              <a:t>Kalcijs</a:t>
            </a:r>
          </a:p>
          <a:p>
            <a:r>
              <a:rPr lang="lv-LV" sz="2000" b="1">
                <a:latin typeface="Arial" panose="020B0604020202020204" pitchFamily="34" charset="0"/>
                <a:cs typeface="Arial" panose="020B0604020202020204" pitchFamily="34" charset="0"/>
              </a:rPr>
              <a:t>Vitamīns D3</a:t>
            </a:r>
          </a:p>
          <a:p>
            <a:r>
              <a:rPr lang="lv-LV" sz="2000" b="1">
                <a:latin typeface="Arial" panose="020B0604020202020204" pitchFamily="34" charset="0"/>
                <a:cs typeface="Arial" panose="020B0604020202020204" pitchFamily="34" charset="0"/>
              </a:rPr>
              <a:t>Vitamīna D aktīvie metabolīti</a:t>
            </a:r>
          </a:p>
          <a:p>
            <a:r>
              <a:rPr lang="lv-LV" sz="2000" b="1">
                <a:latin typeface="Arial" panose="020B0604020202020204" pitchFamily="34" charset="0"/>
                <a:cs typeface="Arial" panose="020B0604020202020204" pitchFamily="34" charset="0"/>
              </a:rPr>
              <a:t>Hormon aizvietojoša terapija</a:t>
            </a:r>
          </a:p>
          <a:p>
            <a:r>
              <a:rPr lang="lv-LV" sz="2000" b="1">
                <a:latin typeface="Arial" panose="020B0604020202020204" pitchFamily="34" charset="0"/>
                <a:cs typeface="Arial" panose="020B0604020202020204" pitchFamily="34" charset="0"/>
              </a:rPr>
              <a:t>Bifosfonāti</a:t>
            </a:r>
          </a:p>
          <a:p>
            <a:r>
              <a:rPr lang="lv-LV" sz="2000" b="1">
                <a:latin typeface="Arial" panose="020B0604020202020204" pitchFamily="34" charset="0"/>
                <a:cs typeface="Arial" panose="020B0604020202020204" pitchFamily="34" charset="0"/>
              </a:rPr>
              <a:t>Kalcitonīns</a:t>
            </a:r>
          </a:p>
          <a:p>
            <a:r>
              <a:rPr lang="lv-LV" sz="2000" b="1">
                <a:latin typeface="Arial" panose="020B0604020202020204" pitchFamily="34" charset="0"/>
                <a:cs typeface="Arial" panose="020B0604020202020204" pitchFamily="34" charset="0"/>
              </a:rPr>
              <a:t>hPTH </a:t>
            </a:r>
            <a:r>
              <a:rPr lang="lv-LV" sz="1600" b="1">
                <a:latin typeface="Arial" panose="020B0604020202020204" pitchFamily="34" charset="0"/>
                <a:cs typeface="Arial" panose="020B0604020202020204" pitchFamily="34" charset="0"/>
              </a:rPr>
              <a:t>(FORSTEO, PROTEAC)</a:t>
            </a:r>
            <a:endParaRPr lang="lv-LV" sz="2000" b="1">
              <a:latin typeface="Arial" panose="020B0604020202020204" pitchFamily="34" charset="0"/>
              <a:cs typeface="Arial" panose="020B0604020202020204" pitchFamily="34" charset="0"/>
            </a:endParaRPr>
          </a:p>
          <a:p>
            <a:r>
              <a:rPr lang="lv-LV" sz="2000" b="1">
                <a:latin typeface="Arial" panose="020B0604020202020204" pitchFamily="34" charset="0"/>
                <a:cs typeface="Arial" panose="020B0604020202020204" pitchFamily="34" charset="0"/>
              </a:rPr>
              <a:t>Stroncija ranelāts</a:t>
            </a:r>
          </a:p>
          <a:p>
            <a:r>
              <a:rPr lang="lv-LV" sz="2000" b="1">
                <a:latin typeface="Arial" panose="020B0604020202020204" pitchFamily="34" charset="0"/>
                <a:cs typeface="Arial" panose="020B0604020202020204" pitchFamily="34" charset="0"/>
              </a:rPr>
              <a:t>Monoklonālās antivielas</a:t>
            </a:r>
            <a:endParaRPr lang="en-US" sz="1500" b="1" i="1">
              <a:latin typeface="Arial" panose="020B0604020202020204" pitchFamily="34" charset="0"/>
              <a:cs typeface="Arial" panose="020B0604020202020204" pitchFamily="34" charset="0"/>
            </a:endParaRPr>
          </a:p>
        </p:txBody>
      </p:sp>
      <p:sp>
        <p:nvSpPr>
          <p:cNvPr id="133124" name="Rectangle 4"/>
          <p:cNvSpPr>
            <a:spLocks noChangeArrowheads="1"/>
          </p:cNvSpPr>
          <p:nvPr/>
        </p:nvSpPr>
        <p:spPr bwMode="auto">
          <a:xfrm>
            <a:off x="457200" y="2081213"/>
            <a:ext cx="8280400" cy="863600"/>
          </a:xfrm>
          <a:prstGeom prst="rect">
            <a:avLst/>
          </a:prstGeom>
          <a:gradFill rotWithShape="1">
            <a:gsLst>
              <a:gs pos="0">
                <a:schemeClr val="accent1">
                  <a:alpha val="60001"/>
                </a:schemeClr>
              </a:gs>
              <a:gs pos="100000">
                <a:schemeClr val="accent1">
                  <a:gamma/>
                  <a:tint val="93725"/>
                  <a:invGamma/>
                  <a:alpha val="60001"/>
                </a:schemeClr>
              </a:gs>
            </a:gsLst>
            <a:lin ang="5400000" scaled="1"/>
          </a:gradFill>
          <a:ln w="12700" cap="sq">
            <a:noFill/>
            <a:miter lim="800000"/>
            <a:headEnd type="none" w="sm" len="sm"/>
            <a:tailEnd type="none" w="sm" len="sm"/>
          </a:ln>
          <a:effectLst/>
        </p:spPr>
        <p:txBody>
          <a:bodyPr wrap="none" anchor="ct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133125" name="Rectangle 5"/>
          <p:cNvSpPr>
            <a:spLocks noChangeArrowheads="1"/>
          </p:cNvSpPr>
          <p:nvPr/>
        </p:nvSpPr>
        <p:spPr bwMode="auto">
          <a:xfrm>
            <a:off x="457200" y="2944813"/>
            <a:ext cx="8280400" cy="1322387"/>
          </a:xfrm>
          <a:prstGeom prst="rect">
            <a:avLst/>
          </a:prstGeom>
          <a:gradFill rotWithShape="1">
            <a:gsLst>
              <a:gs pos="0">
                <a:srgbClr val="FFFF00">
                  <a:alpha val="60001"/>
                </a:srgbClr>
              </a:gs>
              <a:gs pos="100000">
                <a:srgbClr val="FFFF00">
                  <a:gamma/>
                  <a:tint val="93725"/>
                  <a:invGamma/>
                  <a:alpha val="60001"/>
                </a:srgbClr>
              </a:gs>
            </a:gsLst>
            <a:lin ang="5400000" scaled="1"/>
          </a:gradFill>
          <a:ln w="12700" cap="sq">
            <a:noFill/>
            <a:miter lim="800000"/>
            <a:headEnd type="none" w="sm" len="sm"/>
            <a:tailEnd type="none" w="sm" len="sm"/>
          </a:ln>
          <a:effectLst/>
        </p:spPr>
        <p:txBody>
          <a:bodyPr wrap="none" anchor="ctr">
            <a:prstTxWarp prst="textNoShape">
              <a:avLst/>
            </a:prstTxWarp>
          </a:bodyPr>
          <a:lstStyle/>
          <a:p>
            <a:pPr algn="ctr" defTabSz="457200" fontAlgn="auto">
              <a:spcBef>
                <a:spcPts val="0"/>
              </a:spcBef>
              <a:spcAft>
                <a:spcPts val="0"/>
              </a:spcAft>
            </a:pPr>
            <a:endParaRPr lang="en-US" sz="2400">
              <a:solidFill>
                <a:prstClr val="black"/>
              </a:solidFill>
              <a:latin typeface="Arial" panose="020B0604020202020204" pitchFamily="34" charset="0"/>
              <a:cs typeface="Arial" panose="020B0604020202020204" pitchFamily="34" charset="0"/>
            </a:endParaRPr>
          </a:p>
        </p:txBody>
      </p:sp>
      <p:sp>
        <p:nvSpPr>
          <p:cNvPr id="133126" name="Rectangle 6"/>
          <p:cNvSpPr>
            <a:spLocks noChangeArrowheads="1"/>
          </p:cNvSpPr>
          <p:nvPr/>
        </p:nvSpPr>
        <p:spPr bwMode="auto">
          <a:xfrm>
            <a:off x="457200" y="4293344"/>
            <a:ext cx="8280400" cy="431800"/>
          </a:xfrm>
          <a:prstGeom prst="rect">
            <a:avLst/>
          </a:prstGeom>
          <a:gradFill rotWithShape="1">
            <a:gsLst>
              <a:gs pos="0">
                <a:srgbClr val="1C9056">
                  <a:alpha val="60001"/>
                </a:srgbClr>
              </a:gs>
              <a:gs pos="100000">
                <a:srgbClr val="1C9056">
                  <a:gamma/>
                  <a:tint val="93725"/>
                  <a:invGamma/>
                  <a:alpha val="60001"/>
                </a:srgbClr>
              </a:gs>
            </a:gsLst>
            <a:lin ang="5400000" scaled="1"/>
          </a:gradFill>
          <a:ln w="12700" cap="sq">
            <a:noFill/>
            <a:miter lim="800000"/>
            <a:headEnd type="none" w="sm" len="sm"/>
            <a:tailEnd type="none" w="sm" len="sm"/>
          </a:ln>
          <a:effectLst/>
        </p:spPr>
        <p:txBody>
          <a:bodyPr wrap="none" anchor="ct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133127" name="Rectangle 7"/>
          <p:cNvSpPr>
            <a:spLocks noChangeArrowheads="1"/>
          </p:cNvSpPr>
          <p:nvPr/>
        </p:nvSpPr>
        <p:spPr bwMode="auto">
          <a:xfrm>
            <a:off x="467544" y="4725392"/>
            <a:ext cx="8280400" cy="431800"/>
          </a:xfrm>
          <a:prstGeom prst="rect">
            <a:avLst/>
          </a:prstGeom>
          <a:gradFill rotWithShape="1">
            <a:gsLst>
              <a:gs pos="0">
                <a:srgbClr val="660066">
                  <a:alpha val="60001"/>
                </a:srgbClr>
              </a:gs>
              <a:gs pos="100000">
                <a:srgbClr val="660066">
                  <a:gamma/>
                  <a:tint val="93725"/>
                  <a:invGamma/>
                  <a:alpha val="60001"/>
                </a:srgbClr>
              </a:gs>
            </a:gsLst>
            <a:lin ang="5400000" scaled="1"/>
          </a:gradFill>
          <a:ln w="12700" cap="sq">
            <a:noFill/>
            <a:miter lim="800000"/>
            <a:headEnd type="none" w="sm" len="sm"/>
            <a:tailEnd type="none" w="sm" len="sm"/>
          </a:ln>
          <a:effectLst/>
        </p:spPr>
        <p:txBody>
          <a:bodyPr wrap="none" anchor="ct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133128" name="AutoShape 8"/>
          <p:cNvSpPr>
            <a:spLocks/>
          </p:cNvSpPr>
          <p:nvPr/>
        </p:nvSpPr>
        <p:spPr bwMode="auto">
          <a:xfrm>
            <a:off x="5426075" y="2971800"/>
            <a:ext cx="287338" cy="1127125"/>
          </a:xfrm>
          <a:prstGeom prst="rightBrace">
            <a:avLst>
              <a:gd name="adj1" fmla="val 48066"/>
              <a:gd name="adj2" fmla="val 50000"/>
            </a:avLst>
          </a:prstGeom>
          <a:noFill/>
          <a:ln w="12700" cap="sq">
            <a:solidFill>
              <a:schemeClr val="tx1"/>
            </a:solidFill>
            <a:round/>
            <a:headEnd type="none" w="sm" len="sm"/>
            <a:tailEnd type="none" w="sm" len="sm"/>
          </a:ln>
          <a:effectLst/>
        </p:spPr>
        <p:txBody>
          <a:bodyPr wrap="none" anchor="ct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133129" name="Text Box 9"/>
          <p:cNvSpPr txBox="1">
            <a:spLocks noChangeArrowheads="1"/>
          </p:cNvSpPr>
          <p:nvPr/>
        </p:nvSpPr>
        <p:spPr bwMode="auto">
          <a:xfrm>
            <a:off x="6190893" y="3276600"/>
            <a:ext cx="2339103" cy="830997"/>
          </a:xfrm>
          <a:prstGeom prst="rect">
            <a:avLst/>
          </a:prstGeom>
          <a:noFill/>
          <a:ln w="12700" cap="sq">
            <a:noFill/>
            <a:miter lim="800000"/>
            <a:headEnd type="none" w="sm" len="sm"/>
            <a:tailEnd type="none" w="sm" len="sm"/>
          </a:ln>
          <a:effectLst/>
        </p:spPr>
        <p:txBody>
          <a:bodyPr wrap="none">
            <a:prstTxWarp prst="textNoShape">
              <a:avLst/>
            </a:prstTxWarp>
            <a:spAutoFit/>
          </a:bodyPr>
          <a:lstStyle/>
          <a:p>
            <a:pPr algn="ctr" defTabSz="457200" fontAlgn="auto">
              <a:spcBef>
                <a:spcPts val="0"/>
              </a:spcBef>
              <a:spcAft>
                <a:spcPts val="0"/>
              </a:spcAft>
            </a:pPr>
            <a:r>
              <a:rPr lang="lv-LV" sz="2400" b="1" dirty="0">
                <a:solidFill>
                  <a:prstClr val="black"/>
                </a:solidFill>
                <a:latin typeface="Arial" panose="020B0604020202020204" pitchFamily="34" charset="0"/>
                <a:cs typeface="Arial" panose="020B0604020202020204" pitchFamily="34" charset="0"/>
              </a:rPr>
              <a:t>Antirezorbtīvie</a:t>
            </a:r>
          </a:p>
          <a:p>
            <a:pPr algn="ctr" defTabSz="457200" fontAlgn="auto">
              <a:spcBef>
                <a:spcPts val="0"/>
              </a:spcBef>
              <a:spcAft>
                <a:spcPts val="0"/>
              </a:spcAft>
            </a:pPr>
            <a:r>
              <a:rPr lang="lv-LV" sz="2400" b="1" dirty="0">
                <a:solidFill>
                  <a:prstClr val="black"/>
                </a:solidFill>
                <a:latin typeface="Arial" panose="020B0604020202020204" pitchFamily="34" charset="0"/>
                <a:cs typeface="Arial" panose="020B0604020202020204" pitchFamily="34" charset="0"/>
              </a:rPr>
              <a:t>medikamenti</a:t>
            </a:r>
            <a:endParaRPr lang="en-US" sz="2400" b="1" dirty="0">
              <a:solidFill>
                <a:prstClr val="black"/>
              </a:solidFill>
              <a:latin typeface="Arial" panose="020B0604020202020204" pitchFamily="34" charset="0"/>
              <a:cs typeface="Arial" panose="020B0604020202020204" pitchFamily="34" charset="0"/>
            </a:endParaRPr>
          </a:p>
        </p:txBody>
      </p:sp>
      <p:sp>
        <p:nvSpPr>
          <p:cNvPr id="133130" name="Text Box 10"/>
          <p:cNvSpPr txBox="1">
            <a:spLocks noChangeArrowheads="1"/>
          </p:cNvSpPr>
          <p:nvPr/>
        </p:nvSpPr>
        <p:spPr bwMode="auto">
          <a:xfrm>
            <a:off x="5210175" y="4191000"/>
            <a:ext cx="3455988" cy="457200"/>
          </a:xfrm>
          <a:prstGeom prst="rect">
            <a:avLst/>
          </a:prstGeom>
          <a:noFill/>
          <a:ln w="12700" cap="sq">
            <a:noFill/>
            <a:miter lim="800000"/>
            <a:headEnd type="none" w="sm" len="sm"/>
            <a:tailEnd type="none" w="sm" len="sm"/>
          </a:ln>
          <a:effectLst/>
        </p:spPr>
        <p:txBody>
          <a:bodyPr>
            <a:prstTxWarp prst="textNoShape">
              <a:avLst/>
            </a:prstTxWarp>
            <a:spAutoFit/>
          </a:bodyPr>
          <a:lstStyle/>
          <a:p>
            <a:pPr algn="ctr" defTabSz="457200" fontAlgn="auto">
              <a:spcBef>
                <a:spcPts val="0"/>
              </a:spcBef>
              <a:spcAft>
                <a:spcPts val="0"/>
              </a:spcAft>
            </a:pPr>
            <a:r>
              <a:rPr lang="lv-LV" sz="2400" b="1" dirty="0">
                <a:solidFill>
                  <a:prstClr val="black"/>
                </a:solidFill>
                <a:latin typeface="Arial" panose="020B0604020202020204" pitchFamily="34" charset="0"/>
                <a:cs typeface="Arial" panose="020B0604020202020204" pitchFamily="34" charset="0"/>
              </a:rPr>
              <a:t>Anabolie medikamenti</a:t>
            </a:r>
            <a:endParaRPr lang="en-US" sz="2400" b="1" dirty="0">
              <a:solidFill>
                <a:prstClr val="black"/>
              </a:solidFill>
              <a:latin typeface="Arial" panose="020B0604020202020204" pitchFamily="34" charset="0"/>
              <a:cs typeface="Arial" panose="020B0604020202020204" pitchFamily="34" charset="0"/>
            </a:endParaRPr>
          </a:p>
        </p:txBody>
      </p:sp>
      <p:sp>
        <p:nvSpPr>
          <p:cNvPr id="133131" name="Text Box 11"/>
          <p:cNvSpPr txBox="1">
            <a:spLocks noChangeArrowheads="1"/>
          </p:cNvSpPr>
          <p:nvPr/>
        </p:nvSpPr>
        <p:spPr bwMode="auto">
          <a:xfrm>
            <a:off x="5210175" y="4648200"/>
            <a:ext cx="3455988" cy="457200"/>
          </a:xfrm>
          <a:prstGeom prst="rect">
            <a:avLst/>
          </a:prstGeom>
          <a:noFill/>
          <a:ln w="12700" cap="sq">
            <a:noFill/>
            <a:miter lim="800000"/>
            <a:headEnd type="none" w="sm" len="sm"/>
            <a:tailEnd type="none" w="sm" len="sm"/>
          </a:ln>
          <a:effectLst/>
        </p:spPr>
        <p:txBody>
          <a:bodyPr>
            <a:prstTxWarp prst="textNoShape">
              <a:avLst/>
            </a:prstTxWarp>
            <a:spAutoFit/>
          </a:bodyPr>
          <a:lstStyle/>
          <a:p>
            <a:pPr algn="ctr" defTabSz="457200" fontAlgn="auto">
              <a:spcBef>
                <a:spcPts val="0"/>
              </a:spcBef>
              <a:spcAft>
                <a:spcPts val="0"/>
              </a:spcAft>
            </a:pPr>
            <a:r>
              <a:rPr lang="lv-LV" sz="2400" b="1" dirty="0">
                <a:solidFill>
                  <a:prstClr val="black"/>
                </a:solidFill>
                <a:latin typeface="Arial" panose="020B0604020202020204" pitchFamily="34" charset="0"/>
                <a:cs typeface="Arial" panose="020B0604020202020204" pitchFamily="34" charset="0"/>
              </a:rPr>
              <a:t>Ar duālu darbību</a:t>
            </a:r>
            <a:endParaRPr lang="en-US" sz="2400" b="1" dirty="0">
              <a:solidFill>
                <a:prstClr val="black"/>
              </a:solidFill>
              <a:latin typeface="Arial" panose="020B0604020202020204" pitchFamily="34" charset="0"/>
              <a:cs typeface="Arial" panose="020B0604020202020204" pitchFamily="34" charset="0"/>
            </a:endParaRPr>
          </a:p>
        </p:txBody>
      </p:sp>
      <p:sp>
        <p:nvSpPr>
          <p:cNvPr id="13" name="Rectangle 7"/>
          <p:cNvSpPr>
            <a:spLocks noChangeArrowheads="1"/>
          </p:cNvSpPr>
          <p:nvPr/>
        </p:nvSpPr>
        <p:spPr bwMode="auto">
          <a:xfrm>
            <a:off x="467544" y="5157192"/>
            <a:ext cx="8280400" cy="431800"/>
          </a:xfrm>
          <a:prstGeom prst="rect">
            <a:avLst/>
          </a:prstGeom>
          <a:solidFill>
            <a:srgbClr val="FF6600">
              <a:alpha val="60001"/>
            </a:srgbClr>
          </a:solidFill>
          <a:ln w="12700" cap="sq">
            <a:noFill/>
            <a:miter lim="800000"/>
            <a:headEnd type="none" w="sm" len="sm"/>
            <a:tailEnd type="none" w="sm" len="sm"/>
          </a:ln>
          <a:effectLst/>
        </p:spPr>
        <p:txBody>
          <a:bodyPr wrap="none" anchor="ct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78579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3124"/>
                                        </p:tgtEl>
                                        <p:attrNameLst>
                                          <p:attrName>style.visibility</p:attrName>
                                        </p:attrNameLst>
                                      </p:cBhvr>
                                      <p:to>
                                        <p:strVal val="visible"/>
                                      </p:to>
                                    </p:set>
                                    <p:animEffect transition="in" filter="diamond(in)">
                                      <p:cBhvr>
                                        <p:cTn id="7" dur="2000"/>
                                        <p:tgtEl>
                                          <p:spTgt spid="13312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3125"/>
                                        </p:tgtEl>
                                        <p:attrNameLst>
                                          <p:attrName>style.visibility</p:attrName>
                                        </p:attrNameLst>
                                      </p:cBhvr>
                                      <p:to>
                                        <p:strVal val="visible"/>
                                      </p:to>
                                    </p:set>
                                    <p:animEffect transition="in" filter="diamond(in)">
                                      <p:cBhvr>
                                        <p:cTn id="12" dur="2000"/>
                                        <p:tgtEl>
                                          <p:spTgt spid="133125"/>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33129"/>
                                        </p:tgtEl>
                                        <p:attrNameLst>
                                          <p:attrName>style.visibility</p:attrName>
                                        </p:attrNameLst>
                                      </p:cBhvr>
                                      <p:to>
                                        <p:strVal val="visible"/>
                                      </p:to>
                                    </p:set>
                                    <p:animEffect transition="in" filter="diamond(in)">
                                      <p:cBhvr>
                                        <p:cTn id="15" dur="2000"/>
                                        <p:tgtEl>
                                          <p:spTgt spid="133129"/>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33128"/>
                                        </p:tgtEl>
                                        <p:attrNameLst>
                                          <p:attrName>style.visibility</p:attrName>
                                        </p:attrNameLst>
                                      </p:cBhvr>
                                      <p:to>
                                        <p:strVal val="visible"/>
                                      </p:to>
                                    </p:set>
                                    <p:animEffect transition="in" filter="diamond(in)">
                                      <p:cBhvr>
                                        <p:cTn id="18" dur="2000"/>
                                        <p:tgtEl>
                                          <p:spTgt spid="13312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33126"/>
                                        </p:tgtEl>
                                        <p:attrNameLst>
                                          <p:attrName>style.visibility</p:attrName>
                                        </p:attrNameLst>
                                      </p:cBhvr>
                                      <p:to>
                                        <p:strVal val="visible"/>
                                      </p:to>
                                    </p:set>
                                    <p:animEffect transition="in" filter="diamond(in)">
                                      <p:cBhvr>
                                        <p:cTn id="23" dur="2000"/>
                                        <p:tgtEl>
                                          <p:spTgt spid="133126"/>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133130"/>
                                        </p:tgtEl>
                                        <p:attrNameLst>
                                          <p:attrName>style.visibility</p:attrName>
                                        </p:attrNameLst>
                                      </p:cBhvr>
                                      <p:to>
                                        <p:strVal val="visible"/>
                                      </p:to>
                                    </p:set>
                                    <p:animEffect transition="in" filter="diamond(in)">
                                      <p:cBhvr>
                                        <p:cTn id="26" dur="2000"/>
                                        <p:tgtEl>
                                          <p:spTgt spid="133130"/>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133127"/>
                                        </p:tgtEl>
                                        <p:attrNameLst>
                                          <p:attrName>style.visibility</p:attrName>
                                        </p:attrNameLst>
                                      </p:cBhvr>
                                      <p:to>
                                        <p:strVal val="visible"/>
                                      </p:to>
                                    </p:set>
                                    <p:animEffect transition="in" filter="diamond(in)">
                                      <p:cBhvr>
                                        <p:cTn id="31" dur="2000"/>
                                        <p:tgtEl>
                                          <p:spTgt spid="133127"/>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33131"/>
                                        </p:tgtEl>
                                        <p:attrNameLst>
                                          <p:attrName>style.visibility</p:attrName>
                                        </p:attrNameLst>
                                      </p:cBhvr>
                                      <p:to>
                                        <p:strVal val="visible"/>
                                      </p:to>
                                    </p:set>
                                    <p:animEffect transition="in" filter="diamond(in)">
                                      <p:cBhvr>
                                        <p:cTn id="34" dur="2000"/>
                                        <p:tgtEl>
                                          <p:spTgt spid="133131"/>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amond(in)">
                                      <p:cBhvr>
                                        <p:cTn id="3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animBg="1"/>
      <p:bldP spid="133125" grpId="0" animBg="1"/>
      <p:bldP spid="133126" grpId="0" animBg="1"/>
      <p:bldP spid="133127" grpId="0" animBg="1"/>
      <p:bldP spid="133128" grpId="0" animBg="1"/>
      <p:bldP spid="133129" grpId="0"/>
      <p:bldP spid="133130" grpId="0"/>
      <p:bldP spid="133131"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301752" y="88776"/>
            <a:ext cx="8534400" cy="1035968"/>
          </a:xfrm>
        </p:spPr>
        <p:txBody>
          <a:bodyPr>
            <a:normAutofit/>
          </a:bodyPr>
          <a:lstStyle/>
          <a:p>
            <a:r>
              <a:rPr lang="lv-LV" sz="2800" b="1" dirty="0">
                <a:latin typeface="Arial" panose="020B0604020202020204" pitchFamily="34" charset="0"/>
                <a:ea typeface="Times New Roman" charset="0"/>
                <a:cs typeface="Arial" panose="020B0604020202020204" pitchFamily="34" charset="0"/>
              </a:rPr>
              <a:t>Kā mēs varam palīdzēt pacientiem saprast, ka nozīmētā terapija (ārstēšana) darbojas?</a:t>
            </a:r>
            <a:endParaRPr lang="en-GB" sz="2800" b="1" dirty="0">
              <a:latin typeface="Arial" panose="020B0604020202020204" pitchFamily="34" charset="0"/>
              <a:ea typeface="Times New Roman" charset="0"/>
              <a:cs typeface="Arial" panose="020B0604020202020204" pitchFamily="34" charset="0"/>
            </a:endParaRPr>
          </a:p>
        </p:txBody>
      </p:sp>
      <p:sp>
        <p:nvSpPr>
          <p:cNvPr id="272387" name="Rectangle 3"/>
          <p:cNvSpPr>
            <a:spLocks noChangeArrowheads="1"/>
          </p:cNvSpPr>
          <p:nvPr/>
        </p:nvSpPr>
        <p:spPr bwMode="auto">
          <a:xfrm>
            <a:off x="463550" y="1124620"/>
            <a:ext cx="8212138" cy="3384500"/>
          </a:xfrm>
          <a:prstGeom prst="rect">
            <a:avLst/>
          </a:prstGeom>
          <a:noFill/>
          <a:ln w="9525">
            <a:noFill/>
            <a:miter lim="800000"/>
            <a:headEnd/>
            <a:tailEnd/>
          </a:ln>
          <a:effectLst/>
        </p:spPr>
        <p:txBody>
          <a:bodyPr lIns="0" tIns="0" rIns="0" bIns="0">
            <a:prstTxWarp prst="textNoShape">
              <a:avLst/>
            </a:prstTxWarp>
          </a:bodyPr>
          <a:lstStyle/>
          <a:p>
            <a:pPr marL="320675" indent="-320675" algn="just" defTabSz="457200" fontAlgn="auto">
              <a:spcBef>
                <a:spcPct val="50000"/>
              </a:spcBef>
              <a:spcAft>
                <a:spcPct val="50000"/>
              </a:spcAft>
              <a:buClr>
                <a:srgbClr val="FFCC00"/>
              </a:buClr>
              <a:buSzPct val="100000"/>
              <a:buFontTx/>
              <a:buBlip>
                <a:blip r:embed="rId2"/>
              </a:buBlip>
            </a:pPr>
            <a:r>
              <a:rPr kumimoji="1" lang="lv-LV" sz="2000" b="1" dirty="0">
                <a:solidFill>
                  <a:prstClr val="black"/>
                </a:solidFill>
                <a:latin typeface="Arial" panose="020B0604020202020204" pitchFamily="34" charset="0"/>
                <a:ea typeface="Times New Roman" charset="0"/>
                <a:cs typeface="Arial" panose="020B0604020202020204" pitchFamily="34" charset="0"/>
              </a:rPr>
              <a:t>Jābūt iespējami maksimāli ilgai komunikacijai</a:t>
            </a:r>
            <a:endParaRPr kumimoji="1" lang="en-GB" sz="2000" b="1" dirty="0">
              <a:solidFill>
                <a:prstClr val="black"/>
              </a:solidFill>
              <a:latin typeface="Arial" panose="020B0604020202020204" pitchFamily="34" charset="0"/>
              <a:ea typeface="Times New Roman" charset="0"/>
              <a:cs typeface="Arial" panose="020B0604020202020204" pitchFamily="34" charset="0"/>
            </a:endParaRPr>
          </a:p>
          <a:p>
            <a:pPr marL="320675" indent="-320675" algn="just" defTabSz="457200" fontAlgn="auto">
              <a:spcBef>
                <a:spcPct val="50000"/>
              </a:spcBef>
              <a:spcAft>
                <a:spcPct val="50000"/>
              </a:spcAft>
              <a:buClr>
                <a:srgbClr val="FFCC00"/>
              </a:buClr>
              <a:buSzPct val="100000"/>
              <a:buFontTx/>
              <a:buBlip>
                <a:blip r:embed="rId2"/>
              </a:buBlip>
            </a:pPr>
            <a:r>
              <a:rPr kumimoji="1" lang="lv-LV" sz="2000" b="1" dirty="0">
                <a:solidFill>
                  <a:prstClr val="black"/>
                </a:solidFill>
                <a:latin typeface="Arial" panose="020B0604020202020204" pitchFamily="34" charset="0"/>
                <a:ea typeface="Times New Roman" charset="0"/>
                <a:cs typeface="Arial" panose="020B0604020202020204" pitchFamily="34" charset="0"/>
              </a:rPr>
              <a:t>Jāpielieto praktiski paņēmieni, kuri apstiprina terapijas efektivitāti: Rtg-DXA veikšana (reizi</a:t>
            </a:r>
            <a:r>
              <a:rPr kumimoji="1" lang="lv-LV" sz="2000" b="1" dirty="0" smtClean="0">
                <a:solidFill>
                  <a:prstClr val="black"/>
                </a:solidFill>
                <a:latin typeface="Arial" panose="020B0604020202020204" pitchFamily="34" charset="0"/>
                <a:ea typeface="Times New Roman" charset="0"/>
                <a:cs typeface="Arial" panose="020B0604020202020204" pitchFamily="34" charset="0"/>
              </a:rPr>
              <a:t> 18-24 </a:t>
            </a:r>
            <a:r>
              <a:rPr kumimoji="1" lang="lv-LV" sz="2000" b="1" dirty="0">
                <a:solidFill>
                  <a:prstClr val="black"/>
                </a:solidFill>
                <a:latin typeface="Arial" panose="020B0604020202020204" pitchFamily="34" charset="0"/>
                <a:ea typeface="Times New Roman" charset="0"/>
                <a:cs typeface="Arial" panose="020B0604020202020204" pitchFamily="34" charset="0"/>
              </a:rPr>
              <a:t>mēnešos), kaulu marķeru noteikšana (ik</a:t>
            </a:r>
            <a:r>
              <a:rPr kumimoji="1" lang="lv-LV" sz="2000" b="1" dirty="0" smtClean="0">
                <a:solidFill>
                  <a:prstClr val="black"/>
                </a:solidFill>
                <a:latin typeface="Arial" panose="020B0604020202020204" pitchFamily="34" charset="0"/>
                <a:ea typeface="Times New Roman" charset="0"/>
                <a:cs typeface="Arial" panose="020B0604020202020204" pitchFamily="34" charset="0"/>
              </a:rPr>
              <a:t> 4-6 mēnešus)</a:t>
            </a:r>
            <a:endParaRPr kumimoji="1" lang="en-GB" sz="2000" b="1" dirty="0">
              <a:solidFill>
                <a:prstClr val="black"/>
              </a:solidFill>
              <a:latin typeface="Arial" panose="020B0604020202020204" pitchFamily="34" charset="0"/>
              <a:ea typeface="Times New Roman" charset="0"/>
              <a:cs typeface="Arial" panose="020B0604020202020204" pitchFamily="34" charset="0"/>
            </a:endParaRPr>
          </a:p>
          <a:p>
            <a:pPr marL="320675" indent="-320675" algn="just" defTabSz="457200" fontAlgn="auto">
              <a:spcBef>
                <a:spcPct val="50000"/>
              </a:spcBef>
              <a:spcAft>
                <a:spcPts val="0"/>
              </a:spcAft>
              <a:buClr>
                <a:srgbClr val="FFCC00"/>
              </a:buClr>
              <a:buSzPct val="100000"/>
              <a:buFontTx/>
              <a:buBlip>
                <a:blip r:embed="rId2"/>
              </a:buBlip>
            </a:pPr>
            <a:r>
              <a:rPr kumimoji="1" lang="lv-LV" sz="2000" b="1" dirty="0">
                <a:solidFill>
                  <a:prstClr val="black"/>
                </a:solidFill>
                <a:latin typeface="Arial" panose="020B0604020202020204" pitchFamily="34" charset="0"/>
                <a:ea typeface="Times New Roman" charset="0"/>
                <a:cs typeface="Arial" panose="020B0604020202020204" pitchFamily="34" charset="0"/>
              </a:rPr>
              <a:t>Ārstēšanas mērķim jābūt vērstam uz:</a:t>
            </a:r>
            <a:endParaRPr kumimoji="1" lang="en-GB" sz="2000" b="1" dirty="0">
              <a:solidFill>
                <a:prstClr val="black"/>
              </a:solidFill>
              <a:latin typeface="Arial" panose="020B0604020202020204" pitchFamily="34" charset="0"/>
              <a:ea typeface="Times New Roman" charset="0"/>
              <a:cs typeface="Arial" panose="020B0604020202020204" pitchFamily="34" charset="0"/>
            </a:endParaRPr>
          </a:p>
          <a:p>
            <a:pPr marL="617538" lvl="1" indent="-295275" algn="just" defTabSz="457200" fontAlgn="auto">
              <a:spcBef>
                <a:spcPct val="10000"/>
              </a:spcBef>
              <a:spcAft>
                <a:spcPts val="0"/>
              </a:spcAft>
              <a:buClr>
                <a:srgbClr val="FFCC00"/>
              </a:buClr>
              <a:buSzPct val="100000"/>
              <a:buFontTx/>
              <a:buBlip>
                <a:blip r:embed="rId3"/>
              </a:buBlip>
            </a:pPr>
            <a:r>
              <a:rPr kumimoji="1" lang="lv-LV" sz="2000" b="1" dirty="0">
                <a:solidFill>
                  <a:prstClr val="black"/>
                </a:solidFill>
                <a:latin typeface="Arial" panose="020B0604020202020204" pitchFamily="34" charset="0"/>
                <a:ea typeface="Times New Roman" charset="0"/>
                <a:cs typeface="Arial" panose="020B0604020202020204" pitchFamily="34" charset="0"/>
              </a:rPr>
              <a:t>Ērtumu, ja </a:t>
            </a:r>
            <a:r>
              <a:rPr kumimoji="1" lang="lv-LV" sz="2000" b="1" dirty="0" smtClean="0">
                <a:solidFill>
                  <a:prstClr val="black"/>
                </a:solidFill>
                <a:latin typeface="Arial" panose="020B0604020202020204" pitchFamily="34" charset="0"/>
                <a:ea typeface="Times New Roman" charset="0"/>
                <a:cs typeface="Arial" panose="020B0604020202020204" pitchFamily="34" charset="0"/>
              </a:rPr>
              <a:t>iespējams</a:t>
            </a:r>
          </a:p>
          <a:p>
            <a:pPr marL="617538" lvl="1" indent="-295275" algn="just" defTabSz="457200" fontAlgn="auto">
              <a:spcBef>
                <a:spcPct val="10000"/>
              </a:spcBef>
              <a:spcAft>
                <a:spcPts val="0"/>
              </a:spcAft>
              <a:buClr>
                <a:srgbClr val="FFCC00"/>
              </a:buClr>
              <a:buSzPct val="100000"/>
              <a:buFontTx/>
              <a:buBlip>
                <a:blip r:embed="rId3"/>
              </a:buBlip>
            </a:pPr>
            <a:r>
              <a:rPr kumimoji="1" lang="lv-LV" sz="2000" b="1" dirty="0" smtClean="0">
                <a:solidFill>
                  <a:prstClr val="black"/>
                </a:solidFill>
                <a:latin typeface="Arial" panose="020B0604020202020204" pitchFamily="34" charset="0"/>
                <a:ea typeface="Times New Roman" charset="0"/>
                <a:cs typeface="Arial" panose="020B0604020202020204" pitchFamily="34" charset="0"/>
              </a:rPr>
              <a:t>Maksimālu pretlūzumu efektivitāti</a:t>
            </a:r>
            <a:endParaRPr kumimoji="1" lang="en-GB" sz="2000" b="1" dirty="0">
              <a:solidFill>
                <a:srgbClr val="FFFFFF"/>
              </a:solidFill>
              <a:latin typeface="Arial" panose="020B0604020202020204" pitchFamily="34" charset="0"/>
              <a:ea typeface="Times New Roman" charset="0"/>
              <a:cs typeface="Arial" panose="020B0604020202020204" pitchFamily="34" charset="0"/>
            </a:endParaRPr>
          </a:p>
          <a:p>
            <a:pPr marL="617538" lvl="1" indent="-295275" algn="just" defTabSz="457200" fontAlgn="auto">
              <a:spcBef>
                <a:spcPct val="10000"/>
              </a:spcBef>
              <a:spcAft>
                <a:spcPts val="0"/>
              </a:spcAft>
              <a:buClr>
                <a:srgbClr val="FFCC00"/>
              </a:buClr>
              <a:buSzPct val="100000"/>
              <a:buFontTx/>
              <a:buBlip>
                <a:blip r:embed="rId3"/>
              </a:buBlip>
            </a:pPr>
            <a:r>
              <a:rPr kumimoji="1" lang="lv-LV" sz="2000" b="1" dirty="0" smtClean="0">
                <a:solidFill>
                  <a:prstClr val="black"/>
                </a:solidFill>
                <a:latin typeface="Arial" panose="020B0604020202020204" pitchFamily="34" charset="0"/>
                <a:ea typeface="Times New Roman" charset="0"/>
                <a:cs typeface="Arial" panose="020B0604020202020204" pitchFamily="34" charset="0"/>
              </a:rPr>
              <a:t>Terapijai </a:t>
            </a:r>
            <a:r>
              <a:rPr kumimoji="1" lang="lv-LV" sz="2000" b="1" dirty="0">
                <a:solidFill>
                  <a:prstClr val="black"/>
                </a:solidFill>
                <a:latin typeface="Arial" panose="020B0604020202020204" pitchFamily="34" charset="0"/>
                <a:ea typeface="Times New Roman" charset="0"/>
                <a:cs typeface="Arial" panose="020B0604020202020204" pitchFamily="34" charset="0"/>
              </a:rPr>
              <a:t>jābūt pieskaņotai pacienta dzīves </a:t>
            </a:r>
            <a:r>
              <a:rPr kumimoji="1" lang="lv-LV" sz="2000" b="1" dirty="0" smtClean="0">
                <a:solidFill>
                  <a:prstClr val="black"/>
                </a:solidFill>
                <a:latin typeface="Arial" panose="020B0604020202020204" pitchFamily="34" charset="0"/>
                <a:ea typeface="Times New Roman" charset="0"/>
                <a:cs typeface="Arial" panose="020B0604020202020204" pitchFamily="34" charset="0"/>
              </a:rPr>
              <a:t>stilam</a:t>
            </a:r>
          </a:p>
        </p:txBody>
      </p:sp>
      <p:sp>
        <p:nvSpPr>
          <p:cNvPr id="4" name="Rectangle 5"/>
          <p:cNvSpPr txBox="1">
            <a:spLocks noChangeArrowheads="1"/>
          </p:cNvSpPr>
          <p:nvPr/>
        </p:nvSpPr>
        <p:spPr>
          <a:xfrm>
            <a:off x="251520" y="4941168"/>
            <a:ext cx="8640960" cy="634082"/>
          </a:xfrm>
          <a:prstGeom prst="rect">
            <a:avLst/>
          </a:prstGeom>
          <a:solidFill>
            <a:srgbClr val="FFFFFF"/>
          </a:solidFill>
        </p:spPr>
        <p:txBody>
          <a:bodyPr>
            <a:normAutofit fontScale="82500" lnSpcReduction="20000"/>
          </a:bodyPr>
          <a:lstStyle>
            <a:lvl1pPr algn="ctr" rtl="0" eaLnBrk="0" fontAlgn="base" hangingPunct="0">
              <a:spcBef>
                <a:spcPct val="0"/>
              </a:spcBef>
              <a:spcAft>
                <a:spcPct val="0"/>
              </a:spcAft>
              <a:defRPr sz="3300" b="1" kern="1200">
                <a:solidFill>
                  <a:srgbClr val="1A4D83"/>
                </a:solidFill>
                <a:latin typeface="+mj-lt"/>
                <a:ea typeface="+mj-ea"/>
                <a:cs typeface="+mj-cs"/>
              </a:defRPr>
            </a:lvl1pPr>
            <a:lvl2pPr algn="ctr" rtl="0" eaLnBrk="0" fontAlgn="base" hangingPunct="0">
              <a:spcBef>
                <a:spcPct val="0"/>
              </a:spcBef>
              <a:spcAft>
                <a:spcPct val="0"/>
              </a:spcAft>
              <a:defRPr sz="3300" b="1">
                <a:solidFill>
                  <a:srgbClr val="174171"/>
                </a:solidFill>
                <a:latin typeface="CentSchbook TL" pitchFamily="18" charset="0"/>
              </a:defRPr>
            </a:lvl2pPr>
            <a:lvl3pPr algn="ctr" rtl="0" eaLnBrk="0" fontAlgn="base" hangingPunct="0">
              <a:spcBef>
                <a:spcPct val="0"/>
              </a:spcBef>
              <a:spcAft>
                <a:spcPct val="0"/>
              </a:spcAft>
              <a:defRPr sz="3300" b="1">
                <a:solidFill>
                  <a:srgbClr val="174171"/>
                </a:solidFill>
                <a:latin typeface="CentSchbook TL" pitchFamily="18" charset="0"/>
              </a:defRPr>
            </a:lvl3pPr>
            <a:lvl4pPr algn="ctr" rtl="0" eaLnBrk="0" fontAlgn="base" hangingPunct="0">
              <a:spcBef>
                <a:spcPct val="0"/>
              </a:spcBef>
              <a:spcAft>
                <a:spcPct val="0"/>
              </a:spcAft>
              <a:defRPr sz="3300" b="1">
                <a:solidFill>
                  <a:srgbClr val="174171"/>
                </a:solidFill>
                <a:latin typeface="CentSchbook TL" pitchFamily="18" charset="0"/>
              </a:defRPr>
            </a:lvl4pPr>
            <a:lvl5pPr algn="ctr" rtl="0" eaLnBrk="0" fontAlgn="base" hangingPunct="0">
              <a:spcBef>
                <a:spcPct val="0"/>
              </a:spcBef>
              <a:spcAft>
                <a:spcPct val="0"/>
              </a:spcAft>
              <a:defRPr sz="3300" b="1">
                <a:solidFill>
                  <a:srgbClr val="174171"/>
                </a:solidFill>
                <a:latin typeface="CentSchbook TL" pitchFamily="18" charset="0"/>
              </a:defRPr>
            </a:lvl5pPr>
            <a:lvl6pPr marL="457200" algn="ctr" rtl="0" fontAlgn="base">
              <a:spcBef>
                <a:spcPct val="0"/>
              </a:spcBef>
              <a:spcAft>
                <a:spcPct val="0"/>
              </a:spcAft>
              <a:defRPr sz="3300" b="1">
                <a:solidFill>
                  <a:srgbClr val="174171"/>
                </a:solidFill>
                <a:latin typeface="Century Gothic" pitchFamily="34" charset="0"/>
              </a:defRPr>
            </a:lvl6pPr>
            <a:lvl7pPr marL="914400" algn="ctr" rtl="0" fontAlgn="base">
              <a:spcBef>
                <a:spcPct val="0"/>
              </a:spcBef>
              <a:spcAft>
                <a:spcPct val="0"/>
              </a:spcAft>
              <a:defRPr sz="3300" b="1">
                <a:solidFill>
                  <a:srgbClr val="174171"/>
                </a:solidFill>
                <a:latin typeface="Century Gothic" pitchFamily="34" charset="0"/>
              </a:defRPr>
            </a:lvl7pPr>
            <a:lvl8pPr marL="1371600" algn="ctr" rtl="0" fontAlgn="base">
              <a:spcBef>
                <a:spcPct val="0"/>
              </a:spcBef>
              <a:spcAft>
                <a:spcPct val="0"/>
              </a:spcAft>
              <a:defRPr sz="3300" b="1">
                <a:solidFill>
                  <a:srgbClr val="174171"/>
                </a:solidFill>
                <a:latin typeface="Century Gothic" pitchFamily="34" charset="0"/>
              </a:defRPr>
            </a:lvl8pPr>
            <a:lvl9pPr marL="1828800" algn="ctr" rtl="0" fontAlgn="base">
              <a:spcBef>
                <a:spcPct val="0"/>
              </a:spcBef>
              <a:spcAft>
                <a:spcPct val="0"/>
              </a:spcAft>
              <a:defRPr sz="3300" b="1">
                <a:solidFill>
                  <a:srgbClr val="174171"/>
                </a:solidFill>
                <a:latin typeface="Century Gothic" pitchFamily="34" charset="0"/>
              </a:defRPr>
            </a:lvl9pPr>
          </a:lstStyle>
          <a:p>
            <a:r>
              <a:rPr lang="lv-LV" sz="2400" dirty="0">
                <a:effectLst>
                  <a:innerShdw blurRad="63500" dist="50800" dir="13500000">
                    <a:prstClr val="black">
                      <a:alpha val="50000"/>
                    </a:prstClr>
                  </a:innerShdw>
                </a:effectLst>
                <a:latin typeface="Arial" panose="020B0604020202020204" pitchFamily="34" charset="0"/>
                <a:ea typeface="Times New Roman" charset="0"/>
                <a:cs typeface="Arial" panose="020B0604020202020204" pitchFamily="34" charset="0"/>
              </a:rPr>
              <a:t>Ēst daudz kalciju saturošus produktus, regulāra fiziskā aktivitāte un nesmēķēšana jaunībā, ļaus izsargāties no osteoporozes!</a:t>
            </a:r>
            <a:endParaRPr lang="en-US" sz="2400" dirty="0">
              <a:effectLst>
                <a:innerShdw blurRad="63500" dist="50800" dir="13500000">
                  <a:prstClr val="black">
                    <a:alpha val="50000"/>
                  </a:prstClr>
                </a:innerShdw>
              </a:effectLst>
              <a:latin typeface="Arial" panose="020B0604020202020204" pitchFamily="34" charset="0"/>
              <a:ea typeface="Times New Roman" charset="0"/>
              <a:cs typeface="Arial" panose="020B0604020202020204" pitchFamily="34" charset="0"/>
            </a:endParaRPr>
          </a:p>
        </p:txBody>
      </p:sp>
    </p:spTree>
    <p:extLst>
      <p:ext uri="{BB962C8B-B14F-4D97-AF65-F5344CB8AC3E}">
        <p14:creationId xmlns:p14="http://schemas.microsoft.com/office/powerpoint/2010/main" val="293685259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475656" y="1456051"/>
            <a:ext cx="6912768" cy="4740585"/>
            <a:chOff x="-48" y="790"/>
            <a:chExt cx="3792" cy="2410"/>
          </a:xfrm>
        </p:grpSpPr>
        <p:sp>
          <p:nvSpPr>
            <p:cNvPr id="118790" name="Text Box 6"/>
            <p:cNvSpPr txBox="1">
              <a:spLocks noChangeArrowheads="1"/>
            </p:cNvSpPr>
            <p:nvPr/>
          </p:nvSpPr>
          <p:spPr bwMode="auto">
            <a:xfrm>
              <a:off x="543" y="790"/>
              <a:ext cx="101" cy="188"/>
            </a:xfrm>
            <a:prstGeom prst="rect">
              <a:avLst/>
            </a:prstGeom>
            <a:noFill/>
            <a:ln w="57150">
              <a:noFill/>
              <a:miter lim="800000"/>
              <a:headEnd/>
              <a:tailEnd/>
            </a:ln>
            <a:effectLst/>
          </p:spPr>
          <p:txBody>
            <a:bodyPr wrap="none" anchor="ctr">
              <a:prstTxWarp prst="textNoShape">
                <a:avLst/>
              </a:prstTxWarp>
              <a:spAutoFit/>
            </a:bodyPr>
            <a:lstStyle/>
            <a:p>
              <a:pPr algn="ctr" defTabSz="457200" eaLnBrk="0" fontAlgn="auto" hangingPunct="0">
                <a:spcBef>
                  <a:spcPts val="0"/>
                </a:spcBef>
                <a:spcAft>
                  <a:spcPts val="0"/>
                </a:spcAft>
              </a:pPr>
              <a:endParaRPr lang="it-IT" b="1">
                <a:solidFill>
                  <a:prstClr val="black"/>
                </a:solidFill>
                <a:latin typeface="Arial" panose="020B0604020202020204" pitchFamily="34" charset="0"/>
                <a:cs typeface="Arial" panose="020B0604020202020204" pitchFamily="34" charset="0"/>
              </a:endParaRPr>
            </a:p>
          </p:txBody>
        </p:sp>
        <p:sp>
          <p:nvSpPr>
            <p:cNvPr id="118791" name="Rectangle 7"/>
            <p:cNvSpPr>
              <a:spLocks noChangeArrowheads="1"/>
            </p:cNvSpPr>
            <p:nvPr/>
          </p:nvSpPr>
          <p:spPr bwMode="auto">
            <a:xfrm>
              <a:off x="432" y="1104"/>
              <a:ext cx="2784" cy="1680"/>
            </a:xfrm>
            <a:prstGeom prst="rect">
              <a:avLst/>
            </a:prstGeom>
            <a:noFill/>
            <a:ln w="3175">
              <a:solidFill>
                <a:schemeClr val="tx1"/>
              </a:solidFill>
              <a:miter lim="800000"/>
              <a:headEnd/>
              <a:tailEnd/>
            </a:ln>
            <a:effectLst/>
          </p:spPr>
          <p:txBody>
            <a:bodyPr wrap="none" anchor="ctr">
              <a:prstTxWarp prst="textNoShape">
                <a:avLst/>
              </a:prstTxWarp>
            </a:bodyPr>
            <a:lstStyle/>
            <a:p>
              <a:pPr algn="ctr" defTabSz="457200" eaLnBrk="0" fontAlgn="auto" hangingPunct="0">
                <a:spcBef>
                  <a:spcPts val="0"/>
                </a:spcBef>
                <a:spcAft>
                  <a:spcPts val="0"/>
                </a:spcAft>
              </a:pPr>
              <a:endParaRPr lang="it-IT" sz="2400">
                <a:solidFill>
                  <a:prstClr val="black"/>
                </a:solidFill>
                <a:latin typeface="Arial" panose="020B0604020202020204" pitchFamily="34" charset="0"/>
                <a:cs typeface="Arial" panose="020B0604020202020204" pitchFamily="34" charset="0"/>
              </a:endParaRPr>
            </a:p>
          </p:txBody>
        </p:sp>
        <p:sp>
          <p:nvSpPr>
            <p:cNvPr id="118792" name="Text Box 8"/>
            <p:cNvSpPr txBox="1">
              <a:spLocks noChangeArrowheads="1"/>
            </p:cNvSpPr>
            <p:nvPr/>
          </p:nvSpPr>
          <p:spPr bwMode="auto">
            <a:xfrm>
              <a:off x="-48" y="2887"/>
              <a:ext cx="3792" cy="313"/>
            </a:xfrm>
            <a:prstGeom prst="rect">
              <a:avLst/>
            </a:prstGeom>
            <a:noFill/>
            <a:ln w="57150">
              <a:noFill/>
              <a:miter lim="800000"/>
              <a:headEnd/>
              <a:tailEnd/>
            </a:ln>
            <a:effectLst/>
          </p:spPr>
          <p:txBody>
            <a:bodyPr anchor="ctr">
              <a:prstTxWarp prst="textNoShape">
                <a:avLst/>
              </a:prstTxWarp>
              <a:spAutoFit/>
            </a:bodyPr>
            <a:lstStyle/>
            <a:p>
              <a:pPr algn="ctr" defTabSz="457200" eaLnBrk="0" fontAlgn="auto" hangingPunct="0">
                <a:spcBef>
                  <a:spcPts val="0"/>
                </a:spcBef>
                <a:spcAft>
                  <a:spcPts val="0"/>
                </a:spcAft>
              </a:pPr>
              <a:r>
                <a:rPr lang="it-IT" sz="1600" b="1">
                  <a:solidFill>
                    <a:prstClr val="black"/>
                  </a:solidFill>
                  <a:latin typeface="Arial" panose="020B0604020202020204" pitchFamily="34" charset="0"/>
                  <a:cs typeface="Arial" panose="020B0604020202020204" pitchFamily="34" charset="0"/>
                </a:rPr>
                <a:t>1800 </a:t>
              </a:r>
              <a:r>
                <a:rPr lang="it-IT" sz="1400" b="1">
                  <a:solidFill>
                    <a:prstClr val="black"/>
                  </a:solidFill>
                  <a:latin typeface="Arial" panose="020B0604020202020204" pitchFamily="34" charset="0"/>
                  <a:cs typeface="Arial" panose="020B0604020202020204" pitchFamily="34" charset="0"/>
                </a:rPr>
                <a:t>                                      </a:t>
              </a:r>
              <a:r>
                <a:rPr lang="it-IT" sz="1600" b="1">
                  <a:solidFill>
                    <a:prstClr val="black"/>
                  </a:solidFill>
                  <a:latin typeface="Arial" panose="020B0604020202020204" pitchFamily="34" charset="0"/>
                  <a:cs typeface="Arial" panose="020B0604020202020204" pitchFamily="34" charset="0"/>
                </a:rPr>
                <a:t>1900           1950          1980      2000</a:t>
              </a:r>
              <a:r>
                <a:rPr lang="it-IT" sz="1400" b="1">
                  <a:solidFill>
                    <a:prstClr val="black"/>
                  </a:solidFill>
                  <a:latin typeface="Arial" panose="020B0604020202020204" pitchFamily="34" charset="0"/>
                  <a:cs typeface="Arial" panose="020B0604020202020204" pitchFamily="34" charset="0"/>
                </a:rPr>
                <a:t>    </a:t>
              </a:r>
            </a:p>
            <a:p>
              <a:pPr algn="ctr" defTabSz="457200" eaLnBrk="0" fontAlgn="auto" hangingPunct="0">
                <a:spcBef>
                  <a:spcPts val="0"/>
                </a:spcBef>
                <a:spcAft>
                  <a:spcPts val="0"/>
                </a:spcAft>
              </a:pPr>
              <a:r>
                <a:rPr lang="lv-LV" b="1">
                  <a:solidFill>
                    <a:prstClr val="black"/>
                  </a:solidFill>
                  <a:latin typeface="Arial" panose="020B0604020202020204" pitchFamily="34" charset="0"/>
                  <a:cs typeface="Arial" panose="020B0604020202020204" pitchFamily="34" charset="0"/>
                </a:rPr>
                <a:t>Epidemioloģiskā līkne</a:t>
              </a:r>
              <a:endParaRPr lang="it-IT" sz="1600" b="1">
                <a:solidFill>
                  <a:prstClr val="black"/>
                </a:solidFill>
                <a:latin typeface="Arial" panose="020B0604020202020204" pitchFamily="34" charset="0"/>
                <a:cs typeface="Arial" panose="020B0604020202020204" pitchFamily="34" charset="0"/>
              </a:endParaRPr>
            </a:p>
          </p:txBody>
        </p:sp>
      </p:grpSp>
      <p:sp>
        <p:nvSpPr>
          <p:cNvPr id="118793" name="Freeform 9"/>
          <p:cNvSpPr>
            <a:spLocks/>
          </p:cNvSpPr>
          <p:nvPr/>
        </p:nvSpPr>
        <p:spPr bwMode="auto">
          <a:xfrm>
            <a:off x="3203575" y="3068638"/>
            <a:ext cx="3752850" cy="2446337"/>
          </a:xfrm>
          <a:custGeom>
            <a:avLst/>
            <a:gdLst/>
            <a:ahLst/>
            <a:cxnLst>
              <a:cxn ang="0">
                <a:pos x="0" y="0"/>
              </a:cxn>
              <a:cxn ang="0">
                <a:pos x="157" y="79"/>
              </a:cxn>
              <a:cxn ang="0">
                <a:pos x="235" y="144"/>
              </a:cxn>
              <a:cxn ang="0">
                <a:pos x="274" y="157"/>
              </a:cxn>
              <a:cxn ang="0">
                <a:pos x="313" y="183"/>
              </a:cxn>
              <a:cxn ang="0">
                <a:pos x="470" y="314"/>
              </a:cxn>
              <a:cxn ang="0">
                <a:pos x="522" y="379"/>
              </a:cxn>
              <a:cxn ang="0">
                <a:pos x="574" y="444"/>
              </a:cxn>
              <a:cxn ang="0">
                <a:pos x="887" y="614"/>
              </a:cxn>
              <a:cxn ang="0">
                <a:pos x="992" y="705"/>
              </a:cxn>
              <a:cxn ang="0">
                <a:pos x="1044" y="770"/>
              </a:cxn>
              <a:cxn ang="0">
                <a:pos x="1109" y="822"/>
              </a:cxn>
              <a:cxn ang="0">
                <a:pos x="1252" y="940"/>
              </a:cxn>
              <a:cxn ang="0">
                <a:pos x="1305" y="1005"/>
              </a:cxn>
              <a:cxn ang="0">
                <a:pos x="1357" y="1083"/>
              </a:cxn>
              <a:cxn ang="0">
                <a:pos x="1435" y="1135"/>
              </a:cxn>
              <a:cxn ang="0">
                <a:pos x="1474" y="1161"/>
              </a:cxn>
              <a:cxn ang="0">
                <a:pos x="1552" y="1227"/>
              </a:cxn>
              <a:cxn ang="0">
                <a:pos x="1657" y="1305"/>
              </a:cxn>
              <a:cxn ang="0">
                <a:pos x="1735" y="1344"/>
              </a:cxn>
              <a:cxn ang="0">
                <a:pos x="1865" y="1461"/>
              </a:cxn>
              <a:cxn ang="0">
                <a:pos x="1983" y="1527"/>
              </a:cxn>
              <a:cxn ang="0">
                <a:pos x="2230" y="1618"/>
              </a:cxn>
              <a:cxn ang="0">
                <a:pos x="2439" y="1696"/>
              </a:cxn>
              <a:cxn ang="0">
                <a:pos x="2530" y="1762"/>
              </a:cxn>
              <a:cxn ang="0">
                <a:pos x="2556" y="1801"/>
              </a:cxn>
              <a:cxn ang="0">
                <a:pos x="2596" y="1814"/>
              </a:cxn>
              <a:cxn ang="0">
                <a:pos x="2674" y="1879"/>
              </a:cxn>
              <a:cxn ang="0">
                <a:pos x="2713" y="1892"/>
              </a:cxn>
              <a:cxn ang="0">
                <a:pos x="2830" y="1996"/>
              </a:cxn>
              <a:cxn ang="0">
                <a:pos x="2869" y="2035"/>
              </a:cxn>
              <a:cxn ang="0">
                <a:pos x="2948" y="2088"/>
              </a:cxn>
              <a:cxn ang="0">
                <a:pos x="3013" y="2140"/>
              </a:cxn>
              <a:cxn ang="0">
                <a:pos x="3091" y="2192"/>
              </a:cxn>
              <a:cxn ang="0">
                <a:pos x="3222" y="2257"/>
              </a:cxn>
              <a:cxn ang="0">
                <a:pos x="3404" y="2296"/>
              </a:cxn>
              <a:cxn ang="0">
                <a:pos x="3704" y="2375"/>
              </a:cxn>
            </a:cxnLst>
            <a:rect l="0" t="0" r="r" b="b"/>
            <a:pathLst>
              <a:path w="3704" h="2375">
                <a:moveTo>
                  <a:pt x="0" y="0"/>
                </a:moveTo>
                <a:cubicBezTo>
                  <a:pt x="42" y="44"/>
                  <a:pt x="104" y="49"/>
                  <a:pt x="157" y="79"/>
                </a:cubicBezTo>
                <a:cubicBezTo>
                  <a:pt x="306" y="164"/>
                  <a:pt x="74" y="36"/>
                  <a:pt x="235" y="144"/>
                </a:cubicBezTo>
                <a:cubicBezTo>
                  <a:pt x="246" y="152"/>
                  <a:pt x="262" y="151"/>
                  <a:pt x="274" y="157"/>
                </a:cubicBezTo>
                <a:cubicBezTo>
                  <a:pt x="288" y="164"/>
                  <a:pt x="300" y="174"/>
                  <a:pt x="313" y="183"/>
                </a:cubicBezTo>
                <a:cubicBezTo>
                  <a:pt x="370" y="223"/>
                  <a:pt x="411" y="293"/>
                  <a:pt x="470" y="314"/>
                </a:cubicBezTo>
                <a:cubicBezTo>
                  <a:pt x="503" y="412"/>
                  <a:pt x="455" y="295"/>
                  <a:pt x="522" y="379"/>
                </a:cubicBezTo>
                <a:cubicBezTo>
                  <a:pt x="594" y="469"/>
                  <a:pt x="462" y="369"/>
                  <a:pt x="574" y="444"/>
                </a:cubicBezTo>
                <a:cubicBezTo>
                  <a:pt x="614" y="563"/>
                  <a:pt x="786" y="580"/>
                  <a:pt x="887" y="614"/>
                </a:cubicBezTo>
                <a:cubicBezTo>
                  <a:pt x="930" y="657"/>
                  <a:pt x="935" y="687"/>
                  <a:pt x="992" y="705"/>
                </a:cubicBezTo>
                <a:cubicBezTo>
                  <a:pt x="1017" y="781"/>
                  <a:pt x="985" y="711"/>
                  <a:pt x="1044" y="770"/>
                </a:cubicBezTo>
                <a:cubicBezTo>
                  <a:pt x="1103" y="829"/>
                  <a:pt x="1033" y="797"/>
                  <a:pt x="1109" y="822"/>
                </a:cubicBezTo>
                <a:cubicBezTo>
                  <a:pt x="1158" y="871"/>
                  <a:pt x="1188" y="919"/>
                  <a:pt x="1252" y="940"/>
                </a:cubicBezTo>
                <a:cubicBezTo>
                  <a:pt x="1284" y="1037"/>
                  <a:pt x="1237" y="921"/>
                  <a:pt x="1305" y="1005"/>
                </a:cubicBezTo>
                <a:cubicBezTo>
                  <a:pt x="1380" y="1097"/>
                  <a:pt x="1233" y="986"/>
                  <a:pt x="1357" y="1083"/>
                </a:cubicBezTo>
                <a:cubicBezTo>
                  <a:pt x="1382" y="1102"/>
                  <a:pt x="1409" y="1118"/>
                  <a:pt x="1435" y="1135"/>
                </a:cubicBezTo>
                <a:cubicBezTo>
                  <a:pt x="1448" y="1144"/>
                  <a:pt x="1474" y="1161"/>
                  <a:pt x="1474" y="1161"/>
                </a:cubicBezTo>
                <a:cubicBezTo>
                  <a:pt x="1515" y="1223"/>
                  <a:pt x="1481" y="1186"/>
                  <a:pt x="1552" y="1227"/>
                </a:cubicBezTo>
                <a:cubicBezTo>
                  <a:pt x="1591" y="1249"/>
                  <a:pt x="1617" y="1285"/>
                  <a:pt x="1657" y="1305"/>
                </a:cubicBezTo>
                <a:cubicBezTo>
                  <a:pt x="1765" y="1359"/>
                  <a:pt x="1623" y="1269"/>
                  <a:pt x="1735" y="1344"/>
                </a:cubicBezTo>
                <a:cubicBezTo>
                  <a:pt x="1761" y="1421"/>
                  <a:pt x="1818" y="1412"/>
                  <a:pt x="1865" y="1461"/>
                </a:cubicBezTo>
                <a:cubicBezTo>
                  <a:pt x="1901" y="1498"/>
                  <a:pt x="1939" y="1500"/>
                  <a:pt x="1983" y="1527"/>
                </a:cubicBezTo>
                <a:cubicBezTo>
                  <a:pt x="2090" y="1591"/>
                  <a:pt x="2104" y="1600"/>
                  <a:pt x="2230" y="1618"/>
                </a:cubicBezTo>
                <a:cubicBezTo>
                  <a:pt x="2299" y="1647"/>
                  <a:pt x="2368" y="1672"/>
                  <a:pt x="2439" y="1696"/>
                </a:cubicBezTo>
                <a:cubicBezTo>
                  <a:pt x="2452" y="1700"/>
                  <a:pt x="2528" y="1760"/>
                  <a:pt x="2530" y="1762"/>
                </a:cubicBezTo>
                <a:cubicBezTo>
                  <a:pt x="2541" y="1773"/>
                  <a:pt x="2544" y="1791"/>
                  <a:pt x="2556" y="1801"/>
                </a:cubicBezTo>
                <a:cubicBezTo>
                  <a:pt x="2567" y="1810"/>
                  <a:pt x="2583" y="1810"/>
                  <a:pt x="2596" y="1814"/>
                </a:cubicBezTo>
                <a:cubicBezTo>
                  <a:pt x="2624" y="1833"/>
                  <a:pt x="2646" y="1860"/>
                  <a:pt x="2674" y="1879"/>
                </a:cubicBezTo>
                <a:cubicBezTo>
                  <a:pt x="2685" y="1887"/>
                  <a:pt x="2701" y="1886"/>
                  <a:pt x="2713" y="1892"/>
                </a:cubicBezTo>
                <a:cubicBezTo>
                  <a:pt x="2759" y="1915"/>
                  <a:pt x="2796" y="1962"/>
                  <a:pt x="2830" y="1996"/>
                </a:cubicBezTo>
                <a:cubicBezTo>
                  <a:pt x="2843" y="2009"/>
                  <a:pt x="2854" y="2025"/>
                  <a:pt x="2869" y="2035"/>
                </a:cubicBezTo>
                <a:cubicBezTo>
                  <a:pt x="2895" y="2053"/>
                  <a:pt x="2948" y="2088"/>
                  <a:pt x="2948" y="2088"/>
                </a:cubicBezTo>
                <a:cubicBezTo>
                  <a:pt x="2996" y="2160"/>
                  <a:pt x="2947" y="2103"/>
                  <a:pt x="3013" y="2140"/>
                </a:cubicBezTo>
                <a:cubicBezTo>
                  <a:pt x="3040" y="2155"/>
                  <a:pt x="3091" y="2192"/>
                  <a:pt x="3091" y="2192"/>
                </a:cubicBezTo>
                <a:cubicBezTo>
                  <a:pt x="3134" y="2256"/>
                  <a:pt x="3147" y="2238"/>
                  <a:pt x="3222" y="2257"/>
                </a:cubicBezTo>
                <a:cubicBezTo>
                  <a:pt x="3285" y="2273"/>
                  <a:pt x="3338" y="2287"/>
                  <a:pt x="3404" y="2296"/>
                </a:cubicBezTo>
                <a:cubicBezTo>
                  <a:pt x="3495" y="2357"/>
                  <a:pt x="3597" y="2375"/>
                  <a:pt x="3704" y="2375"/>
                </a:cubicBezTo>
              </a:path>
            </a:pathLst>
          </a:custGeom>
          <a:noFill/>
          <a:ln w="57150" cap="flat" cmpd="sng">
            <a:solidFill>
              <a:srgbClr val="FF6600"/>
            </a:solidFill>
            <a:prstDash val="solid"/>
            <a:round/>
            <a:headEnd type="none" w="med" len="med"/>
            <a:tailEnd type="none" w="med" len="med"/>
          </a:ln>
          <a:effectLst/>
        </p:spPr>
        <p:txBody>
          <a:bodyPr wrap="none" anchor="ct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118794" name="Freeform 10"/>
          <p:cNvSpPr>
            <a:spLocks/>
          </p:cNvSpPr>
          <p:nvPr/>
        </p:nvSpPr>
        <p:spPr bwMode="auto">
          <a:xfrm>
            <a:off x="2700338" y="3068638"/>
            <a:ext cx="2752725" cy="2246312"/>
          </a:xfrm>
          <a:custGeom>
            <a:avLst/>
            <a:gdLst/>
            <a:ahLst/>
            <a:cxnLst>
              <a:cxn ang="0">
                <a:pos x="18" y="2165"/>
              </a:cxn>
              <a:cxn ang="0">
                <a:pos x="84" y="2113"/>
              </a:cxn>
              <a:cxn ang="0">
                <a:pos x="123" y="2100"/>
              </a:cxn>
              <a:cxn ang="0">
                <a:pos x="331" y="1996"/>
              </a:cxn>
              <a:cxn ang="0">
                <a:pos x="410" y="1943"/>
              </a:cxn>
              <a:cxn ang="0">
                <a:pos x="644" y="1865"/>
              </a:cxn>
              <a:cxn ang="0">
                <a:pos x="723" y="1813"/>
              </a:cxn>
              <a:cxn ang="0">
                <a:pos x="762" y="1800"/>
              </a:cxn>
              <a:cxn ang="0">
                <a:pos x="840" y="1748"/>
              </a:cxn>
              <a:cxn ang="0">
                <a:pos x="918" y="1696"/>
              </a:cxn>
              <a:cxn ang="0">
                <a:pos x="1036" y="1643"/>
              </a:cxn>
              <a:cxn ang="0">
                <a:pos x="1062" y="1604"/>
              </a:cxn>
              <a:cxn ang="0">
                <a:pos x="1101" y="1578"/>
              </a:cxn>
              <a:cxn ang="0">
                <a:pos x="1127" y="1487"/>
              </a:cxn>
              <a:cxn ang="0">
                <a:pos x="1205" y="1422"/>
              </a:cxn>
              <a:cxn ang="0">
                <a:pos x="1453" y="1213"/>
              </a:cxn>
              <a:cxn ang="0">
                <a:pos x="1557" y="1109"/>
              </a:cxn>
              <a:cxn ang="0">
                <a:pos x="1675" y="978"/>
              </a:cxn>
              <a:cxn ang="0">
                <a:pos x="1688" y="939"/>
              </a:cxn>
              <a:cxn ang="0">
                <a:pos x="1727" y="926"/>
              </a:cxn>
              <a:cxn ang="0">
                <a:pos x="1740" y="874"/>
              </a:cxn>
              <a:cxn ang="0">
                <a:pos x="1779" y="848"/>
              </a:cxn>
              <a:cxn ang="0">
                <a:pos x="1818" y="809"/>
              </a:cxn>
              <a:cxn ang="0">
                <a:pos x="1831" y="730"/>
              </a:cxn>
              <a:cxn ang="0">
                <a:pos x="1909" y="717"/>
              </a:cxn>
              <a:cxn ang="0">
                <a:pos x="1922" y="639"/>
              </a:cxn>
              <a:cxn ang="0">
                <a:pos x="1988" y="587"/>
              </a:cxn>
              <a:cxn ang="0">
                <a:pos x="2079" y="482"/>
              </a:cxn>
              <a:cxn ang="0">
                <a:pos x="2131" y="430"/>
              </a:cxn>
              <a:cxn ang="0">
                <a:pos x="2183" y="378"/>
              </a:cxn>
              <a:cxn ang="0">
                <a:pos x="2196" y="339"/>
              </a:cxn>
              <a:cxn ang="0">
                <a:pos x="2379" y="235"/>
              </a:cxn>
              <a:cxn ang="0">
                <a:pos x="2496" y="156"/>
              </a:cxn>
              <a:cxn ang="0">
                <a:pos x="2679" y="39"/>
              </a:cxn>
              <a:cxn ang="0">
                <a:pos x="2718" y="0"/>
              </a:cxn>
            </a:cxnLst>
            <a:rect l="0" t="0" r="r" b="b"/>
            <a:pathLst>
              <a:path w="2718" h="2180">
                <a:moveTo>
                  <a:pt x="18" y="2165"/>
                </a:moveTo>
                <a:cubicBezTo>
                  <a:pt x="118" y="2133"/>
                  <a:pt x="0" y="2180"/>
                  <a:pt x="84" y="2113"/>
                </a:cubicBezTo>
                <a:cubicBezTo>
                  <a:pt x="95" y="2104"/>
                  <a:pt x="111" y="2107"/>
                  <a:pt x="123" y="2100"/>
                </a:cubicBezTo>
                <a:cubicBezTo>
                  <a:pt x="196" y="2060"/>
                  <a:pt x="249" y="2016"/>
                  <a:pt x="331" y="1996"/>
                </a:cubicBezTo>
                <a:cubicBezTo>
                  <a:pt x="357" y="1978"/>
                  <a:pt x="380" y="1953"/>
                  <a:pt x="410" y="1943"/>
                </a:cubicBezTo>
                <a:cubicBezTo>
                  <a:pt x="488" y="1917"/>
                  <a:pt x="566" y="1891"/>
                  <a:pt x="644" y="1865"/>
                </a:cubicBezTo>
                <a:cubicBezTo>
                  <a:pt x="674" y="1855"/>
                  <a:pt x="697" y="1830"/>
                  <a:pt x="723" y="1813"/>
                </a:cubicBezTo>
                <a:cubicBezTo>
                  <a:pt x="734" y="1805"/>
                  <a:pt x="750" y="1807"/>
                  <a:pt x="762" y="1800"/>
                </a:cubicBezTo>
                <a:cubicBezTo>
                  <a:pt x="789" y="1785"/>
                  <a:pt x="814" y="1765"/>
                  <a:pt x="840" y="1748"/>
                </a:cubicBezTo>
                <a:cubicBezTo>
                  <a:pt x="866" y="1731"/>
                  <a:pt x="888" y="1706"/>
                  <a:pt x="918" y="1696"/>
                </a:cubicBezTo>
                <a:cubicBezTo>
                  <a:pt x="1012" y="1664"/>
                  <a:pt x="974" y="1684"/>
                  <a:pt x="1036" y="1643"/>
                </a:cubicBezTo>
                <a:cubicBezTo>
                  <a:pt x="1045" y="1630"/>
                  <a:pt x="1051" y="1615"/>
                  <a:pt x="1062" y="1604"/>
                </a:cubicBezTo>
                <a:cubicBezTo>
                  <a:pt x="1073" y="1593"/>
                  <a:pt x="1091" y="1590"/>
                  <a:pt x="1101" y="1578"/>
                </a:cubicBezTo>
                <a:cubicBezTo>
                  <a:pt x="1114" y="1561"/>
                  <a:pt x="1118" y="1501"/>
                  <a:pt x="1127" y="1487"/>
                </a:cubicBezTo>
                <a:cubicBezTo>
                  <a:pt x="1146" y="1459"/>
                  <a:pt x="1184" y="1449"/>
                  <a:pt x="1205" y="1422"/>
                </a:cubicBezTo>
                <a:cubicBezTo>
                  <a:pt x="1287" y="1316"/>
                  <a:pt x="1303" y="1263"/>
                  <a:pt x="1453" y="1213"/>
                </a:cubicBezTo>
                <a:cubicBezTo>
                  <a:pt x="1491" y="1175"/>
                  <a:pt x="1513" y="1138"/>
                  <a:pt x="1557" y="1109"/>
                </a:cubicBezTo>
                <a:cubicBezTo>
                  <a:pt x="1602" y="1041"/>
                  <a:pt x="1612" y="1020"/>
                  <a:pt x="1675" y="978"/>
                </a:cubicBezTo>
                <a:cubicBezTo>
                  <a:pt x="1679" y="965"/>
                  <a:pt x="1678" y="949"/>
                  <a:pt x="1688" y="939"/>
                </a:cubicBezTo>
                <a:cubicBezTo>
                  <a:pt x="1698" y="929"/>
                  <a:pt x="1718" y="937"/>
                  <a:pt x="1727" y="926"/>
                </a:cubicBezTo>
                <a:cubicBezTo>
                  <a:pt x="1738" y="912"/>
                  <a:pt x="1730" y="889"/>
                  <a:pt x="1740" y="874"/>
                </a:cubicBezTo>
                <a:cubicBezTo>
                  <a:pt x="1749" y="861"/>
                  <a:pt x="1767" y="858"/>
                  <a:pt x="1779" y="848"/>
                </a:cubicBezTo>
                <a:cubicBezTo>
                  <a:pt x="1793" y="836"/>
                  <a:pt x="1805" y="822"/>
                  <a:pt x="1818" y="809"/>
                </a:cubicBezTo>
                <a:cubicBezTo>
                  <a:pt x="1822" y="783"/>
                  <a:pt x="1812" y="749"/>
                  <a:pt x="1831" y="730"/>
                </a:cubicBezTo>
                <a:cubicBezTo>
                  <a:pt x="1850" y="711"/>
                  <a:pt x="1890" y="736"/>
                  <a:pt x="1909" y="717"/>
                </a:cubicBezTo>
                <a:cubicBezTo>
                  <a:pt x="1928" y="698"/>
                  <a:pt x="1913" y="664"/>
                  <a:pt x="1922" y="639"/>
                </a:cubicBezTo>
                <a:cubicBezTo>
                  <a:pt x="1929" y="622"/>
                  <a:pt x="1978" y="595"/>
                  <a:pt x="1988" y="587"/>
                </a:cubicBezTo>
                <a:cubicBezTo>
                  <a:pt x="2025" y="556"/>
                  <a:pt x="2046" y="516"/>
                  <a:pt x="2079" y="482"/>
                </a:cubicBezTo>
                <a:cubicBezTo>
                  <a:pt x="2114" y="378"/>
                  <a:pt x="2062" y="499"/>
                  <a:pt x="2131" y="430"/>
                </a:cubicBezTo>
                <a:cubicBezTo>
                  <a:pt x="2200" y="361"/>
                  <a:pt x="2079" y="413"/>
                  <a:pt x="2183" y="378"/>
                </a:cubicBezTo>
                <a:cubicBezTo>
                  <a:pt x="2187" y="365"/>
                  <a:pt x="2187" y="350"/>
                  <a:pt x="2196" y="339"/>
                </a:cubicBezTo>
                <a:cubicBezTo>
                  <a:pt x="2225" y="302"/>
                  <a:pt x="2334" y="250"/>
                  <a:pt x="2379" y="235"/>
                </a:cubicBezTo>
                <a:cubicBezTo>
                  <a:pt x="2421" y="206"/>
                  <a:pt x="2447" y="172"/>
                  <a:pt x="2496" y="156"/>
                </a:cubicBezTo>
                <a:cubicBezTo>
                  <a:pt x="2535" y="98"/>
                  <a:pt x="2615" y="67"/>
                  <a:pt x="2679" y="39"/>
                </a:cubicBezTo>
                <a:cubicBezTo>
                  <a:pt x="2692" y="26"/>
                  <a:pt x="2718" y="0"/>
                  <a:pt x="2718" y="0"/>
                </a:cubicBezTo>
              </a:path>
            </a:pathLst>
          </a:custGeom>
          <a:noFill/>
          <a:ln w="57150" cap="flat" cmpd="sng">
            <a:solidFill>
              <a:srgbClr val="800000"/>
            </a:solidFill>
            <a:prstDash val="solid"/>
            <a:round/>
            <a:headEnd type="none" w="med" len="med"/>
            <a:tailEnd type="none" w="med" len="med"/>
          </a:ln>
          <a:effectLst/>
        </p:spPr>
        <p:txBody>
          <a:bodyPr wrap="none" anchor="ct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grpSp>
        <p:nvGrpSpPr>
          <p:cNvPr id="3" name="Group 11"/>
          <p:cNvGrpSpPr>
            <a:grpSpLocks/>
          </p:cNvGrpSpPr>
          <p:nvPr/>
        </p:nvGrpSpPr>
        <p:grpSpPr bwMode="auto">
          <a:xfrm>
            <a:off x="3132138" y="2924175"/>
            <a:ext cx="4629150" cy="2520950"/>
            <a:chOff x="1338" y="1311"/>
            <a:chExt cx="2418" cy="1415"/>
          </a:xfrm>
          <a:effectLst>
            <a:innerShdw blurRad="63500" dist="50800" dir="13500000">
              <a:prstClr val="black">
                <a:alpha val="50000"/>
              </a:prstClr>
            </a:innerShdw>
          </a:effectLst>
        </p:grpSpPr>
        <p:sp>
          <p:nvSpPr>
            <p:cNvPr id="118796" name="Freeform 12"/>
            <p:cNvSpPr>
              <a:spLocks/>
            </p:cNvSpPr>
            <p:nvPr/>
          </p:nvSpPr>
          <p:spPr bwMode="auto">
            <a:xfrm>
              <a:off x="1338" y="1311"/>
              <a:ext cx="1734" cy="1415"/>
            </a:xfrm>
            <a:custGeom>
              <a:avLst/>
              <a:gdLst/>
              <a:ahLst/>
              <a:cxnLst>
                <a:cxn ang="0">
                  <a:pos x="18" y="2165"/>
                </a:cxn>
                <a:cxn ang="0">
                  <a:pos x="84" y="2113"/>
                </a:cxn>
                <a:cxn ang="0">
                  <a:pos x="123" y="2100"/>
                </a:cxn>
                <a:cxn ang="0">
                  <a:pos x="331" y="1996"/>
                </a:cxn>
                <a:cxn ang="0">
                  <a:pos x="410" y="1943"/>
                </a:cxn>
                <a:cxn ang="0">
                  <a:pos x="644" y="1865"/>
                </a:cxn>
                <a:cxn ang="0">
                  <a:pos x="723" y="1813"/>
                </a:cxn>
                <a:cxn ang="0">
                  <a:pos x="762" y="1800"/>
                </a:cxn>
                <a:cxn ang="0">
                  <a:pos x="840" y="1748"/>
                </a:cxn>
                <a:cxn ang="0">
                  <a:pos x="918" y="1696"/>
                </a:cxn>
                <a:cxn ang="0">
                  <a:pos x="1036" y="1643"/>
                </a:cxn>
                <a:cxn ang="0">
                  <a:pos x="1062" y="1604"/>
                </a:cxn>
                <a:cxn ang="0">
                  <a:pos x="1101" y="1578"/>
                </a:cxn>
                <a:cxn ang="0">
                  <a:pos x="1127" y="1487"/>
                </a:cxn>
                <a:cxn ang="0">
                  <a:pos x="1205" y="1422"/>
                </a:cxn>
                <a:cxn ang="0">
                  <a:pos x="1453" y="1213"/>
                </a:cxn>
                <a:cxn ang="0">
                  <a:pos x="1557" y="1109"/>
                </a:cxn>
                <a:cxn ang="0">
                  <a:pos x="1675" y="978"/>
                </a:cxn>
                <a:cxn ang="0">
                  <a:pos x="1688" y="939"/>
                </a:cxn>
                <a:cxn ang="0">
                  <a:pos x="1727" y="926"/>
                </a:cxn>
                <a:cxn ang="0">
                  <a:pos x="1740" y="874"/>
                </a:cxn>
                <a:cxn ang="0">
                  <a:pos x="1779" y="848"/>
                </a:cxn>
                <a:cxn ang="0">
                  <a:pos x="1818" y="809"/>
                </a:cxn>
                <a:cxn ang="0">
                  <a:pos x="1831" y="730"/>
                </a:cxn>
                <a:cxn ang="0">
                  <a:pos x="1909" y="717"/>
                </a:cxn>
                <a:cxn ang="0">
                  <a:pos x="1922" y="639"/>
                </a:cxn>
                <a:cxn ang="0">
                  <a:pos x="1988" y="587"/>
                </a:cxn>
                <a:cxn ang="0">
                  <a:pos x="2079" y="482"/>
                </a:cxn>
                <a:cxn ang="0">
                  <a:pos x="2131" y="430"/>
                </a:cxn>
                <a:cxn ang="0">
                  <a:pos x="2183" y="378"/>
                </a:cxn>
                <a:cxn ang="0">
                  <a:pos x="2196" y="339"/>
                </a:cxn>
                <a:cxn ang="0">
                  <a:pos x="2379" y="235"/>
                </a:cxn>
                <a:cxn ang="0">
                  <a:pos x="2496" y="156"/>
                </a:cxn>
                <a:cxn ang="0">
                  <a:pos x="2679" y="39"/>
                </a:cxn>
                <a:cxn ang="0">
                  <a:pos x="2718" y="0"/>
                </a:cxn>
              </a:cxnLst>
              <a:rect l="0" t="0" r="r" b="b"/>
              <a:pathLst>
                <a:path w="2718" h="2180">
                  <a:moveTo>
                    <a:pt x="18" y="2165"/>
                  </a:moveTo>
                  <a:cubicBezTo>
                    <a:pt x="118" y="2133"/>
                    <a:pt x="0" y="2180"/>
                    <a:pt x="84" y="2113"/>
                  </a:cubicBezTo>
                  <a:cubicBezTo>
                    <a:pt x="95" y="2104"/>
                    <a:pt x="111" y="2107"/>
                    <a:pt x="123" y="2100"/>
                  </a:cubicBezTo>
                  <a:cubicBezTo>
                    <a:pt x="196" y="2060"/>
                    <a:pt x="249" y="2016"/>
                    <a:pt x="331" y="1996"/>
                  </a:cubicBezTo>
                  <a:cubicBezTo>
                    <a:pt x="357" y="1978"/>
                    <a:pt x="380" y="1953"/>
                    <a:pt x="410" y="1943"/>
                  </a:cubicBezTo>
                  <a:cubicBezTo>
                    <a:pt x="488" y="1917"/>
                    <a:pt x="566" y="1891"/>
                    <a:pt x="644" y="1865"/>
                  </a:cubicBezTo>
                  <a:cubicBezTo>
                    <a:pt x="674" y="1855"/>
                    <a:pt x="697" y="1830"/>
                    <a:pt x="723" y="1813"/>
                  </a:cubicBezTo>
                  <a:cubicBezTo>
                    <a:pt x="734" y="1805"/>
                    <a:pt x="750" y="1807"/>
                    <a:pt x="762" y="1800"/>
                  </a:cubicBezTo>
                  <a:cubicBezTo>
                    <a:pt x="789" y="1785"/>
                    <a:pt x="814" y="1765"/>
                    <a:pt x="840" y="1748"/>
                  </a:cubicBezTo>
                  <a:cubicBezTo>
                    <a:pt x="866" y="1731"/>
                    <a:pt x="888" y="1706"/>
                    <a:pt x="918" y="1696"/>
                  </a:cubicBezTo>
                  <a:cubicBezTo>
                    <a:pt x="1012" y="1664"/>
                    <a:pt x="974" y="1684"/>
                    <a:pt x="1036" y="1643"/>
                  </a:cubicBezTo>
                  <a:cubicBezTo>
                    <a:pt x="1045" y="1630"/>
                    <a:pt x="1051" y="1615"/>
                    <a:pt x="1062" y="1604"/>
                  </a:cubicBezTo>
                  <a:cubicBezTo>
                    <a:pt x="1073" y="1593"/>
                    <a:pt x="1091" y="1590"/>
                    <a:pt x="1101" y="1578"/>
                  </a:cubicBezTo>
                  <a:cubicBezTo>
                    <a:pt x="1114" y="1561"/>
                    <a:pt x="1118" y="1501"/>
                    <a:pt x="1127" y="1487"/>
                  </a:cubicBezTo>
                  <a:cubicBezTo>
                    <a:pt x="1146" y="1459"/>
                    <a:pt x="1184" y="1449"/>
                    <a:pt x="1205" y="1422"/>
                  </a:cubicBezTo>
                  <a:cubicBezTo>
                    <a:pt x="1287" y="1316"/>
                    <a:pt x="1303" y="1263"/>
                    <a:pt x="1453" y="1213"/>
                  </a:cubicBezTo>
                  <a:cubicBezTo>
                    <a:pt x="1491" y="1175"/>
                    <a:pt x="1513" y="1138"/>
                    <a:pt x="1557" y="1109"/>
                  </a:cubicBezTo>
                  <a:cubicBezTo>
                    <a:pt x="1602" y="1041"/>
                    <a:pt x="1612" y="1020"/>
                    <a:pt x="1675" y="978"/>
                  </a:cubicBezTo>
                  <a:cubicBezTo>
                    <a:pt x="1679" y="965"/>
                    <a:pt x="1678" y="949"/>
                    <a:pt x="1688" y="939"/>
                  </a:cubicBezTo>
                  <a:cubicBezTo>
                    <a:pt x="1698" y="929"/>
                    <a:pt x="1718" y="937"/>
                    <a:pt x="1727" y="926"/>
                  </a:cubicBezTo>
                  <a:cubicBezTo>
                    <a:pt x="1738" y="912"/>
                    <a:pt x="1730" y="889"/>
                    <a:pt x="1740" y="874"/>
                  </a:cubicBezTo>
                  <a:cubicBezTo>
                    <a:pt x="1749" y="861"/>
                    <a:pt x="1767" y="858"/>
                    <a:pt x="1779" y="848"/>
                  </a:cubicBezTo>
                  <a:cubicBezTo>
                    <a:pt x="1793" y="836"/>
                    <a:pt x="1805" y="822"/>
                    <a:pt x="1818" y="809"/>
                  </a:cubicBezTo>
                  <a:cubicBezTo>
                    <a:pt x="1822" y="783"/>
                    <a:pt x="1812" y="749"/>
                    <a:pt x="1831" y="730"/>
                  </a:cubicBezTo>
                  <a:cubicBezTo>
                    <a:pt x="1850" y="711"/>
                    <a:pt x="1890" y="736"/>
                    <a:pt x="1909" y="717"/>
                  </a:cubicBezTo>
                  <a:cubicBezTo>
                    <a:pt x="1928" y="698"/>
                    <a:pt x="1913" y="664"/>
                    <a:pt x="1922" y="639"/>
                  </a:cubicBezTo>
                  <a:cubicBezTo>
                    <a:pt x="1929" y="622"/>
                    <a:pt x="1978" y="595"/>
                    <a:pt x="1988" y="587"/>
                  </a:cubicBezTo>
                  <a:cubicBezTo>
                    <a:pt x="2025" y="556"/>
                    <a:pt x="2046" y="516"/>
                    <a:pt x="2079" y="482"/>
                  </a:cubicBezTo>
                  <a:cubicBezTo>
                    <a:pt x="2114" y="378"/>
                    <a:pt x="2062" y="499"/>
                    <a:pt x="2131" y="430"/>
                  </a:cubicBezTo>
                  <a:cubicBezTo>
                    <a:pt x="2200" y="361"/>
                    <a:pt x="2079" y="413"/>
                    <a:pt x="2183" y="378"/>
                  </a:cubicBezTo>
                  <a:cubicBezTo>
                    <a:pt x="2187" y="365"/>
                    <a:pt x="2187" y="350"/>
                    <a:pt x="2196" y="339"/>
                  </a:cubicBezTo>
                  <a:cubicBezTo>
                    <a:pt x="2225" y="302"/>
                    <a:pt x="2334" y="250"/>
                    <a:pt x="2379" y="235"/>
                  </a:cubicBezTo>
                  <a:cubicBezTo>
                    <a:pt x="2421" y="206"/>
                    <a:pt x="2447" y="172"/>
                    <a:pt x="2496" y="156"/>
                  </a:cubicBezTo>
                  <a:cubicBezTo>
                    <a:pt x="2535" y="98"/>
                    <a:pt x="2615" y="67"/>
                    <a:pt x="2679" y="39"/>
                  </a:cubicBezTo>
                  <a:cubicBezTo>
                    <a:pt x="2692" y="26"/>
                    <a:pt x="2718" y="0"/>
                    <a:pt x="2718" y="0"/>
                  </a:cubicBezTo>
                </a:path>
              </a:pathLst>
            </a:custGeom>
            <a:noFill/>
            <a:ln w="57150" cap="rnd" cmpd="sng">
              <a:solidFill>
                <a:srgbClr val="FF00FF"/>
              </a:solidFill>
              <a:prstDash val="sysDot"/>
              <a:round/>
              <a:headEnd type="none" w="med" len="med"/>
              <a:tailEnd type="none" w="med" len="med"/>
            </a:ln>
            <a:effectLst/>
          </p:spPr>
          <p:txBody>
            <a:bodyPr wrap="none" anchor="ctr">
              <a:prstTxWarp prst="textNoShape">
                <a:avLst/>
              </a:prstTxWarp>
            </a:bodyPr>
            <a:lstStyle/>
            <a:p>
              <a:pPr defTabSz="457200" fontAlgn="auto">
                <a:spcBef>
                  <a:spcPts val="0"/>
                </a:spcBef>
                <a:spcAft>
                  <a:spcPts val="0"/>
                </a:spcAft>
              </a:pPr>
              <a:endParaRPr lang="lt-LT" sz="1400">
                <a:solidFill>
                  <a:prstClr val="black"/>
                </a:solidFill>
                <a:latin typeface="Arial" panose="020B0604020202020204" pitchFamily="34" charset="0"/>
                <a:cs typeface="Arial" panose="020B0604020202020204" pitchFamily="34" charset="0"/>
              </a:endParaRPr>
            </a:p>
          </p:txBody>
        </p:sp>
        <p:sp>
          <p:nvSpPr>
            <p:cNvPr id="118797" name="Text Box 13"/>
            <p:cNvSpPr txBox="1">
              <a:spLocks noChangeArrowheads="1"/>
            </p:cNvSpPr>
            <p:nvPr/>
          </p:nvSpPr>
          <p:spPr bwMode="auto">
            <a:xfrm>
              <a:off x="2496" y="1795"/>
              <a:ext cx="1260" cy="173"/>
            </a:xfrm>
            <a:prstGeom prst="rect">
              <a:avLst/>
            </a:prstGeom>
            <a:solidFill>
              <a:srgbClr val="FF00FF"/>
            </a:solidFill>
            <a:ln w="28575">
              <a:solidFill>
                <a:schemeClr val="tx1"/>
              </a:solidFill>
              <a:miter lim="800000"/>
              <a:headEnd/>
              <a:tailEnd/>
            </a:ln>
            <a:effectLst>
              <a:innerShdw blurRad="63500" dist="50800" dir="13500000">
                <a:prstClr val="black">
                  <a:alpha val="50000"/>
                </a:prstClr>
              </a:innerShdw>
            </a:effectLst>
          </p:spPr>
          <p:txBody>
            <a:bodyPr anchor="ctr">
              <a:prstTxWarp prst="textNoShape">
                <a:avLst/>
              </a:prstTxWarp>
              <a:spAutoFit/>
            </a:bodyPr>
            <a:lstStyle/>
            <a:p>
              <a:pPr algn="ctr" defTabSz="457200" eaLnBrk="0" fontAlgn="auto" hangingPunct="0">
                <a:spcBef>
                  <a:spcPts val="0"/>
                </a:spcBef>
                <a:spcAft>
                  <a:spcPts val="0"/>
                </a:spcAft>
              </a:pPr>
              <a:r>
                <a:rPr lang="lv-LV" sz="1400" b="1">
                  <a:solidFill>
                    <a:prstClr val="white"/>
                  </a:solidFill>
                  <a:latin typeface="Arial" panose="020B0604020202020204" pitchFamily="34" charset="0"/>
                  <a:cs typeface="Arial" panose="020B0604020202020204" pitchFamily="34" charset="0"/>
                </a:rPr>
                <a:t>Koronārā sirds slimība</a:t>
              </a:r>
              <a:endParaRPr lang="it-IT" sz="1400" b="1">
                <a:solidFill>
                  <a:prstClr val="white"/>
                </a:solidFill>
                <a:latin typeface="Arial" panose="020B0604020202020204" pitchFamily="34" charset="0"/>
                <a:cs typeface="Arial" panose="020B0604020202020204" pitchFamily="34" charset="0"/>
              </a:endParaRPr>
            </a:p>
          </p:txBody>
        </p:sp>
      </p:grpSp>
      <p:sp>
        <p:nvSpPr>
          <p:cNvPr id="118798" name="Rectangle 14"/>
          <p:cNvSpPr>
            <a:spLocks noChangeArrowheads="1"/>
          </p:cNvSpPr>
          <p:nvPr/>
        </p:nvSpPr>
        <p:spPr bwMode="auto">
          <a:xfrm>
            <a:off x="4427538" y="2708821"/>
            <a:ext cx="2232694" cy="288131"/>
          </a:xfrm>
          <a:prstGeom prst="rect">
            <a:avLst/>
          </a:prstGeom>
          <a:solidFill>
            <a:srgbClr val="993300"/>
          </a:solidFill>
          <a:ln w="9525">
            <a:solidFill>
              <a:schemeClr val="tx1"/>
            </a:solidFill>
            <a:miter lim="800000"/>
            <a:headEnd/>
            <a:tailEnd/>
          </a:ln>
          <a:effectLst>
            <a:innerShdw blurRad="63500" dist="50800" dir="13500000">
              <a:prstClr val="black">
                <a:alpha val="50000"/>
              </a:prstClr>
            </a:innerShdw>
          </a:effectLst>
        </p:spPr>
        <p:txBody>
          <a:bodyPr wrap="none" anchor="ctr">
            <a:prstTxWarp prst="textNoShape">
              <a:avLst/>
            </a:prstTxWarp>
          </a:bodyPr>
          <a:lstStyle/>
          <a:p>
            <a:pPr algn="ctr" defTabSz="457200" fontAlgn="auto">
              <a:spcBef>
                <a:spcPts val="0"/>
              </a:spcBef>
              <a:spcAft>
                <a:spcPts val="0"/>
              </a:spcAft>
            </a:pPr>
            <a:r>
              <a:rPr lang="lv-LV" sz="1400" b="1" dirty="0" smtClean="0">
                <a:solidFill>
                  <a:prstClr val="white"/>
                </a:solidFill>
                <a:latin typeface="Arial" panose="020B0604020202020204" pitchFamily="34" charset="0"/>
                <a:cs typeface="Arial" panose="020B0604020202020204" pitchFamily="34" charset="0"/>
              </a:rPr>
              <a:t>Metabolais sindroms</a:t>
            </a:r>
            <a:endParaRPr lang="lv-LV" sz="1400" b="1" dirty="0">
              <a:solidFill>
                <a:prstClr val="white"/>
              </a:solidFill>
              <a:latin typeface="Arial" panose="020B0604020202020204" pitchFamily="34" charset="0"/>
              <a:cs typeface="Arial" panose="020B0604020202020204" pitchFamily="34" charset="0"/>
            </a:endParaRPr>
          </a:p>
        </p:txBody>
      </p:sp>
      <p:sp>
        <p:nvSpPr>
          <p:cNvPr id="118799" name="Rectangle 15"/>
          <p:cNvSpPr>
            <a:spLocks noChangeArrowheads="1"/>
          </p:cNvSpPr>
          <p:nvPr/>
        </p:nvSpPr>
        <p:spPr bwMode="auto">
          <a:xfrm>
            <a:off x="1042988" y="3284538"/>
            <a:ext cx="2160587" cy="360486"/>
          </a:xfrm>
          <a:prstGeom prst="rect">
            <a:avLst/>
          </a:prstGeom>
          <a:solidFill>
            <a:srgbClr val="FF9900"/>
          </a:solidFill>
          <a:ln w="9525">
            <a:solidFill>
              <a:schemeClr val="tx1"/>
            </a:solidFill>
            <a:miter lim="800000"/>
            <a:headEnd/>
            <a:tailEnd/>
          </a:ln>
          <a:effectLst>
            <a:innerShdw blurRad="63500" dist="50800" dir="13500000">
              <a:prstClr val="black">
                <a:alpha val="50000"/>
              </a:prstClr>
            </a:innerShdw>
          </a:effectLst>
        </p:spPr>
        <p:txBody>
          <a:bodyPr wrap="none" anchor="ctr">
            <a:prstTxWarp prst="textNoShape">
              <a:avLst/>
            </a:prstTxWarp>
          </a:bodyPr>
          <a:lstStyle/>
          <a:p>
            <a:pPr algn="ctr" defTabSz="457200" fontAlgn="auto">
              <a:spcBef>
                <a:spcPts val="0"/>
              </a:spcBef>
              <a:spcAft>
                <a:spcPts val="0"/>
              </a:spcAft>
            </a:pPr>
            <a:r>
              <a:rPr lang="lv-LV" sz="1400" b="1" dirty="0">
                <a:solidFill>
                  <a:prstClr val="black"/>
                </a:solidFill>
                <a:latin typeface="Arial" panose="020B0604020202020204" pitchFamily="34" charset="0"/>
                <a:cs typeface="Arial" panose="020B0604020202020204" pitchFamily="34" charset="0"/>
              </a:rPr>
              <a:t>Infekcijas slimības</a:t>
            </a:r>
          </a:p>
        </p:txBody>
      </p:sp>
      <p:pic>
        <p:nvPicPr>
          <p:cNvPr id="118801" name="Picture 17" descr="CMEN016"/>
          <p:cNvPicPr>
            <a:picLocks noChangeAspect="1" noChangeArrowheads="1"/>
          </p:cNvPicPr>
          <p:nvPr/>
        </p:nvPicPr>
        <p:blipFill>
          <a:blip r:embed="rId2"/>
          <a:srcRect/>
          <a:stretch>
            <a:fillRect/>
          </a:stretch>
        </p:blipFill>
        <p:spPr bwMode="auto">
          <a:xfrm>
            <a:off x="3419475" y="1557338"/>
            <a:ext cx="1011238" cy="1220787"/>
          </a:xfrm>
          <a:prstGeom prst="rect">
            <a:avLst/>
          </a:prstGeom>
          <a:solidFill>
            <a:schemeClr val="bg2"/>
          </a:solidFill>
          <a:ln w="9525">
            <a:noFill/>
            <a:miter lim="800000"/>
            <a:headEnd/>
            <a:tailEnd/>
          </a:ln>
          <a:scene3d>
            <a:camera prst="orthographicFront"/>
            <a:lightRig rig="threePt" dir="t"/>
          </a:scene3d>
          <a:sp3d>
            <a:bevelT/>
          </a:sp3d>
        </p:spPr>
      </p:pic>
      <p:pic>
        <p:nvPicPr>
          <p:cNvPr id="118802" name="Picture 18" descr="MEDPR029"/>
          <p:cNvPicPr>
            <a:picLocks noChangeAspect="1" noChangeArrowheads="1"/>
          </p:cNvPicPr>
          <p:nvPr/>
        </p:nvPicPr>
        <p:blipFill>
          <a:blip r:embed="rId3"/>
          <a:srcRect/>
          <a:stretch>
            <a:fillRect/>
          </a:stretch>
        </p:blipFill>
        <p:spPr bwMode="auto">
          <a:xfrm>
            <a:off x="250825" y="3933825"/>
            <a:ext cx="1492250" cy="1271588"/>
          </a:xfrm>
          <a:prstGeom prst="rect">
            <a:avLst/>
          </a:prstGeom>
          <a:solidFill>
            <a:srgbClr val="F2F2F2"/>
          </a:solidFill>
          <a:ln w="9525">
            <a:noFill/>
            <a:miter lim="800000"/>
            <a:headEnd/>
            <a:tailEnd/>
          </a:ln>
          <a:scene3d>
            <a:camera prst="orthographicFront"/>
            <a:lightRig rig="threePt" dir="t"/>
          </a:scene3d>
          <a:sp3d>
            <a:bevelT/>
          </a:sp3d>
        </p:spPr>
      </p:pic>
      <p:sp>
        <p:nvSpPr>
          <p:cNvPr id="118803" name="Rectangle 19"/>
          <p:cNvSpPr>
            <a:spLocks noChangeArrowheads="1"/>
          </p:cNvSpPr>
          <p:nvPr/>
        </p:nvSpPr>
        <p:spPr bwMode="auto">
          <a:xfrm>
            <a:off x="251520" y="1484784"/>
            <a:ext cx="936104" cy="360363"/>
          </a:xfrm>
          <a:prstGeom prst="rect">
            <a:avLst/>
          </a:prstGeom>
          <a:noFill/>
          <a:ln w="9525">
            <a:noFill/>
            <a:miter lim="800000"/>
            <a:headEnd/>
            <a:tailEnd/>
          </a:ln>
          <a:effectLst/>
        </p:spPr>
        <p:txBody>
          <a:bodyPr wrap="none" anchor="ctr">
            <a:prstTxWarp prst="textNoShape">
              <a:avLst/>
            </a:prstTxWarp>
          </a:bodyPr>
          <a:lstStyle/>
          <a:p>
            <a:pPr algn="ctr" defTabSz="457200" fontAlgn="auto">
              <a:spcBef>
                <a:spcPts val="0"/>
              </a:spcBef>
              <a:spcAft>
                <a:spcPts val="0"/>
              </a:spcAft>
            </a:pPr>
            <a:r>
              <a:rPr lang="lv-LV" sz="1050" b="1" i="1">
                <a:solidFill>
                  <a:prstClr val="black"/>
                </a:solidFill>
                <a:latin typeface="Arial" panose="020B0604020202020204" pitchFamily="34" charset="0"/>
                <a:cs typeface="Arial" panose="020B0604020202020204" pitchFamily="34" charset="0"/>
              </a:rPr>
              <a:t>C.Zoccali, 2004</a:t>
            </a:r>
          </a:p>
        </p:txBody>
      </p:sp>
      <p:pic>
        <p:nvPicPr>
          <p:cNvPr id="118804" name="Picture 20" descr="HEALT020"/>
          <p:cNvPicPr>
            <a:picLocks noChangeAspect="1" noChangeArrowheads="1"/>
          </p:cNvPicPr>
          <p:nvPr/>
        </p:nvPicPr>
        <p:blipFill>
          <a:blip r:embed="rId4"/>
          <a:srcRect/>
          <a:stretch>
            <a:fillRect/>
          </a:stretch>
        </p:blipFill>
        <p:spPr bwMode="auto">
          <a:xfrm>
            <a:off x="7092950" y="2276475"/>
            <a:ext cx="1474788" cy="1228725"/>
          </a:xfrm>
          <a:prstGeom prst="rect">
            <a:avLst/>
          </a:prstGeom>
          <a:solidFill>
            <a:srgbClr val="F2F2F2"/>
          </a:solidFill>
          <a:ln w="9525">
            <a:noFill/>
            <a:miter lim="800000"/>
            <a:headEnd/>
            <a:tailEnd/>
          </a:ln>
          <a:scene3d>
            <a:camera prst="orthographicFront"/>
            <a:lightRig rig="threePt" dir="t"/>
          </a:scene3d>
          <a:sp3d>
            <a:bevelT/>
          </a:sp3d>
        </p:spPr>
      </p:pic>
      <p:pic>
        <p:nvPicPr>
          <p:cNvPr id="118805" name="Picture 21" descr="zoccalinew"/>
          <p:cNvPicPr>
            <a:picLocks noChangeAspect="1" noChangeArrowheads="1"/>
          </p:cNvPicPr>
          <p:nvPr/>
        </p:nvPicPr>
        <p:blipFill>
          <a:blip r:embed="rId5"/>
          <a:srcRect/>
          <a:stretch>
            <a:fillRect/>
          </a:stretch>
        </p:blipFill>
        <p:spPr bwMode="auto">
          <a:xfrm>
            <a:off x="323528" y="188640"/>
            <a:ext cx="809625" cy="1219200"/>
          </a:xfrm>
          <a:prstGeom prst="rect">
            <a:avLst/>
          </a:prstGeom>
          <a:noFill/>
          <a:effectLst>
            <a:innerShdw blurRad="63500" dist="50800" dir="13500000">
              <a:prstClr val="black">
                <a:alpha val="50000"/>
              </a:prstClr>
            </a:innerShdw>
          </a:effectLst>
        </p:spPr>
      </p:pic>
      <p:sp>
        <p:nvSpPr>
          <p:cNvPr id="19" name="Title 18"/>
          <p:cNvSpPr>
            <a:spLocks noGrp="1"/>
          </p:cNvSpPr>
          <p:nvPr>
            <p:ph type="title"/>
          </p:nvPr>
        </p:nvSpPr>
        <p:spPr>
          <a:xfrm>
            <a:off x="301752" y="258762"/>
            <a:ext cx="8534400" cy="758952"/>
          </a:xfrm>
        </p:spPr>
        <p:txBody>
          <a:bodyPr/>
          <a:lstStyle/>
          <a:p>
            <a:r>
              <a:rPr lang="lt-LT" b="1" dirty="0" smtClean="0">
                <a:latin typeface="Arial" panose="020B0604020202020204" pitchFamily="34" charset="0"/>
                <a:cs typeface="Arial" panose="020B0604020202020204" pitchFamily="34" charset="0"/>
              </a:rPr>
              <a:t>Letalitātes iemesli</a:t>
            </a:r>
            <a:endParaRPr lang="lt-LT"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2556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latin typeface="Arial" panose="020B0604020202020204" pitchFamily="34" charset="0"/>
                <a:cs typeface="Arial" panose="020B0604020202020204" pitchFamily="34" charset="0"/>
              </a:rPr>
              <a:t>Hipogonādisms vīriešiem novecojot</a:t>
            </a:r>
            <a:endParaRPr lang="lt-LT"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696533983"/>
              </p:ext>
            </p:extLst>
          </p:nvPr>
        </p:nvGraphicFramePr>
        <p:xfrm>
          <a:off x="301625" y="1196752"/>
          <a:ext cx="8504238" cy="49024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7448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p:txBody>
          <a:bodyPr>
            <a:normAutofit/>
          </a:bodyPr>
          <a:lstStyle/>
          <a:p>
            <a:r>
              <a:rPr lang="lv-LV" sz="2800" b="1" dirty="0">
                <a:solidFill>
                  <a:schemeClr val="tx1"/>
                </a:solidFill>
                <a:latin typeface="Arial" panose="020B0604020202020204" pitchFamily="34" charset="0"/>
                <a:cs typeface="Arial" panose="020B0604020202020204" pitchFamily="34" charset="0"/>
              </a:rPr>
              <a:t>ED epidemioloģija un vecums</a:t>
            </a:r>
            <a:endParaRPr lang="en-US" sz="2800" b="1" dirty="0">
              <a:solidFill>
                <a:schemeClr val="tx1"/>
              </a:solidFill>
              <a:latin typeface="Arial" panose="020B0604020202020204" pitchFamily="34" charset="0"/>
              <a:cs typeface="Arial" panose="020B0604020202020204" pitchFamily="34" charset="0"/>
            </a:endParaRPr>
          </a:p>
        </p:txBody>
      </p:sp>
      <p:sp>
        <p:nvSpPr>
          <p:cNvPr id="651276" name="Rectangle 12"/>
          <p:cNvSpPr>
            <a:spLocks noChangeArrowheads="1"/>
          </p:cNvSpPr>
          <p:nvPr/>
        </p:nvSpPr>
        <p:spPr bwMode="auto">
          <a:xfrm>
            <a:off x="304800" y="1571625"/>
            <a:ext cx="7918450" cy="381000"/>
          </a:xfrm>
          <a:prstGeom prst="rect">
            <a:avLst/>
          </a:prstGeom>
          <a:noFill/>
          <a:ln w="9525">
            <a:noFill/>
            <a:miter lim="800000"/>
            <a:headEnd/>
            <a:tailEnd/>
          </a:ln>
          <a:effectLst/>
        </p:spPr>
        <p:txBody>
          <a:bodyPr wrap="none" anchor="ctr">
            <a:prstTxWarp prst="textNoShape">
              <a:avLst/>
            </a:prstTxWarp>
          </a:bodyPr>
          <a:lstStyle/>
          <a:p>
            <a:pPr algn="ctr" defTabSz="457200"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nvGrpSpPr>
          <p:cNvPr id="2" name="Group 13"/>
          <p:cNvGrpSpPr>
            <a:grpSpLocks/>
          </p:cNvGrpSpPr>
          <p:nvPr/>
        </p:nvGrpSpPr>
        <p:grpSpPr bwMode="auto">
          <a:xfrm>
            <a:off x="4343400" y="1752603"/>
            <a:ext cx="4326212" cy="376238"/>
            <a:chOff x="1764" y="1214"/>
            <a:chExt cx="2773" cy="237"/>
          </a:xfrm>
        </p:grpSpPr>
        <p:sp>
          <p:nvSpPr>
            <p:cNvPr id="651278" name="Rectangle 14"/>
            <p:cNvSpPr>
              <a:spLocks noChangeArrowheads="1"/>
            </p:cNvSpPr>
            <p:nvPr/>
          </p:nvSpPr>
          <p:spPr bwMode="auto">
            <a:xfrm>
              <a:off x="1920" y="1218"/>
              <a:ext cx="295" cy="116"/>
            </a:xfrm>
            <a:prstGeom prst="rect">
              <a:avLst/>
            </a:prstGeom>
            <a:noFill/>
            <a:ln w="9525">
              <a:noFill/>
              <a:miter lim="800000"/>
              <a:headEnd/>
              <a:tailEnd/>
            </a:ln>
          </p:spPr>
          <p:txBody>
            <a:bodyPr wrap="none" lIns="0" tIns="0" rIns="0" bIns="0">
              <a:prstTxWarp prst="textNoShape">
                <a:avLst/>
              </a:prstTxWarp>
              <a:spAutoFit/>
            </a:bodyPr>
            <a:lstStyle/>
            <a:p>
              <a:pPr defTabSz="457200" eaLnBrk="0" fontAlgn="auto" hangingPunct="0">
                <a:spcBef>
                  <a:spcPts val="0"/>
                </a:spcBef>
                <a:spcAft>
                  <a:spcPts val="0"/>
                </a:spcAft>
              </a:pPr>
              <a:r>
                <a:rPr lang="lv-LV" sz="1200" b="1">
                  <a:solidFill>
                    <a:prstClr val="black"/>
                  </a:solidFill>
                  <a:latin typeface="Arial" panose="020B0604020202020204" pitchFamily="34" charset="0"/>
                  <a:cs typeface="Arial" panose="020B0604020202020204" pitchFamily="34" charset="0"/>
                </a:rPr>
                <a:t>Nekad</a:t>
              </a:r>
              <a:endParaRPr lang="en-US" sz="1200" b="1">
                <a:solidFill>
                  <a:prstClr val="black"/>
                </a:solidFill>
                <a:latin typeface="Arial" panose="020B0604020202020204" pitchFamily="34" charset="0"/>
                <a:cs typeface="Arial" panose="020B0604020202020204" pitchFamily="34" charset="0"/>
              </a:endParaRPr>
            </a:p>
          </p:txBody>
        </p:sp>
        <p:sp>
          <p:nvSpPr>
            <p:cNvPr id="651279" name="Rectangle 15"/>
            <p:cNvSpPr>
              <a:spLocks noChangeArrowheads="1"/>
            </p:cNvSpPr>
            <p:nvPr/>
          </p:nvSpPr>
          <p:spPr bwMode="auto">
            <a:xfrm>
              <a:off x="2471" y="1218"/>
              <a:ext cx="344" cy="116"/>
            </a:xfrm>
            <a:prstGeom prst="rect">
              <a:avLst/>
            </a:prstGeom>
            <a:noFill/>
            <a:ln w="9525">
              <a:noFill/>
              <a:miter lim="800000"/>
              <a:headEnd/>
              <a:tailEnd/>
            </a:ln>
          </p:spPr>
          <p:txBody>
            <a:bodyPr wrap="none" lIns="0" tIns="0" rIns="0" bIns="0">
              <a:prstTxWarp prst="textNoShape">
                <a:avLst/>
              </a:prstTxWarp>
              <a:spAutoFit/>
            </a:bodyPr>
            <a:lstStyle/>
            <a:p>
              <a:pPr defTabSz="457200" eaLnBrk="0" fontAlgn="auto" hangingPunct="0">
                <a:spcBef>
                  <a:spcPts val="0"/>
                </a:spcBef>
                <a:spcAft>
                  <a:spcPts val="0"/>
                </a:spcAft>
              </a:pPr>
              <a:r>
                <a:rPr lang="lv-LV" sz="1200" b="1">
                  <a:solidFill>
                    <a:prstClr val="black"/>
                  </a:solidFill>
                  <a:latin typeface="Arial" panose="020B0604020202020204" pitchFamily="34" charset="0"/>
                  <a:cs typeface="Arial" panose="020B0604020202020204" pitchFamily="34" charset="0"/>
                </a:rPr>
                <a:t>Dažreiz</a:t>
              </a:r>
              <a:endParaRPr lang="en-US" sz="1200" b="1">
                <a:solidFill>
                  <a:prstClr val="black"/>
                </a:solidFill>
                <a:latin typeface="Arial" panose="020B0604020202020204" pitchFamily="34" charset="0"/>
                <a:cs typeface="Arial" panose="020B0604020202020204" pitchFamily="34" charset="0"/>
              </a:endParaRPr>
            </a:p>
          </p:txBody>
        </p:sp>
        <p:sp>
          <p:nvSpPr>
            <p:cNvPr id="651280" name="Rectangle 16"/>
            <p:cNvSpPr>
              <a:spLocks noChangeArrowheads="1"/>
            </p:cNvSpPr>
            <p:nvPr/>
          </p:nvSpPr>
          <p:spPr bwMode="auto">
            <a:xfrm>
              <a:off x="3315" y="1218"/>
              <a:ext cx="1222" cy="233"/>
            </a:xfrm>
            <a:prstGeom prst="rect">
              <a:avLst/>
            </a:prstGeom>
            <a:noFill/>
            <a:ln w="9525">
              <a:noFill/>
              <a:miter lim="800000"/>
              <a:headEnd/>
              <a:tailEnd/>
            </a:ln>
          </p:spPr>
          <p:txBody>
            <a:bodyPr wrap="none" lIns="0" tIns="0" rIns="0" bIns="0">
              <a:prstTxWarp prst="textNoShape">
                <a:avLst/>
              </a:prstTxWarp>
              <a:spAutoFit/>
            </a:bodyPr>
            <a:lstStyle/>
            <a:p>
              <a:pPr defTabSz="457200" eaLnBrk="0" fontAlgn="auto" hangingPunct="0">
                <a:spcBef>
                  <a:spcPts val="0"/>
                </a:spcBef>
                <a:spcAft>
                  <a:spcPts val="0"/>
                </a:spcAft>
              </a:pPr>
              <a:r>
                <a:rPr lang="lv-LV" sz="1200" b="1">
                  <a:solidFill>
                    <a:prstClr val="black"/>
                  </a:solidFill>
                  <a:latin typeface="Arial" panose="020B0604020202020204" pitchFamily="34" charset="0"/>
                  <a:cs typeface="Arial" panose="020B0604020202020204" pitchFamily="34" charset="0"/>
                </a:rPr>
                <a:t>Dažreiz izdodas sasniegts</a:t>
              </a:r>
            </a:p>
            <a:p>
              <a:pPr defTabSz="457200" eaLnBrk="0" fontAlgn="auto" hangingPunct="0">
                <a:spcBef>
                  <a:spcPts val="0"/>
                </a:spcBef>
                <a:spcAft>
                  <a:spcPts val="0"/>
                </a:spcAft>
              </a:pPr>
              <a:r>
                <a:rPr lang="lv-LV" sz="1200" b="1">
                  <a:solidFill>
                    <a:prstClr val="black"/>
                  </a:solidFill>
                  <a:latin typeface="Arial" panose="020B0604020202020204" pitchFamily="34" charset="0"/>
                  <a:cs typeface="Arial" panose="020B0604020202020204" pitchFamily="34" charset="0"/>
                </a:rPr>
                <a:t>apmierinošu dzimumaktu</a:t>
              </a:r>
              <a:endParaRPr lang="en-US" sz="1200" b="1">
                <a:solidFill>
                  <a:prstClr val="black"/>
                </a:solidFill>
                <a:latin typeface="Arial" panose="020B0604020202020204" pitchFamily="34" charset="0"/>
                <a:cs typeface="Arial" panose="020B0604020202020204" pitchFamily="34" charset="0"/>
              </a:endParaRPr>
            </a:p>
          </p:txBody>
        </p:sp>
        <p:sp>
          <p:nvSpPr>
            <p:cNvPr id="651281" name="Rectangle 17"/>
            <p:cNvSpPr>
              <a:spLocks noChangeArrowheads="1"/>
            </p:cNvSpPr>
            <p:nvPr/>
          </p:nvSpPr>
          <p:spPr bwMode="blackGray">
            <a:xfrm>
              <a:off x="1764" y="1214"/>
              <a:ext cx="117" cy="117"/>
            </a:xfrm>
            <a:prstGeom prst="rect">
              <a:avLst/>
            </a:prstGeom>
            <a:solidFill>
              <a:srgbClr val="CCFFFF"/>
            </a:solidFill>
            <a:ln w="9525">
              <a:solidFill>
                <a:srgbClr val="CCFFFF"/>
              </a:solidFill>
              <a:miter lim="800000"/>
              <a:headEnd/>
              <a:tailEnd/>
            </a:ln>
            <a:effectLst/>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651282" name="Rectangle 18"/>
            <p:cNvSpPr>
              <a:spLocks noChangeArrowheads="1"/>
            </p:cNvSpPr>
            <p:nvPr/>
          </p:nvSpPr>
          <p:spPr bwMode="auto">
            <a:xfrm>
              <a:off x="2313" y="1226"/>
              <a:ext cx="117" cy="117"/>
            </a:xfrm>
            <a:prstGeom prst="rect">
              <a:avLst/>
            </a:prstGeom>
            <a:solidFill>
              <a:srgbClr val="CC99FF"/>
            </a:solidFill>
            <a:ln w="9525">
              <a:solidFill>
                <a:srgbClr val="CC99FF"/>
              </a:solidFill>
              <a:miter lim="800000"/>
              <a:headEnd/>
              <a:tailEnd/>
            </a:ln>
            <a:effectLst/>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651283" name="Rectangle 19"/>
            <p:cNvSpPr>
              <a:spLocks noChangeArrowheads="1"/>
            </p:cNvSpPr>
            <p:nvPr/>
          </p:nvSpPr>
          <p:spPr bwMode="auto">
            <a:xfrm>
              <a:off x="3159" y="1226"/>
              <a:ext cx="117" cy="117"/>
            </a:xfrm>
            <a:prstGeom prst="rect">
              <a:avLst/>
            </a:prstGeom>
            <a:solidFill>
              <a:srgbClr val="FF00FF"/>
            </a:solidFill>
            <a:ln w="9525">
              <a:solidFill>
                <a:srgbClr val="FF00FF"/>
              </a:solidFill>
              <a:miter lim="800000"/>
              <a:headEnd/>
              <a:tailEnd/>
            </a:ln>
            <a:effectLst/>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grpSp>
      <p:sp>
        <p:nvSpPr>
          <p:cNvPr id="651316" name="Text Box 52"/>
          <p:cNvSpPr txBox="1">
            <a:spLocks noChangeArrowheads="1"/>
          </p:cNvSpPr>
          <p:nvPr/>
        </p:nvSpPr>
        <p:spPr bwMode="auto">
          <a:xfrm>
            <a:off x="140912" y="5924128"/>
            <a:ext cx="8607552" cy="457200"/>
          </a:xfrm>
          <a:prstGeom prst="rect">
            <a:avLst/>
          </a:prstGeom>
          <a:noFill/>
          <a:ln w="9525">
            <a:noFill/>
            <a:miter lim="800000"/>
            <a:headEnd/>
            <a:tailEnd/>
          </a:ln>
          <a:effectLst/>
        </p:spPr>
        <p:txBody>
          <a:bodyPr wrap="square">
            <a:prstTxWarp prst="textNoShape">
              <a:avLst/>
            </a:prstTxWarp>
            <a:spAutoFit/>
          </a:bodyPr>
          <a:lstStyle/>
          <a:p>
            <a:pPr defTabSz="457200" fontAlgn="auto">
              <a:spcBef>
                <a:spcPts val="0"/>
              </a:spcBef>
              <a:spcAft>
                <a:spcPts val="0"/>
              </a:spcAft>
            </a:pPr>
            <a:r>
              <a:rPr lang="en-US" sz="1200" dirty="0">
                <a:solidFill>
                  <a:prstClr val="black"/>
                </a:solidFill>
                <a:latin typeface="Arial" panose="020B0604020202020204" pitchFamily="34" charset="0"/>
                <a:cs typeface="Arial" panose="020B0604020202020204" pitchFamily="34" charset="0"/>
              </a:rPr>
              <a:t>Carson CC, et al. Presented at: Annual Meeting of the American Urological Association;</a:t>
            </a:r>
            <a:r>
              <a:rPr lang="lv-LV"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May 25-30, 2002; Orlando, Fla.</a:t>
            </a:r>
            <a:r>
              <a:rPr lang="lv-LV"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NIH Consensus Development Panel on Impotence. </a:t>
            </a:r>
            <a:r>
              <a:rPr lang="en-US" sz="1200" i="1" dirty="0">
                <a:solidFill>
                  <a:prstClr val="black"/>
                </a:solidFill>
                <a:latin typeface="Arial" panose="020B0604020202020204" pitchFamily="34" charset="0"/>
                <a:cs typeface="Arial" panose="020B0604020202020204" pitchFamily="34" charset="0"/>
              </a:rPr>
              <a:t>JAMA</a:t>
            </a:r>
            <a:r>
              <a:rPr lang="en-US" sz="1200" dirty="0">
                <a:solidFill>
                  <a:prstClr val="black"/>
                </a:solidFill>
                <a:latin typeface="Arial" panose="020B0604020202020204" pitchFamily="34" charset="0"/>
                <a:cs typeface="Arial" panose="020B0604020202020204" pitchFamily="34" charset="0"/>
              </a:rPr>
              <a:t>. 1993;270:83-90.</a:t>
            </a:r>
          </a:p>
        </p:txBody>
      </p:sp>
      <p:sp>
        <p:nvSpPr>
          <p:cNvPr id="651267" name="Rectangle 3"/>
          <p:cNvSpPr>
            <a:spLocks noChangeArrowheads="1"/>
          </p:cNvSpPr>
          <p:nvPr/>
        </p:nvSpPr>
        <p:spPr bwMode="auto">
          <a:xfrm>
            <a:off x="4974255" y="4926013"/>
            <a:ext cx="361766" cy="246221"/>
          </a:xfrm>
          <a:prstGeom prst="rect">
            <a:avLst/>
          </a:prstGeom>
          <a:noFill/>
          <a:ln w="9525">
            <a:noFill/>
            <a:miter lim="800000"/>
            <a:headEnd/>
            <a:tailEnd/>
          </a:ln>
        </p:spPr>
        <p:txBody>
          <a:bodyPr wrap="none" lIns="0" tIns="0" rIns="0" bIns="0">
            <a:prstTxWarp prst="textNoShape">
              <a:avLst/>
            </a:prstTxWarp>
            <a:spAutoFit/>
          </a:bodyPr>
          <a:lstStyle/>
          <a:p>
            <a:pPr algn="ctr" defTabSz="457200" fontAlgn="auto">
              <a:spcBef>
                <a:spcPts val="0"/>
              </a:spcBef>
              <a:spcAft>
                <a:spcPts val="0"/>
              </a:spcAft>
            </a:pPr>
            <a:r>
              <a:rPr lang="lv-LV" sz="1600" b="1">
                <a:solidFill>
                  <a:prstClr val="black"/>
                </a:solidFill>
                <a:latin typeface="Arial" panose="020B0604020202020204" pitchFamily="34" charset="0"/>
                <a:cs typeface="Arial" panose="020B0604020202020204" pitchFamily="34" charset="0"/>
              </a:rPr>
              <a:t>Visi</a:t>
            </a:r>
            <a:endParaRPr lang="en-US" sz="2400">
              <a:solidFill>
                <a:prstClr val="black"/>
              </a:solidFill>
              <a:latin typeface="Arial" panose="020B0604020202020204" pitchFamily="34" charset="0"/>
              <a:cs typeface="Arial" panose="020B0604020202020204" pitchFamily="34" charset="0"/>
            </a:endParaRPr>
          </a:p>
        </p:txBody>
      </p:sp>
      <p:sp>
        <p:nvSpPr>
          <p:cNvPr id="651268" name="Rectangle 4"/>
          <p:cNvSpPr>
            <a:spLocks noChangeArrowheads="1"/>
          </p:cNvSpPr>
          <p:nvPr/>
        </p:nvSpPr>
        <p:spPr bwMode="auto">
          <a:xfrm>
            <a:off x="5783760" y="4926013"/>
            <a:ext cx="913713" cy="246221"/>
          </a:xfrm>
          <a:prstGeom prst="rect">
            <a:avLst/>
          </a:prstGeom>
          <a:noFill/>
          <a:ln w="9525">
            <a:noFill/>
            <a:miter lim="800000"/>
            <a:headEnd/>
            <a:tailEnd/>
          </a:ln>
        </p:spPr>
        <p:txBody>
          <a:bodyPr wrap="none" lIns="0" tIns="0" rIns="0" bIns="0">
            <a:prstTxWarp prst="textNoShape">
              <a:avLst/>
            </a:prstTxWarp>
            <a:spAutoFit/>
          </a:bodyPr>
          <a:lstStyle/>
          <a:p>
            <a:pPr algn="ctr" defTabSz="457200" fontAlgn="auto">
              <a:spcBef>
                <a:spcPts val="0"/>
              </a:spcBef>
              <a:spcAft>
                <a:spcPts val="0"/>
              </a:spcAft>
            </a:pPr>
            <a:r>
              <a:rPr lang="en-US" sz="1600" b="1">
                <a:solidFill>
                  <a:prstClr val="black"/>
                </a:solidFill>
                <a:latin typeface="Arial" panose="020B0604020202020204" pitchFamily="34" charset="0"/>
                <a:cs typeface="Arial" panose="020B0604020202020204" pitchFamily="34" charset="0"/>
              </a:rPr>
              <a:t>40 </a:t>
            </a:r>
            <a:r>
              <a:rPr lang="lv-LV" sz="1600" b="1">
                <a:solidFill>
                  <a:prstClr val="black"/>
                </a:solidFill>
                <a:latin typeface="Arial" panose="020B0604020202020204" pitchFamily="34" charset="0"/>
                <a:cs typeface="Arial" panose="020B0604020202020204" pitchFamily="34" charset="0"/>
              </a:rPr>
              <a:t>līdz</a:t>
            </a:r>
            <a:r>
              <a:rPr lang="en-US" sz="1600" b="1">
                <a:solidFill>
                  <a:prstClr val="black"/>
                </a:solidFill>
                <a:latin typeface="Arial" panose="020B0604020202020204" pitchFamily="34" charset="0"/>
                <a:cs typeface="Arial" panose="020B0604020202020204" pitchFamily="34" charset="0"/>
              </a:rPr>
              <a:t> 49</a:t>
            </a:r>
            <a:endParaRPr lang="en-US" sz="2400">
              <a:solidFill>
                <a:prstClr val="black"/>
              </a:solidFill>
              <a:latin typeface="Arial" panose="020B0604020202020204" pitchFamily="34" charset="0"/>
              <a:cs typeface="Arial" panose="020B0604020202020204" pitchFamily="34" charset="0"/>
            </a:endParaRPr>
          </a:p>
        </p:txBody>
      </p:sp>
      <p:sp>
        <p:nvSpPr>
          <p:cNvPr id="651269" name="Rectangle 5"/>
          <p:cNvSpPr>
            <a:spLocks noChangeArrowheads="1"/>
          </p:cNvSpPr>
          <p:nvPr/>
        </p:nvSpPr>
        <p:spPr bwMode="auto">
          <a:xfrm>
            <a:off x="6787060" y="4926013"/>
            <a:ext cx="913713" cy="246221"/>
          </a:xfrm>
          <a:prstGeom prst="rect">
            <a:avLst/>
          </a:prstGeom>
          <a:noFill/>
          <a:ln w="9525">
            <a:noFill/>
            <a:miter lim="800000"/>
            <a:headEnd/>
            <a:tailEnd/>
          </a:ln>
        </p:spPr>
        <p:txBody>
          <a:bodyPr wrap="none" lIns="0" tIns="0" rIns="0" bIns="0">
            <a:prstTxWarp prst="textNoShape">
              <a:avLst/>
            </a:prstTxWarp>
            <a:spAutoFit/>
          </a:bodyPr>
          <a:lstStyle/>
          <a:p>
            <a:pPr algn="ctr" defTabSz="457200" fontAlgn="auto">
              <a:spcBef>
                <a:spcPts val="0"/>
              </a:spcBef>
              <a:spcAft>
                <a:spcPts val="0"/>
              </a:spcAft>
            </a:pPr>
            <a:r>
              <a:rPr lang="en-US" sz="1600" b="1">
                <a:solidFill>
                  <a:prstClr val="black"/>
                </a:solidFill>
                <a:latin typeface="Arial" panose="020B0604020202020204" pitchFamily="34" charset="0"/>
                <a:cs typeface="Arial" panose="020B0604020202020204" pitchFamily="34" charset="0"/>
              </a:rPr>
              <a:t>50 </a:t>
            </a:r>
            <a:r>
              <a:rPr lang="lv-LV" sz="1600" b="1">
                <a:solidFill>
                  <a:prstClr val="black"/>
                </a:solidFill>
                <a:latin typeface="Arial" panose="020B0604020202020204" pitchFamily="34" charset="0"/>
                <a:cs typeface="Arial" panose="020B0604020202020204" pitchFamily="34" charset="0"/>
              </a:rPr>
              <a:t>līdz</a:t>
            </a:r>
            <a:r>
              <a:rPr lang="en-US" sz="1600" b="1">
                <a:solidFill>
                  <a:prstClr val="black"/>
                </a:solidFill>
                <a:latin typeface="Arial" panose="020B0604020202020204" pitchFamily="34" charset="0"/>
                <a:cs typeface="Arial" panose="020B0604020202020204" pitchFamily="34" charset="0"/>
              </a:rPr>
              <a:t> 59</a:t>
            </a:r>
            <a:endParaRPr lang="en-US" sz="2400">
              <a:solidFill>
                <a:prstClr val="black"/>
              </a:solidFill>
              <a:latin typeface="Arial" panose="020B0604020202020204" pitchFamily="34" charset="0"/>
              <a:cs typeface="Arial" panose="020B0604020202020204" pitchFamily="34" charset="0"/>
            </a:endParaRPr>
          </a:p>
        </p:txBody>
      </p:sp>
      <p:sp>
        <p:nvSpPr>
          <p:cNvPr id="651270" name="Rectangle 6"/>
          <p:cNvSpPr>
            <a:spLocks noChangeArrowheads="1"/>
          </p:cNvSpPr>
          <p:nvPr/>
        </p:nvSpPr>
        <p:spPr bwMode="auto">
          <a:xfrm>
            <a:off x="8004001" y="4926013"/>
            <a:ext cx="347852" cy="246221"/>
          </a:xfrm>
          <a:prstGeom prst="rect">
            <a:avLst/>
          </a:prstGeom>
          <a:noFill/>
          <a:ln w="9525">
            <a:noFill/>
            <a:miter lim="800000"/>
            <a:headEnd/>
            <a:tailEnd/>
          </a:ln>
        </p:spPr>
        <p:txBody>
          <a:bodyPr wrap="none" lIns="0" tIns="0" rIns="0" bIns="0">
            <a:prstTxWarp prst="textNoShape">
              <a:avLst/>
            </a:prstTxWarp>
            <a:spAutoFit/>
          </a:bodyPr>
          <a:lstStyle/>
          <a:p>
            <a:pPr algn="ctr" defTabSz="457200" fontAlgn="auto">
              <a:spcBef>
                <a:spcPts val="0"/>
              </a:spcBef>
              <a:spcAft>
                <a:spcPts val="0"/>
              </a:spcAft>
            </a:pPr>
            <a:r>
              <a:rPr lang="en-US" sz="1600" b="1">
                <a:solidFill>
                  <a:prstClr val="black"/>
                </a:solidFill>
                <a:latin typeface="Arial" panose="020B0604020202020204" pitchFamily="34" charset="0"/>
                <a:cs typeface="Arial" panose="020B0604020202020204" pitchFamily="34" charset="0"/>
              </a:rPr>
              <a:t>60+</a:t>
            </a:r>
            <a:endParaRPr lang="en-US" sz="2400">
              <a:solidFill>
                <a:prstClr val="black"/>
              </a:solidFill>
              <a:latin typeface="Arial" panose="020B0604020202020204" pitchFamily="34" charset="0"/>
              <a:cs typeface="Arial" panose="020B0604020202020204" pitchFamily="34" charset="0"/>
            </a:endParaRPr>
          </a:p>
        </p:txBody>
      </p:sp>
      <p:sp>
        <p:nvSpPr>
          <p:cNvPr id="651271" name="Text Box 7"/>
          <p:cNvSpPr txBox="1">
            <a:spLocks noChangeArrowheads="1"/>
          </p:cNvSpPr>
          <p:nvPr/>
        </p:nvSpPr>
        <p:spPr bwMode="auto">
          <a:xfrm>
            <a:off x="5199906" y="5257800"/>
            <a:ext cx="3023344" cy="369332"/>
          </a:xfrm>
          <a:prstGeom prst="rect">
            <a:avLst/>
          </a:prstGeom>
          <a:noFill/>
          <a:ln w="9525">
            <a:noFill/>
            <a:miter lim="800000"/>
            <a:headEnd/>
            <a:tailEnd/>
          </a:ln>
          <a:effectLst/>
        </p:spPr>
        <p:txBody>
          <a:bodyPr wrap="square">
            <a:prstTxWarp prst="textNoShape">
              <a:avLst/>
            </a:prstTxWarp>
            <a:spAutoFit/>
          </a:bodyPr>
          <a:lstStyle/>
          <a:p>
            <a:pPr algn="ctr" defTabSz="457200" fontAlgn="auto">
              <a:spcBef>
                <a:spcPts val="0"/>
              </a:spcBef>
              <a:spcAft>
                <a:spcPts val="0"/>
              </a:spcAft>
            </a:pPr>
            <a:r>
              <a:rPr lang="lv-LV" b="1" dirty="0">
                <a:solidFill>
                  <a:prstClr val="black"/>
                </a:solidFill>
                <a:latin typeface="Arial" panose="020B0604020202020204" pitchFamily="34" charset="0"/>
                <a:cs typeface="Arial" panose="020B0604020202020204" pitchFamily="34" charset="0"/>
              </a:rPr>
              <a:t>Vecums (gados)</a:t>
            </a:r>
            <a:endParaRPr lang="en-US" b="1" dirty="0">
              <a:solidFill>
                <a:prstClr val="black"/>
              </a:solidFill>
              <a:latin typeface="Arial" panose="020B0604020202020204" pitchFamily="34" charset="0"/>
              <a:cs typeface="Arial" panose="020B0604020202020204" pitchFamily="34" charset="0"/>
            </a:endParaRPr>
          </a:p>
        </p:txBody>
      </p:sp>
      <p:sp>
        <p:nvSpPr>
          <p:cNvPr id="651272" name="Text Box 8"/>
          <p:cNvSpPr txBox="1">
            <a:spLocks noChangeArrowheads="1"/>
          </p:cNvSpPr>
          <p:nvPr/>
        </p:nvSpPr>
        <p:spPr bwMode="auto">
          <a:xfrm>
            <a:off x="4921250" y="4699000"/>
            <a:ext cx="449262" cy="430887"/>
          </a:xfrm>
          <a:prstGeom prst="rect">
            <a:avLst/>
          </a:prstGeom>
          <a:noFill/>
          <a:ln w="9525">
            <a:noFill/>
            <a:miter lim="800000"/>
            <a:headEnd/>
            <a:tailEnd/>
          </a:ln>
          <a:effectLst/>
        </p:spPr>
        <p:txBody>
          <a:bodyPr>
            <a:prstTxWarp prst="textNoShape">
              <a:avLst/>
            </a:prstTxWarp>
            <a:spAutoFit/>
          </a:bodyPr>
          <a:lstStyle/>
          <a:p>
            <a:pPr algn="ctr" defTabSz="457200" fontAlgn="auto">
              <a:spcBef>
                <a:spcPts val="0"/>
              </a:spcBef>
              <a:spcAft>
                <a:spcPts val="0"/>
              </a:spcAft>
            </a:pPr>
            <a:r>
              <a:rPr lang="en-US" sz="1100">
                <a:solidFill>
                  <a:prstClr val="black"/>
                </a:solidFill>
                <a:latin typeface="Arial" panose="020B0604020202020204" pitchFamily="34" charset="0"/>
                <a:cs typeface="Arial" panose="020B0604020202020204" pitchFamily="34" charset="0"/>
              </a:rPr>
              <a:t>2173</a:t>
            </a:r>
          </a:p>
        </p:txBody>
      </p:sp>
      <p:sp>
        <p:nvSpPr>
          <p:cNvPr id="651273" name="Text Box 9"/>
          <p:cNvSpPr txBox="1">
            <a:spLocks noChangeArrowheads="1"/>
          </p:cNvSpPr>
          <p:nvPr/>
        </p:nvSpPr>
        <p:spPr bwMode="auto">
          <a:xfrm>
            <a:off x="5935662" y="4699000"/>
            <a:ext cx="442913" cy="261610"/>
          </a:xfrm>
          <a:prstGeom prst="rect">
            <a:avLst/>
          </a:prstGeom>
          <a:noFill/>
          <a:ln w="9525">
            <a:noFill/>
            <a:miter lim="800000"/>
            <a:headEnd/>
            <a:tailEnd/>
          </a:ln>
          <a:effectLst/>
        </p:spPr>
        <p:txBody>
          <a:bodyPr>
            <a:prstTxWarp prst="textNoShape">
              <a:avLst/>
            </a:prstTxWarp>
            <a:spAutoFit/>
          </a:bodyPr>
          <a:lstStyle/>
          <a:p>
            <a:pPr algn="ctr" defTabSz="457200" fontAlgn="auto">
              <a:spcBef>
                <a:spcPts val="0"/>
              </a:spcBef>
              <a:spcAft>
                <a:spcPts val="0"/>
              </a:spcAft>
            </a:pPr>
            <a:r>
              <a:rPr lang="en-US" sz="1100">
                <a:solidFill>
                  <a:prstClr val="black"/>
                </a:solidFill>
                <a:latin typeface="Arial" panose="020B0604020202020204" pitchFamily="34" charset="0"/>
                <a:cs typeface="Arial" panose="020B0604020202020204" pitchFamily="34" charset="0"/>
              </a:rPr>
              <a:t>832</a:t>
            </a:r>
          </a:p>
        </p:txBody>
      </p:sp>
      <p:sp>
        <p:nvSpPr>
          <p:cNvPr id="651274" name="Text Box 10"/>
          <p:cNvSpPr txBox="1">
            <a:spLocks noChangeArrowheads="1"/>
          </p:cNvSpPr>
          <p:nvPr/>
        </p:nvSpPr>
        <p:spPr bwMode="auto">
          <a:xfrm>
            <a:off x="6951662" y="4699000"/>
            <a:ext cx="506413" cy="261610"/>
          </a:xfrm>
          <a:prstGeom prst="rect">
            <a:avLst/>
          </a:prstGeom>
          <a:noFill/>
          <a:ln w="9525">
            <a:noFill/>
            <a:miter lim="800000"/>
            <a:headEnd/>
            <a:tailEnd/>
          </a:ln>
          <a:effectLst/>
        </p:spPr>
        <p:txBody>
          <a:bodyPr>
            <a:prstTxWarp prst="textNoShape">
              <a:avLst/>
            </a:prstTxWarp>
            <a:spAutoFit/>
          </a:bodyPr>
          <a:lstStyle/>
          <a:p>
            <a:pPr algn="ctr" defTabSz="457200" fontAlgn="auto">
              <a:spcBef>
                <a:spcPts val="0"/>
              </a:spcBef>
              <a:spcAft>
                <a:spcPts val="0"/>
              </a:spcAft>
            </a:pPr>
            <a:r>
              <a:rPr lang="en-US" sz="1100">
                <a:solidFill>
                  <a:prstClr val="black"/>
                </a:solidFill>
                <a:latin typeface="Arial" panose="020B0604020202020204" pitchFamily="34" charset="0"/>
                <a:cs typeface="Arial" panose="020B0604020202020204" pitchFamily="34" charset="0"/>
              </a:rPr>
              <a:t>683</a:t>
            </a:r>
          </a:p>
        </p:txBody>
      </p:sp>
      <p:sp>
        <p:nvSpPr>
          <p:cNvPr id="651275" name="Text Box 11"/>
          <p:cNvSpPr txBox="1">
            <a:spLocks noChangeArrowheads="1"/>
          </p:cNvSpPr>
          <p:nvPr/>
        </p:nvSpPr>
        <p:spPr bwMode="auto">
          <a:xfrm>
            <a:off x="7940675" y="4699000"/>
            <a:ext cx="525462" cy="261610"/>
          </a:xfrm>
          <a:prstGeom prst="rect">
            <a:avLst/>
          </a:prstGeom>
          <a:noFill/>
          <a:ln w="9525">
            <a:noFill/>
            <a:miter lim="800000"/>
            <a:headEnd/>
            <a:tailEnd/>
          </a:ln>
          <a:effectLst/>
        </p:spPr>
        <p:txBody>
          <a:bodyPr>
            <a:prstTxWarp prst="textNoShape">
              <a:avLst/>
            </a:prstTxWarp>
            <a:spAutoFit/>
          </a:bodyPr>
          <a:lstStyle/>
          <a:p>
            <a:pPr algn="ctr" defTabSz="457200" fontAlgn="auto">
              <a:spcBef>
                <a:spcPts val="0"/>
              </a:spcBef>
              <a:spcAft>
                <a:spcPts val="0"/>
              </a:spcAft>
            </a:pPr>
            <a:r>
              <a:rPr lang="en-US" sz="1100">
                <a:solidFill>
                  <a:prstClr val="black"/>
                </a:solidFill>
                <a:latin typeface="Arial" panose="020B0604020202020204" pitchFamily="34" charset="0"/>
                <a:cs typeface="Arial" panose="020B0604020202020204" pitchFamily="34" charset="0"/>
              </a:rPr>
              <a:t>658</a:t>
            </a:r>
          </a:p>
        </p:txBody>
      </p:sp>
      <p:sp>
        <p:nvSpPr>
          <p:cNvPr id="651284" name="Rectangle 20"/>
          <p:cNvSpPr>
            <a:spLocks noChangeArrowheads="1"/>
          </p:cNvSpPr>
          <p:nvPr/>
        </p:nvSpPr>
        <p:spPr bwMode="auto">
          <a:xfrm>
            <a:off x="4903787" y="4468813"/>
            <a:ext cx="398463" cy="201612"/>
          </a:xfrm>
          <a:prstGeom prst="rect">
            <a:avLst/>
          </a:prstGeom>
          <a:solidFill>
            <a:srgbClr val="CCFFFF"/>
          </a:solidFill>
          <a:ln w="9525">
            <a:solidFill>
              <a:srgbClr val="FFFFFF"/>
            </a:solidFill>
            <a:miter lim="800000"/>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285" name="Rectangle 21"/>
          <p:cNvSpPr>
            <a:spLocks noChangeArrowheads="1"/>
          </p:cNvSpPr>
          <p:nvPr/>
        </p:nvSpPr>
        <p:spPr bwMode="auto">
          <a:xfrm>
            <a:off x="5907087" y="4637088"/>
            <a:ext cx="400050" cy="33337"/>
          </a:xfrm>
          <a:prstGeom prst="rect">
            <a:avLst/>
          </a:prstGeom>
          <a:solidFill>
            <a:srgbClr val="CCFFFF"/>
          </a:solidFill>
          <a:ln w="9525">
            <a:solidFill>
              <a:srgbClr val="FFFFFF"/>
            </a:solidFill>
            <a:miter lim="800000"/>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286" name="Rectangle 22"/>
          <p:cNvSpPr>
            <a:spLocks noChangeArrowheads="1"/>
          </p:cNvSpPr>
          <p:nvPr/>
        </p:nvSpPr>
        <p:spPr bwMode="auto">
          <a:xfrm>
            <a:off x="6907212" y="4562475"/>
            <a:ext cx="406400" cy="107950"/>
          </a:xfrm>
          <a:prstGeom prst="rect">
            <a:avLst/>
          </a:prstGeom>
          <a:solidFill>
            <a:srgbClr val="CCFFFF"/>
          </a:solidFill>
          <a:ln w="9525">
            <a:solidFill>
              <a:srgbClr val="FFFFFF"/>
            </a:solidFill>
            <a:miter lim="800000"/>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287" name="Rectangle 23"/>
          <p:cNvSpPr>
            <a:spLocks noChangeArrowheads="1"/>
          </p:cNvSpPr>
          <p:nvPr/>
        </p:nvSpPr>
        <p:spPr bwMode="auto">
          <a:xfrm>
            <a:off x="7908925" y="4211638"/>
            <a:ext cx="406400" cy="458787"/>
          </a:xfrm>
          <a:prstGeom prst="rect">
            <a:avLst/>
          </a:prstGeom>
          <a:solidFill>
            <a:srgbClr val="CCFFFF"/>
          </a:solidFill>
          <a:ln w="9525">
            <a:solidFill>
              <a:srgbClr val="FFFFFF"/>
            </a:solidFill>
            <a:miter lim="800000"/>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288" name="Rectangle 24"/>
          <p:cNvSpPr>
            <a:spLocks noChangeArrowheads="1"/>
          </p:cNvSpPr>
          <p:nvPr/>
        </p:nvSpPr>
        <p:spPr bwMode="auto">
          <a:xfrm>
            <a:off x="4903787" y="4159250"/>
            <a:ext cx="398463" cy="309563"/>
          </a:xfrm>
          <a:prstGeom prst="rect">
            <a:avLst/>
          </a:prstGeom>
          <a:solidFill>
            <a:srgbClr val="CC99FF"/>
          </a:solidFill>
          <a:ln w="9525">
            <a:solidFill>
              <a:srgbClr val="FFFFFF"/>
            </a:solidFill>
            <a:miter lim="800000"/>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289" name="Rectangle 25"/>
          <p:cNvSpPr>
            <a:spLocks noChangeArrowheads="1"/>
          </p:cNvSpPr>
          <p:nvPr/>
        </p:nvSpPr>
        <p:spPr bwMode="auto">
          <a:xfrm>
            <a:off x="5907087" y="4459288"/>
            <a:ext cx="400050" cy="179387"/>
          </a:xfrm>
          <a:prstGeom prst="rect">
            <a:avLst/>
          </a:prstGeom>
          <a:solidFill>
            <a:srgbClr val="CC99FF"/>
          </a:solidFill>
          <a:ln w="9525">
            <a:solidFill>
              <a:srgbClr val="FFFFFF"/>
            </a:solidFill>
            <a:miter lim="800000"/>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290" name="Rectangle 26"/>
          <p:cNvSpPr>
            <a:spLocks noChangeArrowheads="1"/>
          </p:cNvSpPr>
          <p:nvPr/>
        </p:nvSpPr>
        <p:spPr bwMode="auto">
          <a:xfrm>
            <a:off x="6907212" y="4319588"/>
            <a:ext cx="406400" cy="242887"/>
          </a:xfrm>
          <a:prstGeom prst="rect">
            <a:avLst/>
          </a:prstGeom>
          <a:solidFill>
            <a:srgbClr val="CC99FF"/>
          </a:solidFill>
          <a:ln w="9525">
            <a:solidFill>
              <a:srgbClr val="FFFFFF"/>
            </a:solidFill>
            <a:miter lim="800000"/>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291" name="Rectangle 27"/>
          <p:cNvSpPr>
            <a:spLocks noChangeArrowheads="1"/>
          </p:cNvSpPr>
          <p:nvPr/>
        </p:nvSpPr>
        <p:spPr bwMode="auto">
          <a:xfrm>
            <a:off x="7908925" y="3703638"/>
            <a:ext cx="406400" cy="508000"/>
          </a:xfrm>
          <a:prstGeom prst="rect">
            <a:avLst/>
          </a:prstGeom>
          <a:solidFill>
            <a:srgbClr val="CC99FF"/>
          </a:solidFill>
          <a:ln w="9525">
            <a:solidFill>
              <a:srgbClr val="FFFFFF"/>
            </a:solidFill>
            <a:miter lim="800000"/>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292" name="Rectangle 28"/>
          <p:cNvSpPr>
            <a:spLocks noChangeArrowheads="1"/>
          </p:cNvSpPr>
          <p:nvPr/>
        </p:nvSpPr>
        <p:spPr bwMode="auto">
          <a:xfrm>
            <a:off x="4903787" y="3508375"/>
            <a:ext cx="398463" cy="650875"/>
          </a:xfrm>
          <a:prstGeom prst="rect">
            <a:avLst/>
          </a:prstGeom>
          <a:solidFill>
            <a:srgbClr val="FF00FF"/>
          </a:solidFill>
          <a:ln w="9525">
            <a:solidFill>
              <a:srgbClr val="FFFFFF"/>
            </a:solidFill>
            <a:miter lim="800000"/>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293" name="Rectangle 29"/>
          <p:cNvSpPr>
            <a:spLocks noChangeArrowheads="1"/>
          </p:cNvSpPr>
          <p:nvPr/>
        </p:nvSpPr>
        <p:spPr bwMode="auto">
          <a:xfrm>
            <a:off x="5907087" y="3881438"/>
            <a:ext cx="400050" cy="577850"/>
          </a:xfrm>
          <a:prstGeom prst="rect">
            <a:avLst/>
          </a:prstGeom>
          <a:solidFill>
            <a:srgbClr val="FF00FF"/>
          </a:solidFill>
          <a:ln w="9525">
            <a:solidFill>
              <a:srgbClr val="FFFFFF"/>
            </a:solidFill>
            <a:miter lim="800000"/>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294" name="Rectangle 30"/>
          <p:cNvSpPr>
            <a:spLocks noChangeArrowheads="1"/>
          </p:cNvSpPr>
          <p:nvPr/>
        </p:nvSpPr>
        <p:spPr bwMode="auto">
          <a:xfrm>
            <a:off x="6907212" y="3600450"/>
            <a:ext cx="406400" cy="719138"/>
          </a:xfrm>
          <a:prstGeom prst="rect">
            <a:avLst/>
          </a:prstGeom>
          <a:solidFill>
            <a:srgbClr val="FF00FF"/>
          </a:solidFill>
          <a:ln w="9525">
            <a:solidFill>
              <a:srgbClr val="FFFFFF"/>
            </a:solidFill>
            <a:miter lim="800000"/>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295" name="Rectangle 31"/>
          <p:cNvSpPr>
            <a:spLocks noChangeArrowheads="1"/>
          </p:cNvSpPr>
          <p:nvPr/>
        </p:nvSpPr>
        <p:spPr bwMode="auto">
          <a:xfrm>
            <a:off x="7908925" y="3028950"/>
            <a:ext cx="406400" cy="674688"/>
          </a:xfrm>
          <a:prstGeom prst="rect">
            <a:avLst/>
          </a:prstGeom>
          <a:solidFill>
            <a:srgbClr val="FF00FF"/>
          </a:solidFill>
          <a:ln w="9525">
            <a:solidFill>
              <a:srgbClr val="FFFFFF"/>
            </a:solidFill>
            <a:miter lim="800000"/>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296" name="Line 32"/>
          <p:cNvSpPr>
            <a:spLocks noChangeShapeType="1"/>
          </p:cNvSpPr>
          <p:nvPr/>
        </p:nvSpPr>
        <p:spPr bwMode="auto">
          <a:xfrm>
            <a:off x="4605337" y="2330450"/>
            <a:ext cx="1588" cy="2339975"/>
          </a:xfrm>
          <a:prstGeom prst="line">
            <a:avLst/>
          </a:prstGeom>
          <a:noFill/>
          <a:ln w="9525">
            <a:solidFill>
              <a:schemeClr val="accent2"/>
            </a:solidFill>
            <a:round/>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297" name="Line 33"/>
          <p:cNvSpPr>
            <a:spLocks noChangeShapeType="1"/>
          </p:cNvSpPr>
          <p:nvPr/>
        </p:nvSpPr>
        <p:spPr bwMode="auto">
          <a:xfrm>
            <a:off x="4567237" y="4670425"/>
            <a:ext cx="38100" cy="0"/>
          </a:xfrm>
          <a:prstGeom prst="line">
            <a:avLst/>
          </a:prstGeom>
          <a:noFill/>
          <a:ln w="9525">
            <a:solidFill>
              <a:schemeClr val="accent2"/>
            </a:solidFill>
            <a:round/>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298" name="Line 34"/>
          <p:cNvSpPr>
            <a:spLocks noChangeShapeType="1"/>
          </p:cNvSpPr>
          <p:nvPr/>
        </p:nvSpPr>
        <p:spPr bwMode="auto">
          <a:xfrm>
            <a:off x="4567237" y="4203700"/>
            <a:ext cx="38100" cy="3175"/>
          </a:xfrm>
          <a:prstGeom prst="line">
            <a:avLst/>
          </a:prstGeom>
          <a:noFill/>
          <a:ln w="9525">
            <a:solidFill>
              <a:schemeClr val="accent2"/>
            </a:solidFill>
            <a:round/>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299" name="Line 35"/>
          <p:cNvSpPr>
            <a:spLocks noChangeShapeType="1"/>
          </p:cNvSpPr>
          <p:nvPr/>
        </p:nvSpPr>
        <p:spPr bwMode="auto">
          <a:xfrm>
            <a:off x="4567237" y="3744913"/>
            <a:ext cx="38100" cy="0"/>
          </a:xfrm>
          <a:prstGeom prst="line">
            <a:avLst/>
          </a:prstGeom>
          <a:noFill/>
          <a:ln w="9525">
            <a:solidFill>
              <a:schemeClr val="accent2"/>
            </a:solidFill>
            <a:round/>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300" name="Line 36"/>
          <p:cNvSpPr>
            <a:spLocks noChangeShapeType="1"/>
          </p:cNvSpPr>
          <p:nvPr/>
        </p:nvSpPr>
        <p:spPr bwMode="auto">
          <a:xfrm>
            <a:off x="4567237" y="3278188"/>
            <a:ext cx="38100" cy="0"/>
          </a:xfrm>
          <a:prstGeom prst="line">
            <a:avLst/>
          </a:prstGeom>
          <a:noFill/>
          <a:ln w="9525">
            <a:solidFill>
              <a:schemeClr val="accent2"/>
            </a:solidFill>
            <a:round/>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301" name="Line 37"/>
          <p:cNvSpPr>
            <a:spLocks noChangeShapeType="1"/>
          </p:cNvSpPr>
          <p:nvPr/>
        </p:nvSpPr>
        <p:spPr bwMode="auto">
          <a:xfrm>
            <a:off x="4567237" y="2811463"/>
            <a:ext cx="38100" cy="1587"/>
          </a:xfrm>
          <a:prstGeom prst="line">
            <a:avLst/>
          </a:prstGeom>
          <a:noFill/>
          <a:ln w="9525">
            <a:solidFill>
              <a:schemeClr val="accent2"/>
            </a:solidFill>
            <a:round/>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302" name="Line 38"/>
          <p:cNvSpPr>
            <a:spLocks noChangeShapeType="1"/>
          </p:cNvSpPr>
          <p:nvPr/>
        </p:nvSpPr>
        <p:spPr bwMode="auto">
          <a:xfrm>
            <a:off x="4605337" y="4670425"/>
            <a:ext cx="4003675" cy="0"/>
          </a:xfrm>
          <a:prstGeom prst="line">
            <a:avLst/>
          </a:prstGeom>
          <a:noFill/>
          <a:ln w="9525">
            <a:solidFill>
              <a:schemeClr val="accent2"/>
            </a:solidFill>
            <a:round/>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303" name="Line 39"/>
          <p:cNvSpPr>
            <a:spLocks noChangeShapeType="1"/>
          </p:cNvSpPr>
          <p:nvPr/>
        </p:nvSpPr>
        <p:spPr bwMode="auto">
          <a:xfrm flipV="1">
            <a:off x="4605337" y="4670425"/>
            <a:ext cx="1588" cy="46038"/>
          </a:xfrm>
          <a:prstGeom prst="line">
            <a:avLst/>
          </a:prstGeom>
          <a:noFill/>
          <a:ln w="9525">
            <a:solidFill>
              <a:schemeClr val="accent2"/>
            </a:solidFill>
            <a:round/>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304" name="Line 40"/>
          <p:cNvSpPr>
            <a:spLocks noChangeShapeType="1"/>
          </p:cNvSpPr>
          <p:nvPr/>
        </p:nvSpPr>
        <p:spPr bwMode="auto">
          <a:xfrm flipV="1">
            <a:off x="5605462" y="4670425"/>
            <a:ext cx="0" cy="46038"/>
          </a:xfrm>
          <a:prstGeom prst="line">
            <a:avLst/>
          </a:prstGeom>
          <a:noFill/>
          <a:ln w="9525">
            <a:solidFill>
              <a:srgbClr val="FFFFFF"/>
            </a:solidFill>
            <a:round/>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305" name="Line 41"/>
          <p:cNvSpPr>
            <a:spLocks noChangeShapeType="1"/>
          </p:cNvSpPr>
          <p:nvPr/>
        </p:nvSpPr>
        <p:spPr bwMode="auto">
          <a:xfrm flipV="1">
            <a:off x="6611937" y="4670425"/>
            <a:ext cx="1588" cy="46038"/>
          </a:xfrm>
          <a:prstGeom prst="line">
            <a:avLst/>
          </a:prstGeom>
          <a:noFill/>
          <a:ln w="9525">
            <a:solidFill>
              <a:srgbClr val="FFFFFF"/>
            </a:solidFill>
            <a:round/>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306" name="Line 42"/>
          <p:cNvSpPr>
            <a:spLocks noChangeShapeType="1"/>
          </p:cNvSpPr>
          <p:nvPr/>
        </p:nvSpPr>
        <p:spPr bwMode="auto">
          <a:xfrm flipV="1">
            <a:off x="7616825" y="4670425"/>
            <a:ext cx="0" cy="46038"/>
          </a:xfrm>
          <a:prstGeom prst="line">
            <a:avLst/>
          </a:prstGeom>
          <a:noFill/>
          <a:ln w="9525">
            <a:solidFill>
              <a:srgbClr val="FFFFFF"/>
            </a:solidFill>
            <a:round/>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307" name="Line 43"/>
          <p:cNvSpPr>
            <a:spLocks noChangeShapeType="1"/>
          </p:cNvSpPr>
          <p:nvPr/>
        </p:nvSpPr>
        <p:spPr bwMode="auto">
          <a:xfrm flipV="1">
            <a:off x="8609012" y="4670425"/>
            <a:ext cx="1588" cy="46038"/>
          </a:xfrm>
          <a:prstGeom prst="line">
            <a:avLst/>
          </a:prstGeom>
          <a:noFill/>
          <a:ln w="9525">
            <a:solidFill>
              <a:srgbClr val="FFFFFF"/>
            </a:solidFill>
            <a:round/>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308" name="Line 44"/>
          <p:cNvSpPr>
            <a:spLocks noChangeShapeType="1"/>
          </p:cNvSpPr>
          <p:nvPr/>
        </p:nvSpPr>
        <p:spPr bwMode="auto">
          <a:xfrm>
            <a:off x="4556125" y="2332038"/>
            <a:ext cx="36512" cy="1587"/>
          </a:xfrm>
          <a:prstGeom prst="line">
            <a:avLst/>
          </a:prstGeom>
          <a:noFill/>
          <a:ln w="9525">
            <a:solidFill>
              <a:srgbClr val="FFFFFF"/>
            </a:solidFill>
            <a:round/>
            <a:headEnd/>
            <a:tailEnd/>
          </a:ln>
        </p:spPr>
        <p:txBody>
          <a:bodyPr>
            <a:prstTxWarp prst="textNoShape">
              <a:avLst/>
            </a:prstTxWarp>
          </a:bodyPr>
          <a:lstStyle/>
          <a:p>
            <a:pPr defTabSz="457200" fontAlgn="auto">
              <a:spcBef>
                <a:spcPts val="0"/>
              </a:spcBef>
              <a:spcAft>
                <a:spcPts val="0"/>
              </a:spcAft>
            </a:pPr>
            <a:endParaRPr lang="lt-LT" sz="2800">
              <a:solidFill>
                <a:prstClr val="black"/>
              </a:solidFill>
              <a:latin typeface="Arial" panose="020B0604020202020204" pitchFamily="34" charset="0"/>
              <a:cs typeface="Arial" panose="020B0604020202020204" pitchFamily="34" charset="0"/>
            </a:endParaRPr>
          </a:p>
        </p:txBody>
      </p:sp>
      <p:sp>
        <p:nvSpPr>
          <p:cNvPr id="651309" name="Text Box 45"/>
          <p:cNvSpPr txBox="1">
            <a:spLocks noChangeArrowheads="1"/>
          </p:cNvSpPr>
          <p:nvPr/>
        </p:nvSpPr>
        <p:spPr bwMode="auto">
          <a:xfrm rot="-5400000">
            <a:off x="3114675" y="3309829"/>
            <a:ext cx="2052638" cy="646331"/>
          </a:xfrm>
          <a:prstGeom prst="rect">
            <a:avLst/>
          </a:prstGeom>
          <a:noFill/>
          <a:ln w="9525">
            <a:noFill/>
            <a:miter lim="800000"/>
            <a:headEnd/>
            <a:tailEnd/>
          </a:ln>
          <a:effectLst/>
        </p:spPr>
        <p:txBody>
          <a:bodyPr>
            <a:prstTxWarp prst="textNoShape">
              <a:avLst/>
            </a:prstTxWarp>
            <a:spAutoFit/>
          </a:bodyPr>
          <a:lstStyle/>
          <a:p>
            <a:pPr algn="ctr" defTabSz="457200" fontAlgn="auto">
              <a:spcBef>
                <a:spcPts val="0"/>
              </a:spcBef>
              <a:spcAft>
                <a:spcPts val="0"/>
              </a:spcAft>
            </a:pPr>
            <a:r>
              <a:rPr lang="lv-LV" dirty="0">
                <a:solidFill>
                  <a:prstClr val="black"/>
                </a:solidFill>
                <a:latin typeface="Arial" panose="020B0604020202020204" pitchFamily="34" charset="0"/>
                <a:cs typeface="Arial" panose="020B0604020202020204" pitchFamily="34" charset="0"/>
              </a:rPr>
              <a:t>Subjekti ar DE</a:t>
            </a:r>
            <a:r>
              <a:rPr lang="en-US" dirty="0">
                <a:solidFill>
                  <a:prstClr val="black"/>
                </a:solidFill>
                <a:latin typeface="Arial" panose="020B0604020202020204" pitchFamily="34" charset="0"/>
                <a:cs typeface="Arial" panose="020B0604020202020204" pitchFamily="34" charset="0"/>
              </a:rPr>
              <a:t> (%)</a:t>
            </a:r>
          </a:p>
        </p:txBody>
      </p:sp>
      <p:sp>
        <p:nvSpPr>
          <p:cNvPr id="651310" name="Rectangle 46"/>
          <p:cNvSpPr>
            <a:spLocks noChangeArrowheads="1"/>
          </p:cNvSpPr>
          <p:nvPr/>
        </p:nvSpPr>
        <p:spPr bwMode="auto">
          <a:xfrm>
            <a:off x="4435475" y="4572000"/>
            <a:ext cx="113814" cy="246221"/>
          </a:xfrm>
          <a:prstGeom prst="rect">
            <a:avLst/>
          </a:prstGeom>
          <a:noFill/>
          <a:ln w="9525">
            <a:noFill/>
            <a:miter lim="800000"/>
            <a:headEnd/>
            <a:tailEnd/>
          </a:ln>
        </p:spPr>
        <p:txBody>
          <a:bodyPr wrap="none" lIns="0" tIns="0" rIns="0" bIns="0">
            <a:prstTxWarp prst="textNoShape">
              <a:avLst/>
            </a:prstTxWarp>
            <a:spAutoFit/>
          </a:bodyPr>
          <a:lstStyle/>
          <a:p>
            <a:pPr defTabSz="457200" fontAlgn="auto">
              <a:spcBef>
                <a:spcPts val="0"/>
              </a:spcBef>
              <a:spcAft>
                <a:spcPts val="0"/>
              </a:spcAft>
            </a:pPr>
            <a:r>
              <a:rPr lang="en-US" sz="1600">
                <a:solidFill>
                  <a:prstClr val="black"/>
                </a:solidFill>
                <a:latin typeface="Arial" panose="020B0604020202020204" pitchFamily="34" charset="0"/>
                <a:cs typeface="Arial" panose="020B0604020202020204" pitchFamily="34" charset="0"/>
              </a:rPr>
              <a:t>0</a:t>
            </a:r>
            <a:endParaRPr lang="en-US" sz="2400">
              <a:solidFill>
                <a:prstClr val="black"/>
              </a:solidFill>
              <a:latin typeface="Arial" panose="020B0604020202020204" pitchFamily="34" charset="0"/>
              <a:cs typeface="Arial" panose="020B0604020202020204" pitchFamily="34" charset="0"/>
            </a:endParaRPr>
          </a:p>
        </p:txBody>
      </p:sp>
      <p:sp>
        <p:nvSpPr>
          <p:cNvPr id="651311" name="Rectangle 47"/>
          <p:cNvSpPr>
            <a:spLocks noChangeArrowheads="1"/>
          </p:cNvSpPr>
          <p:nvPr/>
        </p:nvSpPr>
        <p:spPr bwMode="auto">
          <a:xfrm>
            <a:off x="4364037" y="4102100"/>
            <a:ext cx="227626" cy="246221"/>
          </a:xfrm>
          <a:prstGeom prst="rect">
            <a:avLst/>
          </a:prstGeom>
          <a:noFill/>
          <a:ln w="9525">
            <a:noFill/>
            <a:miter lim="800000"/>
            <a:headEnd/>
            <a:tailEnd/>
          </a:ln>
        </p:spPr>
        <p:txBody>
          <a:bodyPr wrap="none" lIns="0" tIns="0" rIns="0" bIns="0">
            <a:prstTxWarp prst="textNoShape">
              <a:avLst/>
            </a:prstTxWarp>
            <a:spAutoFit/>
          </a:bodyPr>
          <a:lstStyle/>
          <a:p>
            <a:pPr defTabSz="457200" fontAlgn="auto">
              <a:spcBef>
                <a:spcPts val="0"/>
              </a:spcBef>
              <a:spcAft>
                <a:spcPts val="0"/>
              </a:spcAft>
            </a:pPr>
            <a:r>
              <a:rPr lang="en-US" sz="1600">
                <a:solidFill>
                  <a:prstClr val="black"/>
                </a:solidFill>
                <a:latin typeface="Arial" panose="020B0604020202020204" pitchFamily="34" charset="0"/>
                <a:cs typeface="Arial" panose="020B0604020202020204" pitchFamily="34" charset="0"/>
              </a:rPr>
              <a:t>20</a:t>
            </a:r>
            <a:endParaRPr lang="en-US" sz="2400">
              <a:solidFill>
                <a:prstClr val="black"/>
              </a:solidFill>
              <a:latin typeface="Arial" panose="020B0604020202020204" pitchFamily="34" charset="0"/>
              <a:cs typeface="Arial" panose="020B0604020202020204" pitchFamily="34" charset="0"/>
            </a:endParaRPr>
          </a:p>
        </p:txBody>
      </p:sp>
      <p:sp>
        <p:nvSpPr>
          <p:cNvPr id="651312" name="Rectangle 48"/>
          <p:cNvSpPr>
            <a:spLocks noChangeArrowheads="1"/>
          </p:cNvSpPr>
          <p:nvPr/>
        </p:nvSpPr>
        <p:spPr bwMode="auto">
          <a:xfrm>
            <a:off x="4364037" y="3640138"/>
            <a:ext cx="227626" cy="246221"/>
          </a:xfrm>
          <a:prstGeom prst="rect">
            <a:avLst/>
          </a:prstGeom>
          <a:noFill/>
          <a:ln w="9525">
            <a:noFill/>
            <a:miter lim="800000"/>
            <a:headEnd/>
            <a:tailEnd/>
          </a:ln>
        </p:spPr>
        <p:txBody>
          <a:bodyPr wrap="none" lIns="0" tIns="0" rIns="0" bIns="0">
            <a:prstTxWarp prst="textNoShape">
              <a:avLst/>
            </a:prstTxWarp>
            <a:spAutoFit/>
          </a:bodyPr>
          <a:lstStyle/>
          <a:p>
            <a:pPr defTabSz="457200" fontAlgn="auto">
              <a:spcBef>
                <a:spcPts val="0"/>
              </a:spcBef>
              <a:spcAft>
                <a:spcPts val="0"/>
              </a:spcAft>
            </a:pPr>
            <a:r>
              <a:rPr lang="en-US" sz="1600">
                <a:solidFill>
                  <a:prstClr val="black"/>
                </a:solidFill>
                <a:latin typeface="Arial" panose="020B0604020202020204" pitchFamily="34" charset="0"/>
                <a:cs typeface="Arial" panose="020B0604020202020204" pitchFamily="34" charset="0"/>
              </a:rPr>
              <a:t>40</a:t>
            </a:r>
            <a:endParaRPr lang="en-US" sz="2400">
              <a:solidFill>
                <a:prstClr val="black"/>
              </a:solidFill>
              <a:latin typeface="Arial" panose="020B0604020202020204" pitchFamily="34" charset="0"/>
              <a:cs typeface="Arial" panose="020B0604020202020204" pitchFamily="34" charset="0"/>
            </a:endParaRPr>
          </a:p>
        </p:txBody>
      </p:sp>
      <p:sp>
        <p:nvSpPr>
          <p:cNvPr id="651313" name="Rectangle 49"/>
          <p:cNvSpPr>
            <a:spLocks noChangeArrowheads="1"/>
          </p:cNvSpPr>
          <p:nvPr/>
        </p:nvSpPr>
        <p:spPr bwMode="auto">
          <a:xfrm>
            <a:off x="4364037" y="3170238"/>
            <a:ext cx="227626" cy="246221"/>
          </a:xfrm>
          <a:prstGeom prst="rect">
            <a:avLst/>
          </a:prstGeom>
          <a:noFill/>
          <a:ln w="9525">
            <a:noFill/>
            <a:miter lim="800000"/>
            <a:headEnd/>
            <a:tailEnd/>
          </a:ln>
        </p:spPr>
        <p:txBody>
          <a:bodyPr wrap="none" lIns="0" tIns="0" rIns="0" bIns="0">
            <a:prstTxWarp prst="textNoShape">
              <a:avLst/>
            </a:prstTxWarp>
            <a:spAutoFit/>
          </a:bodyPr>
          <a:lstStyle/>
          <a:p>
            <a:pPr defTabSz="457200" fontAlgn="auto">
              <a:spcBef>
                <a:spcPts val="0"/>
              </a:spcBef>
              <a:spcAft>
                <a:spcPts val="0"/>
              </a:spcAft>
            </a:pPr>
            <a:r>
              <a:rPr lang="en-US" sz="1600">
                <a:solidFill>
                  <a:prstClr val="black"/>
                </a:solidFill>
                <a:latin typeface="Arial" panose="020B0604020202020204" pitchFamily="34" charset="0"/>
                <a:cs typeface="Arial" panose="020B0604020202020204" pitchFamily="34" charset="0"/>
              </a:rPr>
              <a:t>60</a:t>
            </a:r>
            <a:endParaRPr lang="en-US" sz="2400">
              <a:solidFill>
                <a:prstClr val="black"/>
              </a:solidFill>
              <a:latin typeface="Arial" panose="020B0604020202020204" pitchFamily="34" charset="0"/>
              <a:cs typeface="Arial" panose="020B0604020202020204" pitchFamily="34" charset="0"/>
            </a:endParaRPr>
          </a:p>
        </p:txBody>
      </p:sp>
      <p:sp>
        <p:nvSpPr>
          <p:cNvPr id="651314" name="Rectangle 50"/>
          <p:cNvSpPr>
            <a:spLocks noChangeArrowheads="1"/>
          </p:cNvSpPr>
          <p:nvPr/>
        </p:nvSpPr>
        <p:spPr bwMode="auto">
          <a:xfrm>
            <a:off x="4364037" y="2700338"/>
            <a:ext cx="227626" cy="246221"/>
          </a:xfrm>
          <a:prstGeom prst="rect">
            <a:avLst/>
          </a:prstGeom>
          <a:noFill/>
          <a:ln w="9525">
            <a:noFill/>
            <a:miter lim="800000"/>
            <a:headEnd/>
            <a:tailEnd/>
          </a:ln>
        </p:spPr>
        <p:txBody>
          <a:bodyPr wrap="none" lIns="0" tIns="0" rIns="0" bIns="0">
            <a:prstTxWarp prst="textNoShape">
              <a:avLst/>
            </a:prstTxWarp>
            <a:spAutoFit/>
          </a:bodyPr>
          <a:lstStyle/>
          <a:p>
            <a:pPr defTabSz="457200" fontAlgn="auto">
              <a:spcBef>
                <a:spcPts val="0"/>
              </a:spcBef>
              <a:spcAft>
                <a:spcPts val="0"/>
              </a:spcAft>
            </a:pPr>
            <a:r>
              <a:rPr lang="en-US" sz="1600">
                <a:solidFill>
                  <a:prstClr val="black"/>
                </a:solidFill>
                <a:latin typeface="Arial" panose="020B0604020202020204" pitchFamily="34" charset="0"/>
                <a:cs typeface="Arial" panose="020B0604020202020204" pitchFamily="34" charset="0"/>
              </a:rPr>
              <a:t>80</a:t>
            </a:r>
            <a:endParaRPr lang="en-US" sz="2400">
              <a:solidFill>
                <a:prstClr val="black"/>
              </a:solidFill>
              <a:latin typeface="Arial" panose="020B0604020202020204" pitchFamily="34" charset="0"/>
              <a:cs typeface="Arial" panose="020B0604020202020204" pitchFamily="34" charset="0"/>
            </a:endParaRPr>
          </a:p>
        </p:txBody>
      </p:sp>
      <p:sp>
        <p:nvSpPr>
          <p:cNvPr id="651315" name="Rectangle 51"/>
          <p:cNvSpPr>
            <a:spLocks noChangeArrowheads="1"/>
          </p:cNvSpPr>
          <p:nvPr/>
        </p:nvSpPr>
        <p:spPr bwMode="auto">
          <a:xfrm>
            <a:off x="4306887" y="2209800"/>
            <a:ext cx="341440" cy="246221"/>
          </a:xfrm>
          <a:prstGeom prst="rect">
            <a:avLst/>
          </a:prstGeom>
          <a:noFill/>
          <a:ln w="9525">
            <a:noFill/>
            <a:miter lim="800000"/>
            <a:headEnd/>
            <a:tailEnd/>
          </a:ln>
        </p:spPr>
        <p:txBody>
          <a:bodyPr wrap="none" lIns="0" tIns="0" rIns="0" bIns="0">
            <a:prstTxWarp prst="textNoShape">
              <a:avLst/>
            </a:prstTxWarp>
            <a:spAutoFit/>
          </a:bodyPr>
          <a:lstStyle/>
          <a:p>
            <a:pPr defTabSz="457200" fontAlgn="auto">
              <a:spcBef>
                <a:spcPts val="0"/>
              </a:spcBef>
              <a:spcAft>
                <a:spcPts val="0"/>
              </a:spcAft>
            </a:pPr>
            <a:r>
              <a:rPr lang="en-US" sz="1600">
                <a:solidFill>
                  <a:prstClr val="black"/>
                </a:solidFill>
                <a:latin typeface="Arial" panose="020B0604020202020204" pitchFamily="34" charset="0"/>
                <a:cs typeface="Arial" panose="020B0604020202020204" pitchFamily="34" charset="0"/>
              </a:rPr>
              <a:t>100</a:t>
            </a:r>
            <a:endParaRPr lang="en-US" sz="2400">
              <a:solidFill>
                <a:prstClr val="black"/>
              </a:solidFill>
              <a:latin typeface="Arial" panose="020B0604020202020204" pitchFamily="34" charset="0"/>
              <a:cs typeface="Arial" panose="020B0604020202020204" pitchFamily="34" charset="0"/>
            </a:endParaRPr>
          </a:p>
        </p:txBody>
      </p:sp>
      <p:sp>
        <p:nvSpPr>
          <p:cNvPr id="651318" name="Text Box 54"/>
          <p:cNvSpPr txBox="1">
            <a:spLocks noChangeArrowheads="1"/>
          </p:cNvSpPr>
          <p:nvPr/>
        </p:nvSpPr>
        <p:spPr bwMode="auto">
          <a:xfrm>
            <a:off x="4343400" y="4694238"/>
            <a:ext cx="876299" cy="263171"/>
          </a:xfrm>
          <a:prstGeom prst="rect">
            <a:avLst/>
          </a:prstGeom>
          <a:noFill/>
          <a:ln w="9525">
            <a:noFill/>
            <a:miter lim="800000"/>
            <a:headEnd/>
            <a:tailEnd/>
          </a:ln>
          <a:effectLst/>
        </p:spPr>
        <p:txBody>
          <a:bodyPr wrap="square" lIns="92985" tIns="46493" rIns="92985" bIns="46493">
            <a:prstTxWarp prst="textNoShape">
              <a:avLst/>
            </a:prstTxWarp>
            <a:spAutoFit/>
          </a:bodyPr>
          <a:lstStyle/>
          <a:p>
            <a:pPr defTabSz="457200" fontAlgn="auto">
              <a:spcBef>
                <a:spcPct val="50000"/>
              </a:spcBef>
              <a:spcAft>
                <a:spcPts val="500"/>
              </a:spcAft>
            </a:pPr>
            <a:r>
              <a:rPr lang="en-US" sz="1100" dirty="0" err="1">
                <a:solidFill>
                  <a:prstClr val="black"/>
                </a:solidFill>
                <a:latin typeface="Arial" panose="020B0604020202020204" pitchFamily="34" charset="0"/>
                <a:cs typeface="Arial" panose="020B0604020202020204" pitchFamily="34" charset="0"/>
              </a:rPr>
              <a:t>n</a:t>
            </a:r>
            <a:r>
              <a:rPr lang="en-US" sz="1100"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 </a:t>
            </a:r>
          </a:p>
        </p:txBody>
      </p:sp>
      <p:sp>
        <p:nvSpPr>
          <p:cNvPr id="651320" name="Rectangle 56"/>
          <p:cNvSpPr>
            <a:spLocks noChangeArrowheads="1"/>
          </p:cNvSpPr>
          <p:nvPr/>
        </p:nvSpPr>
        <p:spPr bwMode="auto">
          <a:xfrm>
            <a:off x="304800" y="1905000"/>
            <a:ext cx="3671887" cy="3268662"/>
          </a:xfrm>
          <a:prstGeom prst="rect">
            <a:avLst/>
          </a:prstGeom>
          <a:noFill/>
          <a:ln w="9525">
            <a:noFill/>
            <a:miter lim="800000"/>
            <a:headEnd/>
            <a:tailEnd/>
          </a:ln>
          <a:effectLst/>
        </p:spPr>
        <p:txBody>
          <a:bodyPr>
            <a:prstTxWarp prst="textNoShape">
              <a:avLst/>
            </a:prstTxWarp>
          </a:bodyPr>
          <a:lstStyle/>
          <a:p>
            <a:pPr marL="342900" indent="-342900" defTabSz="457200" fontAlgn="auto">
              <a:lnSpc>
                <a:spcPct val="90000"/>
              </a:lnSpc>
              <a:spcBef>
                <a:spcPct val="20000"/>
              </a:spcBef>
              <a:spcAft>
                <a:spcPts val="0"/>
              </a:spcAft>
              <a:buFontTx/>
              <a:buChar char="•"/>
            </a:pPr>
            <a:r>
              <a:rPr lang="en-US" b="1" dirty="0">
                <a:solidFill>
                  <a:prstClr val="black"/>
                </a:solidFill>
                <a:latin typeface="Arial" panose="020B0604020202020204" pitchFamily="34" charset="0"/>
                <a:cs typeface="Arial" panose="020B0604020202020204" pitchFamily="34" charset="0"/>
              </a:rPr>
              <a:t>30 mil</a:t>
            </a:r>
            <a:r>
              <a:rPr lang="lv-LV" b="1" dirty="0">
                <a:solidFill>
                  <a:prstClr val="black"/>
                </a:solidFill>
                <a:latin typeface="Arial" panose="020B0604020202020204" pitchFamily="34" charset="0"/>
                <a:cs typeface="Arial" panose="020B0604020202020204" pitchFamily="34" charset="0"/>
              </a:rPr>
              <a:t>joni ASV</a:t>
            </a:r>
            <a:endParaRPr lang="en-US" b="1" dirty="0">
              <a:solidFill>
                <a:prstClr val="black"/>
              </a:solidFill>
              <a:latin typeface="Arial" panose="020B0604020202020204" pitchFamily="34" charset="0"/>
              <a:cs typeface="Arial" panose="020B0604020202020204" pitchFamily="34" charset="0"/>
            </a:endParaRPr>
          </a:p>
          <a:p>
            <a:pPr marL="342900" indent="-342900" defTabSz="457200" fontAlgn="auto">
              <a:lnSpc>
                <a:spcPct val="90000"/>
              </a:lnSpc>
              <a:spcBef>
                <a:spcPct val="20000"/>
              </a:spcBef>
              <a:spcAft>
                <a:spcPts val="0"/>
              </a:spcAft>
              <a:buFontTx/>
              <a:buChar char="•"/>
            </a:pPr>
            <a:r>
              <a:rPr lang="lv-LV" b="1" dirty="0">
                <a:solidFill>
                  <a:prstClr val="black"/>
                </a:solidFill>
                <a:latin typeface="Arial" panose="020B0604020202020204" pitchFamily="34" charset="0"/>
                <a:cs typeface="Arial" panose="020B0604020202020204" pitchFamily="34" charset="0"/>
              </a:rPr>
              <a:t>Izplatība saistībā ar vīriešu vecumu</a:t>
            </a:r>
            <a:endParaRPr lang="en-US" b="1" dirty="0">
              <a:solidFill>
                <a:prstClr val="black"/>
              </a:solidFill>
              <a:latin typeface="Arial" panose="020B0604020202020204" pitchFamily="34" charset="0"/>
              <a:cs typeface="Arial" panose="020B0604020202020204" pitchFamily="34" charset="0"/>
            </a:endParaRPr>
          </a:p>
          <a:p>
            <a:pPr marL="742950" lvl="1" indent="-285750" defTabSz="457200" fontAlgn="auto">
              <a:lnSpc>
                <a:spcPct val="90000"/>
              </a:lnSpc>
              <a:spcBef>
                <a:spcPct val="20000"/>
              </a:spcBef>
              <a:spcAft>
                <a:spcPts val="0"/>
              </a:spcAft>
              <a:buFontTx/>
              <a:buChar char="–"/>
            </a:pPr>
            <a:r>
              <a:rPr lang="en-US" dirty="0">
                <a:solidFill>
                  <a:prstClr val="black"/>
                </a:solidFill>
                <a:latin typeface="Arial" panose="020B0604020202020204" pitchFamily="34" charset="0"/>
                <a:cs typeface="Arial" panose="020B0604020202020204" pitchFamily="34" charset="0"/>
              </a:rPr>
              <a:t>9% </a:t>
            </a:r>
            <a:r>
              <a:rPr lang="lv-LV"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40 </a:t>
            </a:r>
            <a:r>
              <a:rPr lang="lv-LV" dirty="0">
                <a:solidFill>
                  <a:prstClr val="black"/>
                </a:solidFill>
                <a:latin typeface="Arial" panose="020B0604020202020204" pitchFamily="34" charset="0"/>
                <a:cs typeface="Arial" panose="020B0604020202020204" pitchFamily="34" charset="0"/>
              </a:rPr>
              <a:t>līdz </a:t>
            </a:r>
            <a:r>
              <a:rPr lang="en-US" dirty="0">
                <a:solidFill>
                  <a:prstClr val="black"/>
                </a:solidFill>
                <a:latin typeface="Arial" panose="020B0604020202020204" pitchFamily="34" charset="0"/>
                <a:cs typeface="Arial" panose="020B0604020202020204" pitchFamily="34" charset="0"/>
              </a:rPr>
              <a:t>49</a:t>
            </a:r>
            <a:r>
              <a:rPr lang="lv-LV" dirty="0">
                <a:solidFill>
                  <a:prstClr val="black"/>
                </a:solidFill>
                <a:latin typeface="Arial" panose="020B0604020202020204" pitchFamily="34" charset="0"/>
                <a:cs typeface="Arial" panose="020B0604020202020204" pitchFamily="34" charset="0"/>
              </a:rPr>
              <a:t> gadu vecumam</a:t>
            </a:r>
            <a:endParaRPr lang="en-US" dirty="0">
              <a:solidFill>
                <a:prstClr val="black"/>
              </a:solidFill>
              <a:latin typeface="Arial" panose="020B0604020202020204" pitchFamily="34" charset="0"/>
              <a:cs typeface="Arial" panose="020B0604020202020204" pitchFamily="34" charset="0"/>
            </a:endParaRPr>
          </a:p>
          <a:p>
            <a:pPr marL="742950" lvl="1" indent="-285750" defTabSz="457200" fontAlgn="auto">
              <a:lnSpc>
                <a:spcPct val="90000"/>
              </a:lnSpc>
              <a:spcBef>
                <a:spcPct val="20000"/>
              </a:spcBef>
              <a:spcAft>
                <a:spcPts val="0"/>
              </a:spcAft>
              <a:buFontTx/>
              <a:buChar char="–"/>
            </a:pPr>
            <a:r>
              <a:rPr lang="en-US" dirty="0">
                <a:solidFill>
                  <a:prstClr val="black"/>
                </a:solidFill>
                <a:latin typeface="Arial" panose="020B0604020202020204" pitchFamily="34" charset="0"/>
                <a:cs typeface="Arial" panose="020B0604020202020204" pitchFamily="34" charset="0"/>
              </a:rPr>
              <a:t>15% </a:t>
            </a:r>
            <a:r>
              <a:rPr lang="lv-LV"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50 </a:t>
            </a:r>
            <a:r>
              <a:rPr lang="lv-LV" dirty="0">
                <a:solidFill>
                  <a:prstClr val="black"/>
                </a:solidFill>
                <a:latin typeface="Arial" panose="020B0604020202020204" pitchFamily="34" charset="0"/>
                <a:cs typeface="Arial" panose="020B0604020202020204" pitchFamily="34" charset="0"/>
              </a:rPr>
              <a:t>līdz</a:t>
            </a:r>
            <a:r>
              <a:rPr lang="en-US" dirty="0">
                <a:solidFill>
                  <a:prstClr val="black"/>
                </a:solidFill>
                <a:latin typeface="Arial" panose="020B0604020202020204" pitchFamily="34" charset="0"/>
                <a:cs typeface="Arial" panose="020B0604020202020204" pitchFamily="34" charset="0"/>
              </a:rPr>
              <a:t> 59</a:t>
            </a:r>
            <a:r>
              <a:rPr lang="lv-LV" dirty="0">
                <a:solidFill>
                  <a:prstClr val="black"/>
                </a:solidFill>
                <a:latin typeface="Arial" panose="020B0604020202020204" pitchFamily="34" charset="0"/>
                <a:cs typeface="Arial" panose="020B0604020202020204" pitchFamily="34" charset="0"/>
              </a:rPr>
              <a:t> gadu vecumam</a:t>
            </a:r>
            <a:endParaRPr lang="en-US" dirty="0">
              <a:solidFill>
                <a:prstClr val="black"/>
              </a:solidFill>
              <a:latin typeface="Arial" panose="020B0604020202020204" pitchFamily="34" charset="0"/>
              <a:cs typeface="Arial" panose="020B0604020202020204" pitchFamily="34" charset="0"/>
            </a:endParaRPr>
          </a:p>
          <a:p>
            <a:pPr marL="742950" lvl="1" indent="-285750" defTabSz="457200" fontAlgn="auto">
              <a:lnSpc>
                <a:spcPct val="90000"/>
              </a:lnSpc>
              <a:spcBef>
                <a:spcPct val="20000"/>
              </a:spcBef>
              <a:spcAft>
                <a:spcPts val="0"/>
              </a:spcAft>
              <a:buFontTx/>
              <a:buChar char="–"/>
            </a:pPr>
            <a:r>
              <a:rPr lang="en-US" dirty="0">
                <a:solidFill>
                  <a:prstClr val="black"/>
                </a:solidFill>
                <a:latin typeface="Arial" panose="020B0604020202020204" pitchFamily="34" charset="0"/>
                <a:cs typeface="Arial" panose="020B0604020202020204" pitchFamily="34" charset="0"/>
              </a:rPr>
              <a:t>42% </a:t>
            </a:r>
            <a:r>
              <a:rPr lang="lv-LV"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60 </a:t>
            </a:r>
            <a:r>
              <a:rPr lang="lv-LV" dirty="0">
                <a:solidFill>
                  <a:prstClr val="black"/>
                </a:solidFill>
                <a:latin typeface="Arial" panose="020B0604020202020204" pitchFamily="34" charset="0"/>
                <a:cs typeface="Arial" panose="020B0604020202020204" pitchFamily="34" charset="0"/>
              </a:rPr>
              <a:t>gadiem un vecākiem</a:t>
            </a:r>
            <a:endParaRPr lang="en-US" dirty="0">
              <a:solidFill>
                <a:prstClr val="black"/>
              </a:solidFill>
              <a:latin typeface="Arial" panose="020B0604020202020204" pitchFamily="34" charset="0"/>
              <a:cs typeface="Arial" panose="020B0604020202020204" pitchFamily="34" charset="0"/>
            </a:endParaRPr>
          </a:p>
          <a:p>
            <a:pPr marL="342900" indent="-342900" defTabSz="457200" fontAlgn="auto">
              <a:lnSpc>
                <a:spcPct val="90000"/>
              </a:lnSpc>
              <a:spcBef>
                <a:spcPct val="20000"/>
              </a:spcBef>
              <a:spcAft>
                <a:spcPts val="0"/>
              </a:spcAft>
              <a:buFontTx/>
              <a:buChar char="•"/>
            </a:pPr>
            <a:r>
              <a:rPr lang="lv-LV" b="1" dirty="0">
                <a:solidFill>
                  <a:prstClr val="black"/>
                </a:solidFill>
                <a:latin typeface="Arial" panose="020B0604020202020204" pitchFamily="34" charset="0"/>
                <a:cs typeface="Arial" panose="020B0604020202020204" pitchFamily="34" charset="0"/>
              </a:rPr>
              <a:t>Bieži saistās ar citām medicīniskām problēmām</a:t>
            </a:r>
            <a:endParaRPr lang="en-US"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802916"/>
      </p:ext>
    </p:extLst>
  </p:cSld>
  <p:clrMapOvr>
    <a:masterClrMapping/>
  </p:clrMapOvr>
  <p:transition>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a:xfrm>
            <a:off x="609601" y="304800"/>
            <a:ext cx="8210550" cy="615950"/>
          </a:xfrm>
          <a:noFill/>
          <a:ln/>
        </p:spPr>
        <p:txBody>
          <a:bodyPr lIns="90488" tIns="44450" rIns="90488" bIns="44450"/>
          <a:lstStyle/>
          <a:p>
            <a:r>
              <a:rPr lang="lv-LV" sz="3200" b="1" dirty="0">
                <a:latin typeface="Arial" panose="020B0604020202020204" pitchFamily="34" charset="0"/>
                <a:cs typeface="Arial" panose="020B0604020202020204" pitchFamily="34" charset="0"/>
              </a:rPr>
              <a:t>Medikamenti, kuri vecina ED attīstību</a:t>
            </a:r>
            <a:endParaRPr lang="en-US" sz="3200" b="1" dirty="0">
              <a:latin typeface="Arial" panose="020B0604020202020204" pitchFamily="34" charset="0"/>
              <a:cs typeface="Arial" panose="020B0604020202020204" pitchFamily="34" charset="0"/>
            </a:endParaRPr>
          </a:p>
        </p:txBody>
      </p:sp>
      <p:sp>
        <p:nvSpPr>
          <p:cNvPr id="667651" name="Rectangle 3"/>
          <p:cNvSpPr>
            <a:spLocks noGrp="1" noChangeArrowheads="1"/>
          </p:cNvSpPr>
          <p:nvPr>
            <p:ph type="body" sz="half" idx="1"/>
          </p:nvPr>
        </p:nvSpPr>
        <p:spPr>
          <a:xfrm>
            <a:off x="251520" y="1124744"/>
            <a:ext cx="4478338" cy="4679950"/>
          </a:xfrm>
          <a:noFill/>
          <a:ln/>
        </p:spPr>
        <p:txBody>
          <a:bodyPr lIns="90488" tIns="44450" rIns="90488" bIns="44450">
            <a:noAutofit/>
          </a:bodyPr>
          <a:lstStyle/>
          <a:p>
            <a:pPr>
              <a:lnSpc>
                <a:spcPct val="80000"/>
              </a:lnSpc>
              <a:buFont typeface="Wingdings" charset="2"/>
              <a:buChar char="Ø"/>
            </a:pPr>
            <a:r>
              <a:rPr lang="en-US" sz="1600" b="1" dirty="0">
                <a:latin typeface="Arial" panose="020B0604020202020204" pitchFamily="34" charset="0"/>
                <a:cs typeface="Arial" panose="020B0604020202020204" pitchFamily="34" charset="0"/>
              </a:rPr>
              <a:t>Al</a:t>
            </a:r>
            <a:r>
              <a:rPr lang="lv-LV" sz="1600" b="1" dirty="0">
                <a:latin typeface="Arial" panose="020B0604020202020204" pitchFamily="34" charset="0"/>
                <a:cs typeface="Arial" panose="020B0604020202020204" pitchFamily="34" charset="0"/>
              </a:rPr>
              <a:t>k</a:t>
            </a:r>
            <a:r>
              <a:rPr lang="en-US" sz="1600" b="1" dirty="0" err="1">
                <a:latin typeface="Arial" panose="020B0604020202020204" pitchFamily="34" charset="0"/>
                <a:cs typeface="Arial" panose="020B0604020202020204" pitchFamily="34" charset="0"/>
              </a:rPr>
              <a:t>ohol</a:t>
            </a:r>
            <a:r>
              <a:rPr lang="lv-LV" sz="1600" b="1" dirty="0">
                <a:latin typeface="Arial" panose="020B0604020202020204" pitchFamily="34" charset="0"/>
                <a:cs typeface="Arial" panose="020B0604020202020204" pitchFamily="34" charset="0"/>
              </a:rPr>
              <a:t>s</a:t>
            </a:r>
            <a:endParaRPr lang="en-US" sz="1600" b="1" dirty="0">
              <a:latin typeface="Arial" panose="020B0604020202020204" pitchFamily="34" charset="0"/>
              <a:cs typeface="Arial" panose="020B0604020202020204" pitchFamily="34" charset="0"/>
            </a:endParaRPr>
          </a:p>
          <a:p>
            <a:pPr>
              <a:lnSpc>
                <a:spcPct val="80000"/>
              </a:lnSpc>
              <a:buFont typeface="Wingdings" charset="2"/>
              <a:buChar char="Ø"/>
            </a:pPr>
            <a:r>
              <a:rPr lang="en-US" sz="1600" b="1" dirty="0" err="1">
                <a:latin typeface="Arial" panose="020B0604020202020204" pitchFamily="34" charset="0"/>
                <a:cs typeface="Arial" panose="020B0604020202020204" pitchFamily="34" charset="0"/>
              </a:rPr>
              <a:t>Estrog</a:t>
            </a:r>
            <a:r>
              <a:rPr lang="lv-LV" sz="1600" b="1" dirty="0">
                <a:latin typeface="Arial" panose="020B0604020202020204" pitchFamily="34" charset="0"/>
                <a:cs typeface="Arial" panose="020B0604020202020204" pitchFamily="34" charset="0"/>
              </a:rPr>
              <a:t>ē</a:t>
            </a:r>
            <a:r>
              <a:rPr lang="en-US" sz="1600" b="1" dirty="0" err="1">
                <a:latin typeface="Arial" panose="020B0604020202020204" pitchFamily="34" charset="0"/>
                <a:cs typeface="Arial" panose="020B0604020202020204" pitchFamily="34" charset="0"/>
              </a:rPr>
              <a:t>n</a:t>
            </a:r>
            <a:r>
              <a:rPr lang="lv-LV" sz="1600" b="1" dirty="0">
                <a:latin typeface="Arial" panose="020B0604020202020204" pitchFamily="34" charset="0"/>
                <a:cs typeface="Arial" panose="020B0604020202020204" pitchFamily="34" charset="0"/>
              </a:rPr>
              <a:t>i</a:t>
            </a:r>
            <a:endParaRPr lang="en-US" sz="1600" b="1" dirty="0">
              <a:latin typeface="Arial" panose="020B0604020202020204" pitchFamily="34" charset="0"/>
              <a:cs typeface="Arial" panose="020B0604020202020204" pitchFamily="34" charset="0"/>
            </a:endParaRPr>
          </a:p>
          <a:p>
            <a:pPr>
              <a:lnSpc>
                <a:spcPct val="80000"/>
              </a:lnSpc>
              <a:buFont typeface="Wingdings" charset="2"/>
              <a:buChar char="Ø"/>
            </a:pPr>
            <a:r>
              <a:rPr lang="en-US" sz="1600" b="1" dirty="0" err="1">
                <a:latin typeface="Arial" panose="020B0604020202020204" pitchFamily="34" charset="0"/>
                <a:cs typeface="Arial" panose="020B0604020202020204" pitchFamily="34" charset="0"/>
              </a:rPr>
              <a:t>Antiandrog</a:t>
            </a:r>
            <a:r>
              <a:rPr lang="lv-LV" sz="1600" b="1" dirty="0">
                <a:latin typeface="Arial" panose="020B0604020202020204" pitchFamily="34" charset="0"/>
                <a:cs typeface="Arial" panose="020B0604020202020204" pitchFamily="34" charset="0"/>
              </a:rPr>
              <a:t>ē</a:t>
            </a:r>
            <a:r>
              <a:rPr lang="en-US" sz="1600" b="1" dirty="0" err="1">
                <a:latin typeface="Arial" panose="020B0604020202020204" pitchFamily="34" charset="0"/>
                <a:cs typeface="Arial" panose="020B0604020202020204" pitchFamily="34" charset="0"/>
              </a:rPr>
              <a:t>n</a:t>
            </a:r>
            <a:r>
              <a:rPr lang="lv-LV" sz="1600" b="1" dirty="0">
                <a:latin typeface="Arial" panose="020B0604020202020204" pitchFamily="34" charset="0"/>
                <a:cs typeface="Arial" panose="020B0604020202020204" pitchFamily="34" charset="0"/>
              </a:rPr>
              <a:t>i</a:t>
            </a:r>
            <a:endParaRPr lang="en-US" sz="1600" b="1" dirty="0">
              <a:latin typeface="Arial" panose="020B0604020202020204" pitchFamily="34" charset="0"/>
              <a:cs typeface="Arial" panose="020B0604020202020204" pitchFamily="34" charset="0"/>
            </a:endParaRPr>
          </a:p>
          <a:p>
            <a:pPr>
              <a:lnSpc>
                <a:spcPct val="80000"/>
              </a:lnSpc>
              <a:buFont typeface="Wingdings" charset="2"/>
              <a:buChar char="Ø"/>
            </a:pPr>
            <a:r>
              <a:rPr lang="en-US" sz="1600" b="1" dirty="0">
                <a:latin typeface="Arial" panose="020B0604020202020204" pitchFamily="34" charset="0"/>
                <a:cs typeface="Arial" panose="020B0604020202020204" pitchFamily="34" charset="0"/>
              </a:rPr>
              <a:t>H</a:t>
            </a:r>
            <a:r>
              <a:rPr lang="en-US" sz="1600" b="1" baseline="-25000" dirty="0">
                <a:latin typeface="Arial" panose="020B0604020202020204" pitchFamily="34" charset="0"/>
                <a:cs typeface="Arial" panose="020B0604020202020204" pitchFamily="34" charset="0"/>
              </a:rPr>
              <a:t>2</a:t>
            </a:r>
            <a:r>
              <a:rPr lang="en-US" sz="1600" b="1" dirty="0">
                <a:latin typeface="Arial" panose="020B0604020202020204" pitchFamily="34" charset="0"/>
                <a:cs typeface="Arial" panose="020B0604020202020204" pitchFamily="34" charset="0"/>
              </a:rPr>
              <a:t>-receptor</a:t>
            </a:r>
            <a:r>
              <a:rPr lang="lv-LV" sz="1600" b="1" dirty="0">
                <a:latin typeface="Arial" panose="020B0604020202020204" pitchFamily="34" charset="0"/>
                <a:cs typeface="Arial" panose="020B0604020202020204" pitchFamily="34" charset="0"/>
              </a:rPr>
              <a:t>u</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blok</a:t>
            </a:r>
            <a:r>
              <a:rPr lang="lv-LV" sz="1600" b="1" dirty="0">
                <a:latin typeface="Arial" panose="020B0604020202020204" pitchFamily="34" charset="0"/>
                <a:cs typeface="Arial" panose="020B0604020202020204" pitchFamily="34" charset="0"/>
              </a:rPr>
              <a:t>atori</a:t>
            </a:r>
            <a:endParaRPr lang="en-US" sz="1600" b="1" dirty="0">
              <a:latin typeface="Arial" panose="020B0604020202020204" pitchFamily="34" charset="0"/>
              <a:cs typeface="Arial" panose="020B0604020202020204" pitchFamily="34" charset="0"/>
            </a:endParaRPr>
          </a:p>
          <a:p>
            <a:pPr>
              <a:lnSpc>
                <a:spcPct val="80000"/>
              </a:lnSpc>
              <a:buFont typeface="Wingdings" charset="2"/>
              <a:buChar char="Ø"/>
            </a:pPr>
            <a:r>
              <a:rPr lang="en-US" sz="1600" b="1" dirty="0" err="1">
                <a:latin typeface="Arial" panose="020B0604020202020204" pitchFamily="34" charset="0"/>
                <a:cs typeface="Arial" panose="020B0604020202020204" pitchFamily="34" charset="0"/>
              </a:rPr>
              <a:t>Antiholiner</a:t>
            </a:r>
            <a:r>
              <a:rPr lang="lv-LV" sz="1600" b="1" dirty="0">
                <a:latin typeface="Arial" panose="020B0604020202020204" pitchFamily="34" charset="0"/>
                <a:cs typeface="Arial" panose="020B0604020202020204" pitchFamily="34" charset="0"/>
              </a:rPr>
              <a:t>ģiķi</a:t>
            </a:r>
            <a:endParaRPr lang="en-US" sz="1600" b="1" dirty="0">
              <a:latin typeface="Arial" panose="020B0604020202020204" pitchFamily="34" charset="0"/>
              <a:cs typeface="Arial" panose="020B0604020202020204" pitchFamily="34" charset="0"/>
            </a:endParaRPr>
          </a:p>
          <a:p>
            <a:pPr>
              <a:lnSpc>
                <a:spcPct val="80000"/>
              </a:lnSpc>
              <a:buFont typeface="Wingdings" charset="2"/>
              <a:buChar char="Ø"/>
            </a:pPr>
            <a:r>
              <a:rPr lang="en-US" sz="1600" b="1" dirty="0" err="1">
                <a:latin typeface="Arial" panose="020B0604020202020204" pitchFamily="34" charset="0"/>
                <a:cs typeface="Arial" panose="020B0604020202020204" pitchFamily="34" charset="0"/>
              </a:rPr>
              <a:t>Keto</a:t>
            </a:r>
            <a:r>
              <a:rPr lang="lv-LV" sz="1600" b="1" dirty="0">
                <a:latin typeface="Arial" panose="020B0604020202020204" pitchFamily="34" charset="0"/>
                <a:cs typeface="Arial" panose="020B0604020202020204" pitchFamily="34" charset="0"/>
              </a:rPr>
              <a:t>k</a:t>
            </a:r>
            <a:r>
              <a:rPr lang="en-US" sz="1600" b="1" dirty="0" err="1">
                <a:latin typeface="Arial" panose="020B0604020202020204" pitchFamily="34" charset="0"/>
                <a:cs typeface="Arial" panose="020B0604020202020204" pitchFamily="34" charset="0"/>
              </a:rPr>
              <a:t>onazol</a:t>
            </a:r>
            <a:r>
              <a:rPr lang="lv-LV" sz="1600" b="1" dirty="0">
                <a:latin typeface="Arial" panose="020B0604020202020204" pitchFamily="34" charset="0"/>
                <a:cs typeface="Arial" panose="020B0604020202020204" pitchFamily="34" charset="0"/>
              </a:rPr>
              <a:t>s</a:t>
            </a:r>
            <a:endParaRPr lang="en-US" sz="1600" b="1" dirty="0">
              <a:latin typeface="Arial" panose="020B0604020202020204" pitchFamily="34" charset="0"/>
              <a:cs typeface="Arial" panose="020B0604020202020204" pitchFamily="34" charset="0"/>
            </a:endParaRPr>
          </a:p>
          <a:p>
            <a:pPr>
              <a:lnSpc>
                <a:spcPct val="80000"/>
              </a:lnSpc>
              <a:buFont typeface="Wingdings" charset="2"/>
              <a:buChar char="Ø"/>
            </a:pPr>
            <a:r>
              <a:rPr lang="en-US" sz="1600" b="1" dirty="0" err="1">
                <a:latin typeface="Arial" panose="020B0604020202020204" pitchFamily="34" charset="0"/>
                <a:cs typeface="Arial" panose="020B0604020202020204" pitchFamily="34" charset="0"/>
              </a:rPr>
              <a:t>Antidepresant</a:t>
            </a:r>
            <a:r>
              <a:rPr lang="lv-LV" sz="1600" b="1" dirty="0">
                <a:latin typeface="Arial" panose="020B0604020202020204" pitchFamily="34" charset="0"/>
                <a:cs typeface="Arial" panose="020B0604020202020204" pitchFamily="34" charset="0"/>
              </a:rPr>
              <a:t>i</a:t>
            </a:r>
            <a:endParaRPr lang="en-US" sz="1600" b="1" dirty="0">
              <a:latin typeface="Arial" panose="020B0604020202020204" pitchFamily="34" charset="0"/>
              <a:cs typeface="Arial" panose="020B0604020202020204" pitchFamily="34" charset="0"/>
            </a:endParaRPr>
          </a:p>
          <a:p>
            <a:pPr>
              <a:lnSpc>
                <a:spcPct val="80000"/>
              </a:lnSpc>
              <a:buFont typeface="Wingdings" charset="2"/>
              <a:buChar char="Ø"/>
            </a:pPr>
            <a:r>
              <a:rPr lang="en-US" sz="1600" b="1" dirty="0">
                <a:latin typeface="Arial" panose="020B0604020202020204" pitchFamily="34" charset="0"/>
                <a:cs typeface="Arial" panose="020B0604020202020204" pitchFamily="34" charset="0"/>
              </a:rPr>
              <a:t>Mari</a:t>
            </a:r>
            <a:r>
              <a:rPr lang="lv-LV" sz="1600" b="1" dirty="0">
                <a:latin typeface="Arial" panose="020B0604020202020204" pitchFamily="34" charset="0"/>
                <a:cs typeface="Arial" panose="020B0604020202020204" pitchFamily="34" charset="0"/>
              </a:rPr>
              <a:t>huāna</a:t>
            </a:r>
            <a:endParaRPr lang="en-US" sz="1600" b="1" dirty="0">
              <a:latin typeface="Arial" panose="020B0604020202020204" pitchFamily="34" charset="0"/>
              <a:cs typeface="Arial" panose="020B0604020202020204" pitchFamily="34" charset="0"/>
            </a:endParaRPr>
          </a:p>
          <a:p>
            <a:pPr>
              <a:lnSpc>
                <a:spcPct val="80000"/>
              </a:lnSpc>
              <a:buFont typeface="Wingdings" charset="2"/>
              <a:buChar char="Ø"/>
            </a:pPr>
            <a:r>
              <a:rPr lang="en-US" sz="1600" b="1" dirty="0" err="1">
                <a:latin typeface="Arial" panose="020B0604020202020204" pitchFamily="34" charset="0"/>
                <a:cs typeface="Arial" panose="020B0604020202020204" pitchFamily="34" charset="0"/>
              </a:rPr>
              <a:t>Antih</a:t>
            </a:r>
            <a:r>
              <a:rPr lang="lv-LV" sz="1600" b="1" dirty="0">
                <a:latin typeface="Arial" panose="020B0604020202020204" pitchFamily="34" charset="0"/>
                <a:cs typeface="Arial" panose="020B0604020202020204" pitchFamily="34" charset="0"/>
              </a:rPr>
              <a:t>i</a:t>
            </a:r>
            <a:r>
              <a:rPr lang="en-US" sz="1600" b="1" dirty="0" err="1">
                <a:latin typeface="Arial" panose="020B0604020202020204" pitchFamily="34" charset="0"/>
                <a:cs typeface="Arial" panose="020B0604020202020204" pitchFamily="34" charset="0"/>
              </a:rPr>
              <a:t>pertens</a:t>
            </a:r>
            <a:r>
              <a:rPr lang="lv-LV" sz="1600" b="1" dirty="0">
                <a:latin typeface="Arial" panose="020B0604020202020204" pitchFamily="34" charset="0"/>
                <a:cs typeface="Arial" panose="020B0604020202020204" pitchFamily="34" charset="0"/>
              </a:rPr>
              <a:t>īvi</a:t>
            </a:r>
            <a:r>
              <a:rPr lang="en-US" sz="1600" b="1" dirty="0" err="1">
                <a:latin typeface="Arial" panose="020B0604020202020204" pitchFamily="34" charset="0"/>
                <a:cs typeface="Arial" panose="020B0604020202020204" pitchFamily="34" charset="0"/>
              </a:rPr>
              <a:t>e</a:t>
            </a:r>
            <a:endParaRPr lang="en-US" sz="1600" b="1" dirty="0">
              <a:latin typeface="Arial" panose="020B0604020202020204" pitchFamily="34" charset="0"/>
              <a:cs typeface="Arial" panose="020B0604020202020204" pitchFamily="34" charset="0"/>
            </a:endParaRPr>
          </a:p>
          <a:p>
            <a:pPr>
              <a:lnSpc>
                <a:spcPct val="80000"/>
              </a:lnSpc>
              <a:buFont typeface="Wingdings" charset="2"/>
              <a:buChar char="Ø"/>
            </a:pPr>
            <a:r>
              <a:rPr lang="en-US" sz="1600" b="1" dirty="0" err="1">
                <a:latin typeface="Arial" panose="020B0604020202020204" pitchFamily="34" charset="0"/>
                <a:cs typeface="Arial" panose="020B0604020202020204" pitchFamily="34" charset="0"/>
              </a:rPr>
              <a:t>Nar</a:t>
            </a:r>
            <a:r>
              <a:rPr lang="lv-LV" sz="1600" b="1" dirty="0">
                <a:latin typeface="Arial" panose="020B0604020202020204" pitchFamily="34" charset="0"/>
                <a:cs typeface="Arial" panose="020B0604020202020204" pitchFamily="34" charset="0"/>
              </a:rPr>
              <a:t>k</a:t>
            </a:r>
            <a:r>
              <a:rPr lang="en-US" sz="1600" b="1" dirty="0" err="1">
                <a:latin typeface="Arial" panose="020B0604020202020204" pitchFamily="34" charset="0"/>
                <a:cs typeface="Arial" panose="020B0604020202020204" pitchFamily="34" charset="0"/>
              </a:rPr>
              <a:t>oti</a:t>
            </a:r>
            <a:r>
              <a:rPr lang="lv-LV" sz="1600" b="1" dirty="0">
                <a:latin typeface="Arial" panose="020B0604020202020204" pitchFamily="34" charset="0"/>
                <a:cs typeface="Arial" panose="020B0604020202020204" pitchFamily="34" charset="0"/>
              </a:rPr>
              <a:t>ka</a:t>
            </a:r>
            <a:r>
              <a:rPr lang="en-US" sz="1600" b="1" dirty="0" err="1">
                <a:latin typeface="Arial" panose="020B0604020202020204" pitchFamily="34" charset="0"/>
                <a:cs typeface="Arial" panose="020B0604020202020204" pitchFamily="34" charset="0"/>
              </a:rPr>
              <a:t>s</a:t>
            </a:r>
            <a:endParaRPr lang="lv-LV" sz="1600" b="1" dirty="0">
              <a:latin typeface="Arial" panose="020B0604020202020204" pitchFamily="34" charset="0"/>
              <a:cs typeface="Arial" panose="020B0604020202020204" pitchFamily="34" charset="0"/>
            </a:endParaRPr>
          </a:p>
          <a:p>
            <a:pPr>
              <a:lnSpc>
                <a:spcPct val="80000"/>
              </a:lnSpc>
              <a:buFont typeface="Wingdings" charset="2"/>
              <a:buChar char="Ø"/>
            </a:pPr>
            <a:r>
              <a:rPr lang="en-US" sz="1600" b="1" dirty="0" err="1">
                <a:latin typeface="Arial" panose="020B0604020202020204" pitchFamily="34" charset="0"/>
                <a:cs typeface="Arial" panose="020B0604020202020204" pitchFamily="34" charset="0"/>
                <a:sym typeface="Symbol" charset="2"/>
              </a:rPr>
              <a:t></a:t>
            </a:r>
            <a:r>
              <a:rPr lang="en-US" sz="1600" b="1" dirty="0" err="1">
                <a:latin typeface="Arial" panose="020B0604020202020204" pitchFamily="34" charset="0"/>
                <a:cs typeface="Arial" panose="020B0604020202020204" pitchFamily="34" charset="0"/>
              </a:rPr>
              <a:t>-blok</a:t>
            </a:r>
            <a:r>
              <a:rPr lang="lv-LV" sz="1600" b="1" dirty="0">
                <a:latin typeface="Arial" panose="020B0604020202020204" pitchFamily="34" charset="0"/>
                <a:cs typeface="Arial" panose="020B0604020202020204" pitchFamily="34" charset="0"/>
              </a:rPr>
              <a:t>atori</a:t>
            </a:r>
            <a:endParaRPr lang="en-US" sz="1600" b="1" dirty="0">
              <a:latin typeface="Arial" panose="020B0604020202020204" pitchFamily="34" charset="0"/>
              <a:cs typeface="Arial" panose="020B0604020202020204" pitchFamily="34" charset="0"/>
            </a:endParaRPr>
          </a:p>
          <a:p>
            <a:pPr>
              <a:lnSpc>
                <a:spcPct val="80000"/>
              </a:lnSpc>
              <a:buFont typeface="Wingdings" charset="2"/>
              <a:buChar char="Ø"/>
            </a:pPr>
            <a:r>
              <a:rPr lang="en-US" sz="1600" b="1" dirty="0">
                <a:latin typeface="Arial" panose="020B0604020202020204" pitchFamily="34" charset="0"/>
                <a:cs typeface="Arial" panose="020B0604020202020204" pitchFamily="34" charset="0"/>
              </a:rPr>
              <a:t>Ps</a:t>
            </a:r>
            <a:r>
              <a:rPr lang="lv-LV" sz="1600" b="1" dirty="0">
                <a:latin typeface="Arial" panose="020B0604020202020204" pitchFamily="34" charset="0"/>
                <a:cs typeface="Arial" panose="020B0604020202020204" pitchFamily="34" charset="0"/>
              </a:rPr>
              <a:t>i</a:t>
            </a:r>
            <a:r>
              <a:rPr lang="en-US" sz="1600" b="1" dirty="0" err="1">
                <a:latin typeface="Arial" panose="020B0604020202020204" pitchFamily="34" charset="0"/>
                <a:cs typeface="Arial" panose="020B0604020202020204" pitchFamily="34" charset="0"/>
              </a:rPr>
              <a:t>hotropi</a:t>
            </a:r>
            <a:r>
              <a:rPr lang="lv-LV" sz="1600" b="1" dirty="0">
                <a:latin typeface="Arial" panose="020B0604020202020204" pitchFamily="34" charset="0"/>
                <a:cs typeface="Arial" panose="020B0604020202020204" pitchFamily="34" charset="0"/>
              </a:rPr>
              <a:t>e</a:t>
            </a:r>
            <a:endParaRPr lang="en-US" sz="1600" b="1" dirty="0">
              <a:latin typeface="Arial" panose="020B0604020202020204" pitchFamily="34" charset="0"/>
              <a:cs typeface="Arial" panose="020B0604020202020204" pitchFamily="34" charset="0"/>
            </a:endParaRPr>
          </a:p>
          <a:p>
            <a:pPr>
              <a:lnSpc>
                <a:spcPct val="80000"/>
              </a:lnSpc>
              <a:buFont typeface="Wingdings" charset="2"/>
              <a:buChar char="Ø"/>
            </a:pPr>
            <a:r>
              <a:rPr lang="lv-LV" sz="1600" b="1" dirty="0">
                <a:latin typeface="Arial" panose="020B0604020202020204" pitchFamily="34" charset="0"/>
                <a:cs typeface="Arial" panose="020B0604020202020204" pitchFamily="34" charset="0"/>
              </a:rPr>
              <a:t>Smēķēšana</a:t>
            </a:r>
            <a:endParaRPr lang="en-US" sz="1600" b="1" dirty="0">
              <a:latin typeface="Arial" panose="020B0604020202020204" pitchFamily="34" charset="0"/>
              <a:cs typeface="Arial" panose="020B0604020202020204" pitchFamily="34" charset="0"/>
            </a:endParaRPr>
          </a:p>
          <a:p>
            <a:pPr>
              <a:lnSpc>
                <a:spcPct val="80000"/>
              </a:lnSpc>
              <a:buFont typeface="Wingdings" charset="2"/>
              <a:buChar char="Ø"/>
            </a:pPr>
            <a:r>
              <a:rPr lang="lv-LV" sz="1600" b="1" dirty="0">
                <a:latin typeface="Arial" panose="020B0604020202020204" pitchFamily="34" charset="0"/>
                <a:cs typeface="Arial" panose="020B0604020202020204" pitchFamily="34" charset="0"/>
              </a:rPr>
              <a:t>K</a:t>
            </a:r>
            <a:r>
              <a:rPr lang="en-US" sz="1600" b="1" dirty="0" err="1">
                <a:latin typeface="Arial" panose="020B0604020202020204" pitchFamily="34" charset="0"/>
                <a:cs typeface="Arial" panose="020B0604020202020204" pitchFamily="34" charset="0"/>
              </a:rPr>
              <a:t>o</a:t>
            </a:r>
            <a:r>
              <a:rPr lang="lv-LV" sz="1600" b="1" dirty="0">
                <a:latin typeface="Arial" panose="020B0604020202020204" pitchFamily="34" charset="0"/>
                <a:cs typeface="Arial" panose="020B0604020202020204" pitchFamily="34" charset="0"/>
              </a:rPr>
              <a:t>k</a:t>
            </a:r>
            <a:r>
              <a:rPr lang="en-US" sz="1600" b="1" dirty="0">
                <a:latin typeface="Arial" panose="020B0604020202020204" pitchFamily="34" charset="0"/>
                <a:cs typeface="Arial" panose="020B0604020202020204" pitchFamily="34" charset="0"/>
              </a:rPr>
              <a:t>a</a:t>
            </a:r>
            <a:r>
              <a:rPr lang="lv-LV" sz="1600" b="1" dirty="0">
                <a:latin typeface="Arial" panose="020B0604020202020204" pitchFamily="34" charset="0"/>
                <a:cs typeface="Arial" panose="020B0604020202020204" pitchFamily="34" charset="0"/>
              </a:rPr>
              <a:t>ī</a:t>
            </a:r>
            <a:r>
              <a:rPr lang="en-US" sz="1600" b="1" dirty="0" err="1">
                <a:latin typeface="Arial" panose="020B0604020202020204" pitchFamily="34" charset="0"/>
                <a:cs typeface="Arial" panose="020B0604020202020204" pitchFamily="34" charset="0"/>
              </a:rPr>
              <a:t>n</a:t>
            </a:r>
            <a:r>
              <a:rPr lang="lv-LV" sz="1600" b="1" dirty="0">
                <a:latin typeface="Arial" panose="020B0604020202020204" pitchFamily="34" charset="0"/>
                <a:cs typeface="Arial" panose="020B0604020202020204" pitchFamily="34" charset="0"/>
              </a:rPr>
              <a:t>s</a:t>
            </a:r>
            <a:endParaRPr lang="en-US" sz="1600" b="1" dirty="0">
              <a:latin typeface="Arial" panose="020B0604020202020204" pitchFamily="34" charset="0"/>
              <a:cs typeface="Arial" panose="020B0604020202020204" pitchFamily="34" charset="0"/>
            </a:endParaRPr>
          </a:p>
          <a:p>
            <a:pPr>
              <a:lnSpc>
                <a:spcPct val="80000"/>
              </a:lnSpc>
              <a:buFont typeface="Wingdings" charset="2"/>
              <a:buChar char="Ø"/>
            </a:pPr>
            <a:r>
              <a:rPr lang="en-US" sz="1600" b="1" dirty="0" err="1">
                <a:latin typeface="Arial" panose="020B0604020202020204" pitchFamily="34" charset="0"/>
                <a:cs typeface="Arial" panose="020B0604020202020204" pitchFamily="34" charset="0"/>
              </a:rPr>
              <a:t>Spironola</a:t>
            </a:r>
            <a:r>
              <a:rPr lang="lv-LV" sz="1600" b="1" dirty="0">
                <a:latin typeface="Arial" panose="020B0604020202020204" pitchFamily="34" charset="0"/>
                <a:cs typeface="Arial" panose="020B0604020202020204" pitchFamily="34" charset="0"/>
              </a:rPr>
              <a:t>k</a:t>
            </a:r>
            <a:r>
              <a:rPr lang="en-US" sz="1600" b="1" dirty="0">
                <a:latin typeface="Arial" panose="020B0604020202020204" pitchFamily="34" charset="0"/>
                <a:cs typeface="Arial" panose="020B0604020202020204" pitchFamily="34" charset="0"/>
              </a:rPr>
              <a:t>ton</a:t>
            </a:r>
            <a:r>
              <a:rPr lang="lv-LV" sz="1600" b="1" dirty="0">
                <a:latin typeface="Arial" panose="020B0604020202020204" pitchFamily="34" charset="0"/>
                <a:cs typeface="Arial" panose="020B0604020202020204" pitchFamily="34" charset="0"/>
              </a:rPr>
              <a:t>s</a:t>
            </a:r>
            <a:endParaRPr lang="en-US" sz="1600" b="1" dirty="0">
              <a:latin typeface="Arial" panose="020B0604020202020204" pitchFamily="34" charset="0"/>
              <a:cs typeface="Arial" panose="020B0604020202020204" pitchFamily="34" charset="0"/>
            </a:endParaRPr>
          </a:p>
          <a:p>
            <a:pPr>
              <a:lnSpc>
                <a:spcPct val="80000"/>
              </a:lnSpc>
              <a:buFont typeface="Wingdings" charset="2"/>
              <a:buChar char="Ø"/>
            </a:pPr>
            <a:r>
              <a:rPr lang="en-US" sz="1600" b="1" dirty="0">
                <a:latin typeface="Arial" panose="020B0604020202020204" pitchFamily="34" charset="0"/>
                <a:cs typeface="Arial" panose="020B0604020202020204" pitchFamily="34" charset="0"/>
              </a:rPr>
              <a:t>Lip</a:t>
            </a:r>
            <a:r>
              <a:rPr lang="lv-LV" sz="1600" b="1" dirty="0">
                <a:latin typeface="Arial" panose="020B0604020202020204" pitchFamily="34" charset="0"/>
                <a:cs typeface="Arial" panose="020B0604020202020204" pitchFamily="34" charset="0"/>
              </a:rPr>
              <a:t>īdus samazinošie aģenti</a:t>
            </a:r>
            <a:endParaRPr lang="en-US" sz="1600" b="1" dirty="0">
              <a:latin typeface="Arial" panose="020B0604020202020204" pitchFamily="34" charset="0"/>
              <a:cs typeface="Arial" panose="020B0604020202020204" pitchFamily="34" charset="0"/>
            </a:endParaRPr>
          </a:p>
          <a:p>
            <a:pPr>
              <a:lnSpc>
                <a:spcPct val="80000"/>
              </a:lnSpc>
              <a:buFont typeface="Wingdings" charset="2"/>
              <a:buChar char="Ø"/>
            </a:pPr>
            <a:r>
              <a:rPr lang="en-US" sz="1600" b="1" dirty="0" err="1">
                <a:latin typeface="Arial" panose="020B0604020202020204" pitchFamily="34" charset="0"/>
                <a:cs typeface="Arial" panose="020B0604020202020204" pitchFamily="34" charset="0"/>
              </a:rPr>
              <a:t>NSAIDs</a:t>
            </a:r>
            <a:endParaRPr lang="en-US" sz="1600" b="1" dirty="0">
              <a:latin typeface="Arial" panose="020B0604020202020204" pitchFamily="34" charset="0"/>
              <a:cs typeface="Arial" panose="020B0604020202020204" pitchFamily="34" charset="0"/>
            </a:endParaRPr>
          </a:p>
          <a:p>
            <a:pPr>
              <a:lnSpc>
                <a:spcPct val="80000"/>
              </a:lnSpc>
              <a:buFont typeface="Wingdings" charset="2"/>
              <a:buChar char="Ø"/>
            </a:pPr>
            <a:r>
              <a:rPr lang="en-US" sz="1600" b="1" dirty="0">
                <a:latin typeface="Arial" panose="020B0604020202020204" pitchFamily="34" charset="0"/>
                <a:cs typeface="Arial" panose="020B0604020202020204" pitchFamily="34" charset="0"/>
              </a:rPr>
              <a:t>C</a:t>
            </a:r>
            <a:r>
              <a:rPr lang="lv-LV" sz="1600" b="1" dirty="0">
                <a:latin typeface="Arial" panose="020B0604020202020204" pitchFamily="34" charset="0"/>
                <a:cs typeface="Arial" panose="020B0604020202020204" pitchFamily="34" charset="0"/>
              </a:rPr>
              <a:t>i</a:t>
            </a:r>
            <a:r>
              <a:rPr lang="en-US" sz="1600" b="1" dirty="0" err="1">
                <a:latin typeface="Arial" panose="020B0604020202020204" pitchFamily="34" charset="0"/>
                <a:cs typeface="Arial" panose="020B0604020202020204" pitchFamily="34" charset="0"/>
              </a:rPr>
              <a:t>toto</a:t>
            </a:r>
            <a:r>
              <a:rPr lang="lv-LV" sz="1600" b="1" dirty="0">
                <a:latin typeface="Arial" panose="020B0604020202020204" pitchFamily="34" charset="0"/>
                <a:cs typeface="Arial" panose="020B0604020202020204" pitchFamily="34" charset="0"/>
              </a:rPr>
              <a:t>ksiskie</a:t>
            </a:r>
            <a:r>
              <a:rPr lang="en-US" sz="1600" b="1" dirty="0">
                <a:latin typeface="Arial" panose="020B0604020202020204" pitchFamily="34" charset="0"/>
                <a:cs typeface="Arial" panose="020B0604020202020204" pitchFamily="34" charset="0"/>
              </a:rPr>
              <a:t> </a:t>
            </a:r>
            <a:r>
              <a:rPr lang="lv-LV" sz="1600" b="1" dirty="0">
                <a:latin typeface="Arial" panose="020B0604020202020204" pitchFamily="34" charset="0"/>
                <a:cs typeface="Arial" panose="020B0604020202020204" pitchFamily="34" charset="0"/>
              </a:rPr>
              <a:t>medikamenti</a:t>
            </a:r>
            <a:endParaRPr lang="en-US" sz="1600" b="1" dirty="0">
              <a:latin typeface="Arial" panose="020B0604020202020204" pitchFamily="34" charset="0"/>
              <a:cs typeface="Arial" panose="020B0604020202020204" pitchFamily="34" charset="0"/>
            </a:endParaRPr>
          </a:p>
          <a:p>
            <a:pPr>
              <a:lnSpc>
                <a:spcPct val="80000"/>
              </a:lnSpc>
              <a:buFont typeface="Wingdings" charset="2"/>
              <a:buChar char="Ø"/>
            </a:pPr>
            <a:r>
              <a:rPr lang="en-US" sz="1600" b="1" dirty="0" err="1">
                <a:latin typeface="Arial" panose="020B0604020202020204" pitchFamily="34" charset="0"/>
                <a:cs typeface="Arial" panose="020B0604020202020204" pitchFamily="34" charset="0"/>
              </a:rPr>
              <a:t>Diur</a:t>
            </a:r>
            <a:r>
              <a:rPr lang="lv-LV" sz="1600" b="1" dirty="0">
                <a:latin typeface="Arial" panose="020B0604020202020204" pitchFamily="34" charset="0"/>
                <a:cs typeface="Arial" panose="020B0604020202020204" pitchFamily="34" charset="0"/>
              </a:rPr>
              <a:t>ē</a:t>
            </a:r>
            <a:r>
              <a:rPr lang="en-US" sz="1600" b="1" dirty="0" err="1">
                <a:latin typeface="Arial" panose="020B0604020202020204" pitchFamily="34" charset="0"/>
                <a:cs typeface="Arial" panose="020B0604020202020204" pitchFamily="34" charset="0"/>
              </a:rPr>
              <a:t>ti</a:t>
            </a:r>
            <a:r>
              <a:rPr lang="lv-LV" sz="1600" b="1" dirty="0">
                <a:latin typeface="Arial" panose="020B0604020202020204" pitchFamily="34" charset="0"/>
                <a:cs typeface="Arial" panose="020B0604020202020204" pitchFamily="34" charset="0"/>
              </a:rPr>
              <a:t>ķi</a:t>
            </a:r>
            <a:endParaRPr lang="en-US" sz="1600" b="1" dirty="0">
              <a:latin typeface="Arial" panose="020B0604020202020204" pitchFamily="34" charset="0"/>
              <a:cs typeface="Arial" panose="020B0604020202020204" pitchFamily="34" charset="0"/>
            </a:endParaRPr>
          </a:p>
        </p:txBody>
      </p:sp>
      <p:sp>
        <p:nvSpPr>
          <p:cNvPr id="667653" name="Text Box 5"/>
          <p:cNvSpPr txBox="1">
            <a:spLocks noChangeArrowheads="1"/>
          </p:cNvSpPr>
          <p:nvPr/>
        </p:nvSpPr>
        <p:spPr bwMode="auto">
          <a:xfrm>
            <a:off x="539552" y="6165304"/>
            <a:ext cx="4241674" cy="276999"/>
          </a:xfrm>
          <a:prstGeom prst="rect">
            <a:avLst/>
          </a:prstGeom>
          <a:noFill/>
          <a:ln w="9525">
            <a:noFill/>
            <a:miter lim="800000"/>
            <a:headEnd/>
            <a:tailEnd/>
          </a:ln>
          <a:effectLst/>
        </p:spPr>
        <p:txBody>
          <a:bodyPr wrap="none">
            <a:prstTxWarp prst="textNoShape">
              <a:avLst/>
            </a:prstTxWarp>
            <a:spAutoFit/>
          </a:bodyPr>
          <a:lstStyle/>
          <a:p>
            <a:pPr defTabSz="457200" fontAlgn="auto">
              <a:spcBef>
                <a:spcPts val="0"/>
              </a:spcBef>
              <a:spcAft>
                <a:spcPts val="0"/>
              </a:spcAft>
            </a:pPr>
            <a:r>
              <a:rPr lang="en-US" sz="1200">
                <a:solidFill>
                  <a:prstClr val="black"/>
                </a:solidFill>
                <a:latin typeface="Arial" panose="020B0604020202020204" pitchFamily="34" charset="0"/>
                <a:cs typeface="Arial" panose="020B0604020202020204" pitchFamily="34" charset="0"/>
              </a:rPr>
              <a:t>Benet AE, Melman A. </a:t>
            </a:r>
            <a:r>
              <a:rPr lang="en-US" sz="1200" i="1">
                <a:solidFill>
                  <a:prstClr val="black"/>
                </a:solidFill>
                <a:latin typeface="Arial" panose="020B0604020202020204" pitchFamily="34" charset="0"/>
                <a:cs typeface="Arial" panose="020B0604020202020204" pitchFamily="34" charset="0"/>
              </a:rPr>
              <a:t>Urol Clin North Am</a:t>
            </a:r>
            <a:r>
              <a:rPr lang="en-US" sz="1200">
                <a:solidFill>
                  <a:prstClr val="black"/>
                </a:solidFill>
                <a:latin typeface="Arial" panose="020B0604020202020204" pitchFamily="34" charset="0"/>
                <a:cs typeface="Arial" panose="020B0604020202020204" pitchFamily="34" charset="0"/>
              </a:rPr>
              <a:t>. 1995;22:699-709.</a:t>
            </a:r>
          </a:p>
        </p:txBody>
      </p:sp>
      <p:pic>
        <p:nvPicPr>
          <p:cNvPr id="667658" name="Picture 10" descr="cien-erectil"/>
          <p:cNvPicPr>
            <a:picLocks noChangeAspect="1" noChangeArrowheads="1"/>
          </p:cNvPicPr>
          <p:nvPr/>
        </p:nvPicPr>
        <p:blipFill>
          <a:blip r:embed="rId3"/>
          <a:srcRect/>
          <a:stretch>
            <a:fillRect/>
          </a:stretch>
        </p:blipFill>
        <p:spPr bwMode="auto">
          <a:xfrm>
            <a:off x="4369223" y="1268761"/>
            <a:ext cx="4393778" cy="4522440"/>
          </a:xfrm>
          <a:prstGeom prst="rect">
            <a:avLst/>
          </a:prstGeom>
          <a:noFill/>
        </p:spPr>
      </p:pic>
    </p:spTree>
    <p:extLst>
      <p:ext uri="{BB962C8B-B14F-4D97-AF65-F5344CB8AC3E}">
        <p14:creationId xmlns:p14="http://schemas.microsoft.com/office/powerpoint/2010/main" val="3665272781"/>
      </p:ext>
    </p:extLst>
  </p:cSld>
  <p:clrMapOvr>
    <a:masterClrMapping/>
  </p:clrMapOvr>
  <p:transition>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Text Box 2"/>
          <p:cNvSpPr txBox="1">
            <a:spLocks noChangeArrowheads="1"/>
          </p:cNvSpPr>
          <p:nvPr/>
        </p:nvSpPr>
        <p:spPr bwMode="auto">
          <a:xfrm>
            <a:off x="251520" y="6093296"/>
            <a:ext cx="7412038" cy="274637"/>
          </a:xfrm>
          <a:prstGeom prst="rect">
            <a:avLst/>
          </a:prstGeom>
          <a:noFill/>
          <a:ln w="9525">
            <a:noFill/>
            <a:miter lim="800000"/>
            <a:headEnd/>
            <a:tailEnd/>
          </a:ln>
          <a:effectLst/>
        </p:spPr>
        <p:txBody>
          <a:bodyPr>
            <a:prstTxWarp prst="textNoShape">
              <a:avLst/>
            </a:prstTxWarp>
            <a:spAutoFit/>
          </a:bodyPr>
          <a:lstStyle/>
          <a:p>
            <a:pPr marL="457200" indent="-457200" defTabSz="457200" fontAlgn="auto">
              <a:spcBef>
                <a:spcPts val="0"/>
              </a:spcBef>
              <a:spcAft>
                <a:spcPts val="0"/>
              </a:spcAft>
            </a:pPr>
            <a:r>
              <a:rPr lang="fr-FR" sz="1200" dirty="0">
                <a:solidFill>
                  <a:prstClr val="black"/>
                </a:solidFill>
                <a:latin typeface="Arial" panose="020B0604020202020204" pitchFamily="34" charset="0"/>
                <a:ea typeface="Times New Roman" charset="0"/>
                <a:cs typeface="Arial" panose="020B0604020202020204" pitchFamily="34" charset="0"/>
              </a:rPr>
              <a:t>Muller JE, et al. </a:t>
            </a:r>
            <a:r>
              <a:rPr lang="en-US" sz="1200" i="1" dirty="0">
                <a:solidFill>
                  <a:prstClr val="black"/>
                </a:solidFill>
                <a:latin typeface="Arial" panose="020B0604020202020204" pitchFamily="34" charset="0"/>
                <a:ea typeface="Times New Roman" charset="0"/>
                <a:cs typeface="Arial" panose="020B0604020202020204" pitchFamily="34" charset="0"/>
              </a:rPr>
              <a:t>JAMA</a:t>
            </a:r>
            <a:r>
              <a:rPr lang="en-US" sz="1200" dirty="0">
                <a:solidFill>
                  <a:prstClr val="black"/>
                </a:solidFill>
                <a:latin typeface="Arial" panose="020B0604020202020204" pitchFamily="34" charset="0"/>
                <a:ea typeface="Times New Roman" charset="0"/>
                <a:cs typeface="Arial" panose="020B0604020202020204" pitchFamily="34" charset="0"/>
              </a:rPr>
              <a:t>. 1996;275:1405-1409.</a:t>
            </a:r>
            <a:r>
              <a:rPr lang="lv-LV" sz="1200" dirty="0">
                <a:solidFill>
                  <a:prstClr val="black"/>
                </a:solidFill>
                <a:latin typeface="Arial" panose="020B0604020202020204" pitchFamily="34" charset="0"/>
                <a:ea typeface="Times New Roman"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Jackson G, et al. </a:t>
            </a:r>
            <a:r>
              <a:rPr lang="en-US" sz="1200" i="1" dirty="0" err="1">
                <a:solidFill>
                  <a:prstClr val="black"/>
                </a:solidFill>
                <a:latin typeface="Arial" panose="020B0604020202020204" pitchFamily="34" charset="0"/>
                <a:cs typeface="Arial" panose="020B0604020202020204" pitchFamily="34" charset="0"/>
              </a:rPr>
              <a:t>Int</a:t>
            </a:r>
            <a:r>
              <a:rPr lang="en-US" sz="1200" i="1" dirty="0">
                <a:solidFill>
                  <a:prstClr val="black"/>
                </a:solidFill>
                <a:latin typeface="Arial" panose="020B0604020202020204" pitchFamily="34" charset="0"/>
                <a:cs typeface="Arial" panose="020B0604020202020204" pitchFamily="34" charset="0"/>
              </a:rPr>
              <a:t> J </a:t>
            </a:r>
            <a:r>
              <a:rPr lang="en-US" sz="1200" i="1" dirty="0" err="1">
                <a:solidFill>
                  <a:prstClr val="black"/>
                </a:solidFill>
                <a:latin typeface="Arial" panose="020B0604020202020204" pitchFamily="34" charset="0"/>
                <a:cs typeface="Arial" panose="020B0604020202020204" pitchFamily="34" charset="0"/>
              </a:rPr>
              <a:t>Clin</a:t>
            </a:r>
            <a:r>
              <a:rPr lang="en-US" sz="1200" i="1" dirty="0">
                <a:solidFill>
                  <a:prstClr val="black"/>
                </a:solidFill>
                <a:latin typeface="Arial" panose="020B0604020202020204" pitchFamily="34" charset="0"/>
                <a:cs typeface="Arial" panose="020B0604020202020204" pitchFamily="34" charset="0"/>
              </a:rPr>
              <a:t> </a:t>
            </a:r>
            <a:r>
              <a:rPr lang="en-US" sz="1200" i="1" dirty="0" err="1">
                <a:solidFill>
                  <a:prstClr val="black"/>
                </a:solidFill>
                <a:latin typeface="Arial" panose="020B0604020202020204" pitchFamily="34" charset="0"/>
                <a:cs typeface="Arial" panose="020B0604020202020204" pitchFamily="34" charset="0"/>
              </a:rPr>
              <a:t>Pract</a:t>
            </a:r>
            <a:r>
              <a:rPr lang="en-US" sz="1200" dirty="0">
                <a:solidFill>
                  <a:prstClr val="black"/>
                </a:solidFill>
                <a:latin typeface="Arial" panose="020B0604020202020204" pitchFamily="34" charset="0"/>
                <a:cs typeface="Arial" panose="020B0604020202020204" pitchFamily="34" charset="0"/>
              </a:rPr>
              <a:t>.</a:t>
            </a:r>
            <a:r>
              <a:rPr lang="lv-LV"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1999;53:445-451.</a:t>
            </a:r>
          </a:p>
        </p:txBody>
      </p:sp>
      <p:sp>
        <p:nvSpPr>
          <p:cNvPr id="849923" name="Rectangle 3"/>
          <p:cNvSpPr>
            <a:spLocks noGrp="1" noChangeArrowheads="1"/>
          </p:cNvSpPr>
          <p:nvPr>
            <p:ph type="title"/>
          </p:nvPr>
        </p:nvSpPr>
        <p:spPr>
          <a:xfrm>
            <a:off x="474663" y="260350"/>
            <a:ext cx="7831137" cy="654050"/>
          </a:xfrm>
        </p:spPr>
        <p:txBody>
          <a:bodyPr>
            <a:normAutofit/>
          </a:bodyPr>
          <a:lstStyle/>
          <a:p>
            <a:r>
              <a:rPr lang="lv-LV" sz="2800" b="1" dirty="0">
                <a:latin typeface="Arial" panose="020B0604020202020204" pitchFamily="34" charset="0"/>
                <a:cs typeface="Arial" panose="020B0604020202020204" pitchFamily="34" charset="0"/>
              </a:rPr>
              <a:t>Miokarda infarkta risks dzimumakta laikā</a:t>
            </a:r>
            <a:endParaRPr lang="en-US" sz="2800" b="1" dirty="0">
              <a:latin typeface="Arial" panose="020B0604020202020204" pitchFamily="34" charset="0"/>
              <a:cs typeface="Arial" panose="020B0604020202020204" pitchFamily="34" charset="0"/>
            </a:endParaRPr>
          </a:p>
        </p:txBody>
      </p:sp>
      <p:sp>
        <p:nvSpPr>
          <p:cNvPr id="849924" name="Rectangle 4"/>
          <p:cNvSpPr>
            <a:spLocks noGrp="1" noChangeArrowheads="1"/>
          </p:cNvSpPr>
          <p:nvPr>
            <p:ph type="body" idx="1"/>
          </p:nvPr>
        </p:nvSpPr>
        <p:spPr>
          <a:xfrm>
            <a:off x="277812" y="1484784"/>
            <a:ext cx="5132388" cy="4230216"/>
          </a:xfrm>
        </p:spPr>
        <p:txBody>
          <a:bodyPr>
            <a:normAutofit/>
          </a:bodyPr>
          <a:lstStyle/>
          <a:p>
            <a:pPr>
              <a:lnSpc>
                <a:spcPct val="80000"/>
              </a:lnSpc>
              <a:buFont typeface="Wingdings" charset="2"/>
              <a:buChar char="Ø"/>
            </a:pPr>
            <a:r>
              <a:rPr lang="lv-LV" sz="1800" dirty="0">
                <a:latin typeface="Arial" panose="020B0604020202020204" pitchFamily="34" charset="0"/>
                <a:cs typeface="Arial" panose="020B0604020202020204" pitchFamily="34" charset="0"/>
              </a:rPr>
              <a:t>Seksuālā aktivitāte veicina sirds prasību pēc skābekļa</a:t>
            </a:r>
            <a:endParaRPr lang="en-US" sz="1800" dirty="0">
              <a:latin typeface="Arial" panose="020B0604020202020204" pitchFamily="34" charset="0"/>
              <a:cs typeface="Arial" panose="020B0604020202020204" pitchFamily="34" charset="0"/>
            </a:endParaRPr>
          </a:p>
          <a:p>
            <a:pPr>
              <a:lnSpc>
                <a:spcPct val="80000"/>
              </a:lnSpc>
              <a:buFont typeface="Wingdings" charset="2"/>
              <a:buChar char="Ø"/>
            </a:pPr>
            <a:r>
              <a:rPr lang="en-US" sz="1800" dirty="0">
                <a:latin typeface="Arial" panose="020B0604020202020204" pitchFamily="34" charset="0"/>
                <a:cs typeface="Arial" panose="020B0604020202020204" pitchFamily="34" charset="0"/>
              </a:rPr>
              <a:t>50</a:t>
            </a:r>
            <a:r>
              <a:rPr lang="lv-LV" sz="1800" dirty="0">
                <a:latin typeface="Arial" panose="020B0604020202020204" pitchFamily="34" charset="0"/>
                <a:cs typeface="Arial" panose="020B0604020202020204" pitchFamily="34" charset="0"/>
              </a:rPr>
              <a:t> gadus vecam vīrietim MI risks gada laikā ir ap </a:t>
            </a:r>
            <a:r>
              <a:rPr lang="en-US" sz="1800" dirty="0">
                <a:latin typeface="Arial" panose="020B0604020202020204" pitchFamily="34" charset="0"/>
                <a:cs typeface="Arial" panose="020B0604020202020204" pitchFamily="34" charset="0"/>
              </a:rPr>
              <a:t>1.0%</a:t>
            </a:r>
          </a:p>
          <a:p>
            <a:pPr>
              <a:lnSpc>
                <a:spcPct val="80000"/>
              </a:lnSpc>
              <a:buFont typeface="Wingdings" charset="2"/>
              <a:buChar char="Ø"/>
            </a:pPr>
            <a:r>
              <a:rPr lang="lv-LV" sz="1800" dirty="0">
                <a:latin typeface="Arial" panose="020B0604020202020204" pitchFamily="34" charset="0"/>
                <a:cs typeface="Arial" panose="020B0604020202020204" pitchFamily="34" charset="0"/>
              </a:rPr>
              <a:t>Seksuālās aktivitātes laikā risks palielinās līdz </a:t>
            </a:r>
            <a:r>
              <a:rPr lang="en-US" sz="1800" dirty="0">
                <a:latin typeface="Arial" panose="020B0604020202020204" pitchFamily="34" charset="0"/>
                <a:cs typeface="Arial" panose="020B0604020202020204" pitchFamily="34" charset="0"/>
              </a:rPr>
              <a:t>1.01%</a:t>
            </a:r>
          </a:p>
          <a:p>
            <a:pPr>
              <a:lnSpc>
                <a:spcPct val="80000"/>
              </a:lnSpc>
              <a:buFont typeface="Wingdings" charset="2"/>
              <a:buChar char="Ø"/>
            </a:pPr>
            <a:r>
              <a:rPr lang="lv-LV" sz="1800" dirty="0">
                <a:latin typeface="Arial" panose="020B0604020202020204" pitchFamily="34" charset="0"/>
                <a:cs typeface="Arial" panose="020B0604020202020204" pitchFamily="34" charset="0"/>
              </a:rPr>
              <a:t>Seksuālā dzimumaktivitāte ar patstāvīgu partneri</a:t>
            </a:r>
            <a:endParaRPr lang="en-US" sz="1800" dirty="0">
              <a:latin typeface="Arial" panose="020B0604020202020204" pitchFamily="34" charset="0"/>
              <a:cs typeface="Arial" panose="020B0604020202020204" pitchFamily="34" charset="0"/>
            </a:endParaRPr>
          </a:p>
          <a:p>
            <a:pPr lvl="1">
              <a:lnSpc>
                <a:spcPct val="80000"/>
              </a:lnSpc>
            </a:pPr>
            <a:r>
              <a:rPr lang="lv-LV" sz="1800" dirty="0">
                <a:latin typeface="Arial" panose="020B0604020202020204" pitchFamily="34" charset="0"/>
                <a:cs typeface="Arial" panose="020B0604020202020204" pitchFamily="34" charset="0"/>
              </a:rPr>
              <a:t>Apakšējais līmenis </a:t>
            </a:r>
            <a:r>
              <a:rPr lang="en-US" sz="1800" dirty="0">
                <a:latin typeface="Arial" panose="020B0604020202020204" pitchFamily="34" charset="0"/>
                <a:cs typeface="Arial" panose="020B0604020202020204" pitchFamily="34" charset="0"/>
              </a:rPr>
              <a:t>2 </a:t>
            </a:r>
            <a:r>
              <a:rPr lang="lv-LV" sz="1800" dirty="0">
                <a:latin typeface="Arial" panose="020B0604020202020204" pitchFamily="34" charset="0"/>
                <a:cs typeface="Arial" panose="020B0604020202020204" pitchFamily="34" charset="0"/>
              </a:rPr>
              <a:t>līdz</a:t>
            </a:r>
            <a:r>
              <a:rPr lang="en-US" sz="1800" dirty="0">
                <a:latin typeface="Arial" panose="020B0604020202020204" pitchFamily="34" charset="0"/>
                <a:cs typeface="Arial" panose="020B0604020202020204" pitchFamily="34" charset="0"/>
              </a:rPr>
              <a:t> 3 </a:t>
            </a:r>
            <a:r>
              <a:rPr lang="en-US" sz="1800" dirty="0" err="1">
                <a:latin typeface="Arial" panose="020B0604020202020204" pitchFamily="34" charset="0"/>
                <a:cs typeface="Arial" panose="020B0604020202020204" pitchFamily="34" charset="0"/>
              </a:rPr>
              <a:t>METs</a:t>
            </a:r>
            <a:r>
              <a:rPr lang="lv-LV" sz="1800" dirty="0">
                <a:latin typeface="Arial" panose="020B0604020202020204" pitchFamily="34" charset="0"/>
                <a:cs typeface="Arial" panose="020B0604020202020204" pitchFamily="34" charset="0"/>
              </a:rPr>
              <a:t/>
            </a:r>
            <a:br>
              <a:rPr lang="lv-LV" sz="1800" dirty="0">
                <a:latin typeface="Arial" panose="020B0604020202020204" pitchFamily="34" charset="0"/>
                <a:cs typeface="Arial" panose="020B0604020202020204" pitchFamily="34" charset="0"/>
              </a:rPr>
            </a:br>
            <a:r>
              <a:rPr lang="lv-LV" sz="1800" dirty="0">
                <a:latin typeface="Arial" panose="020B0604020202020204" pitchFamily="34" charset="0"/>
                <a:cs typeface="Arial" panose="020B0604020202020204" pitchFamily="34" charset="0"/>
              </a:rPr>
              <a:t>(</a:t>
            </a:r>
            <a:r>
              <a:rPr lang="lv-LV" sz="1400" i="1" dirty="0">
                <a:latin typeface="Arial" panose="020B0604020202020204" pitchFamily="34" charset="0"/>
                <a:cs typeface="Arial" panose="020B0604020202020204" pitchFamily="34" charset="0"/>
              </a:rPr>
              <a:t>metabolās ekvivalences - </a:t>
            </a:r>
            <a:r>
              <a:rPr lang="en-US" sz="1400" i="1" dirty="0">
                <a:latin typeface="Arial" panose="020B0604020202020204" pitchFamily="34" charset="0"/>
                <a:cs typeface="Arial" panose="020B0604020202020204" pitchFamily="34" charset="0"/>
              </a:rPr>
              <a:t>metabolic equivalence </a:t>
            </a:r>
            <a:r>
              <a:rPr lang="lv-LV" sz="180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lvl="1">
              <a:lnSpc>
                <a:spcPct val="80000"/>
              </a:lnSpc>
            </a:pPr>
            <a:r>
              <a:rPr lang="lv-LV" sz="1800" dirty="0">
                <a:latin typeface="Arial" panose="020B0604020202020204" pitchFamily="34" charset="0"/>
                <a:cs typeface="Arial" panose="020B0604020202020204" pitchFamily="34" charset="0"/>
              </a:rPr>
              <a:t>Augšējais līmenis </a:t>
            </a:r>
            <a:r>
              <a:rPr lang="en-US" sz="1800" dirty="0">
                <a:latin typeface="Arial" panose="020B0604020202020204" pitchFamily="34" charset="0"/>
                <a:cs typeface="Arial" panose="020B0604020202020204" pitchFamily="34" charset="0"/>
              </a:rPr>
              <a:t>5 </a:t>
            </a:r>
            <a:r>
              <a:rPr lang="lv-LV" sz="1800" dirty="0">
                <a:latin typeface="Arial" panose="020B0604020202020204" pitchFamily="34" charset="0"/>
                <a:cs typeface="Arial" panose="020B0604020202020204" pitchFamily="34" charset="0"/>
              </a:rPr>
              <a:t>līdz</a:t>
            </a:r>
            <a:r>
              <a:rPr lang="en-US" sz="1800" dirty="0">
                <a:latin typeface="Arial" panose="020B0604020202020204" pitchFamily="34" charset="0"/>
                <a:cs typeface="Arial" panose="020B0604020202020204" pitchFamily="34" charset="0"/>
              </a:rPr>
              <a:t> 6 </a:t>
            </a:r>
            <a:r>
              <a:rPr lang="en-US" sz="1800" dirty="0" err="1">
                <a:latin typeface="Arial" panose="020B0604020202020204" pitchFamily="34" charset="0"/>
                <a:cs typeface="Arial" panose="020B0604020202020204" pitchFamily="34" charset="0"/>
              </a:rPr>
              <a:t>METs</a:t>
            </a:r>
            <a:endParaRPr lang="en-US" sz="1800" dirty="0">
              <a:latin typeface="Arial" panose="020B0604020202020204" pitchFamily="34" charset="0"/>
              <a:cs typeface="Arial" panose="020B0604020202020204" pitchFamily="34" charset="0"/>
            </a:endParaRPr>
          </a:p>
          <a:p>
            <a:pPr>
              <a:lnSpc>
                <a:spcPct val="80000"/>
              </a:lnSpc>
              <a:buFont typeface="Wingdings" charset="2"/>
              <a:buChar char="Ø"/>
            </a:pPr>
            <a:r>
              <a:rPr lang="en-US" sz="1800" dirty="0">
                <a:latin typeface="Arial" panose="020B0604020202020204" pitchFamily="34" charset="0"/>
                <a:cs typeface="Arial" panose="020B0604020202020204" pitchFamily="34" charset="0"/>
              </a:rPr>
              <a:t>Golf</a:t>
            </a:r>
            <a:r>
              <a:rPr lang="lv-LV" sz="1800" dirty="0">
                <a:latin typeface="Arial" panose="020B0604020202020204" pitchFamily="34" charset="0"/>
                <a:cs typeface="Arial" panose="020B0604020202020204" pitchFamily="34" charset="0"/>
              </a:rPr>
              <a:t>s</a:t>
            </a:r>
            <a:r>
              <a:rPr lang="en-US" sz="1800" dirty="0">
                <a:latin typeface="Arial" panose="020B0604020202020204" pitchFamily="34" charset="0"/>
                <a:cs typeface="Arial" panose="020B0604020202020204" pitchFamily="34" charset="0"/>
              </a:rPr>
              <a:t> (4 </a:t>
            </a:r>
            <a:r>
              <a:rPr lang="lv-LV" sz="1800" dirty="0">
                <a:latin typeface="Arial" panose="020B0604020202020204" pitchFamily="34" charset="0"/>
                <a:cs typeface="Arial" panose="020B0604020202020204" pitchFamily="34" charset="0"/>
              </a:rPr>
              <a:t>līdz</a:t>
            </a:r>
            <a:r>
              <a:rPr lang="en-US" sz="1800" dirty="0">
                <a:latin typeface="Arial" panose="020B0604020202020204" pitchFamily="34" charset="0"/>
                <a:cs typeface="Arial" panose="020B0604020202020204" pitchFamily="34" charset="0"/>
              </a:rPr>
              <a:t> 5 </a:t>
            </a:r>
            <a:r>
              <a:rPr lang="en-US" sz="1800" dirty="0" err="1">
                <a:latin typeface="Arial" panose="020B0604020202020204" pitchFamily="34" charset="0"/>
                <a:cs typeface="Arial" panose="020B0604020202020204" pitchFamily="34" charset="0"/>
              </a:rPr>
              <a:t>METs</a:t>
            </a:r>
            <a:r>
              <a:rPr lang="en-US" sz="1800" dirty="0">
                <a:latin typeface="Arial" panose="020B0604020202020204" pitchFamily="34" charset="0"/>
                <a:cs typeface="Arial" panose="020B0604020202020204" pitchFamily="34" charset="0"/>
              </a:rPr>
              <a:t>)</a:t>
            </a:r>
          </a:p>
          <a:p>
            <a:pPr>
              <a:lnSpc>
                <a:spcPct val="80000"/>
              </a:lnSpc>
              <a:buFont typeface="Wingdings" charset="2"/>
              <a:buChar char="Ø"/>
            </a:pPr>
            <a:r>
              <a:rPr lang="lv-LV" sz="1800" dirty="0">
                <a:latin typeface="Arial" panose="020B0604020202020204" pitchFamily="34" charset="0"/>
                <a:cs typeface="Arial" panose="020B0604020202020204" pitchFamily="34" charset="0"/>
              </a:rPr>
              <a:t>Smagi mājas darbi</a:t>
            </a:r>
            <a:r>
              <a:rPr lang="en-US" sz="1800" dirty="0">
                <a:latin typeface="Arial" panose="020B0604020202020204" pitchFamily="34" charset="0"/>
                <a:cs typeface="Arial" panose="020B0604020202020204" pitchFamily="34" charset="0"/>
              </a:rPr>
              <a:t> (3 to 6 </a:t>
            </a:r>
            <a:r>
              <a:rPr lang="en-US" sz="1800" dirty="0" err="1">
                <a:latin typeface="Arial" panose="020B0604020202020204" pitchFamily="34" charset="0"/>
                <a:cs typeface="Arial" panose="020B0604020202020204" pitchFamily="34" charset="0"/>
              </a:rPr>
              <a:t>METs</a:t>
            </a:r>
            <a:r>
              <a:rPr lang="en-US" sz="1800" dirty="0">
                <a:latin typeface="Arial" panose="020B0604020202020204" pitchFamily="34" charset="0"/>
                <a:cs typeface="Arial" panose="020B0604020202020204" pitchFamily="34" charset="0"/>
              </a:rPr>
              <a:t>)</a:t>
            </a:r>
          </a:p>
        </p:txBody>
      </p:sp>
      <p:pic>
        <p:nvPicPr>
          <p:cNvPr id="849926" name="Picture 6" descr="angina_8763"/>
          <p:cNvPicPr>
            <a:picLocks noChangeAspect="1" noChangeArrowheads="1"/>
          </p:cNvPicPr>
          <p:nvPr/>
        </p:nvPicPr>
        <p:blipFill>
          <a:blip r:embed="rId3"/>
          <a:srcRect/>
          <a:stretch>
            <a:fillRect/>
          </a:stretch>
        </p:blipFill>
        <p:spPr bwMode="auto">
          <a:xfrm>
            <a:off x="5580112" y="1484784"/>
            <a:ext cx="3079750" cy="4105275"/>
          </a:xfrm>
          <a:prstGeom prst="rect">
            <a:avLst/>
          </a:prstGeom>
          <a:noFill/>
        </p:spPr>
      </p:pic>
    </p:spTree>
    <p:extLst>
      <p:ext uri="{BB962C8B-B14F-4D97-AF65-F5344CB8AC3E}">
        <p14:creationId xmlns:p14="http://schemas.microsoft.com/office/powerpoint/2010/main" val="2160489384"/>
      </p:ext>
    </p:extLst>
  </p:cSld>
  <p:clrMapOvr>
    <a:masterClrMapping/>
  </p:clrMapOvr>
  <p:transition>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5" name="Rectangle 5"/>
          <p:cNvSpPr>
            <a:spLocks noChangeArrowheads="1"/>
          </p:cNvSpPr>
          <p:nvPr/>
        </p:nvSpPr>
        <p:spPr bwMode="auto">
          <a:xfrm>
            <a:off x="94279" y="5074731"/>
            <a:ext cx="5861282" cy="1077218"/>
          </a:xfrm>
          <a:prstGeom prst="rect">
            <a:avLst/>
          </a:prstGeom>
          <a:solidFill>
            <a:srgbClr val="EBFFFF"/>
          </a:solidFill>
          <a:ln w="9525">
            <a:noFill/>
            <a:miter lim="800000"/>
            <a:headEnd/>
            <a:tailEnd/>
          </a:ln>
          <a:effectLst>
            <a:innerShdw blurRad="63500" dist="50800" dir="13500000">
              <a:prstClr val="black">
                <a:alpha val="50000"/>
              </a:prstClr>
            </a:innerShdw>
          </a:effectLst>
        </p:spPr>
        <p:txBody>
          <a:bodyPr wrap="square" anchor="ctr">
            <a:prstTxWarp prst="textNoShape">
              <a:avLst/>
            </a:prstTxWarp>
            <a:spAutoFit/>
          </a:bodyPr>
          <a:lstStyle/>
          <a:p>
            <a:pPr algn="ctr" defTabSz="457200" fontAlgn="auto">
              <a:spcBef>
                <a:spcPts val="0"/>
              </a:spcBef>
              <a:spcAft>
                <a:spcPts val="0"/>
              </a:spcAft>
            </a:pPr>
            <a:r>
              <a:rPr lang="lv-LV" sz="1600" b="1" dirty="0">
                <a:solidFill>
                  <a:srgbClr val="00008F"/>
                </a:solidFill>
                <a:latin typeface="Arial" panose="020B0604020202020204" pitchFamily="34" charset="0"/>
                <a:cs typeface="Arial" panose="020B0604020202020204" pitchFamily="34" charset="0"/>
              </a:rPr>
              <a:t>“Ar prieku atminos dienas,</a:t>
            </a:r>
          </a:p>
          <a:p>
            <a:pPr algn="ctr" defTabSz="457200" fontAlgn="auto">
              <a:spcBef>
                <a:spcPts val="0"/>
              </a:spcBef>
              <a:spcAft>
                <a:spcPts val="0"/>
              </a:spcAft>
            </a:pPr>
            <a:r>
              <a:rPr lang="lv-LV" sz="1600" b="1" dirty="0">
                <a:solidFill>
                  <a:srgbClr val="00008F"/>
                </a:solidFill>
                <a:latin typeface="Arial" panose="020B0604020202020204" pitchFamily="34" charset="0"/>
                <a:cs typeface="Arial" panose="020B0604020202020204" pitchFamily="34" charset="0"/>
              </a:rPr>
              <a:t>kad visi man locekļi lunkani bij’, tik izņemot vienu.</a:t>
            </a:r>
          </a:p>
          <a:p>
            <a:pPr algn="ctr" defTabSz="457200" fontAlgn="auto">
              <a:spcBef>
                <a:spcPts val="0"/>
              </a:spcBef>
              <a:spcAft>
                <a:spcPts val="0"/>
              </a:spcAft>
            </a:pPr>
            <a:r>
              <a:rPr lang="lv-LV" sz="1600" b="1" dirty="0">
                <a:solidFill>
                  <a:srgbClr val="00008F"/>
                </a:solidFill>
                <a:latin typeface="Arial" panose="020B0604020202020204" pitchFamily="34" charset="0"/>
                <a:cs typeface="Arial" panose="020B0604020202020204" pitchFamily="34" charset="0"/>
              </a:rPr>
              <a:t>Tie laiki patiesi nu prom, </a:t>
            </a:r>
          </a:p>
          <a:p>
            <a:pPr algn="ctr" defTabSz="457200" fontAlgn="auto">
              <a:spcBef>
                <a:spcPts val="0"/>
              </a:spcBef>
              <a:spcAft>
                <a:spcPts val="0"/>
              </a:spcAft>
            </a:pPr>
            <a:r>
              <a:rPr lang="lv-LV" sz="1600" b="1" dirty="0">
                <a:solidFill>
                  <a:srgbClr val="00008F"/>
                </a:solidFill>
                <a:latin typeface="Arial" panose="020B0604020202020204" pitchFamily="34" charset="0"/>
                <a:cs typeface="Arial" panose="020B0604020202020204" pitchFamily="34" charset="0"/>
              </a:rPr>
              <a:t>nu visi man locekļi stīvi, tik izņemot vienu.”</a:t>
            </a:r>
          </a:p>
        </p:txBody>
      </p:sp>
      <p:pic>
        <p:nvPicPr>
          <p:cNvPr id="798727" name="Picture 7" descr="300px-Goethe-italy"/>
          <p:cNvPicPr>
            <a:picLocks noChangeAspect="1" noChangeArrowheads="1"/>
          </p:cNvPicPr>
          <p:nvPr/>
        </p:nvPicPr>
        <p:blipFill>
          <a:blip r:embed="rId3"/>
          <a:srcRect/>
          <a:stretch>
            <a:fillRect/>
          </a:stretch>
        </p:blipFill>
        <p:spPr bwMode="auto">
          <a:xfrm>
            <a:off x="107504" y="116632"/>
            <a:ext cx="5848057" cy="4694238"/>
          </a:xfrm>
          <a:prstGeom prst="rect">
            <a:avLst/>
          </a:prstGeom>
          <a:noFill/>
        </p:spPr>
      </p:pic>
      <p:sp>
        <p:nvSpPr>
          <p:cNvPr id="798728" name="Text Box 8"/>
          <p:cNvSpPr txBox="1">
            <a:spLocks noChangeArrowheads="1"/>
          </p:cNvSpPr>
          <p:nvPr/>
        </p:nvSpPr>
        <p:spPr bwMode="auto">
          <a:xfrm>
            <a:off x="6416381" y="5373216"/>
            <a:ext cx="2499019" cy="369332"/>
          </a:xfrm>
          <a:prstGeom prst="rect">
            <a:avLst/>
          </a:prstGeom>
          <a:noFill/>
          <a:ln w="9525">
            <a:noFill/>
            <a:miter lim="800000"/>
            <a:headEnd/>
            <a:tailEnd/>
          </a:ln>
          <a:effectLst/>
        </p:spPr>
        <p:txBody>
          <a:bodyPr wrap="square">
            <a:prstTxWarp prst="textNoShape">
              <a:avLst/>
            </a:prstTxWarp>
            <a:spAutoFit/>
          </a:bodyPr>
          <a:lstStyle/>
          <a:p>
            <a:pPr algn="ctr" defTabSz="457200" fontAlgn="auto">
              <a:spcBef>
                <a:spcPts val="0"/>
              </a:spcBef>
              <a:spcAft>
                <a:spcPts val="0"/>
              </a:spcAft>
            </a:pPr>
            <a:r>
              <a:rPr lang="lv-LV" b="1" dirty="0">
                <a:solidFill>
                  <a:srgbClr val="00008F"/>
                </a:solidFill>
                <a:effectLst>
                  <a:outerShdw blurRad="38100" dist="38100" dir="2700000" algn="tl">
                    <a:srgbClr val="000000"/>
                  </a:outerShdw>
                </a:effectLst>
                <a:latin typeface="Arial" panose="020B0604020202020204" pitchFamily="34" charset="0"/>
                <a:cs typeface="Arial" panose="020B0604020202020204" pitchFamily="34" charset="0"/>
              </a:rPr>
              <a:t>J.W. </a:t>
            </a:r>
            <a:r>
              <a:rPr lang="lv-LV" b="1" dirty="0" smtClean="0">
                <a:solidFill>
                  <a:srgbClr val="00008F"/>
                </a:solidFill>
                <a:effectLst>
                  <a:outerShdw blurRad="38100" dist="38100" dir="2700000" algn="tl">
                    <a:srgbClr val="000000"/>
                  </a:outerShdw>
                </a:effectLst>
                <a:latin typeface="Arial" panose="020B0604020202020204" pitchFamily="34" charset="0"/>
                <a:cs typeface="Arial" panose="020B0604020202020204" pitchFamily="34" charset="0"/>
              </a:rPr>
              <a:t>Gēte </a:t>
            </a:r>
            <a:r>
              <a:rPr lang="lv-LV" sz="1400" b="1" dirty="0" smtClean="0">
                <a:solidFill>
                  <a:srgbClr val="00008F"/>
                </a:solidFill>
                <a:latin typeface="Arial" panose="020B0604020202020204" pitchFamily="34" charset="0"/>
                <a:cs typeface="Arial" panose="020B0604020202020204" pitchFamily="34" charset="0"/>
              </a:rPr>
              <a:t>(</a:t>
            </a:r>
            <a:r>
              <a:rPr lang="lv-LV" sz="1400" b="1" dirty="0">
                <a:solidFill>
                  <a:srgbClr val="00008F"/>
                </a:solidFill>
                <a:latin typeface="Arial" panose="020B0604020202020204" pitchFamily="34" charset="0"/>
                <a:cs typeface="Arial" panose="020B0604020202020204" pitchFamily="34" charset="0"/>
              </a:rPr>
              <a:t>1749-1832)</a:t>
            </a:r>
          </a:p>
        </p:txBody>
      </p:sp>
      <p:pic>
        <p:nvPicPr>
          <p:cNvPr id="798730" name="Picture 10" descr="goethe"/>
          <p:cNvPicPr>
            <a:picLocks noChangeAspect="1" noChangeArrowheads="1"/>
          </p:cNvPicPr>
          <p:nvPr/>
        </p:nvPicPr>
        <p:blipFill>
          <a:blip r:embed="rId4"/>
          <a:srcRect/>
          <a:stretch>
            <a:fillRect/>
          </a:stretch>
        </p:blipFill>
        <p:spPr bwMode="auto">
          <a:xfrm>
            <a:off x="6400800" y="1700808"/>
            <a:ext cx="2563813" cy="3626019"/>
          </a:xfrm>
          <a:prstGeom prst="rect">
            <a:avLst/>
          </a:prstGeom>
          <a:noFill/>
        </p:spPr>
      </p:pic>
    </p:spTree>
    <p:extLst>
      <p:ext uri="{BB962C8B-B14F-4D97-AF65-F5344CB8AC3E}">
        <p14:creationId xmlns:p14="http://schemas.microsoft.com/office/powerpoint/2010/main" val="3279040543"/>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798727"/>
                                        </p:tgtEl>
                                        <p:attrNameLst>
                                          <p:attrName>style.visibility</p:attrName>
                                        </p:attrNameLst>
                                      </p:cBhvr>
                                      <p:to>
                                        <p:strVal val="visible"/>
                                      </p:to>
                                    </p:set>
                                    <p:animEffect transition="in" filter="diamond(out)">
                                      <p:cBhvr>
                                        <p:cTn id="7" dur="2000"/>
                                        <p:tgtEl>
                                          <p:spTgt spid="79872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98725"/>
                                        </p:tgtEl>
                                        <p:attrNameLst>
                                          <p:attrName>style.visibility</p:attrName>
                                        </p:attrNameLst>
                                      </p:cBhvr>
                                      <p:to>
                                        <p:strVal val="visible"/>
                                      </p:to>
                                    </p:set>
                                    <p:anim calcmode="discrete" valueType="clr">
                                      <p:cBhvr override="childStyle">
                                        <p:cTn id="12" dur="80"/>
                                        <p:tgtEl>
                                          <p:spTgt spid="79872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98725"/>
                                        </p:tgtEl>
                                        <p:attrNameLst>
                                          <p:attrName>fillcolor</p:attrName>
                                        </p:attrNameLst>
                                      </p:cBhvr>
                                      <p:tavLst>
                                        <p:tav tm="0">
                                          <p:val>
                                            <p:clrVal>
                                              <a:schemeClr val="accent2"/>
                                            </p:clrVal>
                                          </p:val>
                                        </p:tav>
                                        <p:tav tm="50000">
                                          <p:val>
                                            <p:clrVal>
                                              <a:schemeClr val="hlink"/>
                                            </p:clrVal>
                                          </p:val>
                                        </p:tav>
                                      </p:tavLst>
                                    </p:anim>
                                    <p:set>
                                      <p:cBhvr>
                                        <p:cTn id="14" dur="80"/>
                                        <p:tgtEl>
                                          <p:spTgt spid="7987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130622"/>
            <a:ext cx="8640960" cy="1210146"/>
          </a:xfrm>
        </p:spPr>
        <p:txBody>
          <a:bodyPr/>
          <a:lstStyle/>
          <a:p>
            <a:r>
              <a:rPr lang="lv-LV" sz="2800" dirty="0">
                <a:latin typeface="Arial" panose="020B0604020202020204" pitchFamily="34" charset="0"/>
                <a:cs typeface="Arial" panose="020B0604020202020204" pitchFamily="34" charset="0"/>
              </a:rPr>
              <a:t>Izvērtējot vecu cilvēku veselību jābūt ļoti </a:t>
            </a:r>
            <a:r>
              <a:rPr lang="lv-LV" sz="2800" dirty="0" smtClean="0">
                <a:latin typeface="Arial" panose="020B0604020202020204" pitchFamily="34" charset="0"/>
                <a:cs typeface="Arial" panose="020B0604020202020204" pitchFamily="34" charset="0"/>
              </a:rPr>
              <a:t>uzmanīgam </a:t>
            </a:r>
            <a:r>
              <a:rPr lang="lv-LV" sz="2800" dirty="0">
                <a:latin typeface="Arial" panose="020B0604020202020204" pitchFamily="34" charset="0"/>
                <a:cs typeface="Arial" panose="020B0604020202020204" pitchFamily="34" charset="0"/>
              </a:rPr>
              <a:t>un vērīgam!</a:t>
            </a:r>
          </a:p>
        </p:txBody>
      </p:sp>
      <p:pic>
        <p:nvPicPr>
          <p:cNvPr id="5" name="Picture 4"/>
          <p:cNvPicPr>
            <a:picLocks noChangeAspect="1"/>
          </p:cNvPicPr>
          <p:nvPr/>
        </p:nvPicPr>
        <p:blipFill>
          <a:blip r:embed="rId2"/>
          <a:stretch>
            <a:fillRect/>
          </a:stretch>
        </p:blipFill>
        <p:spPr>
          <a:xfrm>
            <a:off x="1187624" y="1484784"/>
            <a:ext cx="6364991" cy="4752527"/>
          </a:xfrm>
          <a:prstGeom prst="rect">
            <a:avLst/>
          </a:prstGeom>
        </p:spPr>
      </p:pic>
    </p:spTree>
    <p:extLst>
      <p:ext uri="{BB962C8B-B14F-4D97-AF65-F5344CB8AC3E}">
        <p14:creationId xmlns:p14="http://schemas.microsoft.com/office/powerpoint/2010/main" val="3271961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207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title"/>
          </p:nvPr>
        </p:nvSpPr>
        <p:spPr>
          <a:xfrm>
            <a:off x="349696" y="764704"/>
            <a:ext cx="8686800" cy="576064"/>
          </a:xfrm>
          <a:noFill/>
          <a:ln>
            <a:noFill/>
          </a:ln>
        </p:spPr>
        <p:txBody>
          <a:bodyPr>
            <a:noAutofit/>
          </a:bodyPr>
          <a:lstStyle/>
          <a:p>
            <a:r>
              <a:rPr lang="lv-LV" sz="2800" b="1" dirty="0">
                <a:latin typeface="Arial" panose="020B0604020202020204" pitchFamily="34" charset="0"/>
                <a:cs typeface="Arial" panose="020B0604020202020204" pitchFamily="34" charset="0"/>
              </a:rPr>
              <a:t>Medikamentu </a:t>
            </a:r>
            <a:r>
              <a:rPr lang="lv-LV" sz="2800" b="1" dirty="0" smtClean="0">
                <a:latin typeface="Arial" panose="020B0604020202020204" pitchFamily="34" charset="0"/>
                <a:cs typeface="Arial" panose="020B0604020202020204" pitchFamily="34" charset="0"/>
              </a:rPr>
              <a:t>eliminācija no </a:t>
            </a:r>
            <a:r>
              <a:rPr lang="lv-LV" sz="2800" b="1" dirty="0">
                <a:latin typeface="Arial" panose="020B0604020202020204" pitchFamily="34" charset="0"/>
                <a:cs typeface="Arial" panose="020B0604020202020204" pitchFamily="34" charset="0"/>
              </a:rPr>
              <a:t>organisma</a:t>
            </a:r>
            <a:endParaRPr lang="en-US" sz="2800" b="1" dirty="0">
              <a:latin typeface="Arial" panose="020B0604020202020204" pitchFamily="34" charset="0"/>
              <a:cs typeface="Arial" panose="020B0604020202020204" pitchFamily="34" charset="0"/>
            </a:endParaRPr>
          </a:p>
        </p:txBody>
      </p:sp>
      <p:pic>
        <p:nvPicPr>
          <p:cNvPr id="142342" name="Picture 6" descr="decorative: liver"/>
          <p:cNvPicPr>
            <a:picLocks noChangeAspect="1" noChangeArrowheads="1"/>
          </p:cNvPicPr>
          <p:nvPr/>
        </p:nvPicPr>
        <p:blipFill>
          <a:blip r:embed="rId2"/>
          <a:srcRect/>
          <a:stretch>
            <a:fillRect/>
          </a:stretch>
        </p:blipFill>
        <p:spPr bwMode="auto">
          <a:xfrm>
            <a:off x="4140200" y="1981200"/>
            <a:ext cx="3240088" cy="2203450"/>
          </a:xfrm>
          <a:prstGeom prst="rect">
            <a:avLst/>
          </a:prstGeom>
          <a:noFill/>
          <a:scene3d>
            <a:camera prst="orthographicFront"/>
            <a:lightRig rig="threePt" dir="t"/>
          </a:scene3d>
          <a:sp3d>
            <a:bevelT/>
          </a:sp3d>
        </p:spPr>
      </p:pic>
      <p:pic>
        <p:nvPicPr>
          <p:cNvPr id="142344" name="Picture 8" descr="decorative: intestines"/>
          <p:cNvPicPr>
            <a:picLocks noChangeAspect="1" noChangeArrowheads="1"/>
          </p:cNvPicPr>
          <p:nvPr/>
        </p:nvPicPr>
        <p:blipFill>
          <a:blip r:embed="rId3"/>
          <a:srcRect/>
          <a:stretch>
            <a:fillRect/>
          </a:stretch>
        </p:blipFill>
        <p:spPr bwMode="auto">
          <a:xfrm>
            <a:off x="4787900" y="4572000"/>
            <a:ext cx="1430338" cy="1600200"/>
          </a:xfrm>
          <a:prstGeom prst="rect">
            <a:avLst/>
          </a:prstGeom>
          <a:noFill/>
          <a:scene3d>
            <a:camera prst="orthographicFront"/>
            <a:lightRig rig="threePt" dir="t"/>
          </a:scene3d>
          <a:sp3d>
            <a:bevelT/>
          </a:sp3d>
        </p:spPr>
      </p:pic>
      <p:pic>
        <p:nvPicPr>
          <p:cNvPr id="142346" name="Picture 10" descr="Decorative Lungs"/>
          <p:cNvPicPr>
            <a:picLocks noChangeAspect="1" noChangeArrowheads="1"/>
          </p:cNvPicPr>
          <p:nvPr/>
        </p:nvPicPr>
        <p:blipFill>
          <a:blip r:embed="rId4"/>
          <a:srcRect/>
          <a:stretch>
            <a:fillRect/>
          </a:stretch>
        </p:blipFill>
        <p:spPr bwMode="auto">
          <a:xfrm>
            <a:off x="488950" y="1844675"/>
            <a:ext cx="928688" cy="1292225"/>
          </a:xfrm>
          <a:prstGeom prst="rect">
            <a:avLst/>
          </a:prstGeom>
          <a:noFill/>
          <a:scene3d>
            <a:camera prst="orthographicFront"/>
            <a:lightRig rig="threePt" dir="t"/>
          </a:scene3d>
          <a:sp3d>
            <a:bevelT/>
          </a:sp3d>
        </p:spPr>
      </p:pic>
      <p:sp>
        <p:nvSpPr>
          <p:cNvPr id="142351" name="Line 15"/>
          <p:cNvSpPr>
            <a:spLocks noChangeShapeType="1"/>
          </p:cNvSpPr>
          <p:nvPr/>
        </p:nvSpPr>
        <p:spPr bwMode="auto">
          <a:xfrm flipH="1">
            <a:off x="1403350" y="1412875"/>
            <a:ext cx="1152525" cy="936625"/>
          </a:xfrm>
          <a:prstGeom prst="line">
            <a:avLst/>
          </a:prstGeom>
          <a:noFill/>
          <a:ln w="38100">
            <a:solidFill>
              <a:srgbClr val="CC3300"/>
            </a:solidFill>
            <a:round/>
            <a:headEnd/>
            <a:tailEnd type="triangle" w="med" len="med"/>
          </a:ln>
          <a:effectLst/>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142352" name="Line 16"/>
          <p:cNvSpPr>
            <a:spLocks noChangeShapeType="1"/>
          </p:cNvSpPr>
          <p:nvPr/>
        </p:nvSpPr>
        <p:spPr bwMode="auto">
          <a:xfrm flipH="1">
            <a:off x="1619250" y="1412875"/>
            <a:ext cx="1512888" cy="2016125"/>
          </a:xfrm>
          <a:prstGeom prst="line">
            <a:avLst/>
          </a:prstGeom>
          <a:noFill/>
          <a:ln w="38100">
            <a:solidFill>
              <a:srgbClr val="CC3300"/>
            </a:solidFill>
            <a:round/>
            <a:headEnd/>
            <a:tailEnd type="triangle" w="med" len="med"/>
          </a:ln>
          <a:effectLst/>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142353" name="Line 17"/>
          <p:cNvSpPr>
            <a:spLocks noChangeShapeType="1"/>
          </p:cNvSpPr>
          <p:nvPr/>
        </p:nvSpPr>
        <p:spPr bwMode="auto">
          <a:xfrm>
            <a:off x="5605781" y="1371600"/>
            <a:ext cx="45719" cy="815975"/>
          </a:xfrm>
          <a:prstGeom prst="line">
            <a:avLst/>
          </a:prstGeom>
          <a:noFill/>
          <a:ln w="76200">
            <a:solidFill>
              <a:srgbClr val="CC3300"/>
            </a:solidFill>
            <a:round/>
            <a:headEnd/>
            <a:tailEnd type="triangle" w="med" len="med"/>
          </a:ln>
          <a:effectLst/>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142354" name="Line 18"/>
          <p:cNvSpPr>
            <a:spLocks noChangeShapeType="1"/>
          </p:cNvSpPr>
          <p:nvPr/>
        </p:nvSpPr>
        <p:spPr bwMode="auto">
          <a:xfrm>
            <a:off x="7086600" y="1447800"/>
            <a:ext cx="654050" cy="1457325"/>
          </a:xfrm>
          <a:prstGeom prst="line">
            <a:avLst/>
          </a:prstGeom>
          <a:noFill/>
          <a:ln w="76200">
            <a:solidFill>
              <a:srgbClr val="CC3300"/>
            </a:solidFill>
            <a:round/>
            <a:headEnd/>
            <a:tailEnd type="triangle" w="med" len="med"/>
          </a:ln>
          <a:effectLst/>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142355" name="Line 19"/>
          <p:cNvSpPr>
            <a:spLocks noChangeShapeType="1"/>
          </p:cNvSpPr>
          <p:nvPr/>
        </p:nvSpPr>
        <p:spPr bwMode="auto">
          <a:xfrm flipH="1">
            <a:off x="5508625" y="3657600"/>
            <a:ext cx="0" cy="863600"/>
          </a:xfrm>
          <a:prstGeom prst="line">
            <a:avLst/>
          </a:prstGeom>
          <a:noFill/>
          <a:ln w="38100">
            <a:solidFill>
              <a:srgbClr val="CC3300"/>
            </a:solidFill>
            <a:round/>
            <a:headEnd/>
            <a:tailEnd type="triangle" w="med" len="med"/>
          </a:ln>
          <a:effectLst/>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142356" name="Line 20"/>
          <p:cNvSpPr>
            <a:spLocks noChangeShapeType="1"/>
          </p:cNvSpPr>
          <p:nvPr/>
        </p:nvSpPr>
        <p:spPr bwMode="auto">
          <a:xfrm>
            <a:off x="6019800" y="3429000"/>
            <a:ext cx="719137" cy="647700"/>
          </a:xfrm>
          <a:prstGeom prst="line">
            <a:avLst/>
          </a:prstGeom>
          <a:noFill/>
          <a:ln w="76200">
            <a:solidFill>
              <a:srgbClr val="CC3300"/>
            </a:solidFill>
            <a:round/>
            <a:headEnd/>
            <a:tailEnd type="triangle" w="med" len="med"/>
          </a:ln>
          <a:effectLst/>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pic>
        <p:nvPicPr>
          <p:cNvPr id="142358" name="Picture 22" descr="Image...">
            <a:hlinkClick r:id="rId5"/>
          </p:cNvPr>
          <p:cNvPicPr>
            <a:picLocks noChangeAspect="1" noChangeArrowheads="1"/>
          </p:cNvPicPr>
          <p:nvPr/>
        </p:nvPicPr>
        <p:blipFill>
          <a:blip r:embed="rId6"/>
          <a:srcRect l="20311" t="13181" r="21745" b="13181"/>
          <a:stretch>
            <a:fillRect/>
          </a:stretch>
        </p:blipFill>
        <p:spPr bwMode="auto">
          <a:xfrm>
            <a:off x="611188" y="5157788"/>
            <a:ext cx="936625" cy="776287"/>
          </a:xfrm>
          <a:prstGeom prst="rect">
            <a:avLst/>
          </a:prstGeom>
          <a:noFill/>
          <a:scene3d>
            <a:camera prst="orthographicFront"/>
            <a:lightRig rig="threePt" dir="t"/>
          </a:scene3d>
          <a:sp3d>
            <a:bevelT/>
          </a:sp3d>
        </p:spPr>
      </p:pic>
      <p:sp>
        <p:nvSpPr>
          <p:cNvPr id="142359" name="Line 23"/>
          <p:cNvSpPr>
            <a:spLocks noChangeShapeType="1"/>
          </p:cNvSpPr>
          <p:nvPr/>
        </p:nvSpPr>
        <p:spPr bwMode="auto">
          <a:xfrm flipH="1">
            <a:off x="1187450" y="1412875"/>
            <a:ext cx="2376488" cy="4103688"/>
          </a:xfrm>
          <a:prstGeom prst="line">
            <a:avLst/>
          </a:prstGeom>
          <a:noFill/>
          <a:ln w="38100">
            <a:solidFill>
              <a:srgbClr val="CC3300"/>
            </a:solidFill>
            <a:round/>
            <a:headEnd/>
            <a:tailEnd type="triangle" w="med" len="med"/>
          </a:ln>
          <a:effectLst/>
        </p:spPr>
        <p:txBody>
          <a:bodyPr>
            <a:prstTxWarp prst="textNoShape">
              <a:avLst/>
            </a:prstTxWarp>
          </a:bodyPr>
          <a:lstStyle/>
          <a:p>
            <a:pPr defTabSz="457200" fontAlgn="auto">
              <a:spcBef>
                <a:spcPts val="0"/>
              </a:spcBef>
              <a:spcAft>
                <a:spcPts val="0"/>
              </a:spcAft>
            </a:pPr>
            <a:endParaRPr lang="lt-LT">
              <a:solidFill>
                <a:prstClr val="black"/>
              </a:solidFill>
              <a:latin typeface="Georgia"/>
              <a:cs typeface="+mn-cs"/>
            </a:endParaRPr>
          </a:p>
        </p:txBody>
      </p:sp>
      <p:pic>
        <p:nvPicPr>
          <p:cNvPr id="142363" name="Picture 27" descr="decorative: mouth"/>
          <p:cNvPicPr>
            <a:picLocks noChangeAspect="1" noChangeArrowheads="1"/>
          </p:cNvPicPr>
          <p:nvPr/>
        </p:nvPicPr>
        <p:blipFill>
          <a:blip r:embed="rId7"/>
          <a:srcRect l="16063" r="35922"/>
          <a:stretch>
            <a:fillRect/>
          </a:stretch>
        </p:blipFill>
        <p:spPr bwMode="auto">
          <a:xfrm>
            <a:off x="2124075" y="5084763"/>
            <a:ext cx="604838" cy="1008062"/>
          </a:xfrm>
          <a:prstGeom prst="rect">
            <a:avLst/>
          </a:prstGeom>
          <a:noFill/>
          <a:scene3d>
            <a:camera prst="orthographicFront"/>
            <a:lightRig rig="threePt" dir="t"/>
          </a:scene3d>
          <a:sp3d>
            <a:bevelT/>
          </a:sp3d>
        </p:spPr>
      </p:pic>
      <p:sp>
        <p:nvSpPr>
          <p:cNvPr id="142364" name="Line 28"/>
          <p:cNvSpPr>
            <a:spLocks noChangeShapeType="1"/>
          </p:cNvSpPr>
          <p:nvPr/>
        </p:nvSpPr>
        <p:spPr bwMode="auto">
          <a:xfrm flipH="1">
            <a:off x="2555875" y="1412875"/>
            <a:ext cx="1225550" cy="3636963"/>
          </a:xfrm>
          <a:prstGeom prst="line">
            <a:avLst/>
          </a:prstGeom>
          <a:noFill/>
          <a:ln w="38100">
            <a:solidFill>
              <a:srgbClr val="CC3300"/>
            </a:solidFill>
            <a:round/>
            <a:headEnd/>
            <a:tailEnd type="triangle" w="med" len="med"/>
          </a:ln>
          <a:effectLst/>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pic>
        <p:nvPicPr>
          <p:cNvPr id="142366" name="Picture 30" descr="decorative: eye"/>
          <p:cNvPicPr>
            <a:picLocks noChangeAspect="1" noChangeArrowheads="1"/>
          </p:cNvPicPr>
          <p:nvPr/>
        </p:nvPicPr>
        <p:blipFill>
          <a:blip r:embed="rId8"/>
          <a:srcRect/>
          <a:stretch>
            <a:fillRect/>
          </a:stretch>
        </p:blipFill>
        <p:spPr bwMode="auto">
          <a:xfrm>
            <a:off x="3200400" y="5084763"/>
            <a:ext cx="917575" cy="936625"/>
          </a:xfrm>
          <a:prstGeom prst="rect">
            <a:avLst/>
          </a:prstGeom>
          <a:noFill/>
          <a:scene3d>
            <a:camera prst="orthographicFront"/>
            <a:lightRig rig="threePt" dir="t"/>
          </a:scene3d>
          <a:sp3d>
            <a:bevelT/>
          </a:sp3d>
        </p:spPr>
      </p:pic>
      <p:sp>
        <p:nvSpPr>
          <p:cNvPr id="142367" name="Line 31"/>
          <p:cNvSpPr>
            <a:spLocks noChangeShapeType="1"/>
          </p:cNvSpPr>
          <p:nvPr/>
        </p:nvSpPr>
        <p:spPr bwMode="auto">
          <a:xfrm flipH="1">
            <a:off x="3851275" y="1412875"/>
            <a:ext cx="288925" cy="3671888"/>
          </a:xfrm>
          <a:prstGeom prst="line">
            <a:avLst/>
          </a:prstGeom>
          <a:noFill/>
          <a:ln w="38100">
            <a:solidFill>
              <a:srgbClr val="CC3300"/>
            </a:solidFill>
            <a:round/>
            <a:headEnd/>
            <a:tailEnd type="triangle" w="med" len="med"/>
          </a:ln>
          <a:effectLst/>
        </p:spPr>
        <p:txBody>
          <a:bodyPr>
            <a:prstTxWarp prst="textNoShape">
              <a:avLst/>
            </a:prstTxWarp>
          </a:bodyPr>
          <a:lstStyle/>
          <a:p>
            <a:pP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pic>
        <p:nvPicPr>
          <p:cNvPr id="142368" name="Picture 32"/>
          <p:cNvPicPr>
            <a:picLocks noChangeAspect="1" noChangeArrowheads="1"/>
          </p:cNvPicPr>
          <p:nvPr/>
        </p:nvPicPr>
        <p:blipFill>
          <a:blip r:embed="rId9"/>
          <a:srcRect/>
          <a:stretch>
            <a:fillRect/>
          </a:stretch>
        </p:blipFill>
        <p:spPr bwMode="auto">
          <a:xfrm>
            <a:off x="755650" y="3429000"/>
            <a:ext cx="863600" cy="769938"/>
          </a:xfrm>
          <a:prstGeom prst="rect">
            <a:avLst/>
          </a:prstGeom>
          <a:noFill/>
          <a:scene3d>
            <a:camera prst="orthographicFront"/>
            <a:lightRig rig="threePt" dir="t"/>
          </a:scene3d>
          <a:sp3d>
            <a:bevelT/>
          </a:sp3d>
        </p:spPr>
      </p:pic>
      <p:pic>
        <p:nvPicPr>
          <p:cNvPr id="142369" name="Picture 33"/>
          <p:cNvPicPr>
            <a:picLocks noChangeAspect="1" noChangeArrowheads="1"/>
          </p:cNvPicPr>
          <p:nvPr/>
        </p:nvPicPr>
        <p:blipFill>
          <a:blip r:embed="rId10">
            <a:clrChange>
              <a:clrFrom>
                <a:srgbClr val="FFFAF5"/>
              </a:clrFrom>
              <a:clrTo>
                <a:srgbClr val="FFFAF5">
                  <a:alpha val="0"/>
                </a:srgbClr>
              </a:clrTo>
            </a:clrChange>
          </a:blip>
          <a:srcRect/>
          <a:stretch>
            <a:fillRect/>
          </a:stretch>
        </p:blipFill>
        <p:spPr bwMode="auto">
          <a:xfrm>
            <a:off x="6781801" y="2971800"/>
            <a:ext cx="2133600" cy="2943788"/>
          </a:xfrm>
          <a:prstGeom prst="rect">
            <a:avLst/>
          </a:prstGeom>
          <a:noFill/>
          <a:scene3d>
            <a:camera prst="orthographicFront"/>
            <a:lightRig rig="threePt" dir="t"/>
          </a:scene3d>
          <a:sp3d>
            <a:bevelT/>
          </a:sp3d>
        </p:spPr>
      </p:pic>
    </p:spTree>
    <p:extLst>
      <p:ext uri="{BB962C8B-B14F-4D97-AF65-F5344CB8AC3E}">
        <p14:creationId xmlns:p14="http://schemas.microsoft.com/office/powerpoint/2010/main" val="2212261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5792"/>
            <a:ext cx="8740080" cy="758952"/>
          </a:xfrm>
        </p:spPr>
        <p:txBody>
          <a:bodyPr>
            <a:noAutofit/>
          </a:bodyPr>
          <a:lstStyle/>
          <a:p>
            <a:r>
              <a:rPr lang="lt-LT" sz="2800" dirty="0" smtClean="0">
                <a:latin typeface="Arial" panose="020B0604020202020204" pitchFamily="34" charset="0"/>
                <a:cs typeface="Arial" panose="020B0604020202020204" pitchFamily="34" charset="0"/>
              </a:rPr>
              <a:t>Fizioloģisko funkciju izmaiņas cilvēkam novecojot</a:t>
            </a:r>
            <a:endParaRPr lang="lt-LT" sz="2800"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904845763"/>
              </p:ext>
            </p:extLst>
          </p:nvPr>
        </p:nvGraphicFramePr>
        <p:xfrm>
          <a:off x="251520" y="1340768"/>
          <a:ext cx="8568952"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8" name="Freeform 7"/>
          <p:cNvSpPr/>
          <p:nvPr/>
        </p:nvSpPr>
        <p:spPr>
          <a:xfrm>
            <a:off x="1248343" y="1564856"/>
            <a:ext cx="5037836" cy="547429"/>
          </a:xfrm>
          <a:custGeom>
            <a:avLst/>
            <a:gdLst>
              <a:gd name="connsiteX0" fmla="*/ 0 w 4999790"/>
              <a:gd name="connsiteY0" fmla="*/ 0 h 534737"/>
              <a:gd name="connsiteX1" fmla="*/ 120316 w 4999790"/>
              <a:gd name="connsiteY1" fmla="*/ 13369 h 534737"/>
              <a:gd name="connsiteX2" fmla="*/ 254000 w 4999790"/>
              <a:gd name="connsiteY2" fmla="*/ 26737 h 534737"/>
              <a:gd name="connsiteX3" fmla="*/ 307474 w 4999790"/>
              <a:gd name="connsiteY3" fmla="*/ 40105 h 534737"/>
              <a:gd name="connsiteX4" fmla="*/ 534737 w 4999790"/>
              <a:gd name="connsiteY4" fmla="*/ 53474 h 534737"/>
              <a:gd name="connsiteX5" fmla="*/ 655053 w 4999790"/>
              <a:gd name="connsiteY5" fmla="*/ 80211 h 534737"/>
              <a:gd name="connsiteX6" fmla="*/ 735264 w 4999790"/>
              <a:gd name="connsiteY6" fmla="*/ 120316 h 534737"/>
              <a:gd name="connsiteX7" fmla="*/ 975895 w 4999790"/>
              <a:gd name="connsiteY7" fmla="*/ 160421 h 534737"/>
              <a:gd name="connsiteX8" fmla="*/ 1082843 w 4999790"/>
              <a:gd name="connsiteY8" fmla="*/ 187158 h 534737"/>
              <a:gd name="connsiteX9" fmla="*/ 1136316 w 4999790"/>
              <a:gd name="connsiteY9" fmla="*/ 200526 h 534737"/>
              <a:gd name="connsiteX10" fmla="*/ 1390316 w 4999790"/>
              <a:gd name="connsiteY10" fmla="*/ 213895 h 534737"/>
              <a:gd name="connsiteX11" fmla="*/ 1497264 w 4999790"/>
              <a:gd name="connsiteY11" fmla="*/ 227263 h 534737"/>
              <a:gd name="connsiteX12" fmla="*/ 1537369 w 4999790"/>
              <a:gd name="connsiteY12" fmla="*/ 240632 h 534737"/>
              <a:gd name="connsiteX13" fmla="*/ 1684421 w 4999790"/>
              <a:gd name="connsiteY13" fmla="*/ 254000 h 534737"/>
              <a:gd name="connsiteX14" fmla="*/ 2245895 w 4999790"/>
              <a:gd name="connsiteY14" fmla="*/ 294105 h 534737"/>
              <a:gd name="connsiteX15" fmla="*/ 2446421 w 4999790"/>
              <a:gd name="connsiteY15" fmla="*/ 307474 h 534737"/>
              <a:gd name="connsiteX16" fmla="*/ 2526632 w 4999790"/>
              <a:gd name="connsiteY16" fmla="*/ 320842 h 534737"/>
              <a:gd name="connsiteX17" fmla="*/ 2593474 w 4999790"/>
              <a:gd name="connsiteY17" fmla="*/ 334211 h 534737"/>
              <a:gd name="connsiteX18" fmla="*/ 2740527 w 4999790"/>
              <a:gd name="connsiteY18" fmla="*/ 347579 h 534737"/>
              <a:gd name="connsiteX19" fmla="*/ 2794000 w 4999790"/>
              <a:gd name="connsiteY19" fmla="*/ 360948 h 534737"/>
              <a:gd name="connsiteX20" fmla="*/ 4184316 w 4999790"/>
              <a:gd name="connsiteY20" fmla="*/ 387684 h 534737"/>
              <a:gd name="connsiteX21" fmla="*/ 4438316 w 4999790"/>
              <a:gd name="connsiteY21" fmla="*/ 427790 h 534737"/>
              <a:gd name="connsiteX22" fmla="*/ 4545264 w 4999790"/>
              <a:gd name="connsiteY22" fmla="*/ 454526 h 534737"/>
              <a:gd name="connsiteX23" fmla="*/ 4732421 w 4999790"/>
              <a:gd name="connsiteY23" fmla="*/ 481263 h 534737"/>
              <a:gd name="connsiteX24" fmla="*/ 4826000 w 4999790"/>
              <a:gd name="connsiteY24" fmla="*/ 508000 h 534737"/>
              <a:gd name="connsiteX25" fmla="*/ 4959685 w 4999790"/>
              <a:gd name="connsiteY25" fmla="*/ 534737 h 534737"/>
              <a:gd name="connsiteX26" fmla="*/ 4999790 w 4999790"/>
              <a:gd name="connsiteY26" fmla="*/ 534737 h 53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99790" h="534737">
                <a:moveTo>
                  <a:pt x="0" y="0"/>
                </a:moveTo>
                <a:lnTo>
                  <a:pt x="120316" y="13369"/>
                </a:lnTo>
                <a:cubicBezTo>
                  <a:pt x="164854" y="18057"/>
                  <a:pt x="209666" y="20404"/>
                  <a:pt x="254000" y="26737"/>
                </a:cubicBezTo>
                <a:cubicBezTo>
                  <a:pt x="272189" y="29335"/>
                  <a:pt x="289184" y="38363"/>
                  <a:pt x="307474" y="40105"/>
                </a:cubicBezTo>
                <a:cubicBezTo>
                  <a:pt x="383017" y="47300"/>
                  <a:pt x="458983" y="49018"/>
                  <a:pt x="534737" y="53474"/>
                </a:cubicBezTo>
                <a:cubicBezTo>
                  <a:pt x="565549" y="58609"/>
                  <a:pt x="622140" y="63754"/>
                  <a:pt x="655053" y="80211"/>
                </a:cubicBezTo>
                <a:cubicBezTo>
                  <a:pt x="758703" y="132037"/>
                  <a:pt x="634466" y="86718"/>
                  <a:pt x="735264" y="120316"/>
                </a:cubicBezTo>
                <a:cubicBezTo>
                  <a:pt x="837285" y="188331"/>
                  <a:pt x="733585" y="128816"/>
                  <a:pt x="975895" y="160421"/>
                </a:cubicBezTo>
                <a:cubicBezTo>
                  <a:pt x="1012333" y="165174"/>
                  <a:pt x="1047194" y="178246"/>
                  <a:pt x="1082843" y="187158"/>
                </a:cubicBezTo>
                <a:cubicBezTo>
                  <a:pt x="1100667" y="191614"/>
                  <a:pt x="1117969" y="199560"/>
                  <a:pt x="1136316" y="200526"/>
                </a:cubicBezTo>
                <a:lnTo>
                  <a:pt x="1390316" y="213895"/>
                </a:lnTo>
                <a:cubicBezTo>
                  <a:pt x="1425965" y="218351"/>
                  <a:pt x="1461917" y="220836"/>
                  <a:pt x="1497264" y="227263"/>
                </a:cubicBezTo>
                <a:cubicBezTo>
                  <a:pt x="1511128" y="229784"/>
                  <a:pt x="1523419" y="238639"/>
                  <a:pt x="1537369" y="240632"/>
                </a:cubicBezTo>
                <a:cubicBezTo>
                  <a:pt x="1586094" y="247593"/>
                  <a:pt x="1635404" y="249544"/>
                  <a:pt x="1684421" y="254000"/>
                </a:cubicBezTo>
                <a:cubicBezTo>
                  <a:pt x="1906767" y="309589"/>
                  <a:pt x="1679241" y="256326"/>
                  <a:pt x="2245895" y="294105"/>
                </a:cubicBezTo>
                <a:lnTo>
                  <a:pt x="2446421" y="307474"/>
                </a:lnTo>
                <a:lnTo>
                  <a:pt x="2526632" y="320842"/>
                </a:lnTo>
                <a:cubicBezTo>
                  <a:pt x="2548987" y="324907"/>
                  <a:pt x="2570928" y="331393"/>
                  <a:pt x="2593474" y="334211"/>
                </a:cubicBezTo>
                <a:cubicBezTo>
                  <a:pt x="2642314" y="340316"/>
                  <a:pt x="2691509" y="343123"/>
                  <a:pt x="2740527" y="347579"/>
                </a:cubicBezTo>
                <a:cubicBezTo>
                  <a:pt x="2758351" y="352035"/>
                  <a:pt x="2776065" y="356962"/>
                  <a:pt x="2794000" y="360948"/>
                </a:cubicBezTo>
                <a:cubicBezTo>
                  <a:pt x="3241109" y="460306"/>
                  <a:pt x="3854505" y="384353"/>
                  <a:pt x="4184316" y="387684"/>
                </a:cubicBezTo>
                <a:cubicBezTo>
                  <a:pt x="4357569" y="422335"/>
                  <a:pt x="4272834" y="409402"/>
                  <a:pt x="4438316" y="427790"/>
                </a:cubicBezTo>
                <a:cubicBezTo>
                  <a:pt x="4473965" y="436702"/>
                  <a:pt x="4509018" y="448485"/>
                  <a:pt x="4545264" y="454526"/>
                </a:cubicBezTo>
                <a:cubicBezTo>
                  <a:pt x="4660912" y="473802"/>
                  <a:pt x="4598578" y="464533"/>
                  <a:pt x="4732421" y="481263"/>
                </a:cubicBezTo>
                <a:cubicBezTo>
                  <a:pt x="4774510" y="495293"/>
                  <a:pt x="4778996" y="497928"/>
                  <a:pt x="4826000" y="508000"/>
                </a:cubicBezTo>
                <a:cubicBezTo>
                  <a:pt x="4870435" y="517522"/>
                  <a:pt x="4914241" y="534737"/>
                  <a:pt x="4959685" y="534737"/>
                </a:cubicBezTo>
                <a:lnTo>
                  <a:pt x="4999790" y="534737"/>
                </a:lnTo>
              </a:path>
            </a:pathLst>
          </a:cu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9" name="Freeform 8"/>
          <p:cNvSpPr/>
          <p:nvPr/>
        </p:nvSpPr>
        <p:spPr>
          <a:xfrm>
            <a:off x="1288449" y="1604960"/>
            <a:ext cx="4970485" cy="766401"/>
          </a:xfrm>
          <a:custGeom>
            <a:avLst/>
            <a:gdLst>
              <a:gd name="connsiteX0" fmla="*/ 0 w 4932947"/>
              <a:gd name="connsiteY0" fmla="*/ 0 h 748632"/>
              <a:gd name="connsiteX1" fmla="*/ 26737 w 4932947"/>
              <a:gd name="connsiteY1" fmla="*/ 40106 h 748632"/>
              <a:gd name="connsiteX2" fmla="*/ 66842 w 4932947"/>
              <a:gd name="connsiteY2" fmla="*/ 53474 h 748632"/>
              <a:gd name="connsiteX3" fmla="*/ 147052 w 4932947"/>
              <a:gd name="connsiteY3" fmla="*/ 106948 h 748632"/>
              <a:gd name="connsiteX4" fmla="*/ 227263 w 4932947"/>
              <a:gd name="connsiteY4" fmla="*/ 160421 h 748632"/>
              <a:gd name="connsiteX5" fmla="*/ 307473 w 4932947"/>
              <a:gd name="connsiteY5" fmla="*/ 187158 h 748632"/>
              <a:gd name="connsiteX6" fmla="*/ 347579 w 4932947"/>
              <a:gd name="connsiteY6" fmla="*/ 200527 h 748632"/>
              <a:gd name="connsiteX7" fmla="*/ 401052 w 4932947"/>
              <a:gd name="connsiteY7" fmla="*/ 213895 h 748632"/>
              <a:gd name="connsiteX8" fmla="*/ 721894 w 4932947"/>
              <a:gd name="connsiteY8" fmla="*/ 200527 h 748632"/>
              <a:gd name="connsiteX9" fmla="*/ 949158 w 4932947"/>
              <a:gd name="connsiteY9" fmla="*/ 213895 h 748632"/>
              <a:gd name="connsiteX10" fmla="*/ 989263 w 4932947"/>
              <a:gd name="connsiteY10" fmla="*/ 227264 h 748632"/>
              <a:gd name="connsiteX11" fmla="*/ 1109579 w 4932947"/>
              <a:gd name="connsiteY11" fmla="*/ 240632 h 748632"/>
              <a:gd name="connsiteX12" fmla="*/ 1203158 w 4932947"/>
              <a:gd name="connsiteY12" fmla="*/ 280737 h 748632"/>
              <a:gd name="connsiteX13" fmla="*/ 1283368 w 4932947"/>
              <a:gd name="connsiteY13" fmla="*/ 307474 h 748632"/>
              <a:gd name="connsiteX14" fmla="*/ 1376947 w 4932947"/>
              <a:gd name="connsiteY14" fmla="*/ 334211 h 748632"/>
              <a:gd name="connsiteX15" fmla="*/ 1577473 w 4932947"/>
              <a:gd name="connsiteY15" fmla="*/ 360948 h 748632"/>
              <a:gd name="connsiteX16" fmla="*/ 1925052 w 4932947"/>
              <a:gd name="connsiteY16" fmla="*/ 374316 h 748632"/>
              <a:gd name="connsiteX17" fmla="*/ 2981158 w 4932947"/>
              <a:gd name="connsiteY17" fmla="*/ 401053 h 748632"/>
              <a:gd name="connsiteX18" fmla="*/ 3195052 w 4932947"/>
              <a:gd name="connsiteY18" fmla="*/ 414421 h 748632"/>
              <a:gd name="connsiteX19" fmla="*/ 3261894 w 4932947"/>
              <a:gd name="connsiteY19" fmla="*/ 427790 h 748632"/>
              <a:gd name="connsiteX20" fmla="*/ 3315368 w 4932947"/>
              <a:gd name="connsiteY20" fmla="*/ 454527 h 748632"/>
              <a:gd name="connsiteX21" fmla="*/ 3368842 w 4932947"/>
              <a:gd name="connsiteY21" fmla="*/ 467895 h 748632"/>
              <a:gd name="connsiteX22" fmla="*/ 3449052 w 4932947"/>
              <a:gd name="connsiteY22" fmla="*/ 494632 h 748632"/>
              <a:gd name="connsiteX23" fmla="*/ 3489158 w 4932947"/>
              <a:gd name="connsiteY23" fmla="*/ 508000 h 748632"/>
              <a:gd name="connsiteX24" fmla="*/ 3649579 w 4932947"/>
              <a:gd name="connsiteY24" fmla="*/ 534737 h 748632"/>
              <a:gd name="connsiteX25" fmla="*/ 4170947 w 4932947"/>
              <a:gd name="connsiteY25" fmla="*/ 561474 h 748632"/>
              <a:gd name="connsiteX26" fmla="*/ 4344737 w 4932947"/>
              <a:gd name="connsiteY26" fmla="*/ 601579 h 748632"/>
              <a:gd name="connsiteX27" fmla="*/ 4398210 w 4932947"/>
              <a:gd name="connsiteY27" fmla="*/ 614948 h 748632"/>
              <a:gd name="connsiteX28" fmla="*/ 4665579 w 4932947"/>
              <a:gd name="connsiteY28" fmla="*/ 641685 h 748632"/>
              <a:gd name="connsiteX29" fmla="*/ 4745789 w 4932947"/>
              <a:gd name="connsiteY29" fmla="*/ 668421 h 748632"/>
              <a:gd name="connsiteX30" fmla="*/ 4785894 w 4932947"/>
              <a:gd name="connsiteY30" fmla="*/ 681790 h 748632"/>
              <a:gd name="connsiteX31" fmla="*/ 4906210 w 4932947"/>
              <a:gd name="connsiteY31" fmla="*/ 708527 h 748632"/>
              <a:gd name="connsiteX32" fmla="*/ 4932947 w 4932947"/>
              <a:gd name="connsiteY32" fmla="*/ 748632 h 74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32947" h="748632">
                <a:moveTo>
                  <a:pt x="0" y="0"/>
                </a:moveTo>
                <a:cubicBezTo>
                  <a:pt x="8912" y="13369"/>
                  <a:pt x="14191" y="30069"/>
                  <a:pt x="26737" y="40106"/>
                </a:cubicBezTo>
                <a:cubicBezTo>
                  <a:pt x="37741" y="48909"/>
                  <a:pt x="54524" y="46631"/>
                  <a:pt x="66842" y="53474"/>
                </a:cubicBezTo>
                <a:cubicBezTo>
                  <a:pt x="94932" y="69080"/>
                  <a:pt x="120315" y="89123"/>
                  <a:pt x="147052" y="106948"/>
                </a:cubicBezTo>
                <a:lnTo>
                  <a:pt x="227263" y="160421"/>
                </a:lnTo>
                <a:lnTo>
                  <a:pt x="307473" y="187158"/>
                </a:lnTo>
                <a:cubicBezTo>
                  <a:pt x="320842" y="191614"/>
                  <a:pt x="333908" y="197109"/>
                  <a:pt x="347579" y="200527"/>
                </a:cubicBezTo>
                <a:lnTo>
                  <a:pt x="401052" y="213895"/>
                </a:lnTo>
                <a:cubicBezTo>
                  <a:pt x="507999" y="209439"/>
                  <a:pt x="614854" y="200527"/>
                  <a:pt x="721894" y="200527"/>
                </a:cubicBezTo>
                <a:cubicBezTo>
                  <a:pt x="797780" y="200527"/>
                  <a:pt x="873649" y="206344"/>
                  <a:pt x="949158" y="213895"/>
                </a:cubicBezTo>
                <a:cubicBezTo>
                  <a:pt x="963180" y="215297"/>
                  <a:pt x="975363" y="224947"/>
                  <a:pt x="989263" y="227264"/>
                </a:cubicBezTo>
                <a:cubicBezTo>
                  <a:pt x="1029066" y="233898"/>
                  <a:pt x="1069474" y="236176"/>
                  <a:pt x="1109579" y="240632"/>
                </a:cubicBezTo>
                <a:cubicBezTo>
                  <a:pt x="1251025" y="275993"/>
                  <a:pt x="1084463" y="227984"/>
                  <a:pt x="1203158" y="280737"/>
                </a:cubicBezTo>
                <a:cubicBezTo>
                  <a:pt x="1228912" y="292183"/>
                  <a:pt x="1256631" y="298562"/>
                  <a:pt x="1283368" y="307474"/>
                </a:cubicBezTo>
                <a:cubicBezTo>
                  <a:pt x="1317736" y="318930"/>
                  <a:pt x="1340009" y="327495"/>
                  <a:pt x="1376947" y="334211"/>
                </a:cubicBezTo>
                <a:cubicBezTo>
                  <a:pt x="1399951" y="338393"/>
                  <a:pt x="1560279" y="359937"/>
                  <a:pt x="1577473" y="360948"/>
                </a:cubicBezTo>
                <a:cubicBezTo>
                  <a:pt x="1693218" y="367757"/>
                  <a:pt x="1809192" y="369860"/>
                  <a:pt x="1925052" y="374316"/>
                </a:cubicBezTo>
                <a:cubicBezTo>
                  <a:pt x="2355736" y="428153"/>
                  <a:pt x="1910102" y="376432"/>
                  <a:pt x="2981158" y="401053"/>
                </a:cubicBezTo>
                <a:cubicBezTo>
                  <a:pt x="3052576" y="402695"/>
                  <a:pt x="3123754" y="409965"/>
                  <a:pt x="3195052" y="414421"/>
                </a:cubicBezTo>
                <a:cubicBezTo>
                  <a:pt x="3217333" y="418877"/>
                  <a:pt x="3240338" y="420605"/>
                  <a:pt x="3261894" y="427790"/>
                </a:cubicBezTo>
                <a:cubicBezTo>
                  <a:pt x="3280800" y="434092"/>
                  <a:pt x="3296708" y="447530"/>
                  <a:pt x="3315368" y="454527"/>
                </a:cubicBezTo>
                <a:cubicBezTo>
                  <a:pt x="3332571" y="460978"/>
                  <a:pt x="3351244" y="462616"/>
                  <a:pt x="3368842" y="467895"/>
                </a:cubicBezTo>
                <a:cubicBezTo>
                  <a:pt x="3395836" y="475993"/>
                  <a:pt x="3422315" y="485720"/>
                  <a:pt x="3449052" y="494632"/>
                </a:cubicBezTo>
                <a:cubicBezTo>
                  <a:pt x="3462421" y="499088"/>
                  <a:pt x="3475258" y="505683"/>
                  <a:pt x="3489158" y="508000"/>
                </a:cubicBezTo>
                <a:cubicBezTo>
                  <a:pt x="3542632" y="516912"/>
                  <a:pt x="3595408" y="532653"/>
                  <a:pt x="3649579" y="534737"/>
                </a:cubicBezTo>
                <a:cubicBezTo>
                  <a:pt x="4055216" y="550339"/>
                  <a:pt x="3881554" y="539214"/>
                  <a:pt x="4170947" y="561474"/>
                </a:cubicBezTo>
                <a:cubicBezTo>
                  <a:pt x="4281618" y="598366"/>
                  <a:pt x="4108697" y="542566"/>
                  <a:pt x="4344737" y="601579"/>
                </a:cubicBezTo>
                <a:cubicBezTo>
                  <a:pt x="4362561" y="606035"/>
                  <a:pt x="4380051" y="612154"/>
                  <a:pt x="4398210" y="614948"/>
                </a:cubicBezTo>
                <a:cubicBezTo>
                  <a:pt x="4452514" y="623303"/>
                  <a:pt x="4618527" y="637407"/>
                  <a:pt x="4665579" y="641685"/>
                </a:cubicBezTo>
                <a:lnTo>
                  <a:pt x="4745789" y="668421"/>
                </a:lnTo>
                <a:cubicBezTo>
                  <a:pt x="4759157" y="672877"/>
                  <a:pt x="4772223" y="678372"/>
                  <a:pt x="4785894" y="681790"/>
                </a:cubicBezTo>
                <a:cubicBezTo>
                  <a:pt x="4861412" y="700669"/>
                  <a:pt x="4821352" y="691555"/>
                  <a:pt x="4906210" y="708527"/>
                </a:cubicBezTo>
                <a:lnTo>
                  <a:pt x="4932947" y="748632"/>
                </a:lnTo>
              </a:path>
            </a:pathLst>
          </a:custGeom>
          <a:ln w="57150" cap="flat" cmpd="sng" algn="ctr">
            <a:solidFill>
              <a:schemeClr val="accent2"/>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10" name="Freeform 9"/>
          <p:cNvSpPr/>
          <p:nvPr/>
        </p:nvSpPr>
        <p:spPr>
          <a:xfrm>
            <a:off x="1261712" y="1631698"/>
            <a:ext cx="5055042" cy="1149602"/>
          </a:xfrm>
          <a:custGeom>
            <a:avLst/>
            <a:gdLst>
              <a:gd name="connsiteX0" fmla="*/ 0 w 5016866"/>
              <a:gd name="connsiteY0" fmla="*/ 0 h 1122948"/>
              <a:gd name="connsiteX1" fmla="*/ 40105 w 5016866"/>
              <a:gd name="connsiteY1" fmla="*/ 13369 h 1122948"/>
              <a:gd name="connsiteX2" fmla="*/ 80210 w 5016866"/>
              <a:gd name="connsiteY2" fmla="*/ 53474 h 1122948"/>
              <a:gd name="connsiteX3" fmla="*/ 120316 w 5016866"/>
              <a:gd name="connsiteY3" fmla="*/ 80211 h 1122948"/>
              <a:gd name="connsiteX4" fmla="*/ 160421 w 5016866"/>
              <a:gd name="connsiteY4" fmla="*/ 133684 h 1122948"/>
              <a:gd name="connsiteX5" fmla="*/ 187158 w 5016866"/>
              <a:gd name="connsiteY5" fmla="*/ 173790 h 1122948"/>
              <a:gd name="connsiteX6" fmla="*/ 227263 w 5016866"/>
              <a:gd name="connsiteY6" fmla="*/ 200527 h 1122948"/>
              <a:gd name="connsiteX7" fmla="*/ 387684 w 5016866"/>
              <a:gd name="connsiteY7" fmla="*/ 240632 h 1122948"/>
              <a:gd name="connsiteX8" fmla="*/ 454526 w 5016866"/>
              <a:gd name="connsiteY8" fmla="*/ 254000 h 1122948"/>
              <a:gd name="connsiteX9" fmla="*/ 534737 w 5016866"/>
              <a:gd name="connsiteY9" fmla="*/ 280737 h 1122948"/>
              <a:gd name="connsiteX10" fmla="*/ 614947 w 5016866"/>
              <a:gd name="connsiteY10" fmla="*/ 320842 h 1122948"/>
              <a:gd name="connsiteX11" fmla="*/ 655052 w 5016866"/>
              <a:gd name="connsiteY11" fmla="*/ 347579 h 1122948"/>
              <a:gd name="connsiteX12" fmla="*/ 735263 w 5016866"/>
              <a:gd name="connsiteY12" fmla="*/ 374316 h 1122948"/>
              <a:gd name="connsiteX13" fmla="*/ 828842 w 5016866"/>
              <a:gd name="connsiteY13" fmla="*/ 401053 h 1122948"/>
              <a:gd name="connsiteX14" fmla="*/ 935789 w 5016866"/>
              <a:gd name="connsiteY14" fmla="*/ 414421 h 1122948"/>
              <a:gd name="connsiteX15" fmla="*/ 1216526 w 5016866"/>
              <a:gd name="connsiteY15" fmla="*/ 441158 h 1122948"/>
              <a:gd name="connsiteX16" fmla="*/ 1296737 w 5016866"/>
              <a:gd name="connsiteY16" fmla="*/ 454527 h 1122948"/>
              <a:gd name="connsiteX17" fmla="*/ 1457158 w 5016866"/>
              <a:gd name="connsiteY17" fmla="*/ 467895 h 1122948"/>
              <a:gd name="connsiteX18" fmla="*/ 1644316 w 5016866"/>
              <a:gd name="connsiteY18" fmla="*/ 494632 h 1122948"/>
              <a:gd name="connsiteX19" fmla="*/ 1764631 w 5016866"/>
              <a:gd name="connsiteY19" fmla="*/ 508000 h 1122948"/>
              <a:gd name="connsiteX20" fmla="*/ 1858210 w 5016866"/>
              <a:gd name="connsiteY20" fmla="*/ 521369 h 1122948"/>
              <a:gd name="connsiteX21" fmla="*/ 2045368 w 5016866"/>
              <a:gd name="connsiteY21" fmla="*/ 534737 h 1122948"/>
              <a:gd name="connsiteX22" fmla="*/ 2165684 w 5016866"/>
              <a:gd name="connsiteY22" fmla="*/ 574842 h 1122948"/>
              <a:gd name="connsiteX23" fmla="*/ 2205789 w 5016866"/>
              <a:gd name="connsiteY23" fmla="*/ 588211 h 1122948"/>
              <a:gd name="connsiteX24" fmla="*/ 2259263 w 5016866"/>
              <a:gd name="connsiteY24" fmla="*/ 601579 h 1122948"/>
              <a:gd name="connsiteX25" fmla="*/ 2379579 w 5016866"/>
              <a:gd name="connsiteY25" fmla="*/ 628316 h 1122948"/>
              <a:gd name="connsiteX26" fmla="*/ 2459789 w 5016866"/>
              <a:gd name="connsiteY26" fmla="*/ 655053 h 1122948"/>
              <a:gd name="connsiteX27" fmla="*/ 2499895 w 5016866"/>
              <a:gd name="connsiteY27" fmla="*/ 668421 h 1122948"/>
              <a:gd name="connsiteX28" fmla="*/ 2553368 w 5016866"/>
              <a:gd name="connsiteY28" fmla="*/ 695158 h 1122948"/>
              <a:gd name="connsiteX29" fmla="*/ 2860842 w 5016866"/>
              <a:gd name="connsiteY29" fmla="*/ 721895 h 1122948"/>
              <a:gd name="connsiteX30" fmla="*/ 2941052 w 5016866"/>
              <a:gd name="connsiteY30" fmla="*/ 735263 h 1122948"/>
              <a:gd name="connsiteX31" fmla="*/ 2981158 w 5016866"/>
              <a:gd name="connsiteY31" fmla="*/ 748632 h 1122948"/>
              <a:gd name="connsiteX32" fmla="*/ 3181684 w 5016866"/>
              <a:gd name="connsiteY32" fmla="*/ 775369 h 1122948"/>
              <a:gd name="connsiteX33" fmla="*/ 3275263 w 5016866"/>
              <a:gd name="connsiteY33" fmla="*/ 802106 h 1122948"/>
              <a:gd name="connsiteX34" fmla="*/ 3355474 w 5016866"/>
              <a:gd name="connsiteY34" fmla="*/ 815474 h 1122948"/>
              <a:gd name="connsiteX35" fmla="*/ 3408947 w 5016866"/>
              <a:gd name="connsiteY35" fmla="*/ 828842 h 1122948"/>
              <a:gd name="connsiteX36" fmla="*/ 3609474 w 5016866"/>
              <a:gd name="connsiteY36" fmla="*/ 842211 h 1122948"/>
              <a:gd name="connsiteX37" fmla="*/ 3850105 w 5016866"/>
              <a:gd name="connsiteY37" fmla="*/ 868948 h 1122948"/>
              <a:gd name="connsiteX38" fmla="*/ 4224421 w 5016866"/>
              <a:gd name="connsiteY38" fmla="*/ 895684 h 1122948"/>
              <a:gd name="connsiteX39" fmla="*/ 4384842 w 5016866"/>
              <a:gd name="connsiteY39" fmla="*/ 922421 h 1122948"/>
              <a:gd name="connsiteX40" fmla="*/ 4491789 w 5016866"/>
              <a:gd name="connsiteY40" fmla="*/ 949158 h 1122948"/>
              <a:gd name="connsiteX41" fmla="*/ 4585368 w 5016866"/>
              <a:gd name="connsiteY41" fmla="*/ 975895 h 1122948"/>
              <a:gd name="connsiteX42" fmla="*/ 4705684 w 5016866"/>
              <a:gd name="connsiteY42" fmla="*/ 1029369 h 1122948"/>
              <a:gd name="connsiteX43" fmla="*/ 4745789 w 5016866"/>
              <a:gd name="connsiteY43" fmla="*/ 1042737 h 1122948"/>
              <a:gd name="connsiteX44" fmla="*/ 4785895 w 5016866"/>
              <a:gd name="connsiteY44" fmla="*/ 1056106 h 1122948"/>
              <a:gd name="connsiteX45" fmla="*/ 4973052 w 5016866"/>
              <a:gd name="connsiteY45" fmla="*/ 1082842 h 1122948"/>
              <a:gd name="connsiteX46" fmla="*/ 5013158 w 5016866"/>
              <a:gd name="connsiteY46" fmla="*/ 1122948 h 112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16866" h="1122948">
                <a:moveTo>
                  <a:pt x="0" y="0"/>
                </a:moveTo>
                <a:cubicBezTo>
                  <a:pt x="13368" y="4456"/>
                  <a:pt x="28380" y="5552"/>
                  <a:pt x="40105" y="13369"/>
                </a:cubicBezTo>
                <a:cubicBezTo>
                  <a:pt x="55835" y="23856"/>
                  <a:pt x="65686" y="41371"/>
                  <a:pt x="80210" y="53474"/>
                </a:cubicBezTo>
                <a:cubicBezTo>
                  <a:pt x="92553" y="63760"/>
                  <a:pt x="106947" y="71299"/>
                  <a:pt x="120316" y="80211"/>
                </a:cubicBezTo>
                <a:cubicBezTo>
                  <a:pt x="133684" y="98035"/>
                  <a:pt x="147471" y="115554"/>
                  <a:pt x="160421" y="133684"/>
                </a:cubicBezTo>
                <a:cubicBezTo>
                  <a:pt x="169760" y="146758"/>
                  <a:pt x="175797" y="162429"/>
                  <a:pt x="187158" y="173790"/>
                </a:cubicBezTo>
                <a:cubicBezTo>
                  <a:pt x="198519" y="185151"/>
                  <a:pt x="212581" y="194002"/>
                  <a:pt x="227263" y="200527"/>
                </a:cubicBezTo>
                <a:cubicBezTo>
                  <a:pt x="294847" y="230564"/>
                  <a:pt x="316550" y="227698"/>
                  <a:pt x="387684" y="240632"/>
                </a:cubicBezTo>
                <a:cubicBezTo>
                  <a:pt x="410039" y="244697"/>
                  <a:pt x="432605" y="248022"/>
                  <a:pt x="454526" y="254000"/>
                </a:cubicBezTo>
                <a:cubicBezTo>
                  <a:pt x="481716" y="261415"/>
                  <a:pt x="534737" y="280737"/>
                  <a:pt x="534737" y="280737"/>
                </a:cubicBezTo>
                <a:cubicBezTo>
                  <a:pt x="649673" y="357362"/>
                  <a:pt x="504252" y="265495"/>
                  <a:pt x="614947" y="320842"/>
                </a:cubicBezTo>
                <a:cubicBezTo>
                  <a:pt x="629318" y="328027"/>
                  <a:pt x="640370" y="341054"/>
                  <a:pt x="655052" y="347579"/>
                </a:cubicBezTo>
                <a:cubicBezTo>
                  <a:pt x="680806" y="359025"/>
                  <a:pt x="708526" y="365404"/>
                  <a:pt x="735263" y="374316"/>
                </a:cubicBezTo>
                <a:cubicBezTo>
                  <a:pt x="767045" y="384910"/>
                  <a:pt x="795276" y="395459"/>
                  <a:pt x="828842" y="401053"/>
                </a:cubicBezTo>
                <a:cubicBezTo>
                  <a:pt x="864280" y="406959"/>
                  <a:pt x="900140" y="409965"/>
                  <a:pt x="935789" y="414421"/>
                </a:cubicBezTo>
                <a:cubicBezTo>
                  <a:pt x="1073143" y="448761"/>
                  <a:pt x="928542" y="416116"/>
                  <a:pt x="1216526" y="441158"/>
                </a:cubicBezTo>
                <a:cubicBezTo>
                  <a:pt x="1243530" y="443506"/>
                  <a:pt x="1269797" y="451534"/>
                  <a:pt x="1296737" y="454527"/>
                </a:cubicBezTo>
                <a:cubicBezTo>
                  <a:pt x="1350068" y="460453"/>
                  <a:pt x="1403684" y="463439"/>
                  <a:pt x="1457158" y="467895"/>
                </a:cubicBezTo>
                <a:cubicBezTo>
                  <a:pt x="1545753" y="497426"/>
                  <a:pt x="1476955" y="477896"/>
                  <a:pt x="1644316" y="494632"/>
                </a:cubicBezTo>
                <a:cubicBezTo>
                  <a:pt x="1684468" y="498647"/>
                  <a:pt x="1724591" y="502995"/>
                  <a:pt x="1764631" y="508000"/>
                </a:cubicBezTo>
                <a:cubicBezTo>
                  <a:pt x="1795897" y="511908"/>
                  <a:pt x="1826842" y="518382"/>
                  <a:pt x="1858210" y="521369"/>
                </a:cubicBezTo>
                <a:cubicBezTo>
                  <a:pt x="1920473" y="527299"/>
                  <a:pt x="1982982" y="530281"/>
                  <a:pt x="2045368" y="534737"/>
                </a:cubicBezTo>
                <a:lnTo>
                  <a:pt x="2165684" y="574842"/>
                </a:lnTo>
                <a:cubicBezTo>
                  <a:pt x="2179052" y="579298"/>
                  <a:pt x="2192118" y="584793"/>
                  <a:pt x="2205789" y="588211"/>
                </a:cubicBezTo>
                <a:cubicBezTo>
                  <a:pt x="2223614" y="592667"/>
                  <a:pt x="2241327" y="597593"/>
                  <a:pt x="2259263" y="601579"/>
                </a:cubicBezTo>
                <a:cubicBezTo>
                  <a:pt x="2308310" y="612478"/>
                  <a:pt x="2333019" y="614348"/>
                  <a:pt x="2379579" y="628316"/>
                </a:cubicBezTo>
                <a:cubicBezTo>
                  <a:pt x="2406573" y="636414"/>
                  <a:pt x="2433052" y="646141"/>
                  <a:pt x="2459789" y="655053"/>
                </a:cubicBezTo>
                <a:cubicBezTo>
                  <a:pt x="2473158" y="659509"/>
                  <a:pt x="2487291" y="662119"/>
                  <a:pt x="2499895" y="668421"/>
                </a:cubicBezTo>
                <a:cubicBezTo>
                  <a:pt x="2517719" y="677333"/>
                  <a:pt x="2533655" y="692238"/>
                  <a:pt x="2553368" y="695158"/>
                </a:cubicBezTo>
                <a:cubicBezTo>
                  <a:pt x="2655135" y="710235"/>
                  <a:pt x="2759364" y="704982"/>
                  <a:pt x="2860842" y="721895"/>
                </a:cubicBezTo>
                <a:lnTo>
                  <a:pt x="2941052" y="735263"/>
                </a:lnTo>
                <a:cubicBezTo>
                  <a:pt x="2954421" y="739719"/>
                  <a:pt x="2967258" y="746315"/>
                  <a:pt x="2981158" y="748632"/>
                </a:cubicBezTo>
                <a:cubicBezTo>
                  <a:pt x="3097035" y="767945"/>
                  <a:pt x="3082749" y="753383"/>
                  <a:pt x="3181684" y="775369"/>
                </a:cubicBezTo>
                <a:cubicBezTo>
                  <a:pt x="3410957" y="826319"/>
                  <a:pt x="2984196" y="743893"/>
                  <a:pt x="3275263" y="802106"/>
                </a:cubicBezTo>
                <a:cubicBezTo>
                  <a:pt x="3301842" y="807422"/>
                  <a:pt x="3328895" y="810158"/>
                  <a:pt x="3355474" y="815474"/>
                </a:cubicBezTo>
                <a:cubicBezTo>
                  <a:pt x="3373490" y="819077"/>
                  <a:pt x="3390675" y="826919"/>
                  <a:pt x="3408947" y="828842"/>
                </a:cubicBezTo>
                <a:cubicBezTo>
                  <a:pt x="3475570" y="835855"/>
                  <a:pt x="3542697" y="836869"/>
                  <a:pt x="3609474" y="842211"/>
                </a:cubicBezTo>
                <a:cubicBezTo>
                  <a:pt x="3925195" y="867469"/>
                  <a:pt x="3581364" y="843353"/>
                  <a:pt x="3850105" y="868948"/>
                </a:cubicBezTo>
                <a:cubicBezTo>
                  <a:pt x="3936455" y="877172"/>
                  <a:pt x="4143753" y="890306"/>
                  <a:pt x="4224421" y="895684"/>
                </a:cubicBezTo>
                <a:cubicBezTo>
                  <a:pt x="4310625" y="924420"/>
                  <a:pt x="4228132" y="900034"/>
                  <a:pt x="4384842" y="922421"/>
                </a:cubicBezTo>
                <a:cubicBezTo>
                  <a:pt x="4466368" y="934068"/>
                  <a:pt x="4429591" y="931387"/>
                  <a:pt x="4491789" y="949158"/>
                </a:cubicBezTo>
                <a:cubicBezTo>
                  <a:pt x="4609292" y="982730"/>
                  <a:pt x="4489210" y="943843"/>
                  <a:pt x="4585368" y="975895"/>
                </a:cubicBezTo>
                <a:cubicBezTo>
                  <a:pt x="4648923" y="1018265"/>
                  <a:pt x="4610233" y="997552"/>
                  <a:pt x="4705684" y="1029369"/>
                </a:cubicBezTo>
                <a:lnTo>
                  <a:pt x="4745789" y="1042737"/>
                </a:lnTo>
                <a:cubicBezTo>
                  <a:pt x="4759158" y="1047193"/>
                  <a:pt x="4771945" y="1054113"/>
                  <a:pt x="4785895" y="1056106"/>
                </a:cubicBezTo>
                <a:lnTo>
                  <a:pt x="4973052" y="1082842"/>
                </a:lnTo>
                <a:cubicBezTo>
                  <a:pt x="5016866" y="1112051"/>
                  <a:pt x="5013158" y="1093512"/>
                  <a:pt x="5013158" y="1122948"/>
                </a:cubicBezTo>
              </a:path>
            </a:pathLst>
          </a:custGeom>
          <a:ln w="76200" cap="flat" cmpd="sng" algn="ctr">
            <a:solidFill>
              <a:srgbClr val="95AFB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lt-LT">
              <a:solidFill>
                <a:prstClr val="black"/>
              </a:solidFill>
              <a:latin typeface="Arial" panose="020B0604020202020204" pitchFamily="34" charset="0"/>
              <a:cs typeface="Arial" panose="020B0604020202020204" pitchFamily="34" charset="0"/>
            </a:endParaRPr>
          </a:p>
        </p:txBody>
      </p:sp>
      <p:sp>
        <p:nvSpPr>
          <p:cNvPr id="11" name="Rectangle 10"/>
          <p:cNvSpPr/>
          <p:nvPr/>
        </p:nvSpPr>
        <p:spPr>
          <a:xfrm>
            <a:off x="35496" y="6104329"/>
            <a:ext cx="8458200" cy="276999"/>
          </a:xfrm>
          <a:prstGeom prst="rect">
            <a:avLst/>
          </a:prstGeom>
        </p:spPr>
        <p:txBody>
          <a:bodyPr wrap="square">
            <a:spAutoFit/>
          </a:bodyPr>
          <a:lstStyle/>
          <a:p>
            <a:pPr defTabSz="457200" fontAlgn="auto">
              <a:spcBef>
                <a:spcPts val="0"/>
              </a:spcBef>
              <a:spcAft>
                <a:spcPts val="0"/>
              </a:spcAft>
            </a:pPr>
            <a:r>
              <a:rPr lang="lt-LT" sz="1200" dirty="0" smtClean="0">
                <a:solidFill>
                  <a:prstClr val="black"/>
                </a:solidFill>
                <a:latin typeface="Arial" panose="020B0604020202020204" pitchFamily="34" charset="0"/>
                <a:cs typeface="Arial" panose="020B0604020202020204" pitchFamily="34" charset="0"/>
              </a:rPr>
              <a:t>DG. Gardner, D. Shoback Greenspan’s Basic &amp; Clinical Endocrinology2007.</a:t>
            </a:r>
            <a:endParaRPr lang="lt-LT"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398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ChangeArrowheads="1"/>
          </p:cNvSpPr>
          <p:nvPr/>
        </p:nvSpPr>
        <p:spPr bwMode="auto">
          <a:xfrm>
            <a:off x="4931996" y="3068960"/>
            <a:ext cx="4011488" cy="1181100"/>
          </a:xfrm>
          <a:prstGeom prst="rect">
            <a:avLst/>
          </a:prstGeom>
          <a:solidFill>
            <a:schemeClr val="tx1">
              <a:lumMod val="20000"/>
              <a:lumOff val="80000"/>
            </a:schemeClr>
          </a:solidFill>
          <a:ln w="9525">
            <a:noFill/>
            <a:miter lim="800000"/>
            <a:headEnd/>
            <a:tailEnd/>
          </a:ln>
          <a:effectLst>
            <a:innerShdw blurRad="63500" dist="50800" dir="13500000">
              <a:prstClr val="black">
                <a:alpha val="50000"/>
              </a:prstClr>
            </a:innerShdw>
          </a:effectLst>
        </p:spPr>
        <p:txBody>
          <a:bodyPr>
            <a:prstTxWarp prst="textNoShape">
              <a:avLst/>
            </a:prstTxWarp>
          </a:bodyPr>
          <a:lstStyle/>
          <a:p>
            <a:pPr algn="just" defTabSz="457200" fontAlgn="auto">
              <a:lnSpc>
                <a:spcPct val="90000"/>
              </a:lnSpc>
              <a:spcBef>
                <a:spcPct val="20000"/>
              </a:spcBef>
              <a:spcAft>
                <a:spcPts val="0"/>
              </a:spcAft>
            </a:pPr>
            <a:r>
              <a:rPr lang="lv-LV" sz="1600" b="1" dirty="0">
                <a:solidFill>
                  <a:prstClr val="black"/>
                </a:solidFill>
                <a:latin typeface="Arial" panose="020B0604020202020204" pitchFamily="34" charset="0"/>
                <a:cs typeface="Arial" panose="020B0604020202020204" pitchFamily="34" charset="0"/>
              </a:rPr>
              <a:t>GFĀ </a:t>
            </a:r>
            <a:r>
              <a:rPr lang="lv-LV" sz="1600" b="1" dirty="0" smtClean="0">
                <a:solidFill>
                  <a:prstClr val="black"/>
                </a:solidFill>
                <a:latin typeface="Arial" panose="020B0604020202020204" pitchFamily="34" charset="0"/>
                <a:cs typeface="Arial" panose="020B0604020202020204" pitchFamily="34" charset="0"/>
              </a:rPr>
              <a:t>pazemināšanās normā </a:t>
            </a:r>
            <a:r>
              <a:rPr lang="lv-LV" sz="1600" b="1" dirty="0">
                <a:solidFill>
                  <a:prstClr val="black"/>
                </a:solidFill>
                <a:latin typeface="Arial" panose="020B0604020202020204" pitchFamily="34" charset="0"/>
                <a:cs typeface="Arial" panose="020B0604020202020204" pitchFamily="34" charset="0"/>
              </a:rPr>
              <a:t>(augšējā līkne</a:t>
            </a:r>
            <a:r>
              <a:rPr lang="lv-LV" sz="1600" b="1" dirty="0" smtClean="0">
                <a:solidFill>
                  <a:prstClr val="black"/>
                </a:solidFill>
                <a:latin typeface="Arial" panose="020B0604020202020204" pitchFamily="34" charset="0"/>
                <a:cs typeface="Arial" panose="020B0604020202020204" pitchFamily="34" charset="0"/>
              </a:rPr>
              <a:t>) un hipotētiskam pacientam ar progresējošu nieru </a:t>
            </a:r>
            <a:r>
              <a:rPr lang="lv-LV" sz="1600" b="1" dirty="0">
                <a:solidFill>
                  <a:prstClr val="black"/>
                </a:solidFill>
                <a:latin typeface="Arial" panose="020B0604020202020204" pitchFamily="34" charset="0"/>
                <a:cs typeface="Arial" panose="020B0604020202020204" pitchFamily="34" charset="0"/>
              </a:rPr>
              <a:t>mazspēju no </a:t>
            </a:r>
            <a:r>
              <a:rPr lang="lv-LV" sz="1600" b="1" dirty="0" smtClean="0">
                <a:solidFill>
                  <a:prstClr val="black"/>
                </a:solidFill>
                <a:latin typeface="Arial" panose="020B0604020202020204" pitchFamily="34" charset="0"/>
                <a:cs typeface="Arial" panose="020B0604020202020204" pitchFamily="34" charset="0"/>
              </a:rPr>
              <a:t>25 gadu vecuma</a:t>
            </a:r>
            <a:r>
              <a:rPr lang="lv-LV" sz="1600" b="1" dirty="0">
                <a:solidFill>
                  <a:prstClr val="black"/>
                </a:solidFill>
                <a:latin typeface="Arial" panose="020B0604020202020204" pitchFamily="34" charset="0"/>
                <a:cs typeface="Arial" panose="020B0604020202020204" pitchFamily="34" charset="0"/>
              </a:rPr>
              <a:t>.</a:t>
            </a:r>
          </a:p>
          <a:p>
            <a:pPr marL="342900" indent="-342900" algn="just" defTabSz="457200" fontAlgn="auto">
              <a:lnSpc>
                <a:spcPct val="90000"/>
              </a:lnSpc>
              <a:spcBef>
                <a:spcPct val="20000"/>
              </a:spcBef>
              <a:spcAft>
                <a:spcPts val="0"/>
              </a:spcAft>
              <a:buFontTx/>
              <a:buChar char="•"/>
            </a:pPr>
            <a:endParaRPr lang="en-US" sz="1600" dirty="0">
              <a:solidFill>
                <a:prstClr val="black"/>
              </a:solidFill>
              <a:latin typeface="Arial" panose="020B0604020202020204" pitchFamily="34" charset="0"/>
              <a:cs typeface="Arial" panose="020B0604020202020204" pitchFamily="34" charset="0"/>
            </a:endParaRPr>
          </a:p>
        </p:txBody>
      </p:sp>
      <p:pic>
        <p:nvPicPr>
          <p:cNvPr id="141316" name="Picture 4" descr=" ">
            <a:hlinkClick r:id="rId2"/>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9388" y="1700214"/>
            <a:ext cx="4773612" cy="4274506"/>
          </a:xfrm>
          <a:prstGeom prst="rect">
            <a:avLst/>
          </a:prstGeom>
          <a:noFill/>
          <a:ln w="9525">
            <a:noFill/>
            <a:miter lim="800000"/>
            <a:headEnd/>
            <a:tailEnd/>
          </a:ln>
        </p:spPr>
      </p:pic>
      <p:sp>
        <p:nvSpPr>
          <p:cNvPr id="141317" name="Rectangle 5"/>
          <p:cNvSpPr>
            <a:spLocks noChangeArrowheads="1"/>
          </p:cNvSpPr>
          <p:nvPr/>
        </p:nvSpPr>
        <p:spPr bwMode="auto">
          <a:xfrm>
            <a:off x="179389" y="6381750"/>
            <a:ext cx="4164012" cy="476250"/>
          </a:xfrm>
          <a:prstGeom prst="rect">
            <a:avLst/>
          </a:prstGeom>
          <a:noFill/>
          <a:ln w="9525">
            <a:noFill/>
            <a:miter lim="800000"/>
            <a:headEnd/>
            <a:tailEnd/>
          </a:ln>
          <a:effectLst/>
        </p:spPr>
        <p:txBody>
          <a:bodyPr wrap="none" anchor="ctr">
            <a:prstTxWarp prst="textNoShape">
              <a:avLst/>
            </a:prstTxWarp>
          </a:bodyPr>
          <a:lstStyle/>
          <a:p>
            <a:pPr defTabSz="457200" fontAlgn="auto">
              <a:spcBef>
                <a:spcPts val="0"/>
              </a:spcBef>
              <a:spcAft>
                <a:spcPts val="0"/>
              </a:spcAft>
            </a:pPr>
            <a:r>
              <a:rPr lang="lv-LV" sz="1200" dirty="0">
                <a:solidFill>
                  <a:prstClr val="black"/>
                </a:solidFill>
                <a:latin typeface="Arial" panose="020B0604020202020204" pitchFamily="34" charset="0"/>
                <a:cs typeface="Arial" panose="020B0604020202020204" pitchFamily="34" charset="0"/>
              </a:rPr>
              <a:t>Hebert L.A., et al. Kidney Int. 59: 1211–1226, 2001</a:t>
            </a:r>
            <a:endParaRPr lang="en-US" sz="1200" dirty="0">
              <a:solidFill>
                <a:prstClr val="black"/>
              </a:solidFill>
              <a:latin typeface="Arial" panose="020B0604020202020204" pitchFamily="34" charset="0"/>
              <a:cs typeface="Arial" panose="020B0604020202020204" pitchFamily="34" charset="0"/>
            </a:endParaRPr>
          </a:p>
        </p:txBody>
      </p:sp>
      <p:pic>
        <p:nvPicPr>
          <p:cNvPr id="141318" name="Picture 6" descr="hebert_l"/>
          <p:cNvPicPr>
            <a:picLocks noChangeAspect="1" noChangeArrowheads="1"/>
          </p:cNvPicPr>
          <p:nvPr/>
        </p:nvPicPr>
        <p:blipFill>
          <a:blip r:embed="rId4"/>
          <a:srcRect l="11989" t="3030" r="4347" b="7312"/>
          <a:stretch>
            <a:fillRect/>
          </a:stretch>
        </p:blipFill>
        <p:spPr bwMode="auto">
          <a:xfrm>
            <a:off x="7091256" y="4451350"/>
            <a:ext cx="1747944" cy="1873250"/>
          </a:xfrm>
          <a:prstGeom prst="rect">
            <a:avLst/>
          </a:prstGeom>
          <a:noFill/>
          <a:effectLst>
            <a:innerShdw blurRad="63500" dist="50800" dir="13500000">
              <a:prstClr val="black">
                <a:alpha val="50000"/>
              </a:prstClr>
            </a:innerShdw>
          </a:effectLst>
        </p:spPr>
      </p:pic>
      <p:sp>
        <p:nvSpPr>
          <p:cNvPr id="7" name="Title 6"/>
          <p:cNvSpPr>
            <a:spLocks noGrp="1"/>
          </p:cNvSpPr>
          <p:nvPr>
            <p:ph type="title"/>
          </p:nvPr>
        </p:nvSpPr>
        <p:spPr/>
        <p:txBody>
          <a:bodyPr/>
          <a:lstStyle/>
          <a:p>
            <a:r>
              <a:rPr lang="lt-LT" b="1" dirty="0" smtClean="0">
                <a:latin typeface="Arial" panose="020B0604020202020204" pitchFamily="34" charset="0"/>
                <a:cs typeface="Arial" panose="020B0604020202020204" pitchFamily="34" charset="0"/>
              </a:rPr>
              <a:t>Nieru funkcijas pārmaiņas ar vecumu</a:t>
            </a:r>
            <a:endParaRPr lang="lt-LT"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74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41316"/>
                                        </p:tgtEl>
                                        <p:attrNameLst>
                                          <p:attrName>style.visibility</p:attrName>
                                        </p:attrNameLst>
                                      </p:cBhvr>
                                      <p:to>
                                        <p:strVal val="visible"/>
                                      </p:to>
                                    </p:set>
                                    <p:animEffect transition="in" filter="strips(downRight)">
                                      <p:cBhvr>
                                        <p:cTn id="7" dur="500"/>
                                        <p:tgtEl>
                                          <p:spTgt spid="141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ChangeArrowheads="1"/>
          </p:cNvSpPr>
          <p:nvPr/>
        </p:nvSpPr>
        <p:spPr bwMode="auto">
          <a:xfrm>
            <a:off x="107504" y="1052736"/>
            <a:ext cx="6431632" cy="4876800"/>
          </a:xfrm>
          <a:prstGeom prst="rect">
            <a:avLst/>
          </a:prstGeom>
          <a:noFill/>
          <a:ln w="9525">
            <a:noFill/>
            <a:miter lim="800000"/>
            <a:headEnd/>
            <a:tailEnd/>
          </a:ln>
          <a:effectLst/>
        </p:spPr>
        <p:txBody>
          <a:bodyPr>
            <a:prstTxWarp prst="textNoShape">
              <a:avLst/>
            </a:prstTxWarp>
          </a:bodyPr>
          <a:lstStyle/>
          <a:p>
            <a:pPr marL="342900" indent="-342900" algn="just" defTabSz="457200" fontAlgn="auto">
              <a:lnSpc>
                <a:spcPct val="90000"/>
              </a:lnSpc>
              <a:spcBef>
                <a:spcPct val="20000"/>
              </a:spcBef>
              <a:spcAft>
                <a:spcPts val="0"/>
              </a:spcAft>
              <a:buClr>
                <a:srgbClr val="CC3300"/>
              </a:buClr>
              <a:buFont typeface="Wingdings" charset="2"/>
              <a:buChar char="v"/>
            </a:pPr>
            <a:r>
              <a:rPr lang="lv-LV" b="1" dirty="0">
                <a:solidFill>
                  <a:prstClr val="black"/>
                </a:solidFill>
                <a:latin typeface="Arial" panose="020B0604020202020204" pitchFamily="34" charset="0"/>
                <a:cs typeface="Arial" panose="020B0604020202020204" pitchFamily="34" charset="0"/>
              </a:rPr>
              <a:t>Nieres ir kā gala orgāns, kas piedalās medikamentu un to metabolītu izvadīšanā no organisma</a:t>
            </a:r>
          </a:p>
          <a:p>
            <a:pPr marL="342900" indent="-342900" algn="just" defTabSz="457200" fontAlgn="auto">
              <a:lnSpc>
                <a:spcPct val="90000"/>
              </a:lnSpc>
              <a:spcBef>
                <a:spcPct val="20000"/>
              </a:spcBef>
              <a:spcAft>
                <a:spcPts val="0"/>
              </a:spcAft>
              <a:buClr>
                <a:srgbClr val="CC3300"/>
              </a:buClr>
              <a:buFont typeface="Wingdings" charset="2"/>
              <a:buChar char="v"/>
            </a:pPr>
            <a:r>
              <a:rPr lang="lv-LV" b="1" dirty="0">
                <a:solidFill>
                  <a:prstClr val="black"/>
                </a:solidFill>
                <a:latin typeface="Arial" panose="020B0604020202020204" pitchFamily="34" charset="0"/>
                <a:cs typeface="Arial" panose="020B0604020202020204" pitchFamily="34" charset="0"/>
              </a:rPr>
              <a:t>Lielāka daļa medikamentu nonāk pie tubuļu šūnām lielā koncentrācijā</a:t>
            </a:r>
          </a:p>
          <a:p>
            <a:pPr marL="342900" indent="-342900" algn="just" defTabSz="457200" fontAlgn="auto">
              <a:lnSpc>
                <a:spcPct val="90000"/>
              </a:lnSpc>
              <a:spcBef>
                <a:spcPct val="20000"/>
              </a:spcBef>
              <a:spcAft>
                <a:spcPts val="0"/>
              </a:spcAft>
              <a:buClr>
                <a:srgbClr val="CC3300"/>
              </a:buClr>
              <a:buFont typeface="Wingdings" charset="2"/>
              <a:buChar char="v"/>
            </a:pPr>
            <a:r>
              <a:rPr lang="lv-LV" b="1" dirty="0">
                <a:solidFill>
                  <a:prstClr val="black"/>
                </a:solidFill>
                <a:latin typeface="Arial" panose="020B0604020202020204" pitchFamily="34" charset="0"/>
                <a:cs typeface="Arial" panose="020B0604020202020204" pitchFamily="34" charset="0"/>
              </a:rPr>
              <a:t>Medikamenti darbojas intracelulāri tubuļos</a:t>
            </a:r>
          </a:p>
          <a:p>
            <a:pPr marL="342900" indent="-342900" algn="just" defTabSz="457200" fontAlgn="auto">
              <a:lnSpc>
                <a:spcPct val="90000"/>
              </a:lnSpc>
              <a:spcBef>
                <a:spcPct val="20000"/>
              </a:spcBef>
              <a:spcAft>
                <a:spcPts val="0"/>
              </a:spcAft>
              <a:buClr>
                <a:srgbClr val="CC3300"/>
              </a:buClr>
              <a:buFont typeface="Wingdings" charset="2"/>
              <a:buChar char="v"/>
            </a:pPr>
            <a:r>
              <a:rPr lang="lv-LV" b="1" dirty="0">
                <a:solidFill>
                  <a:prstClr val="black"/>
                </a:solidFill>
                <a:latin typeface="Arial" panose="020B0604020202020204" pitchFamily="34" charset="0"/>
                <a:cs typeface="Arial" panose="020B0604020202020204" pitchFamily="34" charset="0"/>
              </a:rPr>
              <a:t>Medikamenti nonāk nieres interstīcijā, kur relatīvi mazāka asinscirkulācija nekā nieres kortikālā slānī</a:t>
            </a:r>
          </a:p>
          <a:p>
            <a:pPr marL="342900" indent="-342900" algn="just" defTabSz="457200" fontAlgn="auto">
              <a:spcBef>
                <a:spcPct val="20000"/>
              </a:spcBef>
              <a:spcAft>
                <a:spcPts val="0"/>
              </a:spcAft>
              <a:buClr>
                <a:srgbClr val="CC3300"/>
              </a:buClr>
              <a:buFont typeface="Wingdings" charset="2"/>
              <a:buChar char="v"/>
            </a:pPr>
            <a:r>
              <a:rPr lang="lv-LV" b="1" dirty="0">
                <a:solidFill>
                  <a:prstClr val="black"/>
                </a:solidFill>
                <a:latin typeface="Arial" panose="020B0604020202020204" pitchFamily="34" charset="0"/>
                <a:cs typeface="Arial" panose="020B0604020202020204" pitchFamily="34" charset="0"/>
              </a:rPr>
              <a:t>Tieša toksicitāte uz tubuļa šūnām</a:t>
            </a:r>
          </a:p>
          <a:p>
            <a:pPr marL="342900" indent="-342900" algn="just" defTabSz="457200" fontAlgn="auto">
              <a:spcBef>
                <a:spcPct val="20000"/>
              </a:spcBef>
              <a:spcAft>
                <a:spcPts val="0"/>
              </a:spcAft>
              <a:buClr>
                <a:srgbClr val="CC3300"/>
              </a:buClr>
              <a:buFont typeface="Wingdings" charset="2"/>
              <a:buChar char="v"/>
            </a:pPr>
            <a:r>
              <a:rPr lang="lv-LV" b="1" dirty="0">
                <a:solidFill>
                  <a:prstClr val="black"/>
                </a:solidFill>
                <a:latin typeface="Arial" panose="020B0604020202020204" pitchFamily="34" charset="0"/>
                <a:cs typeface="Arial" panose="020B0604020202020204" pitchFamily="34" charset="0"/>
              </a:rPr>
              <a:t>Tieša toksicitāte uz nieru papillām</a:t>
            </a:r>
          </a:p>
          <a:p>
            <a:pPr marL="342900" indent="-342900" algn="just" defTabSz="457200" fontAlgn="auto">
              <a:spcBef>
                <a:spcPct val="20000"/>
              </a:spcBef>
              <a:spcAft>
                <a:spcPts val="0"/>
              </a:spcAft>
              <a:buClr>
                <a:srgbClr val="CC3300"/>
              </a:buClr>
              <a:buFont typeface="Wingdings" charset="2"/>
              <a:buChar char="v"/>
            </a:pPr>
            <a:r>
              <a:rPr lang="lv-LV" b="1" dirty="0">
                <a:solidFill>
                  <a:prstClr val="black"/>
                </a:solidFill>
                <a:latin typeface="Arial" panose="020B0604020202020204" pitchFamily="34" charset="0"/>
                <a:cs typeface="Arial" panose="020B0604020202020204" pitchFamily="34" charset="0"/>
              </a:rPr>
              <a:t>Nefrotoksicitāte ir devas atkarīga</a:t>
            </a:r>
          </a:p>
          <a:p>
            <a:pPr marL="342900" indent="-342900" algn="just" defTabSz="457200" fontAlgn="auto">
              <a:spcBef>
                <a:spcPct val="20000"/>
              </a:spcBef>
              <a:spcAft>
                <a:spcPts val="0"/>
              </a:spcAft>
              <a:buClr>
                <a:srgbClr val="CC3300"/>
              </a:buClr>
              <a:buFont typeface="Wingdings" charset="2"/>
              <a:buChar char="v"/>
            </a:pPr>
            <a:r>
              <a:rPr lang="lv-LV" b="1" dirty="0">
                <a:solidFill>
                  <a:prstClr val="black"/>
                </a:solidFill>
                <a:latin typeface="Arial" panose="020B0604020202020204" pitchFamily="34" charset="0"/>
                <a:cs typeface="Arial" panose="020B0604020202020204" pitchFamily="34" charset="0"/>
              </a:rPr>
              <a:t>Daudzi medikamenti var būt īpaši nefrotoksiski</a:t>
            </a:r>
          </a:p>
          <a:p>
            <a:pPr marL="342900" indent="-342900" algn="just" defTabSz="457200" fontAlgn="auto">
              <a:spcBef>
                <a:spcPct val="20000"/>
              </a:spcBef>
              <a:spcAft>
                <a:spcPts val="0"/>
              </a:spcAft>
              <a:buClr>
                <a:srgbClr val="CC3300"/>
              </a:buClr>
              <a:buFont typeface="Wingdings" charset="2"/>
              <a:buChar char="v"/>
            </a:pPr>
            <a:r>
              <a:rPr lang="lv-LV" b="1" dirty="0">
                <a:solidFill>
                  <a:prstClr val="black"/>
                </a:solidFill>
                <a:latin typeface="Arial" panose="020B0604020202020204" pitchFamily="34" charset="0"/>
                <a:cs typeface="Arial" panose="020B0604020202020204" pitchFamily="34" charset="0"/>
              </a:rPr>
              <a:t>Daudzi medikamenti ietekmē nieru funkcijas, kuras jau pirms medikamentozās terapijas ir bijušas samazinātas</a:t>
            </a:r>
          </a:p>
          <a:p>
            <a:pPr marL="342900" indent="-342900" algn="just" defTabSz="457200" fontAlgn="auto">
              <a:lnSpc>
                <a:spcPct val="90000"/>
              </a:lnSpc>
              <a:spcBef>
                <a:spcPct val="20000"/>
              </a:spcBef>
              <a:spcAft>
                <a:spcPts val="0"/>
              </a:spcAft>
              <a:buClr>
                <a:srgbClr val="CC3300"/>
              </a:buClr>
              <a:buFont typeface="Wingdings" charset="2"/>
              <a:buChar char="v"/>
            </a:pPr>
            <a:endParaRPr lang="ru-RU" b="1" dirty="0">
              <a:solidFill>
                <a:prstClr val="black"/>
              </a:solidFill>
              <a:latin typeface="Arial" panose="020B0604020202020204" pitchFamily="34" charset="0"/>
              <a:cs typeface="Arial" panose="020B0604020202020204" pitchFamily="34" charset="0"/>
            </a:endParaRPr>
          </a:p>
        </p:txBody>
      </p:sp>
      <p:pic>
        <p:nvPicPr>
          <p:cNvPr id="122885" name="Picture 5" descr="File:Nephron.svg">
            <a:hlinkClick r:id="rId2"/>
          </p:cNvPr>
          <p:cNvPicPr>
            <a:picLocks noChangeAspect="1" noChangeArrowheads="1"/>
          </p:cNvPicPr>
          <p:nvPr/>
        </p:nvPicPr>
        <p:blipFill>
          <a:blip r:embed="rId3"/>
          <a:srcRect l="19148" t="7330" r="21396" b="9277"/>
          <a:stretch>
            <a:fillRect/>
          </a:stretch>
        </p:blipFill>
        <p:spPr bwMode="auto">
          <a:xfrm>
            <a:off x="6780213" y="1497013"/>
            <a:ext cx="2138217" cy="5056187"/>
          </a:xfrm>
          <a:prstGeom prst="rect">
            <a:avLst/>
          </a:prstGeom>
          <a:noFill/>
        </p:spPr>
      </p:pic>
      <p:sp>
        <p:nvSpPr>
          <p:cNvPr id="5" name="Title 4"/>
          <p:cNvSpPr>
            <a:spLocks noGrp="1"/>
          </p:cNvSpPr>
          <p:nvPr>
            <p:ph type="title"/>
          </p:nvPr>
        </p:nvSpPr>
        <p:spPr/>
        <p:txBody>
          <a:bodyPr/>
          <a:lstStyle/>
          <a:p>
            <a:r>
              <a:rPr lang="lt-LT" b="1" dirty="0" smtClean="0">
                <a:latin typeface="Arial" panose="020B0604020202020204" pitchFamily="34" charset="0"/>
                <a:cs typeface="Arial" panose="020B0604020202020204" pitchFamily="34" charset="0"/>
              </a:rPr>
              <a:t>Medikamentu izraisīts nieru bojājums</a:t>
            </a:r>
            <a:endParaRPr lang="lt-LT"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14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strips(downRight)">
                                      <p:cBhvr>
                                        <p:cTn id="7" dur="5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strips(downRight)">
                                      <p:cBhvr>
                                        <p:cTn id="12" dur="500"/>
                                        <p:tgtEl>
                                          <p:spTgt spid="122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22883">
                                            <p:txEl>
                                              <p:pRg st="2" end="2"/>
                                            </p:txEl>
                                          </p:spTgt>
                                        </p:tgtEl>
                                        <p:attrNameLst>
                                          <p:attrName>style.visibility</p:attrName>
                                        </p:attrNameLst>
                                      </p:cBhvr>
                                      <p:to>
                                        <p:strVal val="visible"/>
                                      </p:to>
                                    </p:set>
                                    <p:animEffect transition="in" filter="strips(downRight)">
                                      <p:cBhvr>
                                        <p:cTn id="17" dur="500"/>
                                        <p:tgtEl>
                                          <p:spTgt spid="1228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22883">
                                            <p:txEl>
                                              <p:pRg st="3" end="3"/>
                                            </p:txEl>
                                          </p:spTgt>
                                        </p:tgtEl>
                                        <p:attrNameLst>
                                          <p:attrName>style.visibility</p:attrName>
                                        </p:attrNameLst>
                                      </p:cBhvr>
                                      <p:to>
                                        <p:strVal val="visible"/>
                                      </p:to>
                                    </p:set>
                                    <p:animEffect transition="in" filter="strips(downRight)">
                                      <p:cBhvr>
                                        <p:cTn id="22" dur="500"/>
                                        <p:tgtEl>
                                          <p:spTgt spid="1228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22883">
                                            <p:txEl>
                                              <p:pRg st="4" end="4"/>
                                            </p:txEl>
                                          </p:spTgt>
                                        </p:tgtEl>
                                        <p:attrNameLst>
                                          <p:attrName>style.visibility</p:attrName>
                                        </p:attrNameLst>
                                      </p:cBhvr>
                                      <p:to>
                                        <p:strVal val="visible"/>
                                      </p:to>
                                    </p:set>
                                    <p:animEffect transition="in" filter="strips(downRight)">
                                      <p:cBhvr>
                                        <p:cTn id="27" dur="500"/>
                                        <p:tgtEl>
                                          <p:spTgt spid="1228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22883">
                                            <p:txEl>
                                              <p:pRg st="5" end="5"/>
                                            </p:txEl>
                                          </p:spTgt>
                                        </p:tgtEl>
                                        <p:attrNameLst>
                                          <p:attrName>style.visibility</p:attrName>
                                        </p:attrNameLst>
                                      </p:cBhvr>
                                      <p:to>
                                        <p:strVal val="visible"/>
                                      </p:to>
                                    </p:set>
                                    <p:animEffect transition="in" filter="strips(downRight)">
                                      <p:cBhvr>
                                        <p:cTn id="32" dur="500"/>
                                        <p:tgtEl>
                                          <p:spTgt spid="1228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22883">
                                            <p:txEl>
                                              <p:pRg st="6" end="6"/>
                                            </p:txEl>
                                          </p:spTgt>
                                        </p:tgtEl>
                                        <p:attrNameLst>
                                          <p:attrName>style.visibility</p:attrName>
                                        </p:attrNameLst>
                                      </p:cBhvr>
                                      <p:to>
                                        <p:strVal val="visible"/>
                                      </p:to>
                                    </p:set>
                                    <p:animEffect transition="in" filter="strips(downRight)">
                                      <p:cBhvr>
                                        <p:cTn id="37" dur="500"/>
                                        <p:tgtEl>
                                          <p:spTgt spid="1228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22883">
                                            <p:txEl>
                                              <p:pRg st="7" end="7"/>
                                            </p:txEl>
                                          </p:spTgt>
                                        </p:tgtEl>
                                        <p:attrNameLst>
                                          <p:attrName>style.visibility</p:attrName>
                                        </p:attrNameLst>
                                      </p:cBhvr>
                                      <p:to>
                                        <p:strVal val="visible"/>
                                      </p:to>
                                    </p:set>
                                    <p:animEffect transition="in" filter="strips(downRight)">
                                      <p:cBhvr>
                                        <p:cTn id="42" dur="500"/>
                                        <p:tgtEl>
                                          <p:spTgt spid="12288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122883">
                                            <p:txEl>
                                              <p:pRg st="8" end="8"/>
                                            </p:txEl>
                                          </p:spTgt>
                                        </p:tgtEl>
                                        <p:attrNameLst>
                                          <p:attrName>style.visibility</p:attrName>
                                        </p:attrNameLst>
                                      </p:cBhvr>
                                      <p:to>
                                        <p:strVal val="visible"/>
                                      </p:to>
                                    </p:set>
                                    <p:animEffect transition="in" filter="strips(downRight)">
                                      <p:cBhvr>
                                        <p:cTn id="47" dur="500"/>
                                        <p:tgtEl>
                                          <p:spTgt spid="1228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ChangeArrowheads="1"/>
          </p:cNvSpPr>
          <p:nvPr/>
        </p:nvSpPr>
        <p:spPr bwMode="auto">
          <a:xfrm>
            <a:off x="35496" y="1052736"/>
            <a:ext cx="7632848" cy="1440160"/>
          </a:xfrm>
          <a:prstGeom prst="rect">
            <a:avLst/>
          </a:prstGeom>
          <a:solidFill>
            <a:schemeClr val="tx1">
              <a:lumMod val="20000"/>
              <a:lumOff val="80000"/>
            </a:schemeClr>
          </a:solidFill>
          <a:ln>
            <a:solidFill>
              <a:srgbClr val="FFFFFF"/>
            </a:solidFill>
            <a:headEnd/>
            <a:tailEnd/>
          </a:ln>
          <a:scene3d>
            <a:camera prst="orthographicFront"/>
            <a:lightRig rig="threePt" dir="t"/>
          </a:scene3d>
          <a:sp3d>
            <a:bevelT w="114300" prst="hardEdge"/>
          </a:sp3d>
        </p:spPr>
        <p:style>
          <a:lnRef idx="1">
            <a:schemeClr val="accent3"/>
          </a:lnRef>
          <a:fillRef idx="2">
            <a:schemeClr val="accent3"/>
          </a:fillRef>
          <a:effectRef idx="1">
            <a:schemeClr val="accent3"/>
          </a:effectRef>
          <a:fontRef idx="minor">
            <a:schemeClr val="dk1"/>
          </a:fontRef>
        </p:style>
        <p:txBody>
          <a:bodyPr anchor="ctr">
            <a:prstTxWarp prst="textNoShape">
              <a:avLst/>
            </a:prstTxWarp>
          </a:bodyPr>
          <a:lstStyle/>
          <a:p>
            <a:pPr algn="ctr" defTabSz="457200" fontAlgn="auto">
              <a:spcBef>
                <a:spcPts val="0"/>
              </a:spcBef>
              <a:spcAft>
                <a:spcPts val="0"/>
              </a:spcAft>
            </a:pPr>
            <a:endParaRPr lang="lv-LV" b="1" dirty="0" smtClean="0">
              <a:solidFill>
                <a:srgbClr val="C5D1D7">
                  <a:lumMod val="25000"/>
                </a:srgbClr>
              </a:solidFill>
              <a:latin typeface="Arial" panose="020B0604020202020204" pitchFamily="34" charset="0"/>
              <a:cs typeface="Arial" panose="020B0604020202020204" pitchFamily="34" charset="0"/>
            </a:endParaRPr>
          </a:p>
          <a:p>
            <a:pPr algn="ctr" defTabSz="457200" fontAlgn="auto">
              <a:spcBef>
                <a:spcPts val="0"/>
              </a:spcBef>
              <a:spcAft>
                <a:spcPts val="0"/>
              </a:spcAft>
            </a:pPr>
            <a:r>
              <a:rPr lang="lv-LV" b="1" dirty="0" smtClean="0">
                <a:solidFill>
                  <a:srgbClr val="C5D1D7">
                    <a:lumMod val="25000"/>
                  </a:srgbClr>
                </a:solidFill>
                <a:latin typeface="Arial" panose="020B0604020202020204" pitchFamily="34" charset="0"/>
                <a:cs typeface="Arial" panose="020B0604020202020204" pitchFamily="34" charset="0"/>
              </a:rPr>
              <a:t>Svarīgākais </a:t>
            </a:r>
            <a:r>
              <a:rPr lang="lv-LV" b="1" dirty="0">
                <a:solidFill>
                  <a:srgbClr val="C5D1D7">
                    <a:lumMod val="25000"/>
                  </a:srgbClr>
                </a:solidFill>
                <a:latin typeface="Arial" panose="020B0604020202020204" pitchFamily="34" charset="0"/>
                <a:cs typeface="Arial" panose="020B0604020202020204" pitchFamily="34" charset="0"/>
              </a:rPr>
              <a:t>- zināt nieru funkcionālās spējas pirms medikamenta nozīmēšanas! </a:t>
            </a:r>
            <a:r>
              <a:rPr lang="lv-LV" b="1" dirty="0">
                <a:solidFill>
                  <a:srgbClr val="2A373D"/>
                </a:solidFill>
                <a:latin typeface="Arial" panose="020B0604020202020204" pitchFamily="34" charset="0"/>
                <a:cs typeface="Arial" panose="020B0604020202020204" pitchFamily="34" charset="0"/>
              </a:rPr>
              <a:t>Zinot nieru funkcionālo stāvokli, izvēlēties pēc iespējas mazāk </a:t>
            </a:r>
            <a:r>
              <a:rPr lang="lv-LV" b="1" dirty="0" err="1">
                <a:solidFill>
                  <a:srgbClr val="2A373D"/>
                </a:solidFill>
                <a:latin typeface="Arial" panose="020B0604020202020204" pitchFamily="34" charset="0"/>
                <a:cs typeface="Arial" panose="020B0604020202020204" pitchFamily="34" charset="0"/>
              </a:rPr>
              <a:t>nefrotoksisko</a:t>
            </a:r>
            <a:r>
              <a:rPr lang="lv-LV" b="1" dirty="0">
                <a:solidFill>
                  <a:srgbClr val="2A373D"/>
                </a:solidFill>
                <a:latin typeface="Arial" panose="020B0604020202020204" pitchFamily="34" charset="0"/>
                <a:cs typeface="Arial" panose="020B0604020202020204" pitchFamily="34" charset="0"/>
              </a:rPr>
              <a:t> medikamentu </a:t>
            </a:r>
            <a:endParaRPr lang="ru-RU" b="1" dirty="0">
              <a:solidFill>
                <a:srgbClr val="2A373D"/>
              </a:solidFill>
              <a:latin typeface="Arial" panose="020B0604020202020204" pitchFamily="34" charset="0"/>
              <a:cs typeface="Arial" panose="020B0604020202020204" pitchFamily="34" charset="0"/>
            </a:endParaRPr>
          </a:p>
          <a:p>
            <a:pPr algn="ctr" defTabSz="457200" fontAlgn="auto">
              <a:spcBef>
                <a:spcPts val="0"/>
              </a:spcBef>
              <a:spcAft>
                <a:spcPts val="0"/>
              </a:spcAft>
            </a:pPr>
            <a:r>
              <a:rPr lang="lv-LV" b="1" dirty="0">
                <a:solidFill>
                  <a:srgbClr val="C5D1D7">
                    <a:lumMod val="25000"/>
                  </a:srgbClr>
                </a:solidFill>
                <a:latin typeface="Arial" panose="020B0604020202020204" pitchFamily="34" charset="0"/>
                <a:cs typeface="Arial" panose="020B0604020202020204" pitchFamily="34" charset="0"/>
              </a:rPr>
              <a:t>  </a:t>
            </a:r>
          </a:p>
        </p:txBody>
      </p:sp>
      <p:pic>
        <p:nvPicPr>
          <p:cNvPr id="138244" name="Picture 4" descr="File:Nephron.svg">
            <a:hlinkClick r:id="rId2"/>
          </p:cNvPr>
          <p:cNvPicPr>
            <a:picLocks noChangeAspect="1" noChangeArrowheads="1"/>
          </p:cNvPicPr>
          <p:nvPr/>
        </p:nvPicPr>
        <p:blipFill>
          <a:blip r:embed="rId3"/>
          <a:srcRect l="19148" t="7330" r="21396" b="9277"/>
          <a:stretch>
            <a:fillRect/>
          </a:stretch>
        </p:blipFill>
        <p:spPr bwMode="auto">
          <a:xfrm>
            <a:off x="7826612" y="764705"/>
            <a:ext cx="1065868" cy="2520279"/>
          </a:xfrm>
          <a:prstGeom prst="rect">
            <a:avLst/>
          </a:prstGeom>
          <a:noFill/>
        </p:spPr>
      </p:pic>
      <p:sp>
        <p:nvSpPr>
          <p:cNvPr id="5" name="Title 4"/>
          <p:cNvSpPr>
            <a:spLocks noGrp="1"/>
          </p:cNvSpPr>
          <p:nvPr>
            <p:ph type="title"/>
          </p:nvPr>
        </p:nvSpPr>
        <p:spPr/>
        <p:txBody>
          <a:bodyPr/>
          <a:lstStyle/>
          <a:p>
            <a:r>
              <a:rPr lang="lt-LT" b="1" dirty="0" smtClean="0">
                <a:latin typeface="Arial" panose="020B0604020202020204" pitchFamily="34" charset="0"/>
                <a:cs typeface="Arial" panose="020B0604020202020204" pitchFamily="34" charset="0"/>
              </a:rPr>
              <a:t>Kā to uzzināt?</a:t>
            </a:r>
            <a:endParaRPr lang="lt-LT" b="1" dirty="0">
              <a:latin typeface="Arial" panose="020B0604020202020204" pitchFamily="34" charset="0"/>
              <a:cs typeface="Arial" panose="020B0604020202020204" pitchFamily="34" charset="0"/>
            </a:endParaRPr>
          </a:p>
        </p:txBody>
      </p:sp>
      <p:pic>
        <p:nvPicPr>
          <p:cNvPr id="6" name="Picture 5" descr="P1100768"/>
          <p:cNvPicPr>
            <a:picLocks noChangeAspect="1" noChangeArrowheads="1"/>
          </p:cNvPicPr>
          <p:nvPr/>
        </p:nvPicPr>
        <p:blipFill>
          <a:blip r:embed="rId4">
            <a:clrChange>
              <a:clrFrom>
                <a:srgbClr val="8E929E"/>
              </a:clrFrom>
              <a:clrTo>
                <a:srgbClr val="8E929E">
                  <a:alpha val="0"/>
                </a:srgbClr>
              </a:clrTo>
            </a:clrChange>
          </a:blip>
          <a:srcRect l="6221" t="3082" r="7390" b="1694"/>
          <a:stretch>
            <a:fillRect/>
          </a:stretch>
        </p:blipFill>
        <p:spPr bwMode="auto">
          <a:xfrm>
            <a:off x="675010" y="2636912"/>
            <a:ext cx="3357438" cy="2775271"/>
          </a:xfrm>
          <a:prstGeom prst="rect">
            <a:avLst/>
          </a:prstGeom>
          <a:noFill/>
        </p:spPr>
      </p:pic>
      <p:sp>
        <p:nvSpPr>
          <p:cNvPr id="7" name="Rectangle 3"/>
          <p:cNvSpPr>
            <a:spLocks noChangeArrowheads="1"/>
          </p:cNvSpPr>
          <p:nvPr/>
        </p:nvSpPr>
        <p:spPr bwMode="auto">
          <a:xfrm>
            <a:off x="4032448" y="3933056"/>
            <a:ext cx="4932040" cy="1981200"/>
          </a:xfrm>
          <a:prstGeom prst="rect">
            <a:avLst/>
          </a:prstGeom>
          <a:noFill/>
          <a:ln w="9525">
            <a:noFill/>
            <a:miter lim="800000"/>
            <a:headEnd/>
            <a:tailEnd/>
          </a:ln>
          <a:effectLst/>
        </p:spPr>
        <p:txBody>
          <a:bodyPr>
            <a:prstTxWarp prst="textNoShape">
              <a:avLst/>
            </a:prstTxWarp>
          </a:bodyPr>
          <a:lstStyle/>
          <a:p>
            <a:pPr marL="342900" indent="-342900" defTabSz="457200" fontAlgn="auto">
              <a:lnSpc>
                <a:spcPct val="90000"/>
              </a:lnSpc>
              <a:spcBef>
                <a:spcPct val="20000"/>
              </a:spcBef>
              <a:spcAft>
                <a:spcPts val="0"/>
              </a:spcAft>
              <a:buClr>
                <a:srgbClr val="CC3300"/>
              </a:buClr>
              <a:buFont typeface="Wingdings" charset="2"/>
              <a:buChar char="v"/>
            </a:pPr>
            <a:r>
              <a:rPr lang="lv-LV" sz="2000" b="1" dirty="0">
                <a:solidFill>
                  <a:prstClr val="black"/>
                </a:solidFill>
                <a:latin typeface="Arial" panose="020B0604020202020204" pitchFamily="34" charset="0"/>
                <a:cs typeface="Arial" panose="020B0604020202020204" pitchFamily="34" charset="0"/>
              </a:rPr>
              <a:t>GFĀ pazemināšanos īpaši veicina</a:t>
            </a:r>
          </a:p>
          <a:p>
            <a:pPr marL="742950" lvl="1" indent="-285750" defTabSz="457200" fontAlgn="auto">
              <a:lnSpc>
                <a:spcPct val="90000"/>
              </a:lnSpc>
              <a:spcBef>
                <a:spcPct val="20000"/>
              </a:spcBef>
              <a:spcAft>
                <a:spcPts val="0"/>
              </a:spcAft>
              <a:buClr>
                <a:srgbClr val="CC3300"/>
              </a:buClr>
              <a:buFont typeface="Wingdings" charset="2"/>
              <a:buChar char="v"/>
            </a:pPr>
            <a:r>
              <a:rPr lang="lv-LV" b="1" dirty="0">
                <a:solidFill>
                  <a:prstClr val="black"/>
                </a:solidFill>
                <a:latin typeface="Arial" panose="020B0604020202020204" pitchFamily="34" charset="0"/>
                <a:cs typeface="Arial" panose="020B0604020202020204" pitchFamily="34" charset="0"/>
              </a:rPr>
              <a:t>Arteriāla hipertensija</a:t>
            </a:r>
          </a:p>
          <a:p>
            <a:pPr marL="742950" lvl="1" indent="-285750" defTabSz="457200" fontAlgn="auto">
              <a:lnSpc>
                <a:spcPct val="90000"/>
              </a:lnSpc>
              <a:spcBef>
                <a:spcPct val="20000"/>
              </a:spcBef>
              <a:spcAft>
                <a:spcPts val="0"/>
              </a:spcAft>
              <a:buClr>
                <a:srgbClr val="CC3300"/>
              </a:buClr>
              <a:buFont typeface="Wingdings" charset="2"/>
              <a:buChar char="v"/>
            </a:pPr>
            <a:r>
              <a:rPr lang="lv-LV" b="1" dirty="0">
                <a:solidFill>
                  <a:prstClr val="black"/>
                </a:solidFill>
                <a:latin typeface="Arial" panose="020B0604020202020204" pitchFamily="34" charset="0"/>
                <a:cs typeface="Arial" panose="020B0604020202020204" pitchFamily="34" charset="0"/>
              </a:rPr>
              <a:t>Smaga proteinūrija</a:t>
            </a:r>
          </a:p>
          <a:p>
            <a:pPr marL="742950" lvl="1" indent="-285750" defTabSz="457200" fontAlgn="auto">
              <a:lnSpc>
                <a:spcPct val="90000"/>
              </a:lnSpc>
              <a:spcBef>
                <a:spcPct val="20000"/>
              </a:spcBef>
              <a:spcAft>
                <a:spcPts val="0"/>
              </a:spcAft>
              <a:buClr>
                <a:srgbClr val="CC3300"/>
              </a:buClr>
              <a:buFont typeface="Wingdings" charset="2"/>
              <a:buChar char="v"/>
            </a:pPr>
            <a:r>
              <a:rPr lang="lv-LV" b="1" dirty="0">
                <a:solidFill>
                  <a:prstClr val="black"/>
                </a:solidFill>
                <a:latin typeface="Arial" panose="020B0604020202020204" pitchFamily="34" charset="0"/>
                <a:cs typeface="Arial" panose="020B0604020202020204" pitchFamily="34" charset="0"/>
              </a:rPr>
              <a:t>Renāla anēmija</a:t>
            </a:r>
          </a:p>
        </p:txBody>
      </p:sp>
    </p:spTree>
    <p:extLst>
      <p:ext uri="{BB962C8B-B14F-4D97-AF65-F5344CB8AC3E}">
        <p14:creationId xmlns:p14="http://schemas.microsoft.com/office/powerpoint/2010/main" val="3052341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758952"/>
          </a:xfrm>
        </p:spPr>
        <p:txBody>
          <a:bodyPr>
            <a:noAutofit/>
          </a:bodyPr>
          <a:lstStyle/>
          <a:p>
            <a:r>
              <a:rPr lang="lt-LT" sz="2800" b="1" dirty="0" smtClean="0">
                <a:latin typeface="Arial" panose="020B0604020202020204" pitchFamily="34" charset="0"/>
                <a:cs typeface="Arial" panose="020B0604020202020204" pitchFamily="34" charset="0"/>
              </a:rPr>
              <a:t>Metabolais sindroms un cukura diabēta korelācija ar vecumu</a:t>
            </a:r>
            <a:endParaRPr lang="lt-LT" sz="2800"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902448401"/>
              </p:ext>
            </p:extLst>
          </p:nvPr>
        </p:nvGraphicFramePr>
        <p:xfrm>
          <a:off x="301625" y="1340768"/>
          <a:ext cx="4038600" cy="46815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3569440451"/>
              </p:ext>
            </p:extLst>
          </p:nvPr>
        </p:nvGraphicFramePr>
        <p:xfrm>
          <a:off x="4800600" y="1340768"/>
          <a:ext cx="4038600" cy="468153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304800" y="6021288"/>
            <a:ext cx="8458200" cy="276999"/>
          </a:xfrm>
          <a:prstGeom prst="rect">
            <a:avLst/>
          </a:prstGeom>
        </p:spPr>
        <p:txBody>
          <a:bodyPr wrap="square">
            <a:spAutoFit/>
          </a:bodyPr>
          <a:lstStyle/>
          <a:p>
            <a:pPr defTabSz="457200" fontAlgn="auto">
              <a:spcBef>
                <a:spcPts val="0"/>
              </a:spcBef>
              <a:spcAft>
                <a:spcPts val="0"/>
              </a:spcAft>
            </a:pPr>
            <a:r>
              <a:rPr lang="lt-LT" sz="1200" dirty="0" smtClean="0">
                <a:solidFill>
                  <a:prstClr val="black"/>
                </a:solidFill>
                <a:latin typeface="Arial" panose="020B0604020202020204" pitchFamily="34" charset="0"/>
                <a:cs typeface="Arial" panose="020B0604020202020204" pitchFamily="34" charset="0"/>
              </a:rPr>
              <a:t>DG. Gardner, D. Shoback Greenspan’s Basic &amp; Clinical Endocrinology2007.</a:t>
            </a:r>
            <a:endParaRPr lang="lt-LT"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8097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4_Custom Design">
  <a:themeElements>
    <a:clrScheme name="Vecums">
      <a:dk1>
        <a:srgbClr val="1A4D83"/>
      </a:dk1>
      <a:lt1>
        <a:srgbClr val="BFBFBF"/>
      </a:lt1>
      <a:dk2>
        <a:srgbClr val="1F497D"/>
      </a:dk2>
      <a:lt2>
        <a:srgbClr val="F2F2F2"/>
      </a:lt2>
      <a:accent1>
        <a:srgbClr val="4F81BD"/>
      </a:accent1>
      <a:accent2>
        <a:srgbClr val="D8D8D8"/>
      </a:accent2>
      <a:accent3>
        <a:srgbClr val="9BBB59"/>
      </a:accent3>
      <a:accent4>
        <a:srgbClr val="0C0C0C"/>
      </a:accent4>
      <a:accent5>
        <a:srgbClr val="4BACC6"/>
      </a:accent5>
      <a:accent6>
        <a:srgbClr val="0000BF"/>
      </a:accent6>
      <a:hlink>
        <a:srgbClr val="0000FF"/>
      </a:hlink>
      <a:folHlink>
        <a:srgbClr val="00B050"/>
      </a:folHlink>
    </a:clrScheme>
    <a:fontScheme name="Vecums">
      <a:majorFont>
        <a:latin typeface="CentSchbook TL"/>
        <a:ea typeface=""/>
        <a:cs typeface=""/>
      </a:majorFont>
      <a:minorFont>
        <a:latin typeface="CentSchbook T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Vecums">
      <a:dk1>
        <a:srgbClr val="1A4D83"/>
      </a:dk1>
      <a:lt1>
        <a:srgbClr val="BFBFBF"/>
      </a:lt1>
      <a:dk2>
        <a:srgbClr val="1A4D83"/>
      </a:dk2>
      <a:lt2>
        <a:srgbClr val="F2F2F2"/>
      </a:lt2>
      <a:accent1>
        <a:srgbClr val="4F81BD"/>
      </a:accent1>
      <a:accent2>
        <a:srgbClr val="D8D8D8"/>
      </a:accent2>
      <a:accent3>
        <a:srgbClr val="9BBB59"/>
      </a:accent3>
      <a:accent4>
        <a:srgbClr val="0C0C0C"/>
      </a:accent4>
      <a:accent5>
        <a:srgbClr val="4BACC6"/>
      </a:accent5>
      <a:accent6>
        <a:srgbClr val="0000BF"/>
      </a:accent6>
      <a:hlink>
        <a:srgbClr val="0000FF"/>
      </a:hlink>
      <a:folHlink>
        <a:srgbClr val="00B050"/>
      </a:folHlink>
    </a:clrScheme>
    <a:fontScheme name="Vecums">
      <a:majorFont>
        <a:latin typeface="CentSchbook TL"/>
        <a:ea typeface=""/>
        <a:cs typeface=""/>
      </a:majorFont>
      <a:minorFont>
        <a:latin typeface="CentSchbook T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4444</TotalTime>
  <Words>1817</Words>
  <Application>Microsoft Office PowerPoint</Application>
  <PresentationFormat>On-screen Show (4:3)</PresentationFormat>
  <Paragraphs>383</Paragraphs>
  <Slides>36</Slides>
  <Notes>4</Notes>
  <HiddenSlides>1</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36</vt:i4>
      </vt:variant>
    </vt:vector>
  </HeadingPairs>
  <TitlesOfParts>
    <vt:vector size="41" baseType="lpstr">
      <vt:lpstr>4_Custom Design</vt:lpstr>
      <vt:lpstr>2_Custom Design</vt:lpstr>
      <vt:lpstr>3_Custom Design</vt:lpstr>
      <vt:lpstr>Image</vt:lpstr>
      <vt:lpstr>Chart</vt:lpstr>
      <vt:lpstr>PowerPoint Presentation</vt:lpstr>
      <vt:lpstr>Cilvēka novecošana un endokrīnā sistēma</vt:lpstr>
      <vt:lpstr>Letalitātes iemesli</vt:lpstr>
      <vt:lpstr>Medikamentu eliminācija no organisma</vt:lpstr>
      <vt:lpstr>Fizioloģisko funkciju izmaiņas cilvēkam novecojot</vt:lpstr>
      <vt:lpstr>Nieru funkcijas pārmaiņas ar vecumu</vt:lpstr>
      <vt:lpstr>Medikamentu izraisīts nieru bojājums</vt:lpstr>
      <vt:lpstr>Kā to uzzināt?</vt:lpstr>
      <vt:lpstr>Metabolais sindroms un cukura diabēta korelācija ar vecumu</vt:lpstr>
      <vt:lpstr>Kas notiek Latvijā? (dati no VPP A. Lejnieks, G. Bahs, A. Kalvelis u.c., 2009)</vt:lpstr>
      <vt:lpstr>2. tipa cukura diabēts</vt:lpstr>
      <vt:lpstr>Loģisks vienkāršš algoritms</vt:lpstr>
      <vt:lpstr>Glikēmijas kontrole, cik precīzi?</vt:lpstr>
      <vt:lpstr>Vairogdziedzera funkcijas izmaiņas novecojot</vt:lpstr>
      <vt:lpstr>Izteikta hipotireoze un KVS risks veciem cilvēkiem</vt:lpstr>
      <vt:lpstr>Izteikta hipotireoze un KVS risks veciem cilvēkiem</vt:lpstr>
      <vt:lpstr>Vairogdziedzera stāvoklis, kardiovaskulārais risks un mirstība veciem cilvēkiem (Cappola AR, Fries LP, Danese MD et al., JAMA,2006 Mar1;295(9)1033-41)</vt:lpstr>
      <vt:lpstr>SM attīstība veciem (70-79) cilvēkiem ar SM (5 gadu novērojums)</vt:lpstr>
      <vt:lpstr>Terapija ar LT4 samazina mirstību no KVS </vt:lpstr>
      <vt:lpstr>Izteiktas hipotireozes terapijas princips veciem pacientiem</vt:lpstr>
      <vt:lpstr>Klīniskās līdzības starp hipotireoīdismu un cilvēka novecošanas procesu</vt:lpstr>
      <vt:lpstr>Vitamīna D deficīts un lūzumu risks </vt:lpstr>
      <vt:lpstr>Rekomendējamās 25(OH)D3 vai vit.D koncentrācijas serumā</vt:lpstr>
      <vt:lpstr>1,25(OH) koncentrācija dažādās grupas pētāmajās grupās vasarā un ziemā Latvijā</vt:lpstr>
      <vt:lpstr>Vit.D koncentrācija Latvijā, kad sāk mainīties PTH koncentrācija </vt:lpstr>
      <vt:lpstr>Atceries - ar to vien nepietiks!</vt:lpstr>
      <vt:lpstr>Pacienta funkcionālais stāvoklis pirms un pēc gūžas kaula kakliņa lūzuma</vt:lpstr>
      <vt:lpstr>Osteoporozes terapijā izmantojamie medikamenti</vt:lpstr>
      <vt:lpstr>Kā mēs varam palīdzēt pacientiem saprast, ka nozīmētā terapija (ārstēšana) darbojas?</vt:lpstr>
      <vt:lpstr>Hipogonādisms vīriešiem novecojot</vt:lpstr>
      <vt:lpstr>ED epidemioloģija un vecums</vt:lpstr>
      <vt:lpstr>Medikamenti, kuri vecina ED attīstību</vt:lpstr>
      <vt:lpstr>Miokarda infarkta risks dzimumakta laikā</vt:lpstr>
      <vt:lpstr>PowerPoint Presentation</vt:lpstr>
      <vt:lpstr>Izvērtējot vecu cilvēku veselību jābūt ļoti uzmanīgam un vērīgam!</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Juris</dc:creator>
  <cp:lastModifiedBy>Aivars Lejnieks</cp:lastModifiedBy>
  <cp:revision>80</cp:revision>
  <dcterms:created xsi:type="dcterms:W3CDTF">2010-01-03T21:50:35Z</dcterms:created>
  <dcterms:modified xsi:type="dcterms:W3CDTF">2013-10-03T07:45:30Z</dcterms:modified>
</cp:coreProperties>
</file>