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4" r:id="rId2"/>
    <p:sldMasterId id="2147483676" r:id="rId3"/>
  </p:sldMasterIdLst>
  <p:notesMasterIdLst>
    <p:notesMasterId r:id="rId42"/>
  </p:notesMasterIdLst>
  <p:sldIdLst>
    <p:sldId id="265" r:id="rId4"/>
    <p:sldId id="258" r:id="rId5"/>
    <p:sldId id="278" r:id="rId6"/>
    <p:sldId id="279" r:id="rId7"/>
    <p:sldId id="280" r:id="rId8"/>
    <p:sldId id="289" r:id="rId9"/>
    <p:sldId id="290" r:id="rId10"/>
    <p:sldId id="291" r:id="rId11"/>
    <p:sldId id="328" r:id="rId12"/>
    <p:sldId id="311" r:id="rId13"/>
    <p:sldId id="293" r:id="rId14"/>
    <p:sldId id="312" r:id="rId15"/>
    <p:sldId id="295" r:id="rId16"/>
    <p:sldId id="313" r:id="rId17"/>
    <p:sldId id="314" r:id="rId18"/>
    <p:sldId id="298" r:id="rId19"/>
    <p:sldId id="325" r:id="rId20"/>
    <p:sldId id="326" r:id="rId21"/>
    <p:sldId id="327" r:id="rId22"/>
    <p:sldId id="299" r:id="rId23"/>
    <p:sldId id="301" r:id="rId24"/>
    <p:sldId id="302" r:id="rId25"/>
    <p:sldId id="315" r:id="rId26"/>
    <p:sldId id="303" r:id="rId27"/>
    <p:sldId id="316" r:id="rId28"/>
    <p:sldId id="317" r:id="rId29"/>
    <p:sldId id="318" r:id="rId30"/>
    <p:sldId id="329" r:id="rId31"/>
    <p:sldId id="319" r:id="rId32"/>
    <p:sldId id="320" r:id="rId33"/>
    <p:sldId id="321" r:id="rId34"/>
    <p:sldId id="330" r:id="rId35"/>
    <p:sldId id="331" r:id="rId36"/>
    <p:sldId id="322" r:id="rId37"/>
    <p:sldId id="323" r:id="rId38"/>
    <p:sldId id="332" r:id="rId39"/>
    <p:sldId id="309" r:id="rId40"/>
    <p:sldId id="259" r:id="rId41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4D83"/>
    <a:srgbClr val="003F72"/>
    <a:srgbClr val="174171"/>
    <a:srgbClr val="EF4135"/>
    <a:srgbClr val="003E73"/>
    <a:srgbClr val="FF4747"/>
    <a:srgbClr val="2843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5" autoAdjust="0"/>
    <p:restoredTop sz="94675" autoAdjust="0"/>
  </p:normalViewPr>
  <p:slideViewPr>
    <p:cSldViewPr>
      <p:cViewPr>
        <p:scale>
          <a:sx n="98" d="100"/>
          <a:sy n="98" d="100"/>
        </p:scale>
        <p:origin x="-200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07BC44-A9DF-474F-9684-623A343D8A2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29598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h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3132138" y="5970588"/>
            <a:ext cx="287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1600">
                <a:solidFill>
                  <a:srgbClr val="1A4D83"/>
                </a:solidFill>
                <a:latin typeface="CentSchbook TL" pitchFamily="18" charset="0"/>
              </a:rPr>
              <a:t>2013. gada 3. oktobrī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200800" cy="2123658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72008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1">
                <a:solidFill>
                  <a:srgbClr val="1A4D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345671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4D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A4D8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A4D8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861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828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143361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87CF-5527-4756-99E3-2A95B05A3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992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A4D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25265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489743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Char char="v"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891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629C-B819-4092-A84A-A1CD19B6613C}" type="datetimeFigureOut">
              <a:rPr lang="lv-LV"/>
              <a:pPr>
                <a:defRPr/>
              </a:pPr>
              <a:t>2013.10.03.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BF5F-2FB2-43C4-9BB2-EE7AACCD1FA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005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 cap="all"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1A4D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921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4D83"/>
                </a:solidFill>
              </a:defRPr>
            </a:lvl1pPr>
            <a:lvl2pPr>
              <a:defRPr sz="2400">
                <a:solidFill>
                  <a:srgbClr val="1A4D83"/>
                </a:solidFill>
              </a:defRPr>
            </a:lvl2pPr>
            <a:lvl3pPr>
              <a:defRPr sz="2000">
                <a:solidFill>
                  <a:srgbClr val="1A4D83"/>
                </a:solidFill>
              </a:defRPr>
            </a:lvl3pPr>
            <a:lvl4pPr>
              <a:defRPr sz="1800">
                <a:solidFill>
                  <a:srgbClr val="1A4D83"/>
                </a:solidFill>
              </a:defRPr>
            </a:lvl4pPr>
            <a:lvl5pPr>
              <a:defRPr sz="1800">
                <a:solidFill>
                  <a:srgbClr val="1A4D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4D83"/>
                </a:solidFill>
              </a:defRPr>
            </a:lvl1pPr>
            <a:lvl2pPr>
              <a:defRPr sz="2400">
                <a:solidFill>
                  <a:srgbClr val="1A4D83"/>
                </a:solidFill>
              </a:defRPr>
            </a:lvl2pPr>
            <a:lvl3pPr>
              <a:defRPr sz="2000">
                <a:solidFill>
                  <a:srgbClr val="1A4D83"/>
                </a:solidFill>
              </a:defRPr>
            </a:lvl3pPr>
            <a:lvl4pPr>
              <a:defRPr sz="1800">
                <a:solidFill>
                  <a:srgbClr val="1A4D83"/>
                </a:solidFill>
              </a:defRPr>
            </a:lvl4pPr>
            <a:lvl5pPr>
              <a:defRPr sz="1800">
                <a:solidFill>
                  <a:srgbClr val="1A4D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125221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A4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A4D83"/>
                </a:solidFill>
              </a:defRPr>
            </a:lvl1pPr>
            <a:lvl2pPr>
              <a:defRPr sz="2000">
                <a:solidFill>
                  <a:srgbClr val="1A4D83"/>
                </a:solidFill>
              </a:defRPr>
            </a:lvl2pPr>
            <a:lvl3pPr>
              <a:defRPr sz="1800">
                <a:solidFill>
                  <a:srgbClr val="1A4D83"/>
                </a:solidFill>
              </a:defRPr>
            </a:lvl3pPr>
            <a:lvl4pPr>
              <a:defRPr sz="1600">
                <a:solidFill>
                  <a:srgbClr val="1A4D83"/>
                </a:solidFill>
              </a:defRPr>
            </a:lvl4pPr>
            <a:lvl5pPr>
              <a:defRPr sz="1600">
                <a:solidFill>
                  <a:srgbClr val="1A4D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A4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A4D83"/>
                </a:solidFill>
              </a:defRPr>
            </a:lvl1pPr>
            <a:lvl2pPr>
              <a:defRPr sz="2000">
                <a:solidFill>
                  <a:srgbClr val="1A4D83"/>
                </a:solidFill>
              </a:defRPr>
            </a:lvl2pPr>
            <a:lvl3pPr>
              <a:defRPr sz="1800">
                <a:solidFill>
                  <a:srgbClr val="1A4D83"/>
                </a:solidFill>
              </a:defRPr>
            </a:lvl3pPr>
            <a:lvl4pPr>
              <a:defRPr sz="1600">
                <a:solidFill>
                  <a:srgbClr val="1A4D83"/>
                </a:solidFill>
              </a:defRPr>
            </a:lvl4pPr>
            <a:lvl5pPr>
              <a:defRPr sz="1600">
                <a:solidFill>
                  <a:srgbClr val="1A4D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22185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917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A4D83"/>
                </a:solidFill>
              </a:defRPr>
            </a:lvl1pPr>
            <a:lvl2pPr>
              <a:defRPr sz="2800">
                <a:solidFill>
                  <a:srgbClr val="1A4D83"/>
                </a:solidFill>
              </a:defRPr>
            </a:lvl2pPr>
            <a:lvl3pPr>
              <a:defRPr sz="2400">
                <a:solidFill>
                  <a:srgbClr val="1A4D83"/>
                </a:solidFill>
              </a:defRPr>
            </a:lvl3pPr>
            <a:lvl4pPr>
              <a:defRPr sz="2000">
                <a:solidFill>
                  <a:srgbClr val="1A4D83"/>
                </a:solidFill>
              </a:defRPr>
            </a:lvl4pPr>
            <a:lvl5pPr>
              <a:defRPr sz="2000">
                <a:solidFill>
                  <a:srgbClr val="1A4D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6973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5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1741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3F7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F7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F7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F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971550" y="2492375"/>
            <a:ext cx="7200900" cy="2124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lv-LV" altLang="lv-LV" smtClean="0"/>
              <a:t>Izmaiņas asinsradē novecojot un to klīniskā nozīme.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971550" y="5013325"/>
            <a:ext cx="7200900" cy="431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/>
              <a:t>Dr. Daiga Auziņa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9167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lv-LV">
              <a:latin typeface="Times New Roman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4300">
              <a:buFont typeface="Arial" charset="0"/>
              <a:buNone/>
              <a:defRPr/>
            </a:pPr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«Clinical Haematology» 1994/A. Victor Hoffbrand, John E. Pettit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418138"/>
            <a:ext cx="77898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Hemorāģiskā diatēze MDS gadījumā.</a:t>
            </a:r>
          </a:p>
          <a:p>
            <a:pPr algn="ctr">
              <a:defRPr/>
            </a:pPr>
            <a:r>
              <a:rPr lang="lv-LV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Trombocīti – 20 x 10 </a:t>
            </a:r>
            <a:r>
              <a:rPr lang="lv-LV" baseline="30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9</a:t>
            </a:r>
            <a:r>
              <a:rPr lang="lv-LV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/L</a:t>
            </a:r>
          </a:p>
        </p:txBody>
      </p:sp>
      <p:pic>
        <p:nvPicPr>
          <p:cNvPr id="77829" name="Picture 6" descr="C:\Users\user\Desktop\Sken_att\Clinical_Haematology_1994\MDS\9.88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42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Hipoplastiska</a:t>
            </a:r>
            <a:r>
              <a:rPr lang="lv-LV" dirty="0" smtClean="0"/>
              <a:t>, </a:t>
            </a:r>
            <a:r>
              <a:rPr lang="lv-LV" dirty="0" err="1" smtClean="0"/>
              <a:t>aplastiska</a:t>
            </a:r>
            <a:r>
              <a:rPr lang="lv-LV" dirty="0" smtClean="0"/>
              <a:t> anēmija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lv-LV" sz="2400" dirty="0" smtClean="0"/>
              <a:t>Patoģenēze:</a:t>
            </a:r>
          </a:p>
          <a:p>
            <a:pPr>
              <a:buNone/>
            </a:pPr>
            <a:r>
              <a:rPr lang="lv-LV" sz="2400" dirty="0" smtClean="0"/>
              <a:t>Notiek kaulu smadzeņu šūnu bojājums, normālās šūnas aizstāj taukaudi</a:t>
            </a:r>
          </a:p>
          <a:p>
            <a:pPr>
              <a:spcBef>
                <a:spcPts val="1200"/>
              </a:spcBef>
              <a:buNone/>
            </a:pPr>
            <a:r>
              <a:rPr lang="lv-LV" sz="2400" dirty="0" smtClean="0"/>
              <a:t>Cēloņi: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Radiācija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Toksiskas  vielas 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Vīrusu infekcijas</a:t>
            </a:r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Idiopātiska</a:t>
            </a:r>
            <a:endParaRPr lang="lv-LV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1950"/>
            <a:ext cx="7772400" cy="647700"/>
          </a:xfrm>
        </p:spPr>
        <p:txBody>
          <a:bodyPr/>
          <a:lstStyle/>
          <a:p>
            <a:pPr eaLnBrk="1" hangingPunct="1"/>
            <a:r>
              <a:rPr lang="lv-LV" sz="3600" b="1" smtClean="0"/>
              <a:t>Kaulu smadzeņu histoloģija</a:t>
            </a:r>
            <a:endParaRPr lang="lv-LV" sz="3600" smtClean="0"/>
          </a:p>
        </p:txBody>
      </p:sp>
      <p:pic>
        <p:nvPicPr>
          <p:cNvPr id="86019" name="Picture 3" descr="0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8395" r="13643" b="2400"/>
          <a:stretch>
            <a:fillRect/>
          </a:stretch>
        </p:blipFill>
        <p:spPr bwMode="auto">
          <a:xfrm>
            <a:off x="0" y="1143000"/>
            <a:ext cx="4953000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20" name="Picture 4" descr="001"/>
          <p:cNvPicPr>
            <a:picLocks noChangeAspect="1" noChangeArrowheads="1"/>
          </p:cNvPicPr>
          <p:nvPr/>
        </p:nvPicPr>
        <p:blipFill>
          <a:blip r:embed="rId3" cstate="print"/>
          <a:srcRect l="3223" r="30809" b="3600"/>
          <a:stretch>
            <a:fillRect/>
          </a:stretch>
        </p:blipFill>
        <p:spPr bwMode="auto">
          <a:xfrm>
            <a:off x="4953000" y="1143000"/>
            <a:ext cx="4191000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447800" y="6035675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lv-LV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slimniece M.P.</a:t>
            </a:r>
          </a:p>
          <a:p>
            <a:pPr algn="ctr" eaLnBrk="0" hangingPunct="0">
              <a:defRPr/>
            </a:pPr>
            <a:r>
              <a:rPr lang="lv-LV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hemopoēze &lt; 5%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476875" y="6035675"/>
            <a:ext cx="3341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lv-LV" b="1"/>
              <a:t>vecuma norma (19 gadi)</a:t>
            </a:r>
          </a:p>
          <a:p>
            <a:pPr algn="ctr" eaLnBrk="0" hangingPunct="0"/>
            <a:r>
              <a:rPr lang="lv-LV" b="1"/>
              <a:t>hemopoēze apm. 70%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Mieloproliferatīvas</a:t>
            </a:r>
            <a:r>
              <a:rPr lang="lv-LV" dirty="0" smtClean="0"/>
              <a:t> slimības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lv-LV" sz="2400" dirty="0" err="1" smtClean="0"/>
              <a:t>Hemopoēzes</a:t>
            </a:r>
            <a:r>
              <a:rPr lang="lv-LV" sz="2400" dirty="0" smtClean="0"/>
              <a:t> cilmes šūnu </a:t>
            </a:r>
            <a:r>
              <a:rPr lang="lv-LV" sz="2400" dirty="0" err="1" smtClean="0"/>
              <a:t>monoklonāla</a:t>
            </a:r>
            <a:r>
              <a:rPr lang="lv-LV" sz="2400" dirty="0" smtClean="0"/>
              <a:t> </a:t>
            </a:r>
            <a:r>
              <a:rPr lang="lv-LV" sz="2400" dirty="0" err="1" smtClean="0"/>
              <a:t>proliferācija</a:t>
            </a:r>
            <a:r>
              <a:rPr lang="lv-LV" sz="2400" dirty="0" smtClean="0"/>
              <a:t> ar pavairotu eritrocītu, leikocītu un trombocītu attīstīšanos.</a:t>
            </a:r>
          </a:p>
          <a:p>
            <a:pPr>
              <a:buNone/>
            </a:pPr>
            <a:endParaRPr lang="lv-LV" sz="2400" dirty="0" smtClean="0"/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Policitēmija-</a:t>
            </a:r>
            <a:r>
              <a:rPr lang="lv-LV" sz="2400" dirty="0" smtClean="0"/>
              <a:t> vidējais vecums 60 gadi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Hroniska </a:t>
            </a:r>
            <a:r>
              <a:rPr lang="lv-LV" sz="2400" dirty="0" err="1" smtClean="0"/>
              <a:t>mieloleikoze-</a:t>
            </a:r>
            <a:r>
              <a:rPr lang="lv-LV" sz="2400" dirty="0" smtClean="0"/>
              <a:t> pēc 50g.v.</a:t>
            </a:r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Mielofibroze-</a:t>
            </a:r>
            <a:r>
              <a:rPr lang="lv-LV" sz="2400" dirty="0" smtClean="0"/>
              <a:t> slimību diagnosticē 50-70 </a:t>
            </a:r>
            <a:r>
              <a:rPr lang="lv-LV" sz="2400" dirty="0" err="1" smtClean="0"/>
              <a:t>g.v</a:t>
            </a:r>
            <a:r>
              <a:rPr lang="lv-LV" sz="2400" dirty="0" smtClean="0"/>
              <a:t>.</a:t>
            </a:r>
            <a:endParaRPr lang="lv-LV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0163"/>
            <a:ext cx="9144000" cy="69183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lv-LV" sz="2400"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4300">
              <a:buFont typeface="Arial" charset="0"/>
              <a:buNone/>
              <a:defRPr/>
            </a:pPr>
            <a:r>
              <a:rPr lang="lv-LV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«Clinical Haematology» 1994/A. Victor Hoffbrand, John E. Pettit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062038"/>
            <a:ext cx="30480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dirty="0" smtClean="0">
                <a:latin typeface="+mn-lt"/>
              </a:rPr>
              <a:t>Īstā policitēmija. Sejas pletora.</a:t>
            </a:r>
          </a:p>
          <a:p>
            <a:pPr>
              <a:defRPr/>
            </a:pPr>
            <a:r>
              <a:rPr lang="lv-LV" dirty="0" smtClean="0">
                <a:latin typeface="+mn-lt"/>
              </a:rPr>
              <a:t>Hb – 220 g/L</a:t>
            </a:r>
            <a:endParaRPr lang="lv-LV" dirty="0">
              <a:latin typeface="+mn-lt"/>
            </a:endParaRPr>
          </a:p>
        </p:txBody>
      </p:sp>
      <p:pic>
        <p:nvPicPr>
          <p:cNvPr id="32773" name="Picture 2" descr="C:\Users\user\Desktop\Sken_att\Clinical_Haematology_1994\Hroniska_mieloleikoze\Īstā_policitēmija\12.2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11175"/>
            <a:ext cx="5576888" cy="558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0163"/>
            <a:ext cx="9144000" cy="69183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lv-LV" sz="2400"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4300">
              <a:buFont typeface="Arial" charset="0"/>
              <a:buNone/>
              <a:defRPr/>
            </a:pPr>
            <a:r>
              <a:rPr lang="lv-LV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«Clinical Haematology» 1994/A. Victor Hoffbrand, John E. Pettit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366838"/>
            <a:ext cx="3200400" cy="15700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dirty="0" smtClean="0">
                <a:latin typeface="+mn-lt"/>
              </a:rPr>
              <a:t>Mielofibroze. Masīva splenomegālija. Hepatomegālija. Ascīts.</a:t>
            </a:r>
            <a:endParaRPr lang="lv-LV" dirty="0">
              <a:latin typeface="+mn-lt"/>
            </a:endParaRPr>
          </a:p>
        </p:txBody>
      </p:sp>
      <p:pic>
        <p:nvPicPr>
          <p:cNvPr id="55301" name="Picture 2" descr="C:\Users\user\Desktop\Sken_att\Clinical_Haematology_1994\Hroniska_mieloleikoze\Mielofibroze\12.20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800100"/>
            <a:ext cx="5472113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Hroniska </a:t>
            </a:r>
            <a:r>
              <a:rPr lang="lv-LV" dirty="0" err="1" smtClean="0"/>
              <a:t>limfoleikoze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360000">
              <a:spcBef>
                <a:spcPts val="1200"/>
              </a:spcBef>
            </a:pPr>
            <a:r>
              <a:rPr lang="lv-LV" sz="2400" dirty="0" smtClean="0"/>
              <a:t>Visizplatītākais  leikožu veids ( 30% no visām </a:t>
            </a:r>
            <a:r>
              <a:rPr lang="lv-LV" sz="2400" dirty="0" err="1" smtClean="0"/>
              <a:t>leikēmijām</a:t>
            </a:r>
            <a:r>
              <a:rPr lang="lv-LV" sz="2400" dirty="0" smtClean="0"/>
              <a:t>)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Morfoloģiskais substrāts ir limfocīti, kas primāri </a:t>
            </a:r>
            <a:r>
              <a:rPr lang="lv-LV" sz="2400" dirty="0" err="1" smtClean="0"/>
              <a:t>proliferē</a:t>
            </a:r>
            <a:r>
              <a:rPr lang="lv-LV" sz="2400" dirty="0" smtClean="0"/>
              <a:t> kaulu smadzenēs, bet pēc tam izplatās perifēriskās asinīs, </a:t>
            </a:r>
            <a:r>
              <a:rPr lang="lv-LV" sz="2400" dirty="0" err="1" smtClean="0"/>
              <a:t>infiltrē</a:t>
            </a:r>
            <a:r>
              <a:rPr lang="lv-LV" sz="2400" dirty="0" smtClean="0"/>
              <a:t> limfmezglus, liesu, aknas un citus orgānus.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Slimības gaitā ir traucēta gan šūnu, gan </a:t>
            </a:r>
            <a:r>
              <a:rPr lang="lv-LV" sz="2400" dirty="0" err="1" smtClean="0"/>
              <a:t>humorālā</a:t>
            </a:r>
            <a:r>
              <a:rPr lang="lv-LV" sz="2400" dirty="0" smtClean="0"/>
              <a:t> imunitāte.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Bieži veidojas </a:t>
            </a:r>
            <a:r>
              <a:rPr lang="lv-LV" sz="2400" dirty="0" err="1" smtClean="0"/>
              <a:t>autoimūnas</a:t>
            </a:r>
            <a:r>
              <a:rPr lang="lv-LV" sz="2400" dirty="0" smtClean="0"/>
              <a:t> komplikācijas</a:t>
            </a:r>
            <a:r>
              <a:rPr lang="lv-LV" dirty="0" smtClean="0"/>
              <a:t>.</a:t>
            </a:r>
            <a:endParaRPr lang="lv-LV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71600" y="1268760"/>
            <a:ext cx="7272808" cy="4896544"/>
          </a:xfrm>
        </p:spPr>
        <p:txBody>
          <a:bodyPr>
            <a:noAutofit/>
          </a:bodyPr>
          <a:lstStyle/>
          <a:p>
            <a:pPr lvl="0" algn="l"/>
            <a:r>
              <a:rPr lang="lv-LV" sz="2800" dirty="0" smtClean="0"/>
              <a:t> </a:t>
            </a:r>
            <a:endParaRPr lang="lv-LV" sz="2800" dirty="0"/>
          </a:p>
        </p:txBody>
      </p:sp>
      <p:pic>
        <p:nvPicPr>
          <p:cNvPr id="5" name="Picture 6" descr="C:\Users\user\Desktop\Sken_att\Clinical_Haematology_1994\Hroniska_limfoleikoze\9.2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8" y="278358"/>
            <a:ext cx="71469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dirty="0" smtClean="0"/>
              <a:t>Hroniska </a:t>
            </a:r>
            <a:r>
              <a:rPr lang="lv-LV" dirty="0" err="1" smtClean="0"/>
              <a:t>limfolekoze</a:t>
            </a:r>
            <a:r>
              <a:rPr lang="lv-LV" dirty="0" smtClean="0"/>
              <a:t>.</a:t>
            </a:r>
          </a:p>
          <a:p>
            <a:pPr algn="ctr">
              <a:defRPr/>
            </a:pPr>
            <a:r>
              <a:rPr lang="lv-LV" dirty="0" smtClean="0"/>
              <a:t>Kakla limfmezglu palielinājums.</a:t>
            </a:r>
            <a:endParaRPr lang="lv-LV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71600" y="1268760"/>
            <a:ext cx="7272808" cy="4896544"/>
          </a:xfrm>
        </p:spPr>
        <p:txBody>
          <a:bodyPr>
            <a:noAutofit/>
          </a:bodyPr>
          <a:lstStyle/>
          <a:p>
            <a:pPr lvl="0" algn="l"/>
            <a:r>
              <a:rPr lang="lv-LV" sz="2800" dirty="0" smtClean="0"/>
              <a:t> </a:t>
            </a:r>
            <a:endParaRPr lang="lv-LV" sz="2800" dirty="0"/>
          </a:p>
        </p:txBody>
      </p:sp>
      <p:sp>
        <p:nvSpPr>
          <p:cNvPr id="6" name="Rectangle 5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dirty="0" smtClean="0"/>
              <a:t>Hroniska </a:t>
            </a:r>
            <a:r>
              <a:rPr lang="lv-LV" dirty="0" err="1" smtClean="0"/>
              <a:t>limfoleikoze</a:t>
            </a:r>
            <a:r>
              <a:rPr lang="lv-LV" dirty="0" smtClean="0"/>
              <a:t>. Padušu </a:t>
            </a:r>
            <a:r>
              <a:rPr lang="lv-LV" dirty="0" err="1" smtClean="0"/>
              <a:t>limfadenopātija</a:t>
            </a:r>
            <a:endParaRPr lang="lv-LV" dirty="0"/>
          </a:p>
        </p:txBody>
      </p:sp>
      <p:pic>
        <p:nvPicPr>
          <p:cNvPr id="7" name="Picture 6" descr="C:\Users\user\Desktop\Sken_att\Clinical_Haematology_1994\Hroniska_limfoleikoze\9.3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279400"/>
            <a:ext cx="72167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71600" y="1268760"/>
            <a:ext cx="7272808" cy="4896544"/>
          </a:xfrm>
        </p:spPr>
        <p:txBody>
          <a:bodyPr>
            <a:noAutofit/>
          </a:bodyPr>
          <a:lstStyle/>
          <a:p>
            <a:pPr lvl="0" algn="l"/>
            <a:r>
              <a:rPr lang="lv-LV" sz="2800" dirty="0" smtClean="0"/>
              <a:t> </a:t>
            </a:r>
            <a:endParaRPr lang="lv-LV" sz="2800" dirty="0"/>
          </a:p>
        </p:txBody>
      </p:sp>
      <p:pic>
        <p:nvPicPr>
          <p:cNvPr id="8" name="Picture 6" descr="C:\Users\user\Desktop\Sken_att\Clinical_Haematology_1994\Hroniska_limfoleikoze\9.5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74712"/>
            <a:ext cx="57578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62663" y="2305050"/>
            <a:ext cx="3081337" cy="2247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lv-LV" sz="2000" dirty="0" smtClean="0">
                <a:latin typeface="+mn-lt"/>
              </a:rPr>
              <a:t>Hroniska limfoleikoze.</a:t>
            </a:r>
          </a:p>
          <a:p>
            <a:pPr algn="ctr">
              <a:defRPr/>
            </a:pPr>
            <a:r>
              <a:rPr lang="lv-LV" sz="2000" dirty="0" smtClean="0">
                <a:latin typeface="+mn-lt"/>
              </a:rPr>
              <a:t>Hepatosplenomegālija.</a:t>
            </a:r>
          </a:p>
          <a:p>
            <a:pPr algn="ctr">
              <a:defRPr/>
            </a:pPr>
            <a:r>
              <a:rPr lang="lv-LV" sz="2000" dirty="0" smtClean="0">
                <a:latin typeface="+mn-lt"/>
              </a:rPr>
              <a:t>Hemorāģiskā diatēze.</a:t>
            </a:r>
          </a:p>
          <a:p>
            <a:pPr>
              <a:defRPr/>
            </a:pPr>
            <a:endParaRPr lang="lv-LV" sz="2000" dirty="0">
              <a:latin typeface="+mn-lt"/>
            </a:endParaRPr>
          </a:p>
          <a:p>
            <a:pPr>
              <a:defRPr/>
            </a:pPr>
            <a:r>
              <a:rPr lang="lv-LV" sz="2000" dirty="0" smtClean="0">
                <a:latin typeface="+mn-lt"/>
              </a:rPr>
              <a:t>Leikoc. – 250 x 10 </a:t>
            </a:r>
            <a:r>
              <a:rPr lang="lv-LV" sz="2000" baseline="30000" dirty="0" smtClean="0">
                <a:latin typeface="+mn-lt"/>
              </a:rPr>
              <a:t>9</a:t>
            </a:r>
            <a:r>
              <a:rPr lang="lv-LV" sz="2000" dirty="0" smtClean="0">
                <a:latin typeface="+mn-lt"/>
              </a:rPr>
              <a:t>/L</a:t>
            </a:r>
          </a:p>
          <a:p>
            <a:pPr>
              <a:defRPr/>
            </a:pPr>
            <a:r>
              <a:rPr lang="lv-LV" sz="2000" dirty="0" smtClean="0">
                <a:latin typeface="+mn-lt"/>
              </a:rPr>
              <a:t>Hb – 109 g/L</a:t>
            </a:r>
          </a:p>
          <a:p>
            <a:pPr>
              <a:defRPr/>
            </a:pPr>
            <a:r>
              <a:rPr lang="lv-LV" sz="2000" dirty="0" smtClean="0">
                <a:latin typeface="+mn-lt"/>
              </a:rPr>
              <a:t>Tromb. – 35 x 10 </a:t>
            </a:r>
            <a:r>
              <a:rPr lang="lv-LV" sz="2000" baseline="30000" dirty="0" smtClean="0">
                <a:latin typeface="+mn-lt"/>
              </a:rPr>
              <a:t>9</a:t>
            </a:r>
            <a:r>
              <a:rPr lang="lv-LV" sz="2000" dirty="0" smtClean="0">
                <a:latin typeface="+mn-lt"/>
              </a:rPr>
              <a:t>/L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539552" y="188641"/>
            <a:ext cx="7916416" cy="21602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2" y="1556792"/>
            <a:ext cx="7192888" cy="34807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3600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Cilvēka </a:t>
            </a:r>
            <a:r>
              <a:rPr lang="lv-LV" altLang="lv-LV" sz="2400" dirty="0" err="1" smtClean="0"/>
              <a:t>hemopoēzes</a:t>
            </a:r>
            <a:r>
              <a:rPr lang="lv-LV" altLang="lv-LV" sz="2400" dirty="0" smtClean="0"/>
              <a:t> sistēmā vecums ir saistīts ar kaulu smadzeņu </a:t>
            </a:r>
            <a:r>
              <a:rPr lang="lv-LV" altLang="lv-LV" sz="2400" dirty="0" err="1" smtClean="0"/>
              <a:t>celularitātes</a:t>
            </a:r>
            <a:r>
              <a:rPr lang="lv-LV" altLang="lv-LV" sz="2400" dirty="0" smtClean="0"/>
              <a:t> un adaptīvās imūnās sistēmas funkcijas samazināšanos, anēmijas un citu </a:t>
            </a:r>
            <a:r>
              <a:rPr lang="lv-LV" altLang="lv-LV" sz="2400" dirty="0" err="1" smtClean="0"/>
              <a:t>hematoloģisko</a:t>
            </a:r>
            <a:r>
              <a:rPr lang="lv-LV" altLang="lv-LV" sz="2400" dirty="0" smtClean="0"/>
              <a:t> saslimšanu un </a:t>
            </a:r>
            <a:r>
              <a:rPr lang="lv-LV" altLang="lv-LV" sz="2400" dirty="0" err="1" smtClean="0"/>
              <a:t>malignitātes</a:t>
            </a:r>
            <a:r>
              <a:rPr lang="lv-LV" altLang="lv-LV" sz="2400" dirty="0" smtClean="0"/>
              <a:t> pieaugumu.</a:t>
            </a:r>
          </a:p>
          <a:p>
            <a:pPr algn="just">
              <a:buFont typeface="Wingdings" pitchFamily="2" charset="2"/>
              <a:buChar char="v"/>
            </a:pPr>
            <a:endParaRPr lang="lv-LV" altLang="lv-LV" sz="2400" dirty="0" smtClean="0"/>
          </a:p>
          <a:p>
            <a:pPr indent="3600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lv-LV" altLang="lv-LV" sz="2400" dirty="0" err="1" smtClean="0"/>
              <a:t>Hemopoēzes</a:t>
            </a:r>
            <a:r>
              <a:rPr lang="lv-LV" altLang="lv-LV" sz="2400" dirty="0" smtClean="0"/>
              <a:t> cilmes šūnas izmainās gan kvantitatīvi, gan kvalitatīvi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Labdabīga </a:t>
            </a:r>
            <a:r>
              <a:rPr lang="lv-LV" dirty="0" err="1" smtClean="0"/>
              <a:t>paraproteinēmija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360000"/>
            <a:r>
              <a:rPr lang="lv-LV" sz="2400" dirty="0" smtClean="0"/>
              <a:t>Jeb t.s. nezināmas nozīmes </a:t>
            </a:r>
            <a:r>
              <a:rPr lang="lv-LV" sz="2400" dirty="0" err="1" smtClean="0"/>
              <a:t>monoklonāla</a:t>
            </a:r>
            <a:r>
              <a:rPr lang="lv-LV" sz="2400" dirty="0" smtClean="0"/>
              <a:t> </a:t>
            </a:r>
            <a:r>
              <a:rPr lang="lv-LV" sz="2400" dirty="0" err="1" smtClean="0"/>
              <a:t>gammapātija</a:t>
            </a:r>
            <a:r>
              <a:rPr lang="lv-LV" sz="2400" dirty="0" smtClean="0"/>
              <a:t>.</a:t>
            </a:r>
          </a:p>
          <a:p>
            <a:pPr indent="360000"/>
            <a:endParaRPr lang="lv-LV" sz="2400" dirty="0" smtClean="0"/>
          </a:p>
          <a:p>
            <a:pPr indent="360000"/>
            <a:r>
              <a:rPr lang="lv-LV" sz="2400" dirty="0" smtClean="0"/>
              <a:t>Stāvoklis, kad serumā atrod </a:t>
            </a:r>
            <a:r>
              <a:rPr lang="lv-LV" sz="2400" dirty="0" err="1" smtClean="0"/>
              <a:t>paraproteīnu</a:t>
            </a:r>
            <a:r>
              <a:rPr lang="lv-LV" sz="2400" dirty="0" smtClean="0"/>
              <a:t>, bet nav nekādu klīnisku vai laboratorisku pazīmju, kas liecinātu par </a:t>
            </a:r>
            <a:r>
              <a:rPr lang="lv-LV" sz="2400" dirty="0" err="1" smtClean="0"/>
              <a:t>mielomas</a:t>
            </a:r>
            <a:r>
              <a:rPr lang="lv-LV" sz="2400" dirty="0" smtClean="0"/>
              <a:t> slimību, </a:t>
            </a:r>
            <a:r>
              <a:rPr lang="lv-LV" sz="2400" dirty="0" err="1" smtClean="0"/>
              <a:t>amiloidozi</a:t>
            </a:r>
            <a:r>
              <a:rPr lang="lv-LV" sz="2400" dirty="0" smtClean="0"/>
              <a:t>, Ne-</a:t>
            </a:r>
            <a:r>
              <a:rPr lang="lv-LV" sz="2400" dirty="0" err="1" smtClean="0"/>
              <a:t>Hodžkina</a:t>
            </a:r>
            <a:r>
              <a:rPr lang="lv-LV" sz="2400" dirty="0" smtClean="0"/>
              <a:t> </a:t>
            </a:r>
            <a:r>
              <a:rPr lang="lv-LV" sz="2400" dirty="0" err="1" smtClean="0"/>
              <a:t>limfomu</a:t>
            </a:r>
            <a:r>
              <a:rPr lang="lv-LV" sz="2400" dirty="0" smtClean="0"/>
              <a:t>.</a:t>
            </a:r>
          </a:p>
          <a:p>
            <a:pPr indent="360000"/>
            <a:endParaRPr lang="lv-LV" sz="2400" dirty="0" smtClean="0"/>
          </a:p>
          <a:p>
            <a:pPr indent="360000"/>
            <a:r>
              <a:rPr lang="lv-LV" sz="2400" dirty="0" smtClean="0"/>
              <a:t>Atrod 1% cilvēku, kas vecāki par 60 gadiem, tās biežums palielinās līdz 3%iedzīvotāju, kas vecāki par 70 gadiem.</a:t>
            </a:r>
            <a:endParaRPr lang="lv-LV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360040"/>
          </a:xfrm>
        </p:spPr>
        <p:txBody>
          <a:bodyPr/>
          <a:lstStyle/>
          <a:p>
            <a:r>
              <a:rPr lang="lv-LV" dirty="0" smtClean="0"/>
              <a:t>Labdabīga </a:t>
            </a:r>
            <a:r>
              <a:rPr lang="lv-LV" dirty="0" err="1" smtClean="0"/>
              <a:t>paraproteinēmija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19" y="1628800"/>
            <a:ext cx="8641655" cy="4465042"/>
          </a:xfrm>
        </p:spPr>
        <p:txBody>
          <a:bodyPr/>
          <a:lstStyle/>
          <a:p>
            <a:pPr indent="360000">
              <a:spcBef>
                <a:spcPts val="1200"/>
              </a:spcBef>
            </a:pPr>
            <a:r>
              <a:rPr lang="lv-LV" sz="2400" dirty="0" smtClean="0"/>
              <a:t>Parasti ir </a:t>
            </a:r>
            <a:r>
              <a:rPr lang="lv-LV" sz="2400" dirty="0" err="1" smtClean="0"/>
              <a:t>asimptomātiska</a:t>
            </a:r>
            <a:r>
              <a:rPr lang="lv-LV" sz="2400" dirty="0" smtClean="0"/>
              <a:t>, bet nelielai daļai ir simptomi, kas ir saistīti ar </a:t>
            </a:r>
            <a:r>
              <a:rPr lang="lv-LV" sz="2400" dirty="0" err="1" smtClean="0"/>
              <a:t>monoklonālo</a:t>
            </a:r>
            <a:r>
              <a:rPr lang="lv-LV" sz="2400" dirty="0" smtClean="0"/>
              <a:t> olbaltumu. 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Šīs pazīmes ietver:</a:t>
            </a:r>
          </a:p>
          <a:p>
            <a:pPr indent="360000">
              <a:spcBef>
                <a:spcPts val="1200"/>
              </a:spcBef>
              <a:buNone/>
            </a:pPr>
            <a:r>
              <a:rPr lang="lv-LV" sz="2400" dirty="0" err="1" smtClean="0"/>
              <a:t>amiloidoze</a:t>
            </a:r>
            <a:r>
              <a:rPr lang="lv-LV" sz="2400" dirty="0" smtClean="0"/>
              <a:t>, vieglo ķēžu slimība, </a:t>
            </a:r>
            <a:r>
              <a:rPr lang="lv-LV" sz="2400" dirty="0" err="1" smtClean="0"/>
              <a:t>krioglobulinēmija</a:t>
            </a:r>
            <a:r>
              <a:rPr lang="lv-LV" sz="2400" dirty="0" smtClean="0"/>
              <a:t>, </a:t>
            </a:r>
            <a:r>
              <a:rPr lang="lv-LV" sz="2400" dirty="0" err="1" smtClean="0"/>
              <a:t>autoimūns</a:t>
            </a:r>
            <a:r>
              <a:rPr lang="lv-LV" sz="2400" dirty="0" smtClean="0"/>
              <a:t> fenomens- </a:t>
            </a:r>
            <a:r>
              <a:rPr lang="lv-LV" sz="2400" dirty="0" err="1" smtClean="0"/>
              <a:t>perifēra</a:t>
            </a:r>
            <a:r>
              <a:rPr lang="lv-LV" sz="2400" dirty="0" smtClean="0"/>
              <a:t> </a:t>
            </a:r>
            <a:r>
              <a:rPr lang="lv-LV" sz="2400" dirty="0" err="1" smtClean="0"/>
              <a:t>neiropātija</a:t>
            </a:r>
            <a:r>
              <a:rPr lang="lv-LV" sz="2400" dirty="0" smtClean="0"/>
              <a:t>, aukstuma </a:t>
            </a:r>
            <a:r>
              <a:rPr lang="lv-LV" sz="2400" dirty="0" err="1" smtClean="0"/>
              <a:t>aglutinīnu</a:t>
            </a:r>
            <a:r>
              <a:rPr lang="lv-LV" sz="2400" dirty="0" smtClean="0"/>
              <a:t> slimība.</a:t>
            </a:r>
            <a:endParaRPr lang="lv-LV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Mielomas</a:t>
            </a:r>
            <a:r>
              <a:rPr lang="lv-LV" dirty="0" smtClean="0"/>
              <a:t> slimība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>
              <a:spcBef>
                <a:spcPts val="1200"/>
              </a:spcBef>
            </a:pPr>
            <a:r>
              <a:rPr lang="lv-LV" sz="2400" dirty="0" smtClean="0"/>
              <a:t>Plazmas šūnu audzējs, kas raksturīgs ar </a:t>
            </a:r>
            <a:r>
              <a:rPr lang="lv-LV" sz="2400" dirty="0" err="1" smtClean="0"/>
              <a:t>monoklonālo</a:t>
            </a:r>
            <a:r>
              <a:rPr lang="lv-LV" sz="2400" dirty="0" smtClean="0"/>
              <a:t> </a:t>
            </a:r>
            <a:r>
              <a:rPr lang="lv-LV" sz="2400" dirty="0" err="1" smtClean="0"/>
              <a:t>gammapātiju</a:t>
            </a:r>
            <a:r>
              <a:rPr lang="lv-LV" sz="2400" dirty="0" smtClean="0"/>
              <a:t> un skeleta kaulu </a:t>
            </a:r>
            <a:r>
              <a:rPr lang="lv-LV" sz="2400" dirty="0" err="1" smtClean="0"/>
              <a:t>lītiskām</a:t>
            </a:r>
            <a:r>
              <a:rPr lang="lv-LV" sz="2400" dirty="0" smtClean="0"/>
              <a:t> izmaiņām.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/>
              <a:t>Vidējais vecums ir 67 gadi, 80%gadījumu saslimstība pēc 60 </a:t>
            </a:r>
            <a:r>
              <a:rPr lang="lv-LV" sz="2400" dirty="0" err="1" smtClean="0"/>
              <a:t>g.v</a:t>
            </a:r>
            <a:r>
              <a:rPr lang="lv-LV" sz="2400" dirty="0" smtClean="0"/>
              <a:t>.</a:t>
            </a:r>
            <a:endParaRPr lang="lv-LV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Users\user\Desktop\Sken_att\Clinical_Haematology_1994\Mielomas_slimība\11.12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4300">
              <a:buFont typeface="Arial" charset="0"/>
              <a:buNone/>
              <a:defRPr/>
            </a:pPr>
            <a:r>
              <a:rPr lang="lv-LV" sz="1000" i="1" dirty="0" smtClean="0">
                <a:latin typeface="+mj-lt"/>
              </a:rPr>
              <a:t>«Clinical Haematology» 1994/A. Victor Hoffbrand, John E. Pettit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lv-LV" dirty="0" smtClean="0">
                <a:latin typeface="+mn-lt"/>
              </a:rPr>
              <a:t>Mielomas slimība. Izmaiņas galvaskausā.</a:t>
            </a:r>
            <a:endParaRPr lang="lv-LV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Senīlā</a:t>
            </a:r>
            <a:r>
              <a:rPr lang="lv-LV" dirty="0" smtClean="0"/>
              <a:t> purpura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>
              <a:spcBef>
                <a:spcPts val="1200"/>
              </a:spcBef>
            </a:pPr>
            <a:r>
              <a:rPr lang="lv-LV" sz="2400" dirty="0" smtClean="0"/>
              <a:t>Jeb t.s. </a:t>
            </a:r>
            <a:r>
              <a:rPr lang="lv-LV" sz="2400" dirty="0" err="1" smtClean="0"/>
              <a:t>aterosklerotiskā</a:t>
            </a:r>
            <a:r>
              <a:rPr lang="lv-LV" sz="2400" dirty="0" smtClean="0"/>
              <a:t> purpura.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/>
              <a:t>Parasti tā lokalizējas uz roku augšdelmiem un plaukstas pamatnes.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/>
              <a:t>Tās rodas spontāni, bez traumas.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/>
              <a:t>Āda zaudē zemādas tauku slāni, notiek gan kvalitatīvas, gan kvantitatīvas </a:t>
            </a:r>
            <a:r>
              <a:rPr lang="lv-LV" sz="2400" dirty="0" err="1" smtClean="0"/>
              <a:t>kolagēna</a:t>
            </a:r>
            <a:r>
              <a:rPr lang="lv-LV" sz="2400" dirty="0" smtClean="0"/>
              <a:t> izmaiņas.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/>
              <a:t>Slimniekiem, kas vecāki par 65 gadiem, to konstatē 5% gadījumu, bet pēc 90 </a:t>
            </a:r>
            <a:r>
              <a:rPr lang="lv-LV" sz="2400" dirty="0" err="1" smtClean="0"/>
              <a:t>g.vecuma-</a:t>
            </a:r>
            <a:r>
              <a:rPr lang="lv-LV" sz="2400" dirty="0" smtClean="0"/>
              <a:t> 30% gadījumu.</a:t>
            </a:r>
          </a:p>
          <a:p>
            <a:pPr indent="457200">
              <a:spcBef>
                <a:spcPts val="1200"/>
              </a:spcBef>
            </a:pPr>
            <a:r>
              <a:rPr lang="lv-LV" sz="2400" dirty="0" err="1" smtClean="0"/>
              <a:t>Hemostāzes</a:t>
            </a:r>
            <a:r>
              <a:rPr lang="lv-LV" sz="2400" dirty="0" smtClean="0"/>
              <a:t> testi ir normāli, nekāda ārstēšana nav nepieciešama.			</a:t>
            </a:r>
          </a:p>
          <a:p>
            <a:pPr indent="457200">
              <a:spcBef>
                <a:spcPts val="1200"/>
              </a:spcBef>
            </a:pPr>
            <a:endParaRPr lang="lv-LV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user\Desktop\SKEN_ATT\Clinical_Haematology_1994\Hemorāģiskās_diatēzes\13.10 0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338" y="0"/>
            <a:ext cx="5521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buFont typeface="Arial" charset="0"/>
              <a:buNone/>
              <a:defRPr/>
            </a:pPr>
            <a:r>
              <a:rPr lang="lv-LV" sz="1000" i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«Clinical Haematology» 1994/A. Victor Hoffbrand, John E. Pettit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5486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lv-LV" sz="2000" b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Senīla purpura.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latin typeface="Arial Bold" charset="0"/>
                <a:cs typeface="Arial Bold" charset="0"/>
                <a:sym typeface="Arial Bold" charset="0"/>
              </a:rPr>
              <a:t>Iegūta hemofīlija</a:t>
            </a:r>
            <a:endParaRPr lang="en-US" b="0">
              <a:latin typeface="Arial Bold" charset="0"/>
              <a:sym typeface="Arial Bold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4744"/>
            <a:ext cx="8642350" cy="5589587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96888" indent="4572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Iedzimta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hemofīlija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ir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reta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sastopama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apmēram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1 no 1 000 000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iedzīvotāju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(UK 1,48 no 1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milj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.)</a:t>
            </a:r>
          </a:p>
          <a:p>
            <a:pPr marL="496888" indent="4572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Šī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patoloģija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var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apdraudēt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pacienta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dzīvību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nopietnas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asiņošanas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dēļ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Veidojas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auto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antivielas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pārsvarā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Ig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G AV)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pret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plazmas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koagulācijas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faktoriem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Visbiežāk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sastopamas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antivielas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pret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FVIII,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retāk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–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pret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FIX,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ļoti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reti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pret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FII, FV, FVII, FX, FXI, FXIII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kā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arī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pret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vWF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Visbiežāk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slimo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60 - 80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gadus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veci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vīrieši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taču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slimo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arī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jaunas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sievietes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vecumā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no 20 - 30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gadiem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2977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err="1">
                <a:latin typeface="Arial Bold" charset="0"/>
                <a:cs typeface="Arial Bold" charset="0"/>
                <a:sym typeface="Arial Bold" charset="0"/>
              </a:rPr>
              <a:t>Iegūtas</a:t>
            </a:r>
            <a:r>
              <a:rPr lang="en-US" b="0" dirty="0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b="0" dirty="0" err="1">
                <a:latin typeface="Arial Bold" charset="0"/>
                <a:cs typeface="Arial Bold" charset="0"/>
                <a:sym typeface="Arial Bold" charset="0"/>
              </a:rPr>
              <a:t>hemofīlijas</a:t>
            </a:r>
            <a:r>
              <a:rPr lang="en-US" b="0" dirty="0">
                <a:solidFill>
                  <a:srgbClr val="003F72"/>
                </a:solidFill>
                <a:latin typeface="Arial Bold" charset="0"/>
                <a:cs typeface="Arial Bold" charset="0"/>
                <a:sym typeface="Arial Bold" charset="0"/>
              </a:rPr>
              <a:t> A</a:t>
            </a:r>
            <a:r>
              <a:rPr lang="en-US" b="0" dirty="0">
                <a:solidFill>
                  <a:srgbClr val="003F72"/>
                </a:solidFill>
                <a:latin typeface="Arial Bold" charset="0"/>
                <a:sym typeface="Arial Bold" charset="0"/>
              </a:rPr>
              <a:t/>
            </a:r>
            <a:br>
              <a:rPr lang="en-US" b="0" dirty="0">
                <a:solidFill>
                  <a:srgbClr val="003F72"/>
                </a:solidFill>
                <a:latin typeface="Arial Bold" charset="0"/>
                <a:sym typeface="Arial Bold" charset="0"/>
              </a:rPr>
            </a:br>
            <a:r>
              <a:rPr lang="en-US" b="0" dirty="0">
                <a:solidFill>
                  <a:srgbClr val="003F72"/>
                </a:solidFill>
                <a:latin typeface="Arial Bold" charset="0"/>
                <a:cs typeface="Arial Bold" charset="0"/>
                <a:sym typeface="Arial Bold" charset="0"/>
              </a:rPr>
              <a:t> (F VIII) </a:t>
            </a:r>
            <a:r>
              <a:rPr lang="en-US" b="0" dirty="0" err="1">
                <a:latin typeface="Arial Bold" charset="0"/>
                <a:cs typeface="Arial Bold" charset="0"/>
                <a:sym typeface="Arial Bold" charset="0"/>
              </a:rPr>
              <a:t>etioloģija</a:t>
            </a:r>
            <a:endParaRPr lang="en-US" b="0" dirty="0">
              <a:latin typeface="Arial Bold" charset="0"/>
              <a:sym typeface="Arial Bold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11821"/>
            <a:ext cx="8642350" cy="45814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idiopātiska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- 50 %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pacientu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grūtniecība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- 2-11 %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pacientu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autoimūnas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-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ap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17 %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pacientu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(RA, SSV,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multiplā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skleroze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Šegrēna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sindroms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autoimūna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hemolītiska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anēmija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Myastenia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gravis,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autoimūns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tireoidīts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u.c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.)</a:t>
            </a: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iekaisīgas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zarnu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slimības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čūlainais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kolīts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ādas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psoriāze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)</a:t>
            </a: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plaušu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(BA, HOPS)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640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err="1">
                <a:latin typeface="Arial Bold" charset="0"/>
                <a:cs typeface="Arial Bold" charset="0"/>
                <a:sym typeface="Arial Bold" charset="0"/>
              </a:rPr>
              <a:t>Iegūtas</a:t>
            </a:r>
            <a:r>
              <a:rPr lang="en-US" b="0" dirty="0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b="0" dirty="0" err="1">
                <a:latin typeface="Arial Bold" charset="0"/>
                <a:cs typeface="Arial Bold" charset="0"/>
                <a:sym typeface="Arial Bold" charset="0"/>
              </a:rPr>
              <a:t>hemofīlijas</a:t>
            </a:r>
            <a:r>
              <a:rPr lang="en-US" b="0" dirty="0">
                <a:solidFill>
                  <a:srgbClr val="003F72"/>
                </a:solidFill>
                <a:latin typeface="Arial Bold" charset="0"/>
                <a:cs typeface="Arial Bold" charset="0"/>
                <a:sym typeface="Arial Bold" charset="0"/>
              </a:rPr>
              <a:t> A</a:t>
            </a:r>
            <a:r>
              <a:rPr lang="en-US" b="0" dirty="0">
                <a:solidFill>
                  <a:srgbClr val="003F72"/>
                </a:solidFill>
                <a:latin typeface="Arial Bold" charset="0"/>
                <a:sym typeface="Arial Bold" charset="0"/>
              </a:rPr>
              <a:t/>
            </a:r>
            <a:br>
              <a:rPr lang="en-US" b="0" dirty="0">
                <a:solidFill>
                  <a:srgbClr val="003F72"/>
                </a:solidFill>
                <a:latin typeface="Arial Bold" charset="0"/>
                <a:sym typeface="Arial Bold" charset="0"/>
              </a:rPr>
            </a:br>
            <a:r>
              <a:rPr lang="en-US" b="0" dirty="0">
                <a:solidFill>
                  <a:srgbClr val="003F72"/>
                </a:solidFill>
                <a:latin typeface="Arial Bold" charset="0"/>
                <a:cs typeface="Arial Bold" charset="0"/>
                <a:sym typeface="Arial Bold" charset="0"/>
              </a:rPr>
              <a:t> (F VIII) </a:t>
            </a:r>
            <a:r>
              <a:rPr lang="en-US" b="0" dirty="0" err="1">
                <a:latin typeface="Arial Bold" charset="0"/>
                <a:cs typeface="Arial Bold" charset="0"/>
                <a:sym typeface="Arial Bold" charset="0"/>
              </a:rPr>
              <a:t>etioloģija</a:t>
            </a:r>
            <a:endParaRPr lang="en-US" b="0" dirty="0">
              <a:latin typeface="Arial Bold" charset="0"/>
              <a:sym typeface="Arial Bold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6445"/>
            <a:ext cx="8642350" cy="4824883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medikamentu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alerģiskas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reakcijas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- 4 %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pacientu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penic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i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līns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un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tā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derivāti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sulfamīdi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hloramfenikols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metildopa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interferons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alfa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fludarabīns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u.c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.)</a:t>
            </a: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Onkoloģija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prostatas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plaušu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aizkuņģa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dziedzera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ku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ņ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ģa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melanoma,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nieres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u.c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.)</a:t>
            </a: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Hematoonkoloģija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(HLL, NHL, MM,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Valdenstrēma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makroglobulinēmija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MDS, MF, PV)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latin typeface="Arial Bold" charset="0"/>
                <a:cs typeface="Arial Bold" charset="0"/>
                <a:sym typeface="Arial Bold" charset="0"/>
              </a:rPr>
              <a:t>Iegūta</a:t>
            </a:r>
            <a:r>
              <a:rPr lang="en-US" b="0">
                <a:solidFill>
                  <a:srgbClr val="003F72"/>
                </a:solidFill>
                <a:latin typeface="Arial Bold" charset="0"/>
                <a:cs typeface="Arial Bold" charset="0"/>
                <a:sym typeface="Arial Bold" charset="0"/>
              </a:rPr>
              <a:t> Villebranda slimības etioloģija (VWF)</a:t>
            </a:r>
            <a:endParaRPr lang="en-US" b="0">
              <a:solidFill>
                <a:srgbClr val="003F72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800"/>
            <a:ext cx="8642350" cy="468052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autoimūnas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monoklonālas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gammopātijas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limfoproliferatīvas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epidermoīdas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malignitātes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hipotireoidisms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mieloproliferatīvas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saslimšanas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96888" indent="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medikamentu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izraisītas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196752"/>
            <a:ext cx="8642350" cy="511256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Vecums daudzām slimībām var būt kā riska faktors.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Pieaugot vecu cilvēku skaitam, pieaug arī ar vecumu saistītu slimību skaits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err="1" smtClean="0"/>
              <a:t>Geriatriskā</a:t>
            </a:r>
            <a:r>
              <a:rPr lang="lv-LV" altLang="lv-LV" sz="2400" dirty="0" smtClean="0"/>
              <a:t> hematoloģija ir strauji attīstoša medicīnas nozare.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Novecošanās process ir saistīts ar daudzu orgānu sistēmu funkcijas pazemināšanos ( </a:t>
            </a:r>
            <a:r>
              <a:rPr lang="lv-LV" altLang="lv-LV" sz="2400" dirty="0" err="1" smtClean="0"/>
              <a:t>kardiovaskulārās</a:t>
            </a:r>
            <a:r>
              <a:rPr lang="lv-LV" altLang="lv-LV" sz="2400" dirty="0" smtClean="0"/>
              <a:t>, nieru, plaušu, kaulu smadzeņu rezerves). Šīs šūnas zaudē savu spēju dalīties.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Kaulu smadzeņu </a:t>
            </a:r>
            <a:r>
              <a:rPr lang="lv-LV" altLang="lv-LV" sz="2400" dirty="0" err="1" smtClean="0"/>
              <a:t>celularitāte</a:t>
            </a:r>
            <a:r>
              <a:rPr lang="lv-LV" altLang="lv-LV" sz="2400" dirty="0" smtClean="0"/>
              <a:t> pēc 30 gadu vecuma samazinās līdz pat 50%, turpinot samazināties līdz 30% pēc 65 gadu vecuma.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endParaRPr lang="lv-LV" alt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434263" y="6356350"/>
            <a:ext cx="3698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fld id="{3B1D9AE6-A881-482F-9D6B-2376DB88A281}" type="slidenum">
              <a:rPr lang="en-US">
                <a:solidFill>
                  <a:schemeClr val="tx1"/>
                </a:solidFill>
                <a:cs typeface="Arial" charset="0"/>
              </a:rPr>
              <a:pPr algn="ctr"/>
              <a:t>30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1325562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latin typeface="Arial Bold" charset="0"/>
                <a:cs typeface="Arial Bold" charset="0"/>
                <a:sym typeface="Arial Bold" charset="0"/>
              </a:rPr>
              <a:t>Iegūta hemofīlija</a:t>
            </a:r>
            <a:endParaRPr lang="en-US" b="0">
              <a:latin typeface="Arial Bold" charset="0"/>
              <a:sym typeface="Arial Bold" charset="0"/>
            </a:endParaRPr>
          </a:p>
        </p:txBody>
      </p:sp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251521" y="908720"/>
          <a:ext cx="8568952" cy="5864861"/>
        </p:xfrm>
        <a:graphic>
          <a:graphicData uri="http://schemas.openxmlformats.org/drawingml/2006/table">
            <a:tbl>
              <a:tblPr/>
              <a:tblGrid>
                <a:gridCol w="2880319"/>
                <a:gridCol w="2968331"/>
                <a:gridCol w="2720302"/>
              </a:tblGrid>
              <a:tr h="9445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Atšķirīgais</a:t>
                      </a:r>
                      <a:endParaRPr lang="en-US" sz="2400" b="1" kern="1200" dirty="0" smtClean="0">
                        <a:solidFill>
                          <a:srgbClr val="003F72"/>
                        </a:solidFill>
                        <a:latin typeface="+mn-lt"/>
                        <a:ea typeface="+mn-ea"/>
                        <a:cs typeface="+mn-c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Arial Bold" charset="0"/>
                        </a:rPr>
                        <a:t>Iegūta hemofīlija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Arial Bold" charset="0"/>
                        </a:rPr>
                        <a:t>Iedzimta hemofīlija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Ģenētiskas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izmaiņas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nav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X hromosoma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Dzimums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Vīrieši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un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sievietes</a:t>
                      </a:r>
                      <a:endParaRPr lang="en-US" sz="2400" b="1" kern="1200" dirty="0" smtClean="0">
                        <a:solidFill>
                          <a:srgbClr val="003F72"/>
                        </a:solidFill>
                        <a:latin typeface="+mn-lt"/>
                        <a:ea typeface="+mn-ea"/>
                        <a:cs typeface="+mn-c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Vīrieši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Biežums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1 no 1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milj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1 no 10 000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FVIII inhibitoru titrs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Vienmēr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būs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pozitīvs</a:t>
                      </a:r>
                      <a:endParaRPr lang="en-US" sz="2400" b="1" kern="1200" dirty="0" smtClean="0">
                        <a:solidFill>
                          <a:srgbClr val="003F72"/>
                        </a:solidFill>
                        <a:latin typeface="+mn-lt"/>
                        <a:ea typeface="+mn-ea"/>
                        <a:cs typeface="+mn-c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Sastop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 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ap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30 %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pacientu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(LV 2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pacienti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Asiņošana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Pārsvarā mīkstie audi, reti hemartrozes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Hemartrozes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mīkstie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audi</a:t>
                      </a:r>
                      <a:r>
                        <a:rPr lang="en-US" sz="2400" b="1" kern="1200" dirty="0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F72"/>
                          </a:solidFill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retāk</a:t>
                      </a:r>
                      <a:endParaRPr lang="en-US" sz="2400" b="1" kern="1200" dirty="0" smtClean="0">
                        <a:solidFill>
                          <a:srgbClr val="003F72"/>
                        </a:solidFill>
                        <a:latin typeface="+mn-lt"/>
                        <a:ea typeface="+mn-ea"/>
                        <a:cs typeface="+mn-c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72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F72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F7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72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A4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latin typeface="Arial Bold" charset="0"/>
                <a:cs typeface="Arial Bold" charset="0"/>
                <a:sym typeface="Arial Bold" charset="0"/>
              </a:rPr>
              <a:t>Iegūta hemofīlijas ārstēšana</a:t>
            </a:r>
            <a:endParaRPr lang="en-US" b="0">
              <a:latin typeface="Arial Bold" charset="0"/>
              <a:sym typeface="Arial Bold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525" y="1268760"/>
            <a:ext cx="8642350" cy="515744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Iegūtas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hemofīlijas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ārstēšan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ā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ir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jāpiemēro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individualizēta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ārstēšana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ņ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emot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vērā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pacienta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vecumu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blakussalimšanas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un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iespējamo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hemofīlijas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izraisītāju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2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galvenie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terapijas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uzdevumi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: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novērst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akūtu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asiņošanu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izārstēt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saslimšanu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veicot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inhibitoru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eradikāciju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latin typeface="Arial Bold" charset="0"/>
                <a:cs typeface="Arial Bold" charset="0"/>
                <a:sym typeface="Arial Bold" charset="0"/>
              </a:rPr>
              <a:t>Iegūta hemofīlijas ārstēšana</a:t>
            </a:r>
            <a:endParaRPr lang="en-US" b="0">
              <a:latin typeface="Arial Bold" charset="0"/>
              <a:sym typeface="Arial Bold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525" y="836613"/>
            <a:ext cx="8642350" cy="5589587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Iegūtas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hemofīlijas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A (FVIII)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ārstēšana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ir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atkarīga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no FVIII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inhibitoru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titra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mēra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pēc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Bethesda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vienībām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(BU)</a:t>
            </a:r>
          </a:p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Hemostātiska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terapija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vidējai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un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smagai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asiņošanai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FVIII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inhib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. &lt; 5 BU: FVIII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koncentrāti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lielās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devās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pat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līdz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200 DV/kg FVIII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koncentrāta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2-3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reizes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dienā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Hemostātiska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terapija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vidējai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un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smagai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asiņošanai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FVIII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inhib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. &gt; 5 BU: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lieto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2 “bypassing agent”: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rVIIa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 -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rekombinantais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FVII (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Novoseven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) 90-120 mg/kg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ik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2-3 h,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aktivētais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protrombīna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kompleksa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koncentrāts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APCC (FEIBA) 50-100 IU/kg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ik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8-12 h.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Šos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abus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medikamentus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var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kombinēt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nav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efekta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no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viena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93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latin typeface="Arial Bold" charset="0"/>
                <a:cs typeface="Arial Bold" charset="0"/>
                <a:sym typeface="Arial Bold" charset="0"/>
              </a:rPr>
              <a:t>Iegūta hemofīlijas ārstēšana</a:t>
            </a:r>
            <a:endParaRPr lang="en-US" b="0">
              <a:latin typeface="Arial Bold" charset="0"/>
              <a:sym typeface="Arial Bold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525" y="1367805"/>
            <a:ext cx="8642350" cy="4725491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Inhibitoru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eradikācijai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-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imūnsupresīva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terapija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: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metilprednizolons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1 mg/kg/d,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ciklofosfamīds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rituximab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ciklosporīns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,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cilvēka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imūnglobulīns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  <a:p>
            <a:pPr marL="457200" indent="457200">
              <a:spcBef>
                <a:spcPts val="1200"/>
              </a:spcBef>
              <a:buClrTx/>
              <a:buSzPct val="125000"/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Atsevišķos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gadījumos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var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veikt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plazmaferēzes</a:t>
            </a:r>
            <a:r>
              <a:rPr lang="en-US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3F72"/>
                </a:solidFill>
                <a:sym typeface="Arial Bold" charset="0"/>
              </a:rPr>
              <a:t>procedūras</a:t>
            </a:r>
            <a:endParaRPr lang="en-US" sz="2400" dirty="0" smtClean="0">
              <a:solidFill>
                <a:srgbClr val="003F72"/>
              </a:solidFill>
              <a:sym typeface="Arial Bold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Transplantācija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Cilmes šūnu transplantācija tradicionāli tiek pielietota bērnu un gados jaunu pacientu ārstēšanai ar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onkohematoloģiskām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malignitātēm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sniedzot iespēju izveseļoties pilnībā.</a:t>
            </a:r>
          </a:p>
          <a:p>
            <a:pPr indent="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Pēc EBMT (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European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Bone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marrow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Transplantation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group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) rekomendācijām, lai veiktu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alogēnu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transplantāciju vecuma ierobežojums ir 65 gadi, bet ,piemēram,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aplastiskas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anēmijas gadījumā 45 gadi.</a:t>
            </a:r>
          </a:p>
          <a:p>
            <a:pPr indent="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Pieeja transplantācijas kandidātiem ir individuāla, ņemot vērā fizioloģiskā vecuma atbilstību hronoloģiskajam vecumam.</a:t>
            </a:r>
          </a:p>
          <a:p>
            <a:pPr algn="just"/>
            <a:endParaRPr lang="lv-LV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Gados veciem cilvēkiem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ir vairāk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blakusslimību</a:t>
            </a:r>
            <a:endParaRPr lang="lv-LV" sz="2400" dirty="0" smtClean="0">
              <a:solidFill>
                <a:srgbClr val="003F72"/>
              </a:solidFill>
              <a:sym typeface="Arial Bold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lieto citus medikamentus, kurus nevar kombinēt ar specifiskajiem medikamentiem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ir lēnāks medikamentu metabolisms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ir sliktāka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ekskretorā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funkcija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novēro lielāku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toksicitāti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kondicionēšanas režīma laikā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lielāks risks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citosāra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inducētai smadzeņu disfunkcijai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lv-LV" sz="2400" dirty="0" smtClean="0">
              <a:solidFill>
                <a:srgbClr val="003F72"/>
              </a:solidFill>
              <a:sym typeface="Arial Bold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lv-LV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Gados veciem cilvēkiem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52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ar vecumu pieaug medikamentu rezistences gēns MDR-1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ir vairāk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citoģenētisko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izmaiņu, kas ietekmē prognozi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nav iespējams veikt </a:t>
            </a: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mieloablāciju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pilnā apjomā, pilnām devām un tāpēc pilnas remisijas sasniegšanas iespēja ir sliktāka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v-LV" sz="2400" dirty="0" err="1" smtClean="0">
                <a:solidFill>
                  <a:srgbClr val="003F72"/>
                </a:solidFill>
                <a:sym typeface="Arial Bold" charset="0"/>
              </a:rPr>
              <a:t>asinsrades</a:t>
            </a:r>
            <a:r>
              <a:rPr lang="lv-LV" sz="2400" dirty="0" smtClean="0">
                <a:solidFill>
                  <a:srgbClr val="003F72"/>
                </a:solidFill>
                <a:sym typeface="Arial Bold" charset="0"/>
              </a:rPr>
              <a:t> atjaunošanās ir ilgāka (14-21 diena)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lv-LV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>
              <a:spcBef>
                <a:spcPts val="1200"/>
              </a:spcBef>
            </a:pPr>
            <a:r>
              <a:rPr lang="lv-LV" sz="2400" dirty="0" smtClean="0">
                <a:sym typeface="Arial Bold" charset="0"/>
              </a:rPr>
              <a:t>Izmaiņas asins analīzēs bieži ir saistītas ar pacientu vecumu.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>
                <a:sym typeface="Arial Bold" charset="0"/>
              </a:rPr>
              <a:t>Cilvēkam  novecojot , patoloģiskās izmaiņas asins analīzē bieži ir izveidojušās citu slimību rezultātā 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>
                <a:sym typeface="Arial Bold" charset="0"/>
              </a:rPr>
              <a:t>Blakus slimības un lietotie medikamenti jāņem vērā nozīmējot specifisko </a:t>
            </a:r>
            <a:r>
              <a:rPr lang="lv-LV" sz="2400" dirty="0" err="1" smtClean="0">
                <a:sym typeface="Arial Bold" charset="0"/>
              </a:rPr>
              <a:t>hematoloģisko</a:t>
            </a:r>
            <a:r>
              <a:rPr lang="lv-LV" sz="2400" dirty="0" smtClean="0">
                <a:sym typeface="Arial Bold" charset="0"/>
              </a:rPr>
              <a:t> terapiju.</a:t>
            </a:r>
          </a:p>
          <a:p>
            <a:pPr indent="457200">
              <a:spcBef>
                <a:spcPts val="1200"/>
              </a:spcBef>
            </a:pPr>
            <a:r>
              <a:rPr lang="lv-LV" sz="2400" dirty="0" smtClean="0">
                <a:sym typeface="Arial Bold" charset="0"/>
              </a:rPr>
              <a:t>Daudzas </a:t>
            </a:r>
            <a:r>
              <a:rPr lang="lv-LV" sz="2400" dirty="0" err="1" smtClean="0">
                <a:sym typeface="Arial Bold" charset="0"/>
              </a:rPr>
              <a:t>hematoloģiskās</a:t>
            </a:r>
            <a:r>
              <a:rPr lang="lv-LV" sz="2400" dirty="0" smtClean="0">
                <a:sym typeface="Arial Bold" charset="0"/>
              </a:rPr>
              <a:t> terapijas shēmas sistemātiski tiek pārskatītas, ņemot vērā populācijas vecumu, blakus slimības un lietotos medikamentus.</a:t>
            </a:r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67544" y="836712"/>
            <a:ext cx="8425630" cy="7200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/>
              <a:t>Anēmija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1484784"/>
            <a:ext cx="8641654" cy="468106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v"/>
            </a:pPr>
            <a:r>
              <a:rPr lang="lv-LV" altLang="lv-LV" sz="2400" dirty="0" smtClean="0"/>
              <a:t>Vieglas pakāpes anēmija ir raksturīga veciem cilvēkiem (</a:t>
            </a:r>
            <a:r>
              <a:rPr lang="lv-LV" altLang="lv-LV" sz="2400" dirty="0" err="1" smtClean="0"/>
              <a:t>Hb</a:t>
            </a:r>
            <a:r>
              <a:rPr lang="lv-LV" altLang="lv-LV" sz="2400" dirty="0" smtClean="0"/>
              <a:t>&lt;13g/dl vīriešiem, &lt;12g/dl sievietēm).</a:t>
            </a:r>
          </a:p>
          <a:p>
            <a:pPr>
              <a:buFont typeface="Wingdings" pitchFamily="2" charset="2"/>
              <a:buChar char="v"/>
            </a:pPr>
            <a:endParaRPr lang="lv-LV" altLang="lv-LV" sz="2400" dirty="0" smtClean="0"/>
          </a:p>
          <a:p>
            <a:pPr>
              <a:buFont typeface="Wingdings" pitchFamily="2" charset="2"/>
              <a:buChar char="v"/>
            </a:pPr>
            <a:r>
              <a:rPr lang="lv-LV" altLang="lv-LV" sz="2400" dirty="0" smtClean="0"/>
              <a:t>Tā saucamā </a:t>
            </a:r>
            <a:r>
              <a:rPr lang="lv-LV" altLang="lv-LV" sz="2400" dirty="0" err="1" smtClean="0"/>
              <a:t>senīlā</a:t>
            </a:r>
            <a:r>
              <a:rPr lang="lv-LV" altLang="lv-LV" sz="2400" dirty="0" smtClean="0"/>
              <a:t> anēmija ir viegla, neprogresējoša </a:t>
            </a:r>
            <a:r>
              <a:rPr lang="lv-LV" altLang="lv-LV" sz="2400" dirty="0" err="1" smtClean="0"/>
              <a:t>normohroma</a:t>
            </a:r>
            <a:r>
              <a:rPr lang="lv-LV" altLang="lv-LV" sz="2400" dirty="0" smtClean="0"/>
              <a:t>, </a:t>
            </a:r>
            <a:r>
              <a:rPr lang="lv-LV" altLang="lv-LV" sz="2400" dirty="0" err="1" smtClean="0"/>
              <a:t>normocitāra</a:t>
            </a:r>
            <a:r>
              <a:rPr lang="lv-LV" altLang="lv-LV" sz="2400" dirty="0" smtClean="0"/>
              <a:t>, bez specifiskiem simptomiem un tai nav nepieciešama ārstēšana</a:t>
            </a:r>
          </a:p>
          <a:p>
            <a:pPr>
              <a:buFont typeface="Wingdings" pitchFamily="2" charset="2"/>
              <a:buChar char="v"/>
            </a:pPr>
            <a:endParaRPr lang="lv-LV" altLang="lv-LV" sz="2400" dirty="0" smtClean="0"/>
          </a:p>
          <a:p>
            <a:pPr>
              <a:buFont typeface="Wingdings" pitchFamily="2" charset="2"/>
              <a:buChar char="v"/>
            </a:pPr>
            <a:r>
              <a:rPr lang="lv-LV" altLang="lv-LV" sz="2400" dirty="0" smtClean="0"/>
              <a:t>Ģenēze ir </a:t>
            </a:r>
            <a:r>
              <a:rPr lang="lv-LV" altLang="lv-LV" sz="2400" dirty="0" err="1" smtClean="0"/>
              <a:t>multifaktoriāla</a:t>
            </a:r>
            <a:endParaRPr lang="lv-LV" altLang="lv-LV" sz="2400" dirty="0" smtClean="0"/>
          </a:p>
          <a:p>
            <a:pPr>
              <a:buFont typeface="Wingdings" pitchFamily="2" charset="2"/>
              <a:buChar char="v"/>
            </a:pPr>
            <a:endParaRPr lang="lv-LV" altLang="lv-LV" sz="2400" dirty="0" smtClean="0"/>
          </a:p>
          <a:p>
            <a:pPr>
              <a:buFont typeface="Wingdings" pitchFamily="2" charset="2"/>
              <a:buChar char="v"/>
            </a:pPr>
            <a:r>
              <a:rPr lang="lv-LV" altLang="lv-LV" sz="2400" dirty="0" smtClean="0"/>
              <a:t>Paaugstina mirstību</a:t>
            </a:r>
          </a:p>
          <a:p>
            <a:pPr>
              <a:buFont typeface="Wingdings" pitchFamily="2" charset="2"/>
              <a:buChar char="v"/>
            </a:pPr>
            <a:endParaRPr lang="lv-LV" alt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 bwMode="auto">
          <a:xfrm>
            <a:off x="755576" y="188639"/>
            <a:ext cx="7774632" cy="86409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600" dirty="0" smtClean="0"/>
              <a:t>Sekundāra anēmija:</a:t>
            </a:r>
            <a:endParaRPr lang="lv-LV" altLang="lv-LV" dirty="0" smtClean="0"/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536" y="764704"/>
            <a:ext cx="7376864" cy="55446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err="1" smtClean="0"/>
              <a:t>Malignitāte</a:t>
            </a:r>
            <a:r>
              <a:rPr lang="lv-LV" altLang="lv-LV" sz="2400" dirty="0" smtClean="0"/>
              <a:t> (</a:t>
            </a:r>
            <a:r>
              <a:rPr lang="lv-LV" altLang="lv-LV" sz="2400" dirty="0" err="1" smtClean="0"/>
              <a:t>gastrointestinālas</a:t>
            </a:r>
            <a:r>
              <a:rPr lang="lv-LV" altLang="lv-LV" sz="2400" dirty="0" smtClean="0"/>
              <a:t> slimības)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Orgānu bojājums (nieres, aknas)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Asiņošana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Medikamenti (iemesls asiņošanai, </a:t>
            </a:r>
            <a:r>
              <a:rPr lang="lv-LV" altLang="lv-LV" sz="2400" dirty="0" err="1" smtClean="0"/>
              <a:t>autoimūnām</a:t>
            </a:r>
            <a:r>
              <a:rPr lang="lv-LV" altLang="lv-LV" sz="2400" dirty="0" smtClean="0"/>
              <a:t>  reakcijām, kaulu smadzeņu nomākumam)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Iekaisums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Diētas kļūdas, dzelzs deficīts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err="1" smtClean="0"/>
              <a:t>Malabsorbcija</a:t>
            </a:r>
            <a:r>
              <a:rPr lang="lv-LV" altLang="lv-LV" sz="2400" dirty="0" smtClean="0"/>
              <a:t> (B12 </a:t>
            </a:r>
            <a:r>
              <a:rPr lang="lv-LV" altLang="lv-LV" sz="2400" dirty="0" err="1" smtClean="0"/>
              <a:t>vit.,folskābes</a:t>
            </a:r>
            <a:r>
              <a:rPr lang="lv-LV" altLang="lv-LV" sz="2400" dirty="0" smtClean="0"/>
              <a:t> deficīts)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Alkoholisms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Ķirurģiskas procedūras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Primāra kaulu smadzeņu slimība</a:t>
            </a:r>
          </a:p>
          <a:p>
            <a:pPr indent="360000" algn="l">
              <a:spcBef>
                <a:spcPts val="900"/>
              </a:spcBef>
              <a:buFont typeface="Wingdings" pitchFamily="2" charset="2"/>
              <a:buChar char="v"/>
            </a:pPr>
            <a:endParaRPr lang="lv-LV" alt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 bwMode="auto">
          <a:xfrm>
            <a:off x="755576" y="260648"/>
            <a:ext cx="7702624" cy="57606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/>
              <a:t>Biežākās anēmijas veciem cilvēkiem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 bwMode="auto">
          <a:xfrm>
            <a:off x="611560" y="1628800"/>
            <a:ext cx="7088832" cy="417646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360000" algn="l"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Dzelzs deficīta anēmija</a:t>
            </a:r>
          </a:p>
          <a:p>
            <a:pPr indent="360000" algn="l"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B12, </a:t>
            </a:r>
            <a:r>
              <a:rPr lang="lv-LV" altLang="lv-LV" sz="2400" dirty="0" err="1" smtClean="0"/>
              <a:t>folskābes</a:t>
            </a:r>
            <a:r>
              <a:rPr lang="lv-LV" altLang="lv-LV" sz="2400" dirty="0" smtClean="0"/>
              <a:t> deficīta anēmija</a:t>
            </a:r>
          </a:p>
          <a:p>
            <a:pPr indent="360000" algn="l"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smtClean="0"/>
              <a:t>Anēmija hronisku slimību gadījumos</a:t>
            </a:r>
          </a:p>
          <a:p>
            <a:pPr indent="360000" algn="l"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err="1" smtClean="0"/>
              <a:t>Aplastiska</a:t>
            </a:r>
            <a:r>
              <a:rPr lang="lv-LV" altLang="lv-LV" sz="2400" dirty="0" smtClean="0"/>
              <a:t>, </a:t>
            </a:r>
            <a:r>
              <a:rPr lang="lv-LV" altLang="lv-LV" sz="2400" dirty="0" err="1" smtClean="0"/>
              <a:t>hipoplastiska</a:t>
            </a:r>
            <a:r>
              <a:rPr lang="lv-LV" altLang="lv-LV" sz="2400" dirty="0" smtClean="0"/>
              <a:t> anēmija </a:t>
            </a:r>
          </a:p>
          <a:p>
            <a:pPr indent="360000" algn="l">
              <a:spcBef>
                <a:spcPts val="1200"/>
              </a:spcBef>
              <a:buFont typeface="Wingdings" pitchFamily="2" charset="2"/>
              <a:buChar char="v"/>
            </a:pPr>
            <a:r>
              <a:rPr lang="lv-LV" altLang="lv-LV" sz="2400" dirty="0" err="1" smtClean="0"/>
              <a:t>Hemolītiska</a:t>
            </a:r>
            <a:r>
              <a:rPr lang="lv-LV" altLang="lv-LV" sz="2400" dirty="0" smtClean="0"/>
              <a:t> anēmija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lv-LV" sz="2400" dirty="0" smtClean="0"/>
              <a:t>Ļaundabīgas </a:t>
            </a:r>
            <a:r>
              <a:rPr lang="lv-LV" sz="2400" dirty="0" err="1" smtClean="0"/>
              <a:t>hematoloģiskas</a:t>
            </a:r>
            <a:r>
              <a:rPr lang="lv-LV" sz="2400" dirty="0" smtClean="0"/>
              <a:t> saslimšanas ir sastopamas jebkurā vecumā, tomēr ir konkrētas slimības, kas raksturīgas pacientiem pēc 50 gadu vecuma</a:t>
            </a:r>
            <a:r>
              <a:rPr lang="lv-LV" dirty="0" smtClean="0"/>
              <a:t>:</a:t>
            </a:r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Mielodisplastisks</a:t>
            </a:r>
            <a:r>
              <a:rPr lang="lv-LV" sz="2400" dirty="0" smtClean="0"/>
              <a:t> sindroms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Hroniska </a:t>
            </a:r>
            <a:r>
              <a:rPr lang="lv-LV" sz="2400" dirty="0" err="1" smtClean="0"/>
              <a:t>limfoleikoze</a:t>
            </a:r>
            <a:endParaRPr lang="lv-LV" sz="2400" dirty="0" smtClean="0"/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Mieloproliferatīvas</a:t>
            </a:r>
            <a:r>
              <a:rPr lang="lv-LV" sz="2400" dirty="0" smtClean="0"/>
              <a:t> slimības</a:t>
            </a:r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Mielomas</a:t>
            </a:r>
            <a:r>
              <a:rPr lang="lv-LV" sz="2400" dirty="0" smtClean="0"/>
              <a:t> slimība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Labdabīga </a:t>
            </a:r>
            <a:r>
              <a:rPr lang="lv-LV" sz="2400" dirty="0" err="1" smtClean="0"/>
              <a:t>paraproteinēmija</a:t>
            </a:r>
            <a:endParaRPr lang="lv-LV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Mielodisplastisks</a:t>
            </a:r>
            <a:r>
              <a:rPr lang="lv-LV" dirty="0" smtClean="0"/>
              <a:t> sindroms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1628800"/>
            <a:ext cx="8642350" cy="4465042"/>
          </a:xfrm>
        </p:spPr>
        <p:txBody>
          <a:bodyPr/>
          <a:lstStyle/>
          <a:p>
            <a:pPr indent="360000">
              <a:spcBef>
                <a:spcPts val="600"/>
              </a:spcBef>
              <a:buNone/>
            </a:pPr>
            <a:r>
              <a:rPr lang="lv-LV" sz="2400" dirty="0" smtClean="0"/>
              <a:t>Iemesls- defekts </a:t>
            </a:r>
            <a:r>
              <a:rPr lang="lv-LV" sz="2400" dirty="0" err="1" smtClean="0"/>
              <a:t>hemopoēzes</a:t>
            </a:r>
            <a:r>
              <a:rPr lang="lv-LV" sz="2400" dirty="0" smtClean="0"/>
              <a:t> cilmes šūnā</a:t>
            </a:r>
          </a:p>
          <a:p>
            <a:pPr indent="360000">
              <a:spcBef>
                <a:spcPts val="600"/>
              </a:spcBef>
              <a:buNone/>
            </a:pPr>
            <a:r>
              <a:rPr lang="lv-LV" sz="2400" dirty="0" smtClean="0"/>
              <a:t>Visbiežākā </a:t>
            </a:r>
            <a:r>
              <a:rPr lang="lv-LV" sz="2400" dirty="0" err="1" smtClean="0"/>
              <a:t>hematoloģiskā</a:t>
            </a:r>
            <a:r>
              <a:rPr lang="lv-LV" sz="2400" dirty="0" smtClean="0"/>
              <a:t> saslimšana gados veciem pacientiem</a:t>
            </a:r>
          </a:p>
          <a:p>
            <a:pPr indent="360000">
              <a:spcBef>
                <a:spcPts val="1200"/>
              </a:spcBef>
            </a:pPr>
            <a:endParaRPr lang="lv-LV" dirty="0" smtClean="0"/>
          </a:p>
          <a:p>
            <a:pPr indent="360000">
              <a:spcBef>
                <a:spcPts val="1200"/>
              </a:spcBef>
            </a:pPr>
            <a:endParaRPr lang="lv-LV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Mielodisplastisks</a:t>
            </a:r>
            <a:r>
              <a:rPr lang="lv-LV" dirty="0" smtClean="0"/>
              <a:t> sindroms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980728"/>
            <a:ext cx="8642350" cy="5041106"/>
          </a:xfrm>
        </p:spPr>
        <p:txBody>
          <a:bodyPr/>
          <a:lstStyle/>
          <a:p>
            <a:pPr indent="360000">
              <a:spcBef>
                <a:spcPts val="600"/>
              </a:spcBef>
              <a:buNone/>
            </a:pPr>
            <a:r>
              <a:rPr lang="lv-LV" sz="2400" dirty="0" smtClean="0"/>
              <a:t>Cēloņi: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Sekundārs pēc </a:t>
            </a:r>
            <a:r>
              <a:rPr lang="lv-LV" sz="2400" dirty="0" err="1" smtClean="0"/>
              <a:t>ķimioterapijas</a:t>
            </a:r>
            <a:r>
              <a:rPr lang="lv-LV" sz="2400" dirty="0" smtClean="0"/>
              <a:t> (</a:t>
            </a:r>
            <a:r>
              <a:rPr lang="lv-LV" sz="2400" dirty="0" err="1" smtClean="0"/>
              <a:t>alkilējoši</a:t>
            </a:r>
            <a:r>
              <a:rPr lang="lv-LV" sz="2400" dirty="0" smtClean="0"/>
              <a:t> preparāti), staru terapijas 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Benzīns, citas toksiskas vielas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Nezināms (50%)</a:t>
            </a:r>
          </a:p>
          <a:p>
            <a:pPr indent="360000">
              <a:spcBef>
                <a:spcPts val="1200"/>
              </a:spcBef>
              <a:buNone/>
            </a:pPr>
            <a:r>
              <a:rPr lang="lv-LV" sz="2400" dirty="0" err="1" smtClean="0"/>
              <a:t>Prognostiskie</a:t>
            </a:r>
            <a:r>
              <a:rPr lang="lv-LV" sz="2400" dirty="0" smtClean="0"/>
              <a:t> faktori: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Smaguma pakāpes- RA, RAS,RAEB, RAEB-T</a:t>
            </a:r>
          </a:p>
          <a:p>
            <a:pPr indent="360000">
              <a:spcBef>
                <a:spcPts val="1200"/>
              </a:spcBef>
            </a:pPr>
            <a:r>
              <a:rPr lang="lv-LV" sz="2400" dirty="0" err="1" smtClean="0"/>
              <a:t>Kariotipa</a:t>
            </a:r>
            <a:r>
              <a:rPr lang="lv-LV" sz="2400" dirty="0" smtClean="0"/>
              <a:t> izmaiņas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Ģenētisko mutāciju biežums pieaug līdz ar vecumu</a:t>
            </a:r>
          </a:p>
          <a:p>
            <a:pPr indent="360000">
              <a:spcBef>
                <a:spcPts val="1200"/>
              </a:spcBef>
            </a:pPr>
            <a:r>
              <a:rPr lang="lv-LV" sz="2400" dirty="0" smtClean="0"/>
              <a:t>20-30% transformējas  akūtā leikozē, kas ir </a:t>
            </a:r>
            <a:r>
              <a:rPr lang="lv-LV" sz="2400" dirty="0" err="1" smtClean="0"/>
              <a:t>rezistenta</a:t>
            </a:r>
            <a:r>
              <a:rPr lang="lv-LV" sz="2400" dirty="0" smtClean="0"/>
              <a:t>  pret </a:t>
            </a:r>
            <a:r>
              <a:rPr lang="lv-LV" sz="2400" dirty="0" err="1" smtClean="0"/>
              <a:t>ķimioterapiju</a:t>
            </a:r>
            <a:endParaRPr lang="lv-LV" sz="2400" dirty="0" smtClean="0"/>
          </a:p>
          <a:p>
            <a:pPr indent="360000">
              <a:spcBef>
                <a:spcPts val="1200"/>
              </a:spcBef>
            </a:pPr>
            <a:endParaRPr lang="lv-LV" dirty="0" smtClean="0"/>
          </a:p>
          <a:p>
            <a:pPr indent="360000">
              <a:spcBef>
                <a:spcPts val="1200"/>
              </a:spcBef>
            </a:pPr>
            <a:endParaRPr lang="lv-LV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Vecums">
      <a:dk1>
        <a:srgbClr val="1A4D83"/>
      </a:dk1>
      <a:lt1>
        <a:srgbClr val="BFBFBF"/>
      </a:lt1>
      <a:dk2>
        <a:srgbClr val="1F497D"/>
      </a:dk2>
      <a:lt2>
        <a:srgbClr val="F2F2F2"/>
      </a:lt2>
      <a:accent1>
        <a:srgbClr val="4F81BD"/>
      </a:accent1>
      <a:accent2>
        <a:srgbClr val="D8D8D8"/>
      </a:accent2>
      <a:accent3>
        <a:srgbClr val="9BBB59"/>
      </a:accent3>
      <a:accent4>
        <a:srgbClr val="0C0C0C"/>
      </a:accent4>
      <a:accent5>
        <a:srgbClr val="4BACC6"/>
      </a:accent5>
      <a:accent6>
        <a:srgbClr val="0000BF"/>
      </a:accent6>
      <a:hlink>
        <a:srgbClr val="0000FF"/>
      </a:hlink>
      <a:folHlink>
        <a:srgbClr val="00B050"/>
      </a:folHlink>
    </a:clrScheme>
    <a:fontScheme name="Vecums">
      <a:majorFont>
        <a:latin typeface="CentSchbook TL"/>
        <a:ea typeface=""/>
        <a:cs typeface=""/>
      </a:majorFont>
      <a:minorFont>
        <a:latin typeface="CentSchbook 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Vecums">
      <a:dk1>
        <a:srgbClr val="1A4D83"/>
      </a:dk1>
      <a:lt1>
        <a:srgbClr val="BFBFBF"/>
      </a:lt1>
      <a:dk2>
        <a:srgbClr val="1A4D83"/>
      </a:dk2>
      <a:lt2>
        <a:srgbClr val="F2F2F2"/>
      </a:lt2>
      <a:accent1>
        <a:srgbClr val="4F81BD"/>
      </a:accent1>
      <a:accent2>
        <a:srgbClr val="D8D8D8"/>
      </a:accent2>
      <a:accent3>
        <a:srgbClr val="9BBB59"/>
      </a:accent3>
      <a:accent4>
        <a:srgbClr val="0C0C0C"/>
      </a:accent4>
      <a:accent5>
        <a:srgbClr val="4BACC6"/>
      </a:accent5>
      <a:accent6>
        <a:srgbClr val="0000BF"/>
      </a:accent6>
      <a:hlink>
        <a:srgbClr val="0000FF"/>
      </a:hlink>
      <a:folHlink>
        <a:srgbClr val="00B050"/>
      </a:folHlink>
    </a:clrScheme>
    <a:fontScheme name="Vecums">
      <a:majorFont>
        <a:latin typeface="CentSchbook TL"/>
        <a:ea typeface=""/>
        <a:cs typeface=""/>
      </a:majorFont>
      <a:minorFont>
        <a:latin typeface="CentSchbook 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1487</Words>
  <Application>Microsoft Office PowerPoint</Application>
  <PresentationFormat>On-screen Show (4:3)</PresentationFormat>
  <Paragraphs>201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4_Custom Design</vt:lpstr>
      <vt:lpstr>2_Custom Design</vt:lpstr>
      <vt:lpstr>3_Custom Design</vt:lpstr>
      <vt:lpstr>Izmaiņas asinsradē novecojot un to klīniskā nozīme.</vt:lpstr>
      <vt:lpstr>Slide 2</vt:lpstr>
      <vt:lpstr>Slide 3</vt:lpstr>
      <vt:lpstr>Anēmija</vt:lpstr>
      <vt:lpstr>Sekundāra anēmija:</vt:lpstr>
      <vt:lpstr>Biežākās anēmijas veciem cilvēkiem</vt:lpstr>
      <vt:lpstr>Slide 7</vt:lpstr>
      <vt:lpstr>Mielodisplastisks sindroms</vt:lpstr>
      <vt:lpstr>Mielodisplastisks sindroms</vt:lpstr>
      <vt:lpstr>Slide 10</vt:lpstr>
      <vt:lpstr>Hipoplastiska, aplastiska anēmija</vt:lpstr>
      <vt:lpstr>Kaulu smadzeņu histoloģija</vt:lpstr>
      <vt:lpstr>Mieloproliferatīvas slimības</vt:lpstr>
      <vt:lpstr>Slide 14</vt:lpstr>
      <vt:lpstr>Slide 15</vt:lpstr>
      <vt:lpstr>Hroniska limfoleikoze</vt:lpstr>
      <vt:lpstr>Slide 17</vt:lpstr>
      <vt:lpstr>Slide 18</vt:lpstr>
      <vt:lpstr>Slide 19</vt:lpstr>
      <vt:lpstr>Labdabīga paraproteinēmija</vt:lpstr>
      <vt:lpstr>Labdabīga paraproteinēmija</vt:lpstr>
      <vt:lpstr>Mielomas slimība</vt:lpstr>
      <vt:lpstr>Slide 23</vt:lpstr>
      <vt:lpstr>Senīlā purpura</vt:lpstr>
      <vt:lpstr>Slide 25</vt:lpstr>
      <vt:lpstr>Iegūta hemofīlija</vt:lpstr>
      <vt:lpstr>Iegūtas hemofīlijas A  (F VIII) etioloģija</vt:lpstr>
      <vt:lpstr>Iegūtas hemofīlijas A  (F VIII) etioloģija</vt:lpstr>
      <vt:lpstr>Iegūta Villebranda slimības etioloģija (VWF)</vt:lpstr>
      <vt:lpstr>Iegūta hemofīlija</vt:lpstr>
      <vt:lpstr>Iegūta hemofīlijas ārstēšana</vt:lpstr>
      <vt:lpstr>Iegūta hemofīlijas ārstēšana</vt:lpstr>
      <vt:lpstr>Iegūta hemofīlijas ārstēšana</vt:lpstr>
      <vt:lpstr>Transplantācija</vt:lpstr>
      <vt:lpstr>Gados veciem cilvēkiem </vt:lpstr>
      <vt:lpstr>Gados veciem cilvēkiem </vt:lpstr>
      <vt:lpstr>Secinājumi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Juris</dc:creator>
  <cp:lastModifiedBy>nbelskis</cp:lastModifiedBy>
  <cp:revision>115</cp:revision>
  <dcterms:created xsi:type="dcterms:W3CDTF">2010-01-03T21:50:35Z</dcterms:created>
  <dcterms:modified xsi:type="dcterms:W3CDTF">2013-10-03T04:40:49Z</dcterms:modified>
</cp:coreProperties>
</file>