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64" r:id="rId2"/>
    <p:sldMasterId id="2147483676" r:id="rId3"/>
  </p:sldMasterIdLst>
  <p:notesMasterIdLst>
    <p:notesMasterId r:id="rId44"/>
  </p:notesMasterIdLst>
  <p:sldIdLst>
    <p:sldId id="287" r:id="rId4"/>
    <p:sldId id="344" r:id="rId5"/>
    <p:sldId id="298" r:id="rId6"/>
    <p:sldId id="303" r:id="rId7"/>
    <p:sldId id="304" r:id="rId8"/>
    <p:sldId id="353" r:id="rId9"/>
    <p:sldId id="305" r:id="rId10"/>
    <p:sldId id="307" r:id="rId11"/>
    <p:sldId id="308" r:id="rId12"/>
    <p:sldId id="310" r:id="rId13"/>
    <p:sldId id="311" r:id="rId14"/>
    <p:sldId id="312" r:id="rId15"/>
    <p:sldId id="313" r:id="rId16"/>
    <p:sldId id="314" r:id="rId17"/>
    <p:sldId id="315" r:id="rId18"/>
    <p:sldId id="345" r:id="rId19"/>
    <p:sldId id="318" r:id="rId20"/>
    <p:sldId id="319" r:id="rId21"/>
    <p:sldId id="320" r:id="rId22"/>
    <p:sldId id="321" r:id="rId23"/>
    <p:sldId id="346" r:id="rId24"/>
    <p:sldId id="322" r:id="rId25"/>
    <p:sldId id="323" r:id="rId26"/>
    <p:sldId id="324" r:id="rId27"/>
    <p:sldId id="325" r:id="rId28"/>
    <p:sldId id="326" r:id="rId29"/>
    <p:sldId id="327" r:id="rId30"/>
    <p:sldId id="328" r:id="rId31"/>
    <p:sldId id="329" r:id="rId32"/>
    <p:sldId id="330" r:id="rId33"/>
    <p:sldId id="331" r:id="rId34"/>
    <p:sldId id="333" r:id="rId35"/>
    <p:sldId id="334" r:id="rId36"/>
    <p:sldId id="336" r:id="rId37"/>
    <p:sldId id="337" r:id="rId38"/>
    <p:sldId id="338" r:id="rId39"/>
    <p:sldId id="339" r:id="rId40"/>
    <p:sldId id="340" r:id="rId41"/>
    <p:sldId id="341" r:id="rId42"/>
    <p:sldId id="342" r:id="rId43"/>
  </p:sldIdLst>
  <p:sldSz cx="9144000" cy="6858000" type="screen4x3"/>
  <p:notesSz cx="6858000" cy="9144000"/>
  <p:defaultTextStyle>
    <a:defPPr>
      <a:defRPr lang="lv-LV"/>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66"/>
    <a:srgbClr val="1A4D83"/>
    <a:srgbClr val="FFCC00"/>
    <a:srgbClr val="3399FF"/>
    <a:srgbClr val="FF0000"/>
    <a:srgbClr val="FFFFFF"/>
    <a:srgbClr val="FFFF66"/>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21" autoAdjust="0"/>
    <p:restoredTop sz="94675" autoAdjust="0"/>
  </p:normalViewPr>
  <p:slideViewPr>
    <p:cSldViewPr>
      <p:cViewPr>
        <p:scale>
          <a:sx n="98" d="100"/>
          <a:sy n="98" d="100"/>
        </p:scale>
        <p:origin x="-384" y="-13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vl1pPr>
          </a:lstStyle>
          <a:p>
            <a:pPr>
              <a:defRPr/>
            </a:pPr>
            <a:endParaRPr lang="lv-LV"/>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lv-LV"/>
          </a:p>
        </p:txBody>
      </p:sp>
      <p:sp>
        <p:nvSpPr>
          <p:cNvPr id="4813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lv-LV" noProof="0" smtClean="0"/>
              <a:t>Click to edit Master text styles</a:t>
            </a:r>
          </a:p>
          <a:p>
            <a:pPr lvl="1"/>
            <a:r>
              <a:rPr lang="lv-LV" noProof="0" smtClean="0"/>
              <a:t>Second level</a:t>
            </a:r>
          </a:p>
          <a:p>
            <a:pPr lvl="2"/>
            <a:r>
              <a:rPr lang="lv-LV" noProof="0" smtClean="0"/>
              <a:t>Third level</a:t>
            </a:r>
          </a:p>
          <a:p>
            <a:pPr lvl="3"/>
            <a:r>
              <a:rPr lang="lv-LV" noProof="0" smtClean="0"/>
              <a:t>Fourth level</a:t>
            </a:r>
          </a:p>
          <a:p>
            <a:pPr lvl="4"/>
            <a:r>
              <a:rPr lang="lv-LV"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vl1pPr>
          </a:lstStyle>
          <a:p>
            <a:pPr>
              <a:defRPr/>
            </a:pPr>
            <a:endParaRPr lang="lv-LV"/>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vl1pPr>
          </a:lstStyle>
          <a:p>
            <a:pPr>
              <a:defRPr/>
            </a:pPr>
            <a:fld id="{3ABECB9A-6A7F-45BB-891B-1EE56D890A16}" type="slidenum">
              <a:rPr lang="lv-LV"/>
              <a:pPr>
                <a:defRPr/>
              </a:pPr>
              <a:t>‹#›</a:t>
            </a:fld>
            <a:endParaRPr lang="lv-L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a:xfrm>
            <a:off x="3884613" y="8685213"/>
            <a:ext cx="2971800" cy="457200"/>
          </a:xfrm>
          <a:prstGeom prst="rect">
            <a:avLst/>
          </a:prstGeom>
          <a:noFill/>
        </p:spPr>
        <p:txBody>
          <a:bodyPr lIns="95107" tIns="47553" rIns="95107" bIns="47553" anchor="b"/>
          <a:lstStyle/>
          <a:p>
            <a:pPr algn="r" fontAlgn="auto">
              <a:spcBef>
                <a:spcPts val="0"/>
              </a:spcBef>
              <a:spcAft>
                <a:spcPts val="0"/>
              </a:spcAft>
              <a:defRPr/>
            </a:pPr>
            <a:fld id="{794E561D-EC89-4F0C-B2B3-4D0822929D6F}" type="slidenum">
              <a:rPr lang="lv-LV" sz="1200">
                <a:latin typeface="+mn-lt"/>
                <a:cs typeface="+mn-cs"/>
              </a:rPr>
              <a:pPr algn="r" fontAlgn="auto">
                <a:spcBef>
                  <a:spcPts val="0"/>
                </a:spcBef>
                <a:spcAft>
                  <a:spcPts val="0"/>
                </a:spcAft>
                <a:defRPr/>
              </a:pPr>
              <a:t>15</a:t>
            </a:fld>
            <a:endParaRPr lang="lv-LV" sz="1200">
              <a:latin typeface="+mn-lt"/>
              <a:cs typeface="+mn-cs"/>
            </a:endParaRPr>
          </a:p>
        </p:txBody>
      </p:sp>
      <p:sp>
        <p:nvSpPr>
          <p:cNvPr id="49155" name="Rectangle 2"/>
          <p:cNvSpPr>
            <a:spLocks noGrp="1" noRot="1" noChangeAspect="1" noChangeArrowheads="1" noTextEdit="1"/>
          </p:cNvSpPr>
          <p:nvPr>
            <p:ph type="sldImg"/>
          </p:nvPr>
        </p:nvSpPr>
        <p:spPr>
          <a:xfrm>
            <a:off x="1152525" y="693738"/>
            <a:ext cx="4552950" cy="3414712"/>
          </a:xfrm>
          <a:ln w="12700" cap="flat">
            <a:solidFill>
              <a:schemeClr val="tx1"/>
            </a:solidFill>
          </a:ln>
        </p:spPr>
      </p:sp>
      <p:sp>
        <p:nvSpPr>
          <p:cNvPr id="49156" name="Rectangle 3"/>
          <p:cNvSpPr>
            <a:spLocks noGrp="1" noChangeArrowheads="1"/>
          </p:cNvSpPr>
          <p:nvPr>
            <p:ph type="body" idx="1"/>
          </p:nvPr>
        </p:nvSpPr>
        <p:spPr>
          <a:xfrm>
            <a:off x="914400" y="4344988"/>
            <a:ext cx="5029200" cy="4114800"/>
          </a:xfrm>
          <a:noFill/>
        </p:spPr>
        <p:txBody>
          <a:bodyPr lIns="95416" tIns="46870" rIns="95416" bIns="46870"/>
          <a:lstStyle/>
          <a:p>
            <a:r>
              <a:rPr lang="en-GB" sz="800" smtClean="0">
                <a:latin typeface="Verdana" pitchFamily="34" charset="0"/>
              </a:rPr>
              <a:t>The normal artery consists of three distinctive layers: the intima, the innermost layer comprising a single layer of endothelial cells on the luminal surface; the media, a tube of vascular smooth muscle cells (VSMCs) and their extracellular matrix; and the adventitia, the outer protective layer comprising loose connective tissue containing blood vessels and nerves which supply the artery itself.</a:t>
            </a:r>
            <a:r>
              <a:rPr lang="en-GB" sz="800" baseline="30000" smtClean="0">
                <a:latin typeface="Verdana" pitchFamily="34" charset="0"/>
              </a:rPr>
              <a:t>1,2</a:t>
            </a:r>
            <a:r>
              <a:rPr lang="en-GB" sz="800" smtClean="0">
                <a:latin typeface="Verdana" pitchFamily="34" charset="0"/>
              </a:rPr>
              <a:t> </a:t>
            </a:r>
          </a:p>
          <a:p>
            <a:r>
              <a:rPr lang="en-GB" sz="800" smtClean="0">
                <a:latin typeface="Verdana" pitchFamily="34" charset="0"/>
              </a:rPr>
              <a:t>The endothelial cells of the intima have a number of important functions; forming a non-thrombotic, non-adherent surface, acting as a semi-permeable membrane, synthesising and releasing chemical mediators, maintaining the basement membrane, and modifying lipoproteins as they cross into the artery wall.</a:t>
            </a:r>
          </a:p>
          <a:p>
            <a:r>
              <a:rPr lang="en-GB" sz="800" smtClean="0">
                <a:latin typeface="Verdana" pitchFamily="34" charset="0"/>
              </a:rPr>
              <a:t>The VSMCs of the media contract and relax to alter the lumen diameter of the vessel in response to a variety of circulating and local stimuli, regulating vascular tone, blood flow and blood pressure. This is effected through the production of a number of vasoactive substances including prostaglandins, endothelin and nitric oxide (NO).</a:t>
            </a:r>
            <a:r>
              <a:rPr lang="en-GB" sz="800" baseline="30000" smtClean="0">
                <a:latin typeface="Verdana" pitchFamily="34" charset="0"/>
              </a:rPr>
              <a:t>1,2</a:t>
            </a:r>
            <a:r>
              <a:rPr lang="en-GB" sz="800" smtClean="0">
                <a:latin typeface="Verdana" pitchFamily="34" charset="0"/>
              </a:rPr>
              <a:t> </a:t>
            </a:r>
          </a:p>
          <a:p>
            <a:endParaRPr lang="en-GB" sz="800" smtClean="0">
              <a:latin typeface="Verdana" pitchFamily="34" charset="0"/>
            </a:endParaRPr>
          </a:p>
          <a:p>
            <a:r>
              <a:rPr lang="en-GB" sz="800" b="1" smtClean="0">
                <a:latin typeface="Verdana" pitchFamily="34" charset="0"/>
              </a:rPr>
              <a:t>References</a:t>
            </a:r>
            <a:endParaRPr lang="en-GB" sz="800" smtClean="0">
              <a:latin typeface="Verdana" pitchFamily="34" charset="0"/>
            </a:endParaRPr>
          </a:p>
          <a:p>
            <a:r>
              <a:rPr lang="en-GB" sz="800" smtClean="0">
                <a:latin typeface="Verdana" pitchFamily="34" charset="0"/>
              </a:rPr>
              <a:t>1. Weissberg PL. </a:t>
            </a:r>
            <a:r>
              <a:rPr lang="en-GB" sz="800" i="1" smtClean="0">
                <a:latin typeface="Verdana" pitchFamily="34" charset="0"/>
              </a:rPr>
              <a:t>Eur Heart J Supplements</a:t>
            </a:r>
            <a:r>
              <a:rPr lang="en-GB" sz="800" smtClean="0">
                <a:latin typeface="Verdana" pitchFamily="34" charset="0"/>
              </a:rPr>
              <a:t> 1999:</a:t>
            </a:r>
            <a:r>
              <a:rPr lang="en-GB" sz="800" b="1" smtClean="0">
                <a:latin typeface="Verdana" pitchFamily="34" charset="0"/>
              </a:rPr>
              <a:t>1</a:t>
            </a:r>
            <a:r>
              <a:rPr lang="en-GB" sz="800" smtClean="0">
                <a:latin typeface="Verdana" pitchFamily="34" charset="0"/>
              </a:rPr>
              <a:t>:T13–8.</a:t>
            </a:r>
          </a:p>
          <a:p>
            <a:r>
              <a:rPr lang="en-GB" sz="800" smtClean="0">
                <a:latin typeface="Verdana" pitchFamily="34" charset="0"/>
              </a:rPr>
              <a:t>2. In: Statins - The HMG-CoA Reductase Inhibitors in Perspective. Eds Gaw A, Packard CJ, Shepherd J. Martin Dunitz 2000, 1–19.</a:t>
            </a:r>
          </a:p>
          <a:p>
            <a:endParaRPr lang="en-GB" sz="800" smtClean="0">
              <a:latin typeface="Verdana" pitchFamily="34" charset="0"/>
            </a:endParaRPr>
          </a:p>
          <a:p>
            <a:endParaRPr lang="en-GB" sz="1000" smtClean="0"/>
          </a:p>
          <a:p>
            <a:endParaRPr lang="en-GB" sz="10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87901" tIns="43951" rIns="87901" bIns="43951" anchor="b"/>
          <a:lstStyle/>
          <a:p>
            <a:pPr algn="r" defTabSz="879475"/>
            <a:fld id="{76D2EBC8-1676-474A-BBE4-5C70AFF4C9AE}" type="slidenum">
              <a:rPr lang="lv-LV" sz="1200">
                <a:latin typeface="Times New Roman" pitchFamily="18" charset="0"/>
              </a:rPr>
              <a:pPr algn="r" defTabSz="879475"/>
              <a:t>24</a:t>
            </a:fld>
            <a:endParaRPr lang="lv-LV" sz="1200">
              <a:latin typeface="Times New Roman" pitchFamily="18" charset="0"/>
            </a:endParaRPr>
          </a:p>
        </p:txBody>
      </p:sp>
      <p:sp>
        <p:nvSpPr>
          <p:cNvPr id="50179" name="Rectangle 2"/>
          <p:cNvSpPr>
            <a:spLocks noRot="1" noChangeArrowheads="1" noTextEdit="1"/>
          </p:cNvSpPr>
          <p:nvPr>
            <p:ph type="sldImg"/>
          </p:nvPr>
        </p:nvSpPr>
        <p:spPr>
          <a:xfrm>
            <a:off x="1136650" y="692150"/>
            <a:ext cx="4424363" cy="3317875"/>
          </a:xfrm>
          <a:ln/>
        </p:spPr>
      </p:sp>
      <p:sp>
        <p:nvSpPr>
          <p:cNvPr id="50180" name="Rectangle 3"/>
          <p:cNvSpPr>
            <a:spLocks noGrp="1" noChangeArrowheads="1"/>
          </p:cNvSpPr>
          <p:nvPr>
            <p:ph type="body" idx="1"/>
          </p:nvPr>
        </p:nvSpPr>
        <p:spPr>
          <a:xfrm>
            <a:off x="1062038" y="4344988"/>
            <a:ext cx="4879975" cy="3851275"/>
          </a:xfrm>
          <a:noFill/>
        </p:spPr>
        <p:txBody>
          <a:bodyPr lIns="88790" tIns="44395" rIns="88790" bIns="44395"/>
          <a:lstStyle/>
          <a:p>
            <a:r>
              <a:rPr lang="sv-SE" b="1" smtClean="0">
                <a:cs typeface="Times New Roman" pitchFamily="18" charset="0"/>
              </a:rPr>
              <a:t>Slide 124</a:t>
            </a:r>
          </a:p>
          <a:p>
            <a:r>
              <a:rPr lang="sv-SE" b="1" smtClean="0">
                <a:cs typeface="Times New Roman" pitchFamily="18" charset="0"/>
              </a:rPr>
              <a:t>Blood pressure and cardiovascular risk in the elderly</a:t>
            </a:r>
            <a:endParaRPr lang="en-GB" smtClean="0">
              <a:ea typeface="Arial Unicode MS" pitchFamily="34" charset="-128"/>
              <a:cs typeface="Arial Unicode MS" pitchFamily="34" charset="-128"/>
            </a:endParaRPr>
          </a:p>
          <a:p>
            <a:r>
              <a:rPr lang="en-GB" smtClean="0">
                <a:ea typeface="Arial Unicode MS" pitchFamily="34" charset="-128"/>
                <a:cs typeface="Arial Unicode MS" pitchFamily="34" charset="-128"/>
              </a:rPr>
              <a:t>Data from the </a:t>
            </a:r>
            <a:r>
              <a:rPr lang="sv-SE" smtClean="0">
                <a:ea typeface="Arial Unicode MS" pitchFamily="34" charset="-128"/>
                <a:cs typeface="Arial Unicode MS" pitchFamily="34" charset="-128"/>
              </a:rPr>
              <a:t>30 years follow-up in the </a:t>
            </a:r>
            <a:r>
              <a:rPr lang="en-GB" smtClean="0">
                <a:ea typeface="Arial Unicode MS" pitchFamily="34" charset="-128"/>
                <a:cs typeface="Arial Unicode MS" pitchFamily="34" charset="-128"/>
              </a:rPr>
              <a:t>Framingham Study show clearly that the risk of cardiovascular events increases as SBP rises, particularly in older subjects. The absolute risk of cardiovascular complications in elderly people (age</a:t>
            </a:r>
            <a:r>
              <a:rPr lang="sv-SE" smtClean="0">
                <a:ea typeface="Arial Unicode MS" pitchFamily="34" charset="-128"/>
                <a:cs typeface="Arial Unicode MS" pitchFamily="34" charset="-128"/>
              </a:rPr>
              <a:t>d</a:t>
            </a:r>
            <a:r>
              <a:rPr lang="en-GB" smtClean="0">
                <a:ea typeface="Arial Unicode MS" pitchFamily="34" charset="-128"/>
                <a:cs typeface="Arial Unicode MS" pitchFamily="34" charset="-128"/>
              </a:rPr>
              <a:t> 65–94 years) is substantially higher than that of younger (age</a:t>
            </a:r>
            <a:r>
              <a:rPr lang="sv-SE" smtClean="0">
                <a:ea typeface="Arial Unicode MS" pitchFamily="34" charset="-128"/>
                <a:cs typeface="Arial Unicode MS" pitchFamily="34" charset="-128"/>
              </a:rPr>
              <a:t>d</a:t>
            </a:r>
            <a:r>
              <a:rPr lang="en-GB" smtClean="0">
                <a:ea typeface="Arial Unicode MS" pitchFamily="34" charset="-128"/>
                <a:cs typeface="Arial Unicode MS" pitchFamily="34" charset="-128"/>
              </a:rPr>
              <a:t> 35–64 years). The trend for increased risk is also more pronounced in males, particularly older men.</a:t>
            </a:r>
          </a:p>
          <a:p>
            <a:r>
              <a:rPr lang="en-GB" smtClean="0">
                <a:ea typeface="Arial Unicode MS" pitchFamily="34" charset="-128"/>
                <a:cs typeface="Arial Unicode MS" pitchFamily="34" charset="-128"/>
              </a:rPr>
              <a:t>Structural changes</a:t>
            </a:r>
            <a:r>
              <a:rPr lang="sv-SE" smtClean="0">
                <a:ea typeface="Arial Unicode MS" pitchFamily="34" charset="-128"/>
                <a:cs typeface="Arial Unicode MS" pitchFamily="34" charset="-128"/>
              </a:rPr>
              <a:t>, including atherosclerosis, </a:t>
            </a:r>
            <a:r>
              <a:rPr lang="en-GB" smtClean="0">
                <a:ea typeface="Arial Unicode MS" pitchFamily="34" charset="-128"/>
                <a:cs typeface="Arial Unicode MS" pitchFamily="34" charset="-128"/>
              </a:rPr>
              <a:t>leading to progressive vascular stiffening underlie the rise in SB</a:t>
            </a:r>
            <a:r>
              <a:rPr lang="sv-SE" smtClean="0">
                <a:ea typeface="Arial Unicode MS" pitchFamily="34" charset="-128"/>
                <a:cs typeface="Arial Unicode MS" pitchFamily="34" charset="-128"/>
              </a:rPr>
              <a:t>P. </a:t>
            </a:r>
            <a:r>
              <a:rPr lang="en-GB" smtClean="0">
                <a:ea typeface="Arial Unicode MS" pitchFamily="34" charset="-128"/>
                <a:cs typeface="Arial Unicode MS" pitchFamily="34" charset="-128"/>
              </a:rPr>
              <a:t>Large vessel compliance correlates strongly and negatively with SBP in older patients. Epidemiological findings suggest that SBP is more predictive of cardiovascular disease in the elderly, particularly in men. </a:t>
            </a:r>
          </a:p>
          <a:p>
            <a:r>
              <a:rPr lang="en-GB" smtClean="0">
                <a:ea typeface="Arial Unicode MS" pitchFamily="34" charset="-128"/>
                <a:cs typeface="Arial Unicode MS" pitchFamily="34" charset="-128"/>
              </a:rPr>
              <a:t> </a:t>
            </a:r>
          </a:p>
          <a:p>
            <a:r>
              <a:rPr lang="en-GB" b="1" smtClean="0">
                <a:ea typeface="Arial Unicode MS" pitchFamily="34" charset="-128"/>
                <a:cs typeface="Arial Unicode MS" pitchFamily="34" charset="-128"/>
              </a:rPr>
              <a:t>Reference</a:t>
            </a:r>
            <a:r>
              <a:rPr lang="en-GB" smtClean="0">
                <a:ea typeface="Arial Unicode MS" pitchFamily="34" charset="-128"/>
                <a:cs typeface="Arial Unicode MS" pitchFamily="34" charset="-128"/>
              </a:rPr>
              <a:t>: Vokonas PS, Kannel WB, Cupples LA. J Hypertens 1988; 8 Suppl 1: S3</a:t>
            </a:r>
            <a:r>
              <a:rPr lang="en-GB" smtClean="0"/>
              <a:t>–</a:t>
            </a:r>
            <a:r>
              <a:rPr lang="en-GB" smtClean="0">
                <a:ea typeface="Arial Unicode MS" pitchFamily="34" charset="-128"/>
                <a:cs typeface="Arial Unicode MS" pitchFamily="34" charset="-128"/>
              </a:rPr>
              <a:t>S9.</a:t>
            </a:r>
          </a:p>
          <a:p>
            <a:endParaRPr lang="en-GB" sz="1400" smtClean="0"/>
          </a:p>
          <a:p>
            <a:endParaRPr lang="en-GB" sz="14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hh">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2" cstate="print"/>
          <a:srcRect/>
          <a:stretch>
            <a:fillRect/>
          </a:stretch>
        </p:blipFill>
        <p:spPr bwMode="auto">
          <a:xfrm>
            <a:off x="0" y="1588"/>
            <a:ext cx="9144000" cy="6854825"/>
          </a:xfrm>
          <a:prstGeom prst="rect">
            <a:avLst/>
          </a:prstGeom>
          <a:noFill/>
          <a:ln w="9525">
            <a:noFill/>
            <a:miter lim="800000"/>
            <a:headEnd/>
            <a:tailEnd/>
          </a:ln>
        </p:spPr>
      </p:pic>
      <p:sp>
        <p:nvSpPr>
          <p:cNvPr id="3" name="TextBox 2"/>
          <p:cNvSpPr txBox="1">
            <a:spLocks noChangeArrowheads="1"/>
          </p:cNvSpPr>
          <p:nvPr userDrawn="1"/>
        </p:nvSpPr>
        <p:spPr bwMode="auto">
          <a:xfrm>
            <a:off x="3132138" y="5970588"/>
            <a:ext cx="2879725" cy="338137"/>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lv-LV" altLang="lv-LV" sz="1600" smtClean="0">
                <a:solidFill>
                  <a:srgbClr val="174171"/>
                </a:solidFill>
                <a:latin typeface="CentSchbook TL" pitchFamily="18" charset="0"/>
              </a:rPr>
              <a:t>2013. gada 3. oktobrī</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rgbClr val="1A4D83"/>
                </a:solidFill>
              </a:defRPr>
            </a:lvl1pPr>
          </a:lstStyle>
          <a:p>
            <a:r>
              <a:rPr lang="en-US" dirty="0" smtClean="0"/>
              <a:t>Click to edit Master title style</a:t>
            </a:r>
            <a:endParaRPr lang="lv-LV"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rgbClr val="1A4D83"/>
                </a:solidFill>
              </a:defRPr>
            </a:lvl1pPr>
            <a:lvl2pPr>
              <a:defRPr sz="2800">
                <a:solidFill>
                  <a:srgbClr val="1A4D83"/>
                </a:solidFill>
              </a:defRPr>
            </a:lvl2pPr>
            <a:lvl3pPr>
              <a:defRPr sz="2400">
                <a:solidFill>
                  <a:srgbClr val="1A4D83"/>
                </a:solidFill>
              </a:defRPr>
            </a:lvl3pPr>
            <a:lvl4pPr>
              <a:defRPr sz="2000">
                <a:solidFill>
                  <a:srgbClr val="1A4D83"/>
                </a:solidFill>
              </a:defRPr>
            </a:lvl4pPr>
            <a:lvl5pPr>
              <a:defRPr sz="2000">
                <a:solidFill>
                  <a:srgbClr val="1A4D83"/>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1A4D83"/>
                </a:solidFill>
              </a:defRPr>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rgbClr val="1A4D8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1A4D8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634082"/>
          </a:xfrm>
          <a:prstGeom prst="rect">
            <a:avLst/>
          </a:prstGeom>
        </p:spPr>
        <p:txBody>
          <a:bodyPr/>
          <a:lstStyle>
            <a:lvl1pPr>
              <a:defRPr>
                <a:solidFill>
                  <a:srgbClr val="1A4D83"/>
                </a:solidFill>
              </a:defRPr>
            </a:lvl1pPr>
          </a:lstStyle>
          <a:p>
            <a:r>
              <a:rPr lang="en-US" dirty="0" smtClean="0"/>
              <a:t>Click to edit Master title style</a:t>
            </a:r>
            <a:endParaRPr lang="lv-LV" dirty="0"/>
          </a:p>
        </p:txBody>
      </p:sp>
      <p:sp>
        <p:nvSpPr>
          <p:cNvPr id="3" name="Vertical Text Placeholder 2"/>
          <p:cNvSpPr>
            <a:spLocks noGrp="1"/>
          </p:cNvSpPr>
          <p:nvPr>
            <p:ph type="body" orient="vert" idx="1"/>
          </p:nvPr>
        </p:nvSpPr>
        <p:spPr>
          <a:xfrm>
            <a:off x="251520" y="1124744"/>
            <a:ext cx="8640960" cy="5040560"/>
          </a:xfrm>
          <a:prstGeom prst="rect">
            <a:avLst/>
          </a:prstGeom>
        </p:spPr>
        <p:txBody>
          <a:bodyPr vert="eaVert"/>
          <a:lstStyle>
            <a:lvl1pPr>
              <a:defRPr>
                <a:solidFill>
                  <a:srgbClr val="1A4D83"/>
                </a:solidFill>
              </a:defRPr>
            </a:lvl1pPr>
            <a:lvl2pPr>
              <a:defRPr>
                <a:solidFill>
                  <a:srgbClr val="1A4D83"/>
                </a:solidFill>
              </a:defRPr>
            </a:lvl2pPr>
            <a:lvl3pPr>
              <a:defRPr>
                <a:solidFill>
                  <a:srgbClr val="1A4D83"/>
                </a:solidFill>
              </a:defRPr>
            </a:lvl3pPr>
            <a:lvl4pPr>
              <a:defRPr>
                <a:solidFill>
                  <a:srgbClr val="1A4D83"/>
                </a:solidFill>
              </a:defRPr>
            </a:lvl4pPr>
            <a:lvl5pPr>
              <a:defRPr>
                <a:solidFill>
                  <a:srgbClr val="1A4D8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rgbClr val="1A4D83"/>
                </a:solidFill>
              </a:defRPr>
            </a:lvl1pPr>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rgbClr val="1A4D83"/>
                </a:solidFill>
              </a:defRPr>
            </a:lvl1pPr>
            <a:lvl2pPr>
              <a:defRPr>
                <a:solidFill>
                  <a:srgbClr val="1A4D83"/>
                </a:solidFill>
              </a:defRPr>
            </a:lvl2pPr>
            <a:lvl3pPr>
              <a:defRPr>
                <a:solidFill>
                  <a:srgbClr val="1A4D83"/>
                </a:solidFill>
              </a:defRPr>
            </a:lvl3pPr>
            <a:lvl4pPr>
              <a:defRPr>
                <a:solidFill>
                  <a:srgbClr val="1A4D83"/>
                </a:solidFill>
              </a:defRPr>
            </a:lvl4pPr>
            <a:lvl5pPr>
              <a:defRPr>
                <a:solidFill>
                  <a:srgbClr val="1A4D8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lv-LV"/>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lv-LV"/>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hh">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srcRect/>
          <a:stretch>
            <a:fillRect/>
          </a:stretch>
        </p:blipFill>
        <p:spPr bwMode="auto">
          <a:xfrm>
            <a:off x="0" y="1588"/>
            <a:ext cx="9144000" cy="6854825"/>
          </a:xfrm>
          <a:prstGeom prst="rect">
            <a:avLst/>
          </a:prstGeom>
          <a:noFill/>
          <a:ln w="9525">
            <a:noFill/>
            <a:miter lim="800000"/>
            <a:headEnd/>
            <a:tailEnd/>
          </a:ln>
        </p:spPr>
      </p:pic>
      <p:sp>
        <p:nvSpPr>
          <p:cNvPr id="5" name="TextBox 4"/>
          <p:cNvSpPr txBox="1">
            <a:spLocks noChangeArrowheads="1"/>
          </p:cNvSpPr>
          <p:nvPr userDrawn="1"/>
        </p:nvSpPr>
        <p:spPr bwMode="auto">
          <a:xfrm>
            <a:off x="3132138" y="5970588"/>
            <a:ext cx="2879725" cy="338137"/>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lv-LV" altLang="lv-LV" sz="1600" smtClean="0">
                <a:solidFill>
                  <a:srgbClr val="1A4D83"/>
                </a:solidFill>
                <a:latin typeface="CentSchbook TL" pitchFamily="18" charset="0"/>
              </a:rPr>
              <a:t>2013. gada 3. oktobrī</a:t>
            </a:r>
          </a:p>
        </p:txBody>
      </p:sp>
      <p:sp>
        <p:nvSpPr>
          <p:cNvPr id="6" name="Title 1"/>
          <p:cNvSpPr>
            <a:spLocks noGrp="1"/>
          </p:cNvSpPr>
          <p:nvPr>
            <p:ph type="ctrTitle"/>
          </p:nvPr>
        </p:nvSpPr>
        <p:spPr>
          <a:xfrm>
            <a:off x="971600" y="2492896"/>
            <a:ext cx="7200800" cy="2123658"/>
          </a:xfrm>
          <a:prstGeom prst="rect">
            <a:avLst/>
          </a:prstGeom>
        </p:spPr>
        <p:txBody>
          <a:bodyPr anchor="ctr"/>
          <a:lstStyle>
            <a:lvl1pPr>
              <a:defRPr b="1"/>
            </a:lvl1pPr>
          </a:lstStyle>
          <a:p>
            <a:r>
              <a:rPr lang="en-US" dirty="0" smtClean="0"/>
              <a:t>Click to edit Master title style</a:t>
            </a:r>
            <a:endParaRPr lang="lv-LV" dirty="0"/>
          </a:p>
        </p:txBody>
      </p:sp>
      <p:sp>
        <p:nvSpPr>
          <p:cNvPr id="11" name="Subtitle 2"/>
          <p:cNvSpPr>
            <a:spLocks noGrp="1"/>
          </p:cNvSpPr>
          <p:nvPr>
            <p:ph type="subTitle" idx="1"/>
          </p:nvPr>
        </p:nvSpPr>
        <p:spPr>
          <a:xfrm>
            <a:off x="971600" y="5013176"/>
            <a:ext cx="7200800" cy="432048"/>
          </a:xfrm>
          <a:prstGeom prst="rect">
            <a:avLst/>
          </a:prstGeom>
        </p:spPr>
        <p:txBody>
          <a:bodyPr anchor="ctr"/>
          <a:lstStyle>
            <a:lvl1pPr marL="0" indent="0" algn="ctr">
              <a:buNone/>
              <a:defRPr sz="2800" b="1" i="1">
                <a:solidFill>
                  <a:srgbClr val="1A4D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lv-LV"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1A4D83"/>
                </a:solidFill>
              </a:defRPr>
            </a:lvl1pPr>
          </a:lstStyle>
          <a:p>
            <a:r>
              <a:rPr lang="en-US" dirty="0" smtClean="0"/>
              <a:t>Click to edit Master title style</a:t>
            </a:r>
            <a:endParaRPr lang="lv-LV"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1A4D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lv-LV"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634082"/>
          </a:xfrm>
          <a:prstGeom prst="rect">
            <a:avLst/>
          </a:prstGeom>
        </p:spPr>
        <p:txBody>
          <a:bodyPr/>
          <a:lstStyle/>
          <a:p>
            <a:r>
              <a:rPr lang="en-US" dirty="0" smtClean="0"/>
              <a:t>Click to edit Master title style</a:t>
            </a:r>
            <a:endParaRPr lang="lv-LV" dirty="0"/>
          </a:p>
        </p:txBody>
      </p:sp>
      <p:sp>
        <p:nvSpPr>
          <p:cNvPr id="10" name="Text Placeholder 9"/>
          <p:cNvSpPr>
            <a:spLocks noGrp="1"/>
          </p:cNvSpPr>
          <p:nvPr>
            <p:ph type="body" sz="quarter" idx="10"/>
          </p:nvPr>
        </p:nvSpPr>
        <p:spPr>
          <a:xfrm>
            <a:off x="250825" y="1268413"/>
            <a:ext cx="8642350" cy="4897437"/>
          </a:xfrm>
          <a:prstGeom prst="rect">
            <a:avLst/>
          </a:prstGeo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634082"/>
          </a:xfrm>
          <a:prstGeom prst="rect">
            <a:avLst/>
          </a:prstGeom>
        </p:spPr>
        <p:txBody>
          <a:bodyPr/>
          <a:lstStyle>
            <a:lvl1pPr>
              <a:defRPr>
                <a:solidFill>
                  <a:srgbClr val="1A4D83"/>
                </a:solidFill>
              </a:defRPr>
            </a:lvl1pPr>
          </a:lstStyle>
          <a:p>
            <a:r>
              <a:rPr lang="en-US" dirty="0" smtClean="0"/>
              <a:t>Click to edit Master title style</a:t>
            </a:r>
            <a:endParaRPr lang="lv-LV" dirty="0"/>
          </a:p>
        </p:txBody>
      </p:sp>
      <p:sp>
        <p:nvSpPr>
          <p:cNvPr id="3" name="Content Placeholder 2"/>
          <p:cNvSpPr>
            <a:spLocks noGrp="1"/>
          </p:cNvSpPr>
          <p:nvPr>
            <p:ph idx="1"/>
          </p:nvPr>
        </p:nvSpPr>
        <p:spPr>
          <a:xfrm>
            <a:off x="251520" y="1124744"/>
            <a:ext cx="8640960" cy="5040560"/>
          </a:xfrm>
          <a:prstGeom prst="rect">
            <a:avLst/>
          </a:prstGeom>
        </p:spPr>
        <p:txBody>
          <a:bodyPr/>
          <a:lstStyle>
            <a:lvl1pPr>
              <a:defRPr>
                <a:solidFill>
                  <a:srgbClr val="1A4D83"/>
                </a:solidFill>
              </a:defRPr>
            </a:lvl1pPr>
            <a:lvl2pPr>
              <a:defRPr>
                <a:solidFill>
                  <a:srgbClr val="1A4D83"/>
                </a:solidFill>
              </a:defRPr>
            </a:lvl2pPr>
            <a:lvl3pPr>
              <a:defRPr>
                <a:solidFill>
                  <a:srgbClr val="1A4D83"/>
                </a:solidFill>
              </a:defRPr>
            </a:lvl3pPr>
            <a:lvl4pPr>
              <a:defRPr>
                <a:solidFill>
                  <a:srgbClr val="1A4D83"/>
                </a:solidFill>
              </a:defRPr>
            </a:lvl4pPr>
            <a:lvl5pPr>
              <a:defRPr>
                <a:solidFill>
                  <a:srgbClr val="1A4D8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2A7B270-7042-46F5-A234-C46843DAD367}" type="datetimeFigureOut">
              <a:rPr lang="lv-LV"/>
              <a:pPr>
                <a:defRPr/>
              </a:pPr>
              <a:t>2013.10.03.</a:t>
            </a:fld>
            <a:endParaRPr lang="lv-LV"/>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lv-LV"/>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7703CC5-0FD8-470E-AA9A-4A57E1D3E7DC}" type="slidenum">
              <a:rPr lang="lv-LV"/>
              <a:pPr>
                <a:defRPr/>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3300" b="1" cap="all">
                <a:solidFill>
                  <a:srgbClr val="1A4D83"/>
                </a:solidFill>
              </a:defRPr>
            </a:lvl1pPr>
          </a:lstStyle>
          <a:p>
            <a:r>
              <a:rPr lang="en-US" dirty="0" smtClean="0"/>
              <a:t>Click to edit Master title style</a:t>
            </a:r>
            <a:endParaRPr lang="lv-LV"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1A4D8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634082"/>
          </a:xfrm>
          <a:prstGeom prst="rect">
            <a:avLst/>
          </a:prstGeom>
        </p:spPr>
        <p:txBody>
          <a:bodyPr/>
          <a:lstStyle>
            <a:lvl1pPr>
              <a:defRPr>
                <a:solidFill>
                  <a:srgbClr val="1A4D83"/>
                </a:solidFill>
              </a:defRPr>
            </a:lvl1pPr>
          </a:lstStyle>
          <a:p>
            <a:r>
              <a:rPr lang="en-US" dirty="0" smtClean="0"/>
              <a:t>Click to edit Master title style</a:t>
            </a:r>
            <a:endParaRPr lang="lv-LV"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1A4D83"/>
                </a:solidFill>
              </a:defRPr>
            </a:lvl1pPr>
            <a:lvl2pPr>
              <a:defRPr sz="2400">
                <a:solidFill>
                  <a:srgbClr val="1A4D83"/>
                </a:solidFill>
              </a:defRPr>
            </a:lvl2pPr>
            <a:lvl3pPr>
              <a:defRPr sz="2000">
                <a:solidFill>
                  <a:srgbClr val="1A4D83"/>
                </a:solidFill>
              </a:defRPr>
            </a:lvl3pPr>
            <a:lvl4pPr>
              <a:defRPr sz="1800">
                <a:solidFill>
                  <a:srgbClr val="1A4D83"/>
                </a:solidFill>
              </a:defRPr>
            </a:lvl4pPr>
            <a:lvl5pPr>
              <a:defRPr sz="1800">
                <a:solidFill>
                  <a:srgbClr val="1A4D8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1A4D83"/>
                </a:solidFill>
              </a:defRPr>
            </a:lvl1pPr>
            <a:lvl2pPr>
              <a:defRPr sz="2400">
                <a:solidFill>
                  <a:srgbClr val="1A4D83"/>
                </a:solidFill>
              </a:defRPr>
            </a:lvl2pPr>
            <a:lvl3pPr>
              <a:defRPr sz="2000">
                <a:solidFill>
                  <a:srgbClr val="1A4D83"/>
                </a:solidFill>
              </a:defRPr>
            </a:lvl3pPr>
            <a:lvl4pPr>
              <a:defRPr sz="1800">
                <a:solidFill>
                  <a:srgbClr val="1A4D83"/>
                </a:solidFill>
              </a:defRPr>
            </a:lvl4pPr>
            <a:lvl5pPr>
              <a:defRPr sz="1800">
                <a:solidFill>
                  <a:srgbClr val="1A4D8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634082"/>
          </a:xfrm>
          <a:prstGeom prst="rect">
            <a:avLst/>
          </a:prstGeom>
        </p:spPr>
        <p:txBody>
          <a:bodyPr/>
          <a:lstStyle>
            <a:lvl1pPr>
              <a:defRPr>
                <a:solidFill>
                  <a:srgbClr val="1A4D83"/>
                </a:solidFill>
              </a:defRPr>
            </a:lvl1pPr>
          </a:lstStyle>
          <a:p>
            <a:r>
              <a:rPr lang="en-US" dirty="0" smtClean="0"/>
              <a:t>Click to edit Master title style</a:t>
            </a:r>
            <a:endParaRPr lang="lv-LV"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1A4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rgbClr val="1A4D83"/>
                </a:solidFill>
              </a:defRPr>
            </a:lvl1pPr>
            <a:lvl2pPr>
              <a:defRPr sz="2000">
                <a:solidFill>
                  <a:srgbClr val="1A4D83"/>
                </a:solidFill>
              </a:defRPr>
            </a:lvl2pPr>
            <a:lvl3pPr>
              <a:defRPr sz="1800">
                <a:solidFill>
                  <a:srgbClr val="1A4D83"/>
                </a:solidFill>
              </a:defRPr>
            </a:lvl3pPr>
            <a:lvl4pPr>
              <a:defRPr sz="1600">
                <a:solidFill>
                  <a:srgbClr val="1A4D83"/>
                </a:solidFill>
              </a:defRPr>
            </a:lvl4pPr>
            <a:lvl5pPr>
              <a:defRPr sz="1600">
                <a:solidFill>
                  <a:srgbClr val="1A4D83"/>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1A4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rgbClr val="1A4D83"/>
                </a:solidFill>
              </a:defRPr>
            </a:lvl1pPr>
            <a:lvl2pPr>
              <a:defRPr sz="2000">
                <a:solidFill>
                  <a:srgbClr val="1A4D83"/>
                </a:solidFill>
              </a:defRPr>
            </a:lvl2pPr>
            <a:lvl3pPr>
              <a:defRPr sz="1800">
                <a:solidFill>
                  <a:srgbClr val="1A4D83"/>
                </a:solidFill>
              </a:defRPr>
            </a:lvl3pPr>
            <a:lvl4pPr>
              <a:defRPr sz="1600">
                <a:solidFill>
                  <a:srgbClr val="1A4D83"/>
                </a:solidFill>
              </a:defRPr>
            </a:lvl4pPr>
            <a:lvl5pPr>
              <a:defRPr sz="1600">
                <a:solidFill>
                  <a:srgbClr val="1A4D83"/>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3.jpe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
          <p:cNvPicPr>
            <a:picLocks noChangeAspect="1"/>
          </p:cNvPicPr>
          <p:nvPr userDrawn="1"/>
        </p:nvPicPr>
        <p:blipFill>
          <a:blip r:embed="rId4" cstate="print"/>
          <a:srcRect/>
          <a:stretch>
            <a:fillRect/>
          </a:stretch>
        </p:blipFill>
        <p:spPr bwMode="auto">
          <a:xfrm>
            <a:off x="0" y="1588"/>
            <a:ext cx="9144000" cy="685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0" r:id="rId1"/>
    <p:sldLayoutId id="2147483791" r:id="rId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Schbook TL" pitchFamily="18" charset="0"/>
        </a:defRPr>
      </a:lvl2pPr>
      <a:lvl3pPr algn="ctr" rtl="0" eaLnBrk="0" fontAlgn="base" hangingPunct="0">
        <a:spcBef>
          <a:spcPct val="0"/>
        </a:spcBef>
        <a:spcAft>
          <a:spcPct val="0"/>
        </a:spcAft>
        <a:defRPr sz="4400">
          <a:solidFill>
            <a:schemeClr val="tx1"/>
          </a:solidFill>
          <a:latin typeface="CentSchbook TL" pitchFamily="18" charset="0"/>
        </a:defRPr>
      </a:lvl3pPr>
      <a:lvl4pPr algn="ctr" rtl="0" eaLnBrk="0" fontAlgn="base" hangingPunct="0">
        <a:spcBef>
          <a:spcPct val="0"/>
        </a:spcBef>
        <a:spcAft>
          <a:spcPct val="0"/>
        </a:spcAft>
        <a:defRPr sz="4400">
          <a:solidFill>
            <a:schemeClr val="tx1"/>
          </a:solidFill>
          <a:latin typeface="CentSchbook TL" pitchFamily="18" charset="0"/>
        </a:defRPr>
      </a:lvl4pPr>
      <a:lvl5pPr algn="ctr" rtl="0" eaLnBrk="0" fontAlgn="base" hangingPunct="0">
        <a:spcBef>
          <a:spcPct val="0"/>
        </a:spcBef>
        <a:spcAft>
          <a:spcPct val="0"/>
        </a:spcAft>
        <a:defRPr sz="4400">
          <a:solidFill>
            <a:schemeClr val="tx1"/>
          </a:solidFill>
          <a:latin typeface="CentSchbook TL"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
          <p:cNvPicPr>
            <a:picLocks noChangeAspect="1"/>
          </p:cNvPicPr>
          <p:nvPr userDrawn="1"/>
        </p:nvPicPr>
        <p:blipFill>
          <a:blip r:embed="rId15" cstate="print"/>
          <a:srcRect/>
          <a:stretch>
            <a:fillRect/>
          </a:stretch>
        </p:blipFill>
        <p:spPr bwMode="auto">
          <a:xfrm>
            <a:off x="0" y="1588"/>
            <a:ext cx="9144000" cy="685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7" r:id="rId1"/>
    <p:sldLayoutId id="2147483778" r:id="rId2"/>
    <p:sldLayoutId id="2147483792"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timing>
    <p:tnLst>
      <p:par>
        <p:cTn id="1" dur="indefinite" restart="never" nodeType="tmRoot"/>
      </p:par>
    </p:tnLst>
  </p:timing>
  <p:txStyles>
    <p:titleStyle>
      <a:lvl1pPr algn="ctr" rtl="0" eaLnBrk="0" fontAlgn="base" hangingPunct="0">
        <a:spcBef>
          <a:spcPct val="0"/>
        </a:spcBef>
        <a:spcAft>
          <a:spcPct val="0"/>
        </a:spcAft>
        <a:defRPr sz="3300" b="1" kern="1200">
          <a:solidFill>
            <a:srgbClr val="174171"/>
          </a:solidFill>
          <a:latin typeface="+mj-lt"/>
          <a:ea typeface="+mj-ea"/>
          <a:cs typeface="+mj-cs"/>
        </a:defRPr>
      </a:lvl1pPr>
      <a:lvl2pPr algn="ctr" rtl="0" eaLnBrk="0" fontAlgn="base" hangingPunct="0">
        <a:spcBef>
          <a:spcPct val="0"/>
        </a:spcBef>
        <a:spcAft>
          <a:spcPct val="0"/>
        </a:spcAft>
        <a:defRPr sz="3300" b="1">
          <a:solidFill>
            <a:srgbClr val="174171"/>
          </a:solidFill>
          <a:latin typeface="CentSchbook TL" pitchFamily="18" charset="0"/>
        </a:defRPr>
      </a:lvl2pPr>
      <a:lvl3pPr algn="ctr" rtl="0" eaLnBrk="0" fontAlgn="base" hangingPunct="0">
        <a:spcBef>
          <a:spcPct val="0"/>
        </a:spcBef>
        <a:spcAft>
          <a:spcPct val="0"/>
        </a:spcAft>
        <a:defRPr sz="3300" b="1">
          <a:solidFill>
            <a:srgbClr val="174171"/>
          </a:solidFill>
          <a:latin typeface="CentSchbook TL" pitchFamily="18" charset="0"/>
        </a:defRPr>
      </a:lvl3pPr>
      <a:lvl4pPr algn="ctr" rtl="0" eaLnBrk="0" fontAlgn="base" hangingPunct="0">
        <a:spcBef>
          <a:spcPct val="0"/>
        </a:spcBef>
        <a:spcAft>
          <a:spcPct val="0"/>
        </a:spcAft>
        <a:defRPr sz="3300" b="1">
          <a:solidFill>
            <a:srgbClr val="174171"/>
          </a:solidFill>
          <a:latin typeface="CentSchbook TL" pitchFamily="18" charset="0"/>
        </a:defRPr>
      </a:lvl4pPr>
      <a:lvl5pPr algn="ctr" rtl="0" eaLnBrk="0" fontAlgn="base" hangingPunct="0">
        <a:spcBef>
          <a:spcPct val="0"/>
        </a:spcBef>
        <a:spcAft>
          <a:spcPct val="0"/>
        </a:spcAft>
        <a:defRPr sz="3300" b="1">
          <a:solidFill>
            <a:srgbClr val="174171"/>
          </a:solidFill>
          <a:latin typeface="CentSchbook TL" pitchFamily="18" charset="0"/>
        </a:defRPr>
      </a:lvl5pPr>
      <a:lvl6pPr marL="457200" algn="ctr" rtl="0" fontAlgn="base">
        <a:spcBef>
          <a:spcPct val="0"/>
        </a:spcBef>
        <a:spcAft>
          <a:spcPct val="0"/>
        </a:spcAft>
        <a:defRPr sz="3300" b="1">
          <a:solidFill>
            <a:srgbClr val="174171"/>
          </a:solidFill>
          <a:latin typeface="Century Gothic" pitchFamily="34" charset="0"/>
        </a:defRPr>
      </a:lvl6pPr>
      <a:lvl7pPr marL="914400" algn="ctr" rtl="0" fontAlgn="base">
        <a:spcBef>
          <a:spcPct val="0"/>
        </a:spcBef>
        <a:spcAft>
          <a:spcPct val="0"/>
        </a:spcAft>
        <a:defRPr sz="3300" b="1">
          <a:solidFill>
            <a:srgbClr val="174171"/>
          </a:solidFill>
          <a:latin typeface="Century Gothic" pitchFamily="34" charset="0"/>
        </a:defRPr>
      </a:lvl7pPr>
      <a:lvl8pPr marL="1371600" algn="ctr" rtl="0" fontAlgn="base">
        <a:spcBef>
          <a:spcPct val="0"/>
        </a:spcBef>
        <a:spcAft>
          <a:spcPct val="0"/>
        </a:spcAft>
        <a:defRPr sz="3300" b="1">
          <a:solidFill>
            <a:srgbClr val="174171"/>
          </a:solidFill>
          <a:latin typeface="Century Gothic" pitchFamily="34" charset="0"/>
        </a:defRPr>
      </a:lvl8pPr>
      <a:lvl9pPr marL="1828800" algn="ctr" rtl="0" fontAlgn="base">
        <a:spcBef>
          <a:spcPct val="0"/>
        </a:spcBef>
        <a:spcAft>
          <a:spcPct val="0"/>
        </a:spcAft>
        <a:defRPr sz="3300" b="1">
          <a:solidFill>
            <a:srgbClr val="17417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3200" b="1" kern="1200">
          <a:solidFill>
            <a:srgbClr val="003F7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003F7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003F72"/>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03F72"/>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003F7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
          <p:cNvPicPr>
            <a:picLocks noChangeAspect="1"/>
          </p:cNvPicPr>
          <p:nvPr userDrawn="1"/>
        </p:nvPicPr>
        <p:blipFill>
          <a:blip r:embed="rId3" cstate="print"/>
          <a:srcRect/>
          <a:stretch>
            <a:fillRect/>
          </a:stretch>
        </p:blipFill>
        <p:spPr bwMode="auto">
          <a:xfrm>
            <a:off x="0" y="1588"/>
            <a:ext cx="9144000" cy="685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mages.clipartof.com/small/1044460-Royalty-Free-RF-Clip-Art-Illustration-Of-A-Cartoon-Fit-Senior-Man-Running.jpg" TargetMode="Externa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p:cNvSpPr>
            <a:spLocks noGrp="1"/>
          </p:cNvSpPr>
          <p:nvPr>
            <p:ph type="ctrTitle" idx="4294967295"/>
          </p:nvPr>
        </p:nvSpPr>
        <p:spPr bwMode="auto">
          <a:xfrm>
            <a:off x="900113" y="2060575"/>
            <a:ext cx="7200900" cy="2124075"/>
          </a:xfrm>
          <a:prstGeom prst="rect">
            <a:avLst/>
          </a:prstGeom>
          <a:noFill/>
          <a:ln>
            <a:miter lim="800000"/>
            <a:headEnd/>
            <a:tailEnd/>
          </a:ln>
        </p:spPr>
        <p:txBody>
          <a:bodyPr anchor="ctr"/>
          <a:lstStyle/>
          <a:p>
            <a:r>
              <a:rPr lang="lv-LV" altLang="lv-LV" b="1" smtClean="0"/>
              <a:t>Vecums kā kardiovaskulārais riska faktors.</a:t>
            </a:r>
          </a:p>
        </p:txBody>
      </p:sp>
      <p:sp>
        <p:nvSpPr>
          <p:cNvPr id="8195" name="Subtitle 2"/>
          <p:cNvSpPr>
            <a:spLocks noGrp="1"/>
          </p:cNvSpPr>
          <p:nvPr>
            <p:ph type="subTitle" idx="4294967295"/>
          </p:nvPr>
        </p:nvSpPr>
        <p:spPr bwMode="auto">
          <a:xfrm>
            <a:off x="971550" y="5445125"/>
            <a:ext cx="7200900" cy="431800"/>
          </a:xfrm>
          <a:prstGeom prst="rect">
            <a:avLst/>
          </a:prstGeom>
          <a:noFill/>
          <a:ln>
            <a:miter lim="800000"/>
            <a:headEnd/>
            <a:tailEnd/>
          </a:ln>
        </p:spPr>
        <p:txBody>
          <a:bodyPr anchor="ctr"/>
          <a:lstStyle/>
          <a:p>
            <a:pPr marL="0" indent="0" algn="ctr">
              <a:buFont typeface="Arial" charset="0"/>
              <a:buNone/>
            </a:pPr>
            <a:r>
              <a:rPr lang="lv-LV" altLang="lv-LV" sz="2800" b="1" i="1" smtClean="0">
                <a:solidFill>
                  <a:srgbClr val="1A4D83"/>
                </a:solidFill>
              </a:rPr>
              <a:t>Prof. Andrejs Kalvelis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B2C06AA7-9AB6-4310-B6FF-39B512055C7A}" type="slidenum">
              <a:rPr lang="en-US" sz="1200">
                <a:effectLst>
                  <a:outerShdw blurRad="38100" dist="38100" dir="2700000" algn="tl">
                    <a:srgbClr val="000000"/>
                  </a:outerShdw>
                </a:effectLst>
                <a:latin typeface="Arial" pitchFamily="34" charset="0"/>
                <a:cs typeface="+mn-cs"/>
              </a:rPr>
              <a:pPr algn="r">
                <a:defRPr/>
              </a:pPr>
              <a:t>10</a:t>
            </a:fld>
            <a:endParaRPr lang="en-US" sz="1200">
              <a:effectLst>
                <a:outerShdw blurRad="38100" dist="38100" dir="2700000" algn="tl">
                  <a:srgbClr val="000000"/>
                </a:outerShdw>
              </a:effectLst>
              <a:latin typeface="Arial" pitchFamily="34" charset="0"/>
              <a:cs typeface="+mn-cs"/>
            </a:endParaRPr>
          </a:p>
        </p:txBody>
      </p:sp>
      <p:pic>
        <p:nvPicPr>
          <p:cNvPr id="17411"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412" name="Oval 4"/>
          <p:cNvSpPr>
            <a:spLocks noChangeArrowheads="1"/>
          </p:cNvSpPr>
          <p:nvPr/>
        </p:nvSpPr>
        <p:spPr bwMode="auto">
          <a:xfrm>
            <a:off x="8459788" y="476250"/>
            <a:ext cx="287337" cy="266700"/>
          </a:xfrm>
          <a:prstGeom prst="ellipse">
            <a:avLst/>
          </a:prstGeom>
          <a:noFill/>
          <a:ln w="28575">
            <a:solidFill>
              <a:srgbClr val="000099"/>
            </a:solidFill>
            <a:round/>
            <a:headEnd/>
            <a:tailEnd/>
          </a:ln>
        </p:spPr>
        <p:txBody>
          <a:bodyPr wrap="none" anchor="ctr"/>
          <a:lstStyle/>
          <a:p>
            <a:endParaRPr lang="lv-LV"/>
          </a:p>
        </p:txBody>
      </p:sp>
      <p:sp>
        <p:nvSpPr>
          <p:cNvPr id="17413" name="Oval 5"/>
          <p:cNvSpPr>
            <a:spLocks noChangeArrowheads="1"/>
          </p:cNvSpPr>
          <p:nvPr/>
        </p:nvSpPr>
        <p:spPr bwMode="auto">
          <a:xfrm>
            <a:off x="8459788" y="5013325"/>
            <a:ext cx="287337" cy="266700"/>
          </a:xfrm>
          <a:prstGeom prst="ellipse">
            <a:avLst/>
          </a:prstGeom>
          <a:noFill/>
          <a:ln w="28575">
            <a:solidFill>
              <a:srgbClr val="000099"/>
            </a:solidFill>
            <a:round/>
            <a:headEnd/>
            <a:tailEnd/>
          </a:ln>
        </p:spPr>
        <p:txBody>
          <a:bodyPr wrap="none" anchor="ctr"/>
          <a:lstStyle/>
          <a:p>
            <a:endParaRPr lang="lv-LV"/>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5DFD8D1B-10C4-4B6E-B107-15F78B67E505}" type="slidenum">
              <a:rPr lang="en-US" sz="1200">
                <a:effectLst>
                  <a:outerShdw blurRad="38100" dist="38100" dir="2700000" algn="tl">
                    <a:srgbClr val="000000"/>
                  </a:outerShdw>
                </a:effectLst>
                <a:latin typeface="Arial" pitchFamily="34" charset="0"/>
                <a:cs typeface="+mn-cs"/>
              </a:rPr>
              <a:pPr algn="r">
                <a:defRPr/>
              </a:pPr>
              <a:t>11</a:t>
            </a:fld>
            <a:endParaRPr lang="en-US" sz="1200">
              <a:effectLst>
                <a:outerShdw blurRad="38100" dist="38100" dir="2700000" algn="tl">
                  <a:srgbClr val="000000"/>
                </a:outerShdw>
              </a:effectLst>
              <a:latin typeface="Arial" pitchFamily="34" charset="0"/>
              <a:cs typeface="+mn-cs"/>
            </a:endParaRPr>
          </a:p>
        </p:txBody>
      </p:sp>
      <p:pic>
        <p:nvPicPr>
          <p:cNvPr id="1843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chemeClr val="tx1"/>
          </a:solidFill>
          <a:ln w="9525">
            <a:noFill/>
            <a:miter lim="800000"/>
            <a:headEnd/>
            <a:tailEnd/>
          </a:ln>
        </p:spPr>
      </p:pic>
      <p:sp>
        <p:nvSpPr>
          <p:cNvPr id="7" name="Down Arrow 6"/>
          <p:cNvSpPr>
            <a:spLocks noChangeArrowheads="1"/>
          </p:cNvSpPr>
          <p:nvPr/>
        </p:nvSpPr>
        <p:spPr bwMode="auto">
          <a:xfrm rot="-2535341">
            <a:off x="6867525" y="882650"/>
            <a:ext cx="142875" cy="4752975"/>
          </a:xfrm>
          <a:prstGeom prst="downArrow">
            <a:avLst>
              <a:gd name="adj1" fmla="val 50000"/>
              <a:gd name="adj2" fmla="val 175574"/>
            </a:avLst>
          </a:prstGeom>
          <a:solidFill>
            <a:schemeClr val="accent1"/>
          </a:solidFill>
          <a:ln w="25400" algn="ctr">
            <a:solidFill>
              <a:srgbClr val="2349BC"/>
            </a:solidFill>
            <a:miter lim="800000"/>
            <a:headEnd/>
            <a:tailEnd/>
          </a:ln>
        </p:spPr>
        <p:txBody>
          <a:bodyPr anchor="ctr"/>
          <a:lstStyle/>
          <a:p>
            <a:pPr algn="ctr" eaLnBrk="0" hangingPunct="0">
              <a:defRPr/>
            </a:pPr>
            <a:endParaRPr lang="lv-LV" sz="2400" b="1">
              <a:solidFill>
                <a:schemeClr val="lt1"/>
              </a:solidFill>
              <a:latin typeface="+mn-lt"/>
              <a:cs typeface="+mn-cs"/>
            </a:endParaRPr>
          </a:p>
        </p:txBody>
      </p:sp>
      <p:sp>
        <p:nvSpPr>
          <p:cNvPr id="18437" name="Oval 5"/>
          <p:cNvSpPr>
            <a:spLocks noChangeArrowheads="1"/>
          </p:cNvSpPr>
          <p:nvPr/>
        </p:nvSpPr>
        <p:spPr bwMode="auto">
          <a:xfrm>
            <a:off x="8459788" y="476250"/>
            <a:ext cx="287337" cy="266700"/>
          </a:xfrm>
          <a:prstGeom prst="ellipse">
            <a:avLst/>
          </a:prstGeom>
          <a:noFill/>
          <a:ln w="28575">
            <a:solidFill>
              <a:srgbClr val="000099"/>
            </a:solidFill>
            <a:round/>
            <a:headEnd/>
            <a:tailEnd/>
          </a:ln>
        </p:spPr>
        <p:txBody>
          <a:bodyPr wrap="none" anchor="ctr"/>
          <a:lstStyle/>
          <a:p>
            <a:endParaRPr lang="lv-LV"/>
          </a:p>
        </p:txBody>
      </p:sp>
      <p:sp>
        <p:nvSpPr>
          <p:cNvPr id="18438" name="Oval 6"/>
          <p:cNvSpPr>
            <a:spLocks noChangeArrowheads="1"/>
          </p:cNvSpPr>
          <p:nvPr/>
        </p:nvSpPr>
        <p:spPr bwMode="auto">
          <a:xfrm>
            <a:off x="8459788" y="1196975"/>
            <a:ext cx="287337" cy="266700"/>
          </a:xfrm>
          <a:prstGeom prst="ellipse">
            <a:avLst/>
          </a:prstGeom>
          <a:noFill/>
          <a:ln w="28575">
            <a:solidFill>
              <a:srgbClr val="000099"/>
            </a:solidFill>
            <a:round/>
            <a:headEnd/>
            <a:tailEnd/>
          </a:ln>
        </p:spPr>
        <p:txBody>
          <a:bodyPr wrap="none" anchor="ctr"/>
          <a:lstStyle/>
          <a:p>
            <a:endParaRPr lang="lv-LV"/>
          </a:p>
        </p:txBody>
      </p:sp>
      <p:sp>
        <p:nvSpPr>
          <p:cNvPr id="18439" name="Oval 7"/>
          <p:cNvSpPr>
            <a:spLocks noChangeArrowheads="1"/>
          </p:cNvSpPr>
          <p:nvPr/>
        </p:nvSpPr>
        <p:spPr bwMode="auto">
          <a:xfrm>
            <a:off x="7019925" y="1196975"/>
            <a:ext cx="287338" cy="266700"/>
          </a:xfrm>
          <a:prstGeom prst="ellipse">
            <a:avLst/>
          </a:prstGeom>
          <a:noFill/>
          <a:ln w="28575">
            <a:solidFill>
              <a:srgbClr val="000099"/>
            </a:solidFill>
            <a:round/>
            <a:headEnd/>
            <a:tailEnd/>
          </a:ln>
        </p:spPr>
        <p:txBody>
          <a:bodyPr wrap="none" anchor="ctr"/>
          <a:lstStyle/>
          <a:p>
            <a:endParaRPr lang="lv-LV"/>
          </a:p>
        </p:txBody>
      </p:sp>
      <p:sp>
        <p:nvSpPr>
          <p:cNvPr id="18440" name="Oval 8"/>
          <p:cNvSpPr>
            <a:spLocks noChangeArrowheads="1"/>
          </p:cNvSpPr>
          <p:nvPr/>
        </p:nvSpPr>
        <p:spPr bwMode="auto">
          <a:xfrm>
            <a:off x="5076825" y="1268413"/>
            <a:ext cx="287338" cy="266700"/>
          </a:xfrm>
          <a:prstGeom prst="ellipse">
            <a:avLst/>
          </a:prstGeom>
          <a:noFill/>
          <a:ln w="28575">
            <a:solidFill>
              <a:srgbClr val="000099"/>
            </a:solidFill>
            <a:round/>
            <a:headEnd/>
            <a:tailEnd/>
          </a:ln>
        </p:spPr>
        <p:txBody>
          <a:bodyPr wrap="none" anchor="ctr"/>
          <a:lstStyle/>
          <a:p>
            <a:endParaRPr lang="lv-LV"/>
          </a:p>
        </p:txBody>
      </p:sp>
      <p:sp>
        <p:nvSpPr>
          <p:cNvPr id="18441" name="AutoShape 9"/>
          <p:cNvSpPr>
            <a:spLocks noChangeArrowheads="1"/>
          </p:cNvSpPr>
          <p:nvPr/>
        </p:nvSpPr>
        <p:spPr bwMode="auto">
          <a:xfrm>
            <a:off x="8532813" y="765175"/>
            <a:ext cx="144462" cy="431800"/>
          </a:xfrm>
          <a:prstGeom prst="downArrow">
            <a:avLst>
              <a:gd name="adj1" fmla="val 50000"/>
              <a:gd name="adj2" fmla="val 74726"/>
            </a:avLst>
          </a:prstGeom>
          <a:solidFill>
            <a:schemeClr val="accent1"/>
          </a:solidFill>
          <a:ln w="9525">
            <a:solidFill>
              <a:schemeClr val="tx1"/>
            </a:solidFill>
            <a:miter lim="800000"/>
            <a:headEnd/>
            <a:tailEnd/>
          </a:ln>
        </p:spPr>
        <p:txBody>
          <a:bodyPr wrap="none" anchor="ctr"/>
          <a:lstStyle/>
          <a:p>
            <a:endParaRPr lang="lv-LV"/>
          </a:p>
        </p:txBody>
      </p:sp>
      <p:sp>
        <p:nvSpPr>
          <p:cNvPr id="18442" name="AutoShape 10"/>
          <p:cNvSpPr>
            <a:spLocks noChangeArrowheads="1"/>
          </p:cNvSpPr>
          <p:nvPr/>
        </p:nvSpPr>
        <p:spPr bwMode="auto">
          <a:xfrm>
            <a:off x="7380288" y="1268413"/>
            <a:ext cx="1079500" cy="144462"/>
          </a:xfrm>
          <a:prstGeom prst="leftArrow">
            <a:avLst>
              <a:gd name="adj1" fmla="val 50000"/>
              <a:gd name="adj2" fmla="val 186814"/>
            </a:avLst>
          </a:prstGeom>
          <a:solidFill>
            <a:schemeClr val="accent1"/>
          </a:solidFill>
          <a:ln w="9525">
            <a:solidFill>
              <a:schemeClr val="tx1"/>
            </a:solidFill>
            <a:miter lim="800000"/>
            <a:headEnd/>
            <a:tailEnd/>
          </a:ln>
        </p:spPr>
        <p:txBody>
          <a:bodyPr wrap="none" anchor="ctr"/>
          <a:lstStyle/>
          <a:p>
            <a:endParaRPr lang="lv-LV"/>
          </a:p>
        </p:txBody>
      </p:sp>
      <p:sp>
        <p:nvSpPr>
          <p:cNvPr id="18443" name="AutoShape 11"/>
          <p:cNvSpPr>
            <a:spLocks noChangeArrowheads="1"/>
          </p:cNvSpPr>
          <p:nvPr/>
        </p:nvSpPr>
        <p:spPr bwMode="auto">
          <a:xfrm>
            <a:off x="5364163" y="1268413"/>
            <a:ext cx="1657350" cy="144462"/>
          </a:xfrm>
          <a:prstGeom prst="leftArrow">
            <a:avLst>
              <a:gd name="adj1" fmla="val 50000"/>
              <a:gd name="adj2" fmla="val 286814"/>
            </a:avLst>
          </a:prstGeom>
          <a:solidFill>
            <a:schemeClr val="accent1"/>
          </a:solidFill>
          <a:ln w="9525">
            <a:solidFill>
              <a:schemeClr val="tx1"/>
            </a:solidFill>
            <a:miter lim="800000"/>
            <a:headEnd/>
            <a:tailEnd/>
          </a:ln>
        </p:spPr>
        <p:txBody>
          <a:bodyPr wrap="none" anchor="ctr"/>
          <a:lstStyle/>
          <a:p>
            <a:endParaRPr lang="lv-LV"/>
          </a:p>
        </p:txBody>
      </p:sp>
      <p:sp>
        <p:nvSpPr>
          <p:cNvPr id="18444" name="Oval 12"/>
          <p:cNvSpPr>
            <a:spLocks noChangeArrowheads="1"/>
          </p:cNvSpPr>
          <p:nvPr/>
        </p:nvSpPr>
        <p:spPr bwMode="auto">
          <a:xfrm>
            <a:off x="8459788" y="5013325"/>
            <a:ext cx="287337" cy="266700"/>
          </a:xfrm>
          <a:prstGeom prst="ellipse">
            <a:avLst/>
          </a:prstGeom>
          <a:noFill/>
          <a:ln w="28575">
            <a:solidFill>
              <a:srgbClr val="000099"/>
            </a:solidFill>
            <a:round/>
            <a:headEnd/>
            <a:tailEnd/>
          </a:ln>
        </p:spPr>
        <p:txBody>
          <a:bodyPr wrap="none" anchor="ctr"/>
          <a:lstStyle/>
          <a:p>
            <a:endParaRPr lang="lv-LV"/>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ph type="title"/>
          </p:nvPr>
        </p:nvSpPr>
        <p:spPr bwMode="auto">
          <a:xfrm>
            <a:off x="468313" y="115888"/>
            <a:ext cx="8229600" cy="703262"/>
          </a:xfrm>
          <a:noFill/>
          <a:ln>
            <a:miter lim="800000"/>
            <a:headEnd/>
            <a:tailEnd/>
          </a:ln>
        </p:spPr>
        <p:txBody>
          <a:bodyPr vert="horz" wrap="square" lIns="91440" tIns="45720" rIns="91440" bIns="45720" numCol="1" anchor="t" anchorCtr="0" compatLnSpc="1">
            <a:prstTxWarp prst="textNoShape">
              <a:avLst/>
            </a:prstTxWarp>
          </a:bodyPr>
          <a:lstStyle/>
          <a:p>
            <a:r>
              <a:rPr lang="lv-LV" sz="4800" smtClean="0">
                <a:solidFill>
                  <a:srgbClr val="CC3300"/>
                </a:solidFill>
                <a:latin typeface="Comic Sans MS" pitchFamily="66" charset="0"/>
              </a:rPr>
              <a:t>Vecums = augsts risks</a:t>
            </a:r>
            <a:endParaRPr lang="en-US" sz="4800" smtClean="0">
              <a:solidFill>
                <a:srgbClr val="CC3300"/>
              </a:solidFill>
              <a:latin typeface="Comic Sans MS" pitchFamily="66" charset="0"/>
            </a:endParaRPr>
          </a:p>
        </p:txBody>
      </p:sp>
      <p:sp>
        <p:nvSpPr>
          <p:cNvPr id="19459" name="Line 3"/>
          <p:cNvSpPr>
            <a:spLocks noChangeShapeType="1"/>
          </p:cNvSpPr>
          <p:nvPr/>
        </p:nvSpPr>
        <p:spPr bwMode="auto">
          <a:xfrm flipH="1">
            <a:off x="3779838" y="404813"/>
            <a:ext cx="215900" cy="360362"/>
          </a:xfrm>
          <a:prstGeom prst="line">
            <a:avLst/>
          </a:prstGeom>
          <a:noFill/>
          <a:ln w="57150">
            <a:solidFill>
              <a:srgbClr val="003F72"/>
            </a:solidFill>
            <a:round/>
            <a:headEnd/>
            <a:tailEnd/>
          </a:ln>
        </p:spPr>
        <p:txBody>
          <a:bodyPr/>
          <a:lstStyle/>
          <a:p>
            <a:endParaRPr lang="lv-LV"/>
          </a:p>
        </p:txBody>
      </p:sp>
      <p:sp>
        <p:nvSpPr>
          <p:cNvPr id="19460" name="Text Box 4"/>
          <p:cNvSpPr txBox="1">
            <a:spLocks noChangeArrowheads="1"/>
          </p:cNvSpPr>
          <p:nvPr/>
        </p:nvSpPr>
        <p:spPr bwMode="auto">
          <a:xfrm>
            <a:off x="1763713" y="3933825"/>
            <a:ext cx="2159000" cy="366713"/>
          </a:xfrm>
          <a:prstGeom prst="rect">
            <a:avLst/>
          </a:prstGeom>
          <a:noFill/>
          <a:ln w="9525">
            <a:noFill/>
            <a:miter lim="800000"/>
            <a:headEnd/>
            <a:tailEnd/>
          </a:ln>
        </p:spPr>
        <p:txBody>
          <a:bodyPr>
            <a:spAutoFit/>
          </a:bodyPr>
          <a:lstStyle/>
          <a:p>
            <a:pPr eaLnBrk="0" hangingPunct="0">
              <a:spcBef>
                <a:spcPct val="50000"/>
              </a:spcBef>
            </a:pPr>
            <a:r>
              <a:rPr lang="lv-LV" b="1">
                <a:solidFill>
                  <a:schemeClr val="bg2"/>
                </a:solidFill>
              </a:rPr>
              <a:t>ZEMS RISKS</a:t>
            </a:r>
            <a:endParaRPr lang="en-US" b="1">
              <a:solidFill>
                <a:schemeClr val="bg2"/>
              </a:solidFill>
            </a:endParaRPr>
          </a:p>
        </p:txBody>
      </p:sp>
      <p:sp>
        <p:nvSpPr>
          <p:cNvPr id="19461" name="Text Box 5"/>
          <p:cNvSpPr txBox="1">
            <a:spLocks noChangeArrowheads="1"/>
          </p:cNvSpPr>
          <p:nvPr/>
        </p:nvSpPr>
        <p:spPr bwMode="auto">
          <a:xfrm>
            <a:off x="1692275" y="5516563"/>
            <a:ext cx="2159000" cy="366712"/>
          </a:xfrm>
          <a:prstGeom prst="rect">
            <a:avLst/>
          </a:prstGeom>
          <a:noFill/>
          <a:ln w="9525">
            <a:noFill/>
            <a:miter lim="800000"/>
            <a:headEnd/>
            <a:tailEnd/>
          </a:ln>
        </p:spPr>
        <p:txBody>
          <a:bodyPr>
            <a:spAutoFit/>
          </a:bodyPr>
          <a:lstStyle/>
          <a:p>
            <a:pPr eaLnBrk="0" hangingPunct="0">
              <a:spcBef>
                <a:spcPct val="50000"/>
              </a:spcBef>
            </a:pPr>
            <a:r>
              <a:rPr lang="lv-LV" b="1">
                <a:solidFill>
                  <a:schemeClr val="bg2"/>
                </a:solidFill>
              </a:rPr>
              <a:t>AUGSTS RISKS</a:t>
            </a:r>
            <a:endParaRPr lang="en-US" b="1">
              <a:solidFill>
                <a:schemeClr val="bg2"/>
              </a:solidFill>
            </a:endParaRPr>
          </a:p>
        </p:txBody>
      </p:sp>
      <p:sp>
        <p:nvSpPr>
          <p:cNvPr id="19462" name="Text Box 6"/>
          <p:cNvSpPr txBox="1">
            <a:spLocks noChangeArrowheads="1"/>
          </p:cNvSpPr>
          <p:nvPr/>
        </p:nvSpPr>
        <p:spPr bwMode="auto">
          <a:xfrm>
            <a:off x="1403350" y="4868863"/>
            <a:ext cx="1223963" cy="366712"/>
          </a:xfrm>
          <a:prstGeom prst="rect">
            <a:avLst/>
          </a:prstGeom>
          <a:noFill/>
          <a:ln w="9525">
            <a:noFill/>
            <a:miter lim="800000"/>
            <a:headEnd/>
            <a:tailEnd/>
          </a:ln>
        </p:spPr>
        <p:txBody>
          <a:bodyPr>
            <a:spAutoFit/>
          </a:bodyPr>
          <a:lstStyle/>
          <a:p>
            <a:pPr eaLnBrk="0" hangingPunct="0">
              <a:spcBef>
                <a:spcPct val="50000"/>
              </a:spcBef>
            </a:pPr>
            <a:r>
              <a:rPr lang="lv-LV" b="1">
                <a:solidFill>
                  <a:srgbClr val="003E73"/>
                </a:solidFill>
              </a:rPr>
              <a:t>&lt; 65 gadi</a:t>
            </a:r>
            <a:endParaRPr lang="en-US" b="1">
              <a:solidFill>
                <a:srgbClr val="003E73"/>
              </a:solidFill>
            </a:endParaRPr>
          </a:p>
        </p:txBody>
      </p:sp>
      <p:sp>
        <p:nvSpPr>
          <p:cNvPr id="19463" name="Text Box 7"/>
          <p:cNvSpPr txBox="1">
            <a:spLocks noChangeArrowheads="1"/>
          </p:cNvSpPr>
          <p:nvPr/>
        </p:nvSpPr>
        <p:spPr bwMode="auto">
          <a:xfrm>
            <a:off x="3779838" y="4941888"/>
            <a:ext cx="1223962" cy="366712"/>
          </a:xfrm>
          <a:prstGeom prst="rect">
            <a:avLst/>
          </a:prstGeom>
          <a:noFill/>
          <a:ln w="9525">
            <a:noFill/>
            <a:miter lim="800000"/>
            <a:headEnd/>
            <a:tailEnd/>
          </a:ln>
        </p:spPr>
        <p:txBody>
          <a:bodyPr>
            <a:spAutoFit/>
          </a:bodyPr>
          <a:lstStyle/>
          <a:p>
            <a:pPr eaLnBrk="0" hangingPunct="0">
              <a:spcBef>
                <a:spcPct val="50000"/>
              </a:spcBef>
            </a:pPr>
            <a:r>
              <a:rPr lang="lv-LV" b="1">
                <a:solidFill>
                  <a:srgbClr val="003E73"/>
                </a:solidFill>
              </a:rPr>
              <a:t>70 gadi</a:t>
            </a:r>
            <a:endParaRPr lang="en-US" b="1">
              <a:solidFill>
                <a:srgbClr val="003E73"/>
              </a:solidFill>
            </a:endParaRPr>
          </a:p>
        </p:txBody>
      </p:sp>
      <p:sp>
        <p:nvSpPr>
          <p:cNvPr id="19464" name="Text Box 8"/>
          <p:cNvSpPr txBox="1">
            <a:spLocks noChangeArrowheads="1"/>
          </p:cNvSpPr>
          <p:nvPr/>
        </p:nvSpPr>
        <p:spPr bwMode="auto">
          <a:xfrm>
            <a:off x="6084888" y="4941888"/>
            <a:ext cx="1223962" cy="366712"/>
          </a:xfrm>
          <a:prstGeom prst="rect">
            <a:avLst/>
          </a:prstGeom>
          <a:noFill/>
          <a:ln w="9525">
            <a:noFill/>
            <a:miter lim="800000"/>
            <a:headEnd/>
            <a:tailEnd/>
          </a:ln>
        </p:spPr>
        <p:txBody>
          <a:bodyPr>
            <a:spAutoFit/>
          </a:bodyPr>
          <a:lstStyle/>
          <a:p>
            <a:pPr eaLnBrk="0" hangingPunct="0">
              <a:spcBef>
                <a:spcPct val="50000"/>
              </a:spcBef>
            </a:pPr>
            <a:r>
              <a:rPr lang="lv-LV" b="1">
                <a:solidFill>
                  <a:srgbClr val="003E73"/>
                </a:solidFill>
              </a:rPr>
              <a:t>&gt; 75 gadi</a:t>
            </a:r>
            <a:endParaRPr lang="en-US" b="1">
              <a:solidFill>
                <a:srgbClr val="003E73"/>
              </a:solidFill>
            </a:endParaRPr>
          </a:p>
        </p:txBody>
      </p:sp>
      <p:sp>
        <p:nvSpPr>
          <p:cNvPr id="19465" name="Text Box 9"/>
          <p:cNvSpPr txBox="1">
            <a:spLocks noChangeArrowheads="1"/>
          </p:cNvSpPr>
          <p:nvPr/>
        </p:nvSpPr>
        <p:spPr bwMode="auto">
          <a:xfrm rot="-5400000">
            <a:off x="-318293" y="3353593"/>
            <a:ext cx="2806700" cy="366713"/>
          </a:xfrm>
          <a:prstGeom prst="rect">
            <a:avLst/>
          </a:prstGeom>
          <a:noFill/>
          <a:ln w="9525">
            <a:noFill/>
            <a:miter lim="800000"/>
            <a:headEnd/>
            <a:tailEnd/>
          </a:ln>
        </p:spPr>
        <p:txBody>
          <a:bodyPr>
            <a:spAutoFit/>
          </a:bodyPr>
          <a:lstStyle/>
          <a:p>
            <a:pPr eaLnBrk="0" hangingPunct="0">
              <a:spcBef>
                <a:spcPct val="50000"/>
              </a:spcBef>
            </a:pPr>
            <a:r>
              <a:rPr lang="lv-LV" b="1">
                <a:solidFill>
                  <a:srgbClr val="003E73"/>
                </a:solidFill>
              </a:rPr>
              <a:t>Pacientu daudzums %</a:t>
            </a:r>
            <a:endParaRPr lang="en-US" b="1">
              <a:solidFill>
                <a:srgbClr val="003E73"/>
              </a:solidFill>
            </a:endParaRPr>
          </a:p>
        </p:txBody>
      </p:sp>
      <p:sp>
        <p:nvSpPr>
          <p:cNvPr id="19466" name="AutoShape 10"/>
          <p:cNvSpPr>
            <a:spLocks noChangeArrowheads="1"/>
          </p:cNvSpPr>
          <p:nvPr/>
        </p:nvSpPr>
        <p:spPr bwMode="auto">
          <a:xfrm>
            <a:off x="1619250" y="2924175"/>
            <a:ext cx="5545138" cy="1152525"/>
          </a:xfrm>
          <a:prstGeom prst="rtTriangle">
            <a:avLst/>
          </a:prstGeom>
          <a:solidFill>
            <a:srgbClr val="FFFF00"/>
          </a:solidFill>
          <a:ln w="9525">
            <a:solidFill>
              <a:srgbClr val="FFFF00"/>
            </a:solidFill>
            <a:miter lim="800000"/>
            <a:headEnd/>
            <a:tailEnd/>
          </a:ln>
        </p:spPr>
        <p:txBody>
          <a:bodyPr wrap="none" anchor="ctr"/>
          <a:lstStyle/>
          <a:p>
            <a:endParaRPr lang="lv-LV"/>
          </a:p>
        </p:txBody>
      </p:sp>
      <p:sp>
        <p:nvSpPr>
          <p:cNvPr id="19467" name="AutoShape 11"/>
          <p:cNvSpPr>
            <a:spLocks noChangeArrowheads="1"/>
          </p:cNvSpPr>
          <p:nvPr/>
        </p:nvSpPr>
        <p:spPr bwMode="auto">
          <a:xfrm rot="10800000">
            <a:off x="1619250" y="2924175"/>
            <a:ext cx="5545138" cy="1152525"/>
          </a:xfrm>
          <a:prstGeom prst="rtTriangle">
            <a:avLst/>
          </a:prstGeom>
          <a:solidFill>
            <a:srgbClr val="FF0000"/>
          </a:solidFill>
          <a:ln w="9525">
            <a:noFill/>
            <a:miter lim="800000"/>
            <a:headEnd/>
            <a:tailEnd/>
          </a:ln>
        </p:spPr>
        <p:txBody>
          <a:bodyPr wrap="none" anchor="ctr"/>
          <a:lstStyle/>
          <a:p>
            <a:endParaRPr lang="lv-LV"/>
          </a:p>
        </p:txBody>
      </p:sp>
      <p:sp>
        <p:nvSpPr>
          <p:cNvPr id="19468" name="Rectangle 12"/>
          <p:cNvSpPr>
            <a:spLocks noChangeArrowheads="1"/>
          </p:cNvSpPr>
          <p:nvPr/>
        </p:nvSpPr>
        <p:spPr bwMode="auto">
          <a:xfrm>
            <a:off x="1619250" y="2492375"/>
            <a:ext cx="5545138" cy="430213"/>
          </a:xfrm>
          <a:prstGeom prst="rect">
            <a:avLst/>
          </a:prstGeom>
          <a:solidFill>
            <a:srgbClr val="FF0000"/>
          </a:solidFill>
          <a:ln w="9525">
            <a:solidFill>
              <a:srgbClr val="FF4747"/>
            </a:solidFill>
            <a:miter lim="800000"/>
            <a:headEnd/>
            <a:tailEnd/>
          </a:ln>
        </p:spPr>
        <p:txBody>
          <a:bodyPr wrap="none" anchor="ctr"/>
          <a:lstStyle/>
          <a:p>
            <a:endParaRPr lang="lv-LV"/>
          </a:p>
        </p:txBody>
      </p:sp>
      <p:sp>
        <p:nvSpPr>
          <p:cNvPr id="19469" name="Rectangle 13"/>
          <p:cNvSpPr>
            <a:spLocks noChangeArrowheads="1"/>
          </p:cNvSpPr>
          <p:nvPr/>
        </p:nvSpPr>
        <p:spPr bwMode="auto">
          <a:xfrm>
            <a:off x="1619250" y="4076700"/>
            <a:ext cx="5545138" cy="576263"/>
          </a:xfrm>
          <a:prstGeom prst="rect">
            <a:avLst/>
          </a:prstGeom>
          <a:solidFill>
            <a:srgbClr val="FFFF00"/>
          </a:solidFill>
          <a:ln w="9525">
            <a:solidFill>
              <a:srgbClr val="FFFF00"/>
            </a:solidFill>
            <a:miter lim="800000"/>
            <a:headEnd/>
            <a:tailEnd/>
          </a:ln>
        </p:spPr>
        <p:txBody>
          <a:bodyPr wrap="none" anchor="ctr"/>
          <a:lstStyle/>
          <a:p>
            <a:endParaRPr lang="lv-LV"/>
          </a:p>
        </p:txBody>
      </p:sp>
      <p:sp>
        <p:nvSpPr>
          <p:cNvPr id="19470" name="Text Box 14"/>
          <p:cNvSpPr txBox="1">
            <a:spLocks noChangeArrowheads="1"/>
          </p:cNvSpPr>
          <p:nvPr/>
        </p:nvSpPr>
        <p:spPr bwMode="auto">
          <a:xfrm>
            <a:off x="1908175" y="4005263"/>
            <a:ext cx="2159000" cy="457200"/>
          </a:xfrm>
          <a:prstGeom prst="rect">
            <a:avLst/>
          </a:prstGeom>
          <a:noFill/>
          <a:ln w="9525">
            <a:noFill/>
            <a:miter lim="800000"/>
            <a:headEnd/>
            <a:tailEnd/>
          </a:ln>
        </p:spPr>
        <p:txBody>
          <a:bodyPr>
            <a:spAutoFit/>
          </a:bodyPr>
          <a:lstStyle/>
          <a:p>
            <a:pPr eaLnBrk="0" hangingPunct="0">
              <a:spcBef>
                <a:spcPct val="50000"/>
              </a:spcBef>
            </a:pPr>
            <a:r>
              <a:rPr lang="lv-LV" sz="2400" b="1">
                <a:solidFill>
                  <a:srgbClr val="003E73"/>
                </a:solidFill>
              </a:rPr>
              <a:t>ZEMS RISKS</a:t>
            </a:r>
            <a:endParaRPr lang="en-US" sz="2400" b="1">
              <a:solidFill>
                <a:srgbClr val="003E73"/>
              </a:solidFill>
            </a:endParaRPr>
          </a:p>
        </p:txBody>
      </p:sp>
      <p:sp>
        <p:nvSpPr>
          <p:cNvPr id="19471" name="Text Box 15"/>
          <p:cNvSpPr txBox="1">
            <a:spLocks noChangeArrowheads="1"/>
          </p:cNvSpPr>
          <p:nvPr/>
        </p:nvSpPr>
        <p:spPr bwMode="auto">
          <a:xfrm>
            <a:off x="3995738" y="2781300"/>
            <a:ext cx="2519362" cy="457200"/>
          </a:xfrm>
          <a:prstGeom prst="rect">
            <a:avLst/>
          </a:prstGeom>
          <a:noFill/>
          <a:ln w="9525">
            <a:noFill/>
            <a:miter lim="800000"/>
            <a:headEnd/>
            <a:tailEnd/>
          </a:ln>
        </p:spPr>
        <p:txBody>
          <a:bodyPr>
            <a:spAutoFit/>
          </a:bodyPr>
          <a:lstStyle/>
          <a:p>
            <a:pPr eaLnBrk="0" hangingPunct="0">
              <a:spcBef>
                <a:spcPct val="50000"/>
              </a:spcBef>
            </a:pPr>
            <a:r>
              <a:rPr lang="lv-LV" sz="2400" b="1">
                <a:solidFill>
                  <a:schemeClr val="bg2"/>
                </a:solidFill>
              </a:rPr>
              <a:t>AUGSTS RISKS</a:t>
            </a:r>
            <a:endParaRPr lang="en-US" sz="2400" b="1">
              <a:solidFill>
                <a:schemeClr val="bg2"/>
              </a:solidFill>
            </a:endParaRPr>
          </a:p>
        </p:txBody>
      </p:sp>
      <p:sp>
        <p:nvSpPr>
          <p:cNvPr id="19472" name="AutoShape 16"/>
          <p:cNvSpPr>
            <a:spLocks noChangeArrowheads="1"/>
          </p:cNvSpPr>
          <p:nvPr/>
        </p:nvSpPr>
        <p:spPr bwMode="auto">
          <a:xfrm rot="716372">
            <a:off x="1547813" y="3357563"/>
            <a:ext cx="5692775" cy="288925"/>
          </a:xfrm>
          <a:prstGeom prst="rightArrow">
            <a:avLst>
              <a:gd name="adj1" fmla="val 50000"/>
              <a:gd name="adj2" fmla="val 492582"/>
            </a:avLst>
          </a:prstGeom>
          <a:solidFill>
            <a:schemeClr val="accent1"/>
          </a:solidFill>
          <a:ln w="9525">
            <a:solidFill>
              <a:schemeClr val="tx1"/>
            </a:solidFill>
            <a:miter lim="800000"/>
            <a:headEnd/>
            <a:tailEnd/>
          </a:ln>
        </p:spPr>
        <p:txBody>
          <a:bodyPr wrap="none" anchor="ctr"/>
          <a:lstStyle/>
          <a:p>
            <a:endParaRPr lang="lv-LV"/>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284663" y="3068638"/>
            <a:ext cx="4248150" cy="2771775"/>
          </a:xfrm>
          <a:prstGeom prst="rect">
            <a:avLst/>
          </a:prstGeom>
          <a:noFill/>
          <a:ln w="9525">
            <a:noFill/>
            <a:miter lim="800000"/>
            <a:headEnd/>
            <a:tailEnd/>
          </a:ln>
        </p:spPr>
        <p:txBody>
          <a:bodyPr>
            <a:spAutoFit/>
          </a:bodyPr>
          <a:lstStyle/>
          <a:p>
            <a:pPr algn="ctr" eaLnBrk="0" hangingPunct="0">
              <a:spcBef>
                <a:spcPct val="50000"/>
              </a:spcBef>
            </a:pPr>
            <a:r>
              <a:rPr lang="lv-LV" sz="4400" b="1">
                <a:solidFill>
                  <a:srgbClr val="990000"/>
                </a:solidFill>
                <a:latin typeface="Comic Sans MS" pitchFamily="66" charset="0"/>
              </a:rPr>
              <a:t>VECUMS</a:t>
            </a:r>
          </a:p>
          <a:p>
            <a:pPr algn="ctr" eaLnBrk="0" hangingPunct="0">
              <a:spcBef>
                <a:spcPct val="50000"/>
              </a:spcBef>
            </a:pPr>
            <a:r>
              <a:rPr lang="lv-LV" sz="4400" b="1">
                <a:solidFill>
                  <a:srgbClr val="990000"/>
                </a:solidFill>
                <a:latin typeface="Comic Sans MS" pitchFamily="66" charset="0"/>
              </a:rPr>
              <a:t> UN </a:t>
            </a:r>
          </a:p>
          <a:p>
            <a:pPr algn="ctr" eaLnBrk="0" hangingPunct="0">
              <a:spcBef>
                <a:spcPct val="50000"/>
              </a:spcBef>
            </a:pPr>
            <a:r>
              <a:rPr lang="lv-LV" sz="4400" b="1">
                <a:solidFill>
                  <a:srgbClr val="990000"/>
                </a:solidFill>
                <a:latin typeface="Comic Sans MS" pitchFamily="66" charset="0"/>
              </a:rPr>
              <a:t>ASINSVADI</a:t>
            </a:r>
            <a:endParaRPr lang="en-US" sz="4400" b="1">
              <a:solidFill>
                <a:srgbClr val="990000"/>
              </a:solidFill>
              <a:latin typeface="Comic Sans MS" pitchFamily="66" charset="0"/>
            </a:endParaRPr>
          </a:p>
        </p:txBody>
      </p:sp>
      <p:pic>
        <p:nvPicPr>
          <p:cNvPr id="20483" name="Picture 3" descr="arteries_veins_01"/>
          <p:cNvPicPr>
            <a:picLocks noChangeAspect="1" noChangeArrowheads="1"/>
          </p:cNvPicPr>
          <p:nvPr/>
        </p:nvPicPr>
        <p:blipFill>
          <a:blip r:embed="rId2" cstate="print"/>
          <a:srcRect/>
          <a:stretch>
            <a:fillRect/>
          </a:stretch>
        </p:blipFill>
        <p:spPr bwMode="auto">
          <a:xfrm>
            <a:off x="0" y="0"/>
            <a:ext cx="3524250" cy="3810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bwMode="auto">
          <a:xfrm>
            <a:off x="457200" y="274638"/>
            <a:ext cx="8229600" cy="630237"/>
          </a:xfrm>
          <a:prstGeom prst="rect">
            <a:avLst/>
          </a:prstGeom>
          <a:noFill/>
          <a:ln>
            <a:miter lim="800000"/>
            <a:headEnd/>
            <a:tailEnd/>
          </a:ln>
        </p:spPr>
        <p:txBody>
          <a:bodyPr anchor="ctr"/>
          <a:lstStyle/>
          <a:p>
            <a:r>
              <a:rPr lang="lv-LV" smtClean="0">
                <a:solidFill>
                  <a:srgbClr val="CC3300"/>
                </a:solidFill>
                <a:latin typeface="Comic Sans MS" pitchFamily="66" charset="0"/>
              </a:rPr>
              <a:t>Vecums un artērijas</a:t>
            </a:r>
            <a:endParaRPr lang="en-US" smtClean="0">
              <a:solidFill>
                <a:srgbClr val="CC3300"/>
              </a:solidFill>
              <a:latin typeface="Comic Sans MS" pitchFamily="66" charset="0"/>
            </a:endParaRPr>
          </a:p>
        </p:txBody>
      </p:sp>
      <p:sp>
        <p:nvSpPr>
          <p:cNvPr id="21507" name="Rectangle 3"/>
          <p:cNvSpPr>
            <a:spLocks noGrp="1" noChangeArrowheads="1"/>
          </p:cNvSpPr>
          <p:nvPr>
            <p:ph type="body" idx="4294967295"/>
          </p:nvPr>
        </p:nvSpPr>
        <p:spPr bwMode="auto">
          <a:xfrm>
            <a:off x="179388" y="1052513"/>
            <a:ext cx="8964612" cy="5616575"/>
          </a:xfrm>
          <a:prstGeom prst="rect">
            <a:avLst/>
          </a:prstGeom>
          <a:noFill/>
          <a:ln>
            <a:miter lim="800000"/>
            <a:headEnd/>
            <a:tailEnd/>
          </a:ln>
        </p:spPr>
        <p:txBody>
          <a:bodyPr/>
          <a:lstStyle/>
          <a:p>
            <a:pPr marL="609600" indent="-609600">
              <a:buClr>
                <a:srgbClr val="FF3300"/>
              </a:buClr>
              <a:buFont typeface="Webdings" pitchFamily="18" charset="2"/>
              <a:buChar char="Y"/>
            </a:pPr>
            <a:r>
              <a:rPr lang="lv-LV" sz="2800" smtClean="0">
                <a:solidFill>
                  <a:srgbClr val="000066"/>
                </a:solidFill>
                <a:latin typeface="Arial" charset="0"/>
              </a:rPr>
              <a:t>“Cilvēks ir tik vecs, cik vecas ir viņa artērijas”</a:t>
            </a:r>
          </a:p>
          <a:p>
            <a:pPr marL="609600" indent="-609600">
              <a:buClr>
                <a:srgbClr val="FF3300"/>
              </a:buClr>
              <a:buFont typeface="Webdings" pitchFamily="18" charset="2"/>
              <a:buChar char="Y"/>
            </a:pPr>
            <a:r>
              <a:rPr lang="lv-LV" sz="2800" smtClean="0">
                <a:solidFill>
                  <a:srgbClr val="000066"/>
                </a:solidFill>
                <a:latin typeface="Arial" charset="0"/>
              </a:rPr>
              <a:t>Divi artēriju pārmaiņu veidi novecojot:</a:t>
            </a:r>
          </a:p>
          <a:p>
            <a:pPr marL="1371600" lvl="2" indent="-457200">
              <a:buClr>
                <a:srgbClr val="66FFFF"/>
              </a:buClr>
              <a:buFont typeface="Webdings" pitchFamily="18" charset="2"/>
              <a:buNone/>
            </a:pPr>
            <a:r>
              <a:rPr lang="lv-LV" sz="1800" b="1" smtClean="0">
                <a:solidFill>
                  <a:srgbClr val="CC3300"/>
                </a:solidFill>
                <a:latin typeface="Arial" charset="0"/>
              </a:rPr>
              <a:t>1. </a:t>
            </a:r>
            <a:r>
              <a:rPr lang="lv-LV" sz="1800" b="1" smtClean="0">
                <a:solidFill>
                  <a:schemeClr val="hlink"/>
                </a:solidFill>
                <a:latin typeface="Arial" charset="0"/>
              </a:rPr>
              <a:t>Ar vecumu saistītā medijas deģenerācija un skleroze</a:t>
            </a:r>
          </a:p>
          <a:p>
            <a:pPr marL="2209800" lvl="4" indent="-381000">
              <a:buClr>
                <a:srgbClr val="003E73"/>
              </a:buClr>
              <a:buFont typeface="Wingdings" pitchFamily="2" charset="2"/>
              <a:buChar char="Ä"/>
            </a:pPr>
            <a:r>
              <a:rPr lang="lv-LV" sz="1800" b="1" smtClean="0">
                <a:solidFill>
                  <a:srgbClr val="990000"/>
                </a:solidFill>
                <a:latin typeface="Arial" charset="0"/>
              </a:rPr>
              <a:t>G.k. veicina artēriju sieniņas blīvuma un stīvuma palielināšanos</a:t>
            </a:r>
          </a:p>
          <a:p>
            <a:pPr marL="1371600" lvl="2" indent="-457200">
              <a:buClr>
                <a:srgbClr val="003E73"/>
              </a:buClr>
              <a:buFont typeface="Webdings" pitchFamily="18" charset="2"/>
              <a:buNone/>
            </a:pPr>
            <a:r>
              <a:rPr lang="lv-LV" sz="1800" b="1" smtClean="0">
                <a:solidFill>
                  <a:srgbClr val="990000"/>
                </a:solidFill>
                <a:latin typeface="Arial" charset="0"/>
              </a:rPr>
              <a:t>2. </a:t>
            </a:r>
            <a:r>
              <a:rPr lang="lv-LV" sz="1800" b="1" smtClean="0">
                <a:solidFill>
                  <a:schemeClr val="hlink"/>
                </a:solidFill>
                <a:latin typeface="Arial" charset="0"/>
              </a:rPr>
              <a:t>Aterosklerotisks process intimā</a:t>
            </a:r>
          </a:p>
          <a:p>
            <a:pPr marL="2209800" lvl="4" indent="-381000">
              <a:buClr>
                <a:srgbClr val="003E73"/>
              </a:buClr>
              <a:buFont typeface="Wingdings" pitchFamily="2" charset="2"/>
              <a:buChar char="Ä"/>
            </a:pPr>
            <a:r>
              <a:rPr lang="lv-LV" sz="1800" b="1" smtClean="0">
                <a:solidFill>
                  <a:srgbClr val="990000"/>
                </a:solidFill>
                <a:latin typeface="Arial" charset="0"/>
              </a:rPr>
              <a:t>Saistīts ar endotēlija bojājumu (arī novecošanos)</a:t>
            </a:r>
          </a:p>
          <a:p>
            <a:pPr marL="2209800" lvl="4" indent="-381000">
              <a:buClr>
                <a:srgbClr val="003E73"/>
              </a:buClr>
              <a:buFont typeface="Wingdings" pitchFamily="2" charset="2"/>
              <a:buChar char="Ä"/>
            </a:pPr>
            <a:r>
              <a:rPr lang="lv-LV" sz="1800" b="1" smtClean="0">
                <a:solidFill>
                  <a:srgbClr val="990000"/>
                </a:solidFill>
                <a:latin typeface="Arial" charset="0"/>
              </a:rPr>
              <a:t>Veicina ne vien stīvuma palielināšanos, bet arī nosprostošanos (akūtu un hronisku)</a:t>
            </a:r>
          </a:p>
          <a:p>
            <a:pPr marL="609600" indent="-609600">
              <a:buClr>
                <a:srgbClr val="FF3300"/>
              </a:buClr>
              <a:buFont typeface="Webdings" pitchFamily="18" charset="2"/>
              <a:buChar char="Y"/>
            </a:pPr>
            <a:r>
              <a:rPr lang="lv-LV" sz="2800" smtClean="0">
                <a:solidFill>
                  <a:srgbClr val="000066"/>
                </a:solidFill>
                <a:latin typeface="Arial" charset="0"/>
              </a:rPr>
              <a:t>Hialīnā arterioloskleroze g.k. nieru un cerebrālās arteriolās saistībā ar CD un AH</a:t>
            </a:r>
            <a:endParaRPr lang="en-US" sz="2800" smtClean="0">
              <a:solidFill>
                <a:srgbClr val="000066"/>
              </a:solidFill>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VALVE"/>
          <p:cNvPicPr>
            <a:picLocks noChangeAspect="1" noChangeArrowheads="1"/>
          </p:cNvPicPr>
          <p:nvPr/>
        </p:nvPicPr>
        <p:blipFill>
          <a:blip r:embed="rId3" cstate="print"/>
          <a:srcRect/>
          <a:stretch>
            <a:fillRect/>
          </a:stretch>
        </p:blipFill>
        <p:spPr bwMode="auto">
          <a:xfrm>
            <a:off x="1476375" y="2133600"/>
            <a:ext cx="4392613" cy="2854325"/>
          </a:xfrm>
          <a:prstGeom prst="rect">
            <a:avLst/>
          </a:prstGeom>
          <a:noFill/>
          <a:ln w="9525">
            <a:noFill/>
            <a:miter lim="800000"/>
            <a:headEnd/>
            <a:tailEnd/>
          </a:ln>
        </p:spPr>
      </p:pic>
      <p:sp>
        <p:nvSpPr>
          <p:cNvPr id="22531" name="Rectangle 3"/>
          <p:cNvSpPr>
            <a:spLocks noGrp="1" noChangeArrowheads="1"/>
          </p:cNvSpPr>
          <p:nvPr>
            <p:ph type="title" idx="4294967295"/>
          </p:nvPr>
        </p:nvSpPr>
        <p:spPr bwMode="auto">
          <a:xfrm>
            <a:off x="1936750" y="342900"/>
            <a:ext cx="5686425" cy="519113"/>
          </a:xfrm>
          <a:prstGeom prst="rect">
            <a:avLst/>
          </a:prstGeom>
          <a:noFill/>
          <a:ln>
            <a:miter lim="800000"/>
            <a:headEnd/>
            <a:tailEnd/>
          </a:ln>
        </p:spPr>
        <p:txBody>
          <a:bodyPr anchor="ctr"/>
          <a:lstStyle/>
          <a:p>
            <a:r>
              <a:rPr lang="lv-LV" sz="2800" smtClean="0">
                <a:solidFill>
                  <a:srgbClr val="990000"/>
                </a:solidFill>
                <a:latin typeface="Comic Sans MS" pitchFamily="66" charset="0"/>
              </a:rPr>
              <a:t> ARTĒRIJAS SIENIŅA</a:t>
            </a:r>
            <a:endParaRPr lang="en-GB" sz="2800" smtClean="0">
              <a:solidFill>
                <a:srgbClr val="990000"/>
              </a:solidFill>
              <a:latin typeface="Comic Sans MS" pitchFamily="66" charset="0"/>
            </a:endParaRPr>
          </a:p>
        </p:txBody>
      </p:sp>
      <p:sp>
        <p:nvSpPr>
          <p:cNvPr id="159748" name="Rectangle 4"/>
          <p:cNvSpPr>
            <a:spLocks noChangeArrowheads="1"/>
          </p:cNvSpPr>
          <p:nvPr/>
        </p:nvSpPr>
        <p:spPr bwMode="auto">
          <a:xfrm>
            <a:off x="4067175" y="1700213"/>
            <a:ext cx="2200275" cy="393700"/>
          </a:xfrm>
          <a:prstGeom prst="rect">
            <a:avLst/>
          </a:prstGeom>
          <a:noFill/>
          <a:ln w="9525">
            <a:noFill/>
            <a:miter lim="800000"/>
            <a:headEnd/>
            <a:tailEnd/>
          </a:ln>
          <a:effectLst>
            <a:outerShdw dist="35921" dir="2700000" algn="ctr" rotWithShape="0">
              <a:schemeClr val="bg2"/>
            </a:outerShdw>
          </a:effectLst>
        </p:spPr>
        <p:txBody>
          <a:bodyPr wrap="none" lIns="90488" tIns="44450" rIns="90488" bIns="44450">
            <a:spAutoFit/>
          </a:bodyPr>
          <a:lstStyle/>
          <a:p>
            <a:pPr>
              <a:defRPr/>
            </a:pPr>
            <a:r>
              <a:rPr lang="lv-LV" sz="2000" b="1">
                <a:solidFill>
                  <a:srgbClr val="003F72"/>
                </a:solidFill>
                <a:latin typeface="Verdana" pitchFamily="34" charset="0"/>
              </a:rPr>
              <a:t>Adventīcija     </a:t>
            </a:r>
            <a:endParaRPr lang="en-GB" sz="2000" b="1">
              <a:solidFill>
                <a:srgbClr val="003F72"/>
              </a:solidFill>
              <a:latin typeface="Verdana" pitchFamily="34" charset="0"/>
            </a:endParaRPr>
          </a:p>
        </p:txBody>
      </p:sp>
      <p:sp>
        <p:nvSpPr>
          <p:cNvPr id="159749" name="Rectangle 5"/>
          <p:cNvSpPr>
            <a:spLocks noChangeArrowheads="1"/>
          </p:cNvSpPr>
          <p:nvPr/>
        </p:nvSpPr>
        <p:spPr bwMode="auto">
          <a:xfrm>
            <a:off x="4068763" y="2070100"/>
            <a:ext cx="1798637" cy="393700"/>
          </a:xfrm>
          <a:prstGeom prst="rect">
            <a:avLst/>
          </a:prstGeom>
          <a:noFill/>
          <a:ln w="9525">
            <a:noFill/>
            <a:miter lim="800000"/>
            <a:headEnd/>
            <a:tailEnd/>
          </a:ln>
          <a:effectLst>
            <a:outerShdw dist="35921" dir="2700000" algn="ctr" rotWithShape="0">
              <a:schemeClr val="bg2"/>
            </a:outerShdw>
          </a:effectLst>
        </p:spPr>
        <p:txBody>
          <a:bodyPr wrap="none" lIns="90488" tIns="44450" rIns="90488" bIns="44450">
            <a:spAutoFit/>
          </a:bodyPr>
          <a:lstStyle/>
          <a:p>
            <a:pPr>
              <a:defRPr/>
            </a:pPr>
            <a:r>
              <a:rPr lang="lv-LV" sz="2000" b="1">
                <a:solidFill>
                  <a:srgbClr val="003F72"/>
                </a:solidFill>
                <a:latin typeface="Verdana" pitchFamily="34" charset="0"/>
              </a:rPr>
              <a:t>Mēdija        </a:t>
            </a:r>
            <a:endParaRPr lang="en-GB" sz="2000" b="1">
              <a:solidFill>
                <a:srgbClr val="003F72"/>
              </a:solidFill>
              <a:latin typeface="Verdana" pitchFamily="34" charset="0"/>
            </a:endParaRPr>
          </a:p>
        </p:txBody>
      </p:sp>
      <p:sp>
        <p:nvSpPr>
          <p:cNvPr id="159750" name="Rectangle 6"/>
          <p:cNvSpPr>
            <a:spLocks noChangeArrowheads="1"/>
          </p:cNvSpPr>
          <p:nvPr/>
        </p:nvSpPr>
        <p:spPr bwMode="auto">
          <a:xfrm>
            <a:off x="4067175" y="2420938"/>
            <a:ext cx="1385888" cy="393700"/>
          </a:xfrm>
          <a:prstGeom prst="rect">
            <a:avLst/>
          </a:prstGeom>
          <a:noFill/>
          <a:ln w="9525">
            <a:noFill/>
            <a:miter lim="800000"/>
            <a:headEnd/>
            <a:tailEnd/>
          </a:ln>
          <a:effectLst>
            <a:outerShdw dist="35921" dir="2700000" algn="ctr" rotWithShape="0">
              <a:schemeClr val="bg2"/>
            </a:outerShdw>
          </a:effectLst>
        </p:spPr>
        <p:txBody>
          <a:bodyPr wrap="none" lIns="90488" tIns="44450" rIns="90488" bIns="44450">
            <a:spAutoFit/>
          </a:bodyPr>
          <a:lstStyle/>
          <a:p>
            <a:pPr>
              <a:defRPr/>
            </a:pPr>
            <a:r>
              <a:rPr lang="lv-LV" sz="2000" b="1">
                <a:solidFill>
                  <a:srgbClr val="003F72"/>
                </a:solidFill>
                <a:latin typeface="Verdana" pitchFamily="34" charset="0"/>
              </a:rPr>
              <a:t>Intīma   </a:t>
            </a:r>
            <a:endParaRPr lang="en-GB" sz="2000" b="1">
              <a:solidFill>
                <a:srgbClr val="003F72"/>
              </a:solidFill>
              <a:latin typeface="Verdana" pitchFamily="34" charset="0"/>
            </a:endParaRPr>
          </a:p>
        </p:txBody>
      </p:sp>
      <p:sp>
        <p:nvSpPr>
          <p:cNvPr id="159751" name="Line 7"/>
          <p:cNvSpPr>
            <a:spLocks noChangeShapeType="1"/>
          </p:cNvSpPr>
          <p:nvPr/>
        </p:nvSpPr>
        <p:spPr bwMode="auto">
          <a:xfrm flipV="1">
            <a:off x="3435350" y="1987550"/>
            <a:ext cx="596900" cy="444500"/>
          </a:xfrm>
          <a:prstGeom prst="line">
            <a:avLst/>
          </a:prstGeom>
          <a:noFill/>
          <a:ln w="12700">
            <a:solidFill>
              <a:schemeClr val="tx1"/>
            </a:solidFill>
            <a:round/>
            <a:headEnd type="none" w="sm" len="sm"/>
            <a:tailEnd type="none" w="sm" len="sm"/>
          </a:ln>
          <a:effectLst>
            <a:outerShdw dist="35921" dir="2700000" algn="ctr" rotWithShape="0">
              <a:schemeClr val="bg2"/>
            </a:outerShdw>
          </a:effectLst>
        </p:spPr>
        <p:txBody>
          <a:bodyPr wrap="none" anchor="ctr"/>
          <a:lstStyle/>
          <a:p>
            <a:pPr>
              <a:defRPr/>
            </a:pPr>
            <a:endParaRPr lang="lv-LV" sz="3200" b="1">
              <a:solidFill>
                <a:schemeClr val="bg2"/>
              </a:solidFill>
              <a:latin typeface="Comic Sans MS" pitchFamily="66" charset="0"/>
              <a:cs typeface="+mn-cs"/>
            </a:endParaRPr>
          </a:p>
        </p:txBody>
      </p:sp>
      <p:sp>
        <p:nvSpPr>
          <p:cNvPr id="159752" name="Line 8"/>
          <p:cNvSpPr>
            <a:spLocks noChangeShapeType="1"/>
          </p:cNvSpPr>
          <p:nvPr/>
        </p:nvSpPr>
        <p:spPr bwMode="auto">
          <a:xfrm flipV="1">
            <a:off x="3587750" y="2292350"/>
            <a:ext cx="444500" cy="292100"/>
          </a:xfrm>
          <a:prstGeom prst="line">
            <a:avLst/>
          </a:prstGeom>
          <a:noFill/>
          <a:ln w="12700">
            <a:solidFill>
              <a:schemeClr val="tx1"/>
            </a:solidFill>
            <a:round/>
            <a:headEnd type="none" w="sm" len="sm"/>
            <a:tailEnd type="none" w="sm" len="sm"/>
          </a:ln>
          <a:effectLst>
            <a:outerShdw dist="35921" dir="2700000" algn="ctr" rotWithShape="0">
              <a:schemeClr val="bg2"/>
            </a:outerShdw>
          </a:effectLst>
        </p:spPr>
        <p:txBody>
          <a:bodyPr wrap="none" anchor="ctr"/>
          <a:lstStyle/>
          <a:p>
            <a:pPr>
              <a:defRPr/>
            </a:pPr>
            <a:endParaRPr lang="lv-LV" sz="3200" b="1">
              <a:solidFill>
                <a:schemeClr val="bg2"/>
              </a:solidFill>
              <a:latin typeface="Comic Sans MS" pitchFamily="66" charset="0"/>
              <a:cs typeface="+mn-cs"/>
            </a:endParaRPr>
          </a:p>
        </p:txBody>
      </p:sp>
      <p:sp>
        <p:nvSpPr>
          <p:cNvPr id="159753" name="Line 9"/>
          <p:cNvSpPr>
            <a:spLocks noChangeShapeType="1"/>
          </p:cNvSpPr>
          <p:nvPr/>
        </p:nvSpPr>
        <p:spPr bwMode="auto">
          <a:xfrm flipV="1">
            <a:off x="3740150" y="2597150"/>
            <a:ext cx="292100" cy="139700"/>
          </a:xfrm>
          <a:prstGeom prst="line">
            <a:avLst/>
          </a:prstGeom>
          <a:noFill/>
          <a:ln w="12700">
            <a:solidFill>
              <a:schemeClr val="tx1"/>
            </a:solidFill>
            <a:round/>
            <a:headEnd type="none" w="sm" len="sm"/>
            <a:tailEnd type="none" w="sm" len="sm"/>
          </a:ln>
          <a:effectLst>
            <a:outerShdw dist="35921" dir="2700000" algn="ctr" rotWithShape="0">
              <a:schemeClr val="bg2"/>
            </a:outerShdw>
          </a:effectLst>
        </p:spPr>
        <p:txBody>
          <a:bodyPr wrap="none" anchor="ctr"/>
          <a:lstStyle/>
          <a:p>
            <a:pPr>
              <a:defRPr/>
            </a:pPr>
            <a:endParaRPr lang="lv-LV" sz="3200" b="1">
              <a:solidFill>
                <a:schemeClr val="bg2"/>
              </a:solidFill>
              <a:latin typeface="Comic Sans MS" pitchFamily="66" charset="0"/>
              <a:cs typeface="+mn-cs"/>
            </a:endParaRPr>
          </a:p>
        </p:txBody>
      </p:sp>
      <p:sp>
        <p:nvSpPr>
          <p:cNvPr id="159754" name="Line 10"/>
          <p:cNvSpPr>
            <a:spLocks noChangeShapeType="1"/>
          </p:cNvSpPr>
          <p:nvPr/>
        </p:nvSpPr>
        <p:spPr bwMode="auto">
          <a:xfrm flipV="1">
            <a:off x="4422775" y="2900363"/>
            <a:ext cx="979488" cy="1208087"/>
          </a:xfrm>
          <a:prstGeom prst="line">
            <a:avLst/>
          </a:prstGeom>
          <a:noFill/>
          <a:ln w="12700">
            <a:solidFill>
              <a:schemeClr val="tx1"/>
            </a:solidFill>
            <a:round/>
            <a:headEnd type="none" w="sm" len="sm"/>
            <a:tailEnd type="none" w="sm" len="sm"/>
          </a:ln>
          <a:effectLst>
            <a:outerShdw dist="35921" dir="2700000" algn="ctr" rotWithShape="0">
              <a:schemeClr val="bg2"/>
            </a:outerShdw>
          </a:effectLst>
        </p:spPr>
        <p:txBody>
          <a:bodyPr wrap="none" anchor="ctr"/>
          <a:lstStyle/>
          <a:p>
            <a:pPr>
              <a:defRPr/>
            </a:pPr>
            <a:endParaRPr lang="lv-LV" sz="3200" b="1">
              <a:solidFill>
                <a:schemeClr val="bg2"/>
              </a:solidFill>
              <a:latin typeface="Comic Sans MS" pitchFamily="66" charset="0"/>
              <a:cs typeface="+mn-cs"/>
            </a:endParaRPr>
          </a:p>
        </p:txBody>
      </p:sp>
      <p:sp>
        <p:nvSpPr>
          <p:cNvPr id="159755" name="Rectangle 11"/>
          <p:cNvSpPr>
            <a:spLocks noChangeArrowheads="1"/>
          </p:cNvSpPr>
          <p:nvPr/>
        </p:nvSpPr>
        <p:spPr bwMode="auto">
          <a:xfrm>
            <a:off x="5422900" y="2663825"/>
            <a:ext cx="1293813" cy="333375"/>
          </a:xfrm>
          <a:prstGeom prst="rect">
            <a:avLst/>
          </a:prstGeom>
          <a:noFill/>
          <a:ln w="9525">
            <a:noFill/>
            <a:miter lim="800000"/>
            <a:headEnd/>
            <a:tailEnd/>
          </a:ln>
          <a:effectLst>
            <a:outerShdw dist="35921" dir="2700000" algn="ctr" rotWithShape="0">
              <a:schemeClr val="bg2"/>
            </a:outerShdw>
          </a:effectLst>
        </p:spPr>
        <p:txBody>
          <a:bodyPr wrap="none" lIns="90488" tIns="44450" rIns="90488" bIns="44450">
            <a:spAutoFit/>
          </a:bodyPr>
          <a:lstStyle/>
          <a:p>
            <a:pPr>
              <a:defRPr/>
            </a:pPr>
            <a:r>
              <a:rPr lang="en-GB" sz="1600" b="1">
                <a:solidFill>
                  <a:srgbClr val="003F72"/>
                </a:solidFill>
                <a:latin typeface="Verdana" pitchFamily="34" charset="0"/>
              </a:rPr>
              <a:t>Endot</a:t>
            </a:r>
            <a:r>
              <a:rPr lang="lv-LV" sz="1600" b="1">
                <a:solidFill>
                  <a:srgbClr val="003F72"/>
                </a:solidFill>
                <a:latin typeface="Verdana" pitchFamily="34" charset="0"/>
              </a:rPr>
              <a:t>ēlijs</a:t>
            </a:r>
            <a:endParaRPr lang="en-GB" sz="1600" b="1">
              <a:solidFill>
                <a:srgbClr val="003F72"/>
              </a:solidFill>
              <a:latin typeface="Verdana" pitchFamily="34" charset="0"/>
            </a:endParaRPr>
          </a:p>
        </p:txBody>
      </p:sp>
      <p:sp>
        <p:nvSpPr>
          <p:cNvPr id="159756" name="Line 12"/>
          <p:cNvSpPr>
            <a:spLocks noChangeShapeType="1"/>
          </p:cNvSpPr>
          <p:nvPr/>
        </p:nvSpPr>
        <p:spPr bwMode="auto">
          <a:xfrm flipV="1">
            <a:off x="5148263" y="3357563"/>
            <a:ext cx="485775" cy="792162"/>
          </a:xfrm>
          <a:prstGeom prst="line">
            <a:avLst/>
          </a:prstGeom>
          <a:noFill/>
          <a:ln w="12700">
            <a:solidFill>
              <a:schemeClr val="tx1"/>
            </a:solidFill>
            <a:round/>
            <a:headEnd type="none" w="sm" len="sm"/>
            <a:tailEnd type="none" w="sm" len="sm"/>
          </a:ln>
          <a:effectLst>
            <a:outerShdw dist="35921" dir="2700000" algn="ctr" rotWithShape="0">
              <a:schemeClr val="bg2"/>
            </a:outerShdw>
          </a:effectLst>
        </p:spPr>
        <p:txBody>
          <a:bodyPr wrap="none" anchor="ctr"/>
          <a:lstStyle/>
          <a:p>
            <a:pPr>
              <a:defRPr/>
            </a:pPr>
            <a:endParaRPr lang="lv-LV" sz="3200" b="1">
              <a:solidFill>
                <a:schemeClr val="bg2"/>
              </a:solidFill>
              <a:latin typeface="Comic Sans MS" pitchFamily="66" charset="0"/>
              <a:cs typeface="+mn-cs"/>
            </a:endParaRPr>
          </a:p>
        </p:txBody>
      </p:sp>
      <p:sp>
        <p:nvSpPr>
          <p:cNvPr id="159757" name="Rectangle 13"/>
          <p:cNvSpPr>
            <a:spLocks noChangeArrowheads="1"/>
          </p:cNvSpPr>
          <p:nvPr/>
        </p:nvSpPr>
        <p:spPr bwMode="auto">
          <a:xfrm>
            <a:off x="5651500" y="3121025"/>
            <a:ext cx="3032125" cy="333375"/>
          </a:xfrm>
          <a:prstGeom prst="rect">
            <a:avLst/>
          </a:prstGeom>
          <a:noFill/>
          <a:ln w="9525">
            <a:noFill/>
            <a:miter lim="800000"/>
            <a:headEnd/>
            <a:tailEnd/>
          </a:ln>
          <a:effectLst>
            <a:outerShdw dist="35921" dir="2700000" algn="ctr" rotWithShape="0">
              <a:schemeClr val="bg2"/>
            </a:outerShdw>
          </a:effectLst>
        </p:spPr>
        <p:txBody>
          <a:bodyPr wrap="none" lIns="90488" tIns="44450" rIns="90488" bIns="44450">
            <a:spAutoFit/>
          </a:bodyPr>
          <a:lstStyle/>
          <a:p>
            <a:pPr>
              <a:defRPr/>
            </a:pPr>
            <a:r>
              <a:rPr lang="en-GB" sz="1600" b="1">
                <a:solidFill>
                  <a:srgbClr val="003F72"/>
                </a:solidFill>
                <a:latin typeface="Verdana" pitchFamily="34" charset="0"/>
              </a:rPr>
              <a:t>Subendot</a:t>
            </a:r>
            <a:r>
              <a:rPr lang="lv-LV" sz="1600" b="1">
                <a:solidFill>
                  <a:srgbClr val="003F72"/>
                </a:solidFill>
                <a:latin typeface="Verdana" pitchFamily="34" charset="0"/>
              </a:rPr>
              <a:t>eliālie</a:t>
            </a:r>
            <a:r>
              <a:rPr lang="en-GB" sz="1600" b="1">
                <a:solidFill>
                  <a:srgbClr val="003F72"/>
                </a:solidFill>
                <a:latin typeface="Verdana" pitchFamily="34" charset="0"/>
              </a:rPr>
              <a:t> </a:t>
            </a:r>
            <a:r>
              <a:rPr lang="lv-LV" sz="1600" b="1">
                <a:solidFill>
                  <a:srgbClr val="003F72"/>
                </a:solidFill>
                <a:latin typeface="Verdana" pitchFamily="34" charset="0"/>
              </a:rPr>
              <a:t>saistaudi</a:t>
            </a:r>
            <a:endParaRPr lang="en-GB" sz="1600" b="1">
              <a:solidFill>
                <a:srgbClr val="003F72"/>
              </a:solidFill>
              <a:latin typeface="Verdana" pitchFamily="34" charset="0"/>
            </a:endParaRPr>
          </a:p>
        </p:txBody>
      </p:sp>
      <p:sp>
        <p:nvSpPr>
          <p:cNvPr id="159758" name="Line 14"/>
          <p:cNvSpPr>
            <a:spLocks noChangeShapeType="1"/>
          </p:cNvSpPr>
          <p:nvPr/>
        </p:nvSpPr>
        <p:spPr bwMode="auto">
          <a:xfrm flipV="1">
            <a:off x="5435600" y="4271963"/>
            <a:ext cx="425450" cy="165100"/>
          </a:xfrm>
          <a:prstGeom prst="line">
            <a:avLst/>
          </a:prstGeom>
          <a:noFill/>
          <a:ln w="12700">
            <a:solidFill>
              <a:schemeClr val="tx1"/>
            </a:solidFill>
            <a:round/>
            <a:headEnd type="none" w="sm" len="sm"/>
            <a:tailEnd type="none" w="sm" len="sm"/>
          </a:ln>
          <a:effectLst>
            <a:outerShdw dist="35921" dir="2700000" algn="ctr" rotWithShape="0">
              <a:schemeClr val="bg2"/>
            </a:outerShdw>
          </a:effectLst>
        </p:spPr>
        <p:txBody>
          <a:bodyPr wrap="none" anchor="ctr"/>
          <a:lstStyle/>
          <a:p>
            <a:pPr>
              <a:defRPr/>
            </a:pPr>
            <a:endParaRPr lang="lv-LV" sz="3200" b="1">
              <a:solidFill>
                <a:schemeClr val="bg2"/>
              </a:solidFill>
              <a:latin typeface="Comic Sans MS" pitchFamily="66" charset="0"/>
              <a:cs typeface="+mn-cs"/>
            </a:endParaRPr>
          </a:p>
        </p:txBody>
      </p:sp>
      <p:sp>
        <p:nvSpPr>
          <p:cNvPr id="159759" name="Rectangle 15"/>
          <p:cNvSpPr>
            <a:spLocks noChangeArrowheads="1"/>
          </p:cNvSpPr>
          <p:nvPr/>
        </p:nvSpPr>
        <p:spPr bwMode="auto">
          <a:xfrm>
            <a:off x="5803900" y="4137025"/>
            <a:ext cx="2290763" cy="336550"/>
          </a:xfrm>
          <a:prstGeom prst="rect">
            <a:avLst/>
          </a:prstGeom>
          <a:noFill/>
          <a:ln w="9525">
            <a:noFill/>
            <a:miter lim="800000"/>
            <a:headEnd/>
            <a:tailEnd/>
          </a:ln>
          <a:effectLst>
            <a:outerShdw dist="35921" dir="2700000" algn="ctr" rotWithShape="0">
              <a:schemeClr val="bg2"/>
            </a:outerShdw>
          </a:effectLst>
        </p:spPr>
        <p:txBody>
          <a:bodyPr wrap="none" lIns="90488" tIns="44450" rIns="90488" bIns="44450">
            <a:spAutoFit/>
          </a:bodyPr>
          <a:lstStyle/>
          <a:p>
            <a:pPr>
              <a:defRPr/>
            </a:pPr>
            <a:r>
              <a:rPr lang="lv-LV" sz="1600" b="1">
                <a:solidFill>
                  <a:srgbClr val="FFFFFF"/>
                </a:solidFill>
                <a:latin typeface="Verdana" pitchFamily="34" charset="0"/>
              </a:rPr>
              <a:t>Gludās mm. šūnas</a:t>
            </a:r>
            <a:endParaRPr lang="en-GB" sz="1600" b="1">
              <a:solidFill>
                <a:srgbClr val="FFFFFF"/>
              </a:solidFill>
              <a:latin typeface="Verdana" pitchFamily="34" charset="0"/>
            </a:endParaRPr>
          </a:p>
        </p:txBody>
      </p:sp>
      <p:sp>
        <p:nvSpPr>
          <p:cNvPr id="159760" name="Line 16"/>
          <p:cNvSpPr>
            <a:spLocks noChangeShapeType="1"/>
          </p:cNvSpPr>
          <p:nvPr/>
        </p:nvSpPr>
        <p:spPr bwMode="auto">
          <a:xfrm flipV="1">
            <a:off x="5260975" y="3967163"/>
            <a:ext cx="446088" cy="293687"/>
          </a:xfrm>
          <a:prstGeom prst="line">
            <a:avLst/>
          </a:prstGeom>
          <a:noFill/>
          <a:ln w="12700">
            <a:solidFill>
              <a:schemeClr val="tx1"/>
            </a:solidFill>
            <a:round/>
            <a:headEnd type="none" w="sm" len="sm"/>
            <a:tailEnd type="none" w="sm" len="sm"/>
          </a:ln>
          <a:effectLst>
            <a:outerShdw dist="35921" dir="2700000" algn="ctr" rotWithShape="0">
              <a:schemeClr val="bg2"/>
            </a:outerShdw>
          </a:effectLst>
        </p:spPr>
        <p:txBody>
          <a:bodyPr wrap="none" anchor="ctr"/>
          <a:lstStyle/>
          <a:p>
            <a:pPr>
              <a:defRPr/>
            </a:pPr>
            <a:endParaRPr lang="lv-LV" sz="3200" b="1">
              <a:solidFill>
                <a:schemeClr val="bg2"/>
              </a:solidFill>
              <a:latin typeface="Comic Sans MS" pitchFamily="66" charset="0"/>
              <a:cs typeface="+mn-cs"/>
            </a:endParaRPr>
          </a:p>
        </p:txBody>
      </p:sp>
      <p:sp>
        <p:nvSpPr>
          <p:cNvPr id="159761" name="Rectangle 17"/>
          <p:cNvSpPr>
            <a:spLocks noChangeArrowheads="1"/>
          </p:cNvSpPr>
          <p:nvPr/>
        </p:nvSpPr>
        <p:spPr bwMode="auto">
          <a:xfrm>
            <a:off x="5651500" y="3806825"/>
            <a:ext cx="3200400" cy="333375"/>
          </a:xfrm>
          <a:prstGeom prst="rect">
            <a:avLst/>
          </a:prstGeom>
          <a:noFill/>
          <a:ln w="9525">
            <a:noFill/>
            <a:miter lim="800000"/>
            <a:headEnd/>
            <a:tailEnd/>
          </a:ln>
          <a:effectLst>
            <a:outerShdw dist="35921" dir="2700000" algn="ctr" rotWithShape="0">
              <a:schemeClr val="bg2"/>
            </a:outerShdw>
          </a:effectLst>
        </p:spPr>
        <p:txBody>
          <a:bodyPr wrap="none" lIns="90488" tIns="44450" rIns="90488" bIns="44450">
            <a:spAutoFit/>
          </a:bodyPr>
          <a:lstStyle/>
          <a:p>
            <a:pPr>
              <a:defRPr/>
            </a:pPr>
            <a:r>
              <a:rPr lang="en-GB" sz="1600" b="1">
                <a:solidFill>
                  <a:srgbClr val="003F72"/>
                </a:solidFill>
                <a:latin typeface="Verdana" pitchFamily="34" charset="0"/>
              </a:rPr>
              <a:t>I</a:t>
            </a:r>
            <a:r>
              <a:rPr lang="lv-LV" sz="1600" b="1">
                <a:solidFill>
                  <a:srgbClr val="003F72"/>
                </a:solidFill>
                <a:latin typeface="Verdana" pitchFamily="34" charset="0"/>
              </a:rPr>
              <a:t>ekšējā elastīgā membrāna</a:t>
            </a:r>
            <a:endParaRPr lang="en-GB" sz="1600" b="1">
              <a:solidFill>
                <a:srgbClr val="003F72"/>
              </a:solidFill>
              <a:latin typeface="Verdana" pitchFamily="34" charset="0"/>
            </a:endParaRPr>
          </a:p>
        </p:txBody>
      </p:sp>
      <p:sp>
        <p:nvSpPr>
          <p:cNvPr id="159762" name="Line 18"/>
          <p:cNvSpPr>
            <a:spLocks noChangeShapeType="1"/>
          </p:cNvSpPr>
          <p:nvPr/>
        </p:nvSpPr>
        <p:spPr bwMode="auto">
          <a:xfrm>
            <a:off x="5491163" y="4481513"/>
            <a:ext cx="376237" cy="157162"/>
          </a:xfrm>
          <a:prstGeom prst="line">
            <a:avLst/>
          </a:prstGeom>
          <a:noFill/>
          <a:ln w="12700">
            <a:solidFill>
              <a:schemeClr val="tx1"/>
            </a:solidFill>
            <a:round/>
            <a:headEnd type="none" w="sm" len="sm"/>
            <a:tailEnd type="none" w="sm" len="sm"/>
          </a:ln>
          <a:effectLst>
            <a:outerShdw dist="35921" dir="2700000" algn="ctr" rotWithShape="0">
              <a:schemeClr val="bg2"/>
            </a:outerShdw>
          </a:effectLst>
        </p:spPr>
        <p:txBody>
          <a:bodyPr wrap="none" anchor="ctr"/>
          <a:lstStyle/>
          <a:p>
            <a:pPr>
              <a:defRPr/>
            </a:pPr>
            <a:endParaRPr lang="lv-LV" sz="3200" b="1">
              <a:solidFill>
                <a:schemeClr val="bg2"/>
              </a:solidFill>
              <a:latin typeface="Comic Sans MS" pitchFamily="66" charset="0"/>
              <a:cs typeface="+mn-cs"/>
            </a:endParaRPr>
          </a:p>
        </p:txBody>
      </p:sp>
      <p:sp>
        <p:nvSpPr>
          <p:cNvPr id="159763" name="Rectangle 19"/>
          <p:cNvSpPr>
            <a:spLocks noChangeArrowheads="1"/>
          </p:cNvSpPr>
          <p:nvPr/>
        </p:nvSpPr>
        <p:spPr bwMode="auto">
          <a:xfrm>
            <a:off x="5803900" y="4508500"/>
            <a:ext cx="2497138" cy="577850"/>
          </a:xfrm>
          <a:prstGeom prst="rect">
            <a:avLst/>
          </a:prstGeom>
          <a:noFill/>
          <a:ln w="9525">
            <a:noFill/>
            <a:miter lim="800000"/>
            <a:headEnd/>
            <a:tailEnd/>
          </a:ln>
          <a:effectLst>
            <a:outerShdw dist="35921" dir="2700000" algn="ctr" rotWithShape="0">
              <a:schemeClr val="bg2"/>
            </a:outerShdw>
          </a:effectLst>
        </p:spPr>
        <p:txBody>
          <a:bodyPr wrap="none" lIns="90488" tIns="44450" rIns="90488" bIns="44450">
            <a:spAutoFit/>
          </a:bodyPr>
          <a:lstStyle/>
          <a:p>
            <a:pPr>
              <a:defRPr/>
            </a:pPr>
            <a:r>
              <a:rPr lang="en-GB" sz="1600" b="1">
                <a:solidFill>
                  <a:srgbClr val="003F72"/>
                </a:solidFill>
                <a:latin typeface="Verdana" pitchFamily="34" charset="0"/>
              </a:rPr>
              <a:t>Elast</a:t>
            </a:r>
            <a:r>
              <a:rPr lang="lv-LV" sz="1600" b="1">
                <a:solidFill>
                  <a:srgbClr val="003F72"/>
                </a:solidFill>
                <a:latin typeface="Verdana" pitchFamily="34" charset="0"/>
              </a:rPr>
              <a:t>īgās/kollagēnās</a:t>
            </a:r>
          </a:p>
          <a:p>
            <a:pPr>
              <a:defRPr/>
            </a:pPr>
            <a:r>
              <a:rPr lang="lv-LV" sz="1600" b="1">
                <a:solidFill>
                  <a:srgbClr val="003F72"/>
                </a:solidFill>
                <a:latin typeface="Verdana" pitchFamily="34" charset="0"/>
              </a:rPr>
              <a:t> šķiedras</a:t>
            </a:r>
            <a:endParaRPr lang="en-GB" sz="1600" b="1">
              <a:solidFill>
                <a:srgbClr val="003F72"/>
              </a:solidFill>
              <a:latin typeface="Verdana" pitchFamily="34" charset="0"/>
            </a:endParaRPr>
          </a:p>
        </p:txBody>
      </p:sp>
      <p:sp>
        <p:nvSpPr>
          <p:cNvPr id="159764" name="Line 20"/>
          <p:cNvSpPr>
            <a:spLocks noChangeShapeType="1"/>
          </p:cNvSpPr>
          <p:nvPr/>
        </p:nvSpPr>
        <p:spPr bwMode="auto">
          <a:xfrm>
            <a:off x="4813300" y="4660900"/>
            <a:ext cx="673100" cy="571500"/>
          </a:xfrm>
          <a:prstGeom prst="line">
            <a:avLst/>
          </a:prstGeom>
          <a:noFill/>
          <a:ln w="12700">
            <a:solidFill>
              <a:schemeClr val="tx1"/>
            </a:solidFill>
            <a:round/>
            <a:headEnd type="none" w="sm" len="sm"/>
            <a:tailEnd type="none" w="sm" len="sm"/>
          </a:ln>
          <a:effectLst>
            <a:outerShdw dist="35921" dir="2700000" algn="ctr" rotWithShape="0">
              <a:schemeClr val="bg2"/>
            </a:outerShdw>
          </a:effectLst>
        </p:spPr>
        <p:txBody>
          <a:bodyPr wrap="none" anchor="ctr"/>
          <a:lstStyle/>
          <a:p>
            <a:pPr>
              <a:defRPr/>
            </a:pPr>
            <a:endParaRPr lang="lv-LV" sz="3200" b="1">
              <a:solidFill>
                <a:schemeClr val="bg2"/>
              </a:solidFill>
              <a:latin typeface="Comic Sans MS" pitchFamily="66" charset="0"/>
              <a:cs typeface="+mn-cs"/>
            </a:endParaRPr>
          </a:p>
        </p:txBody>
      </p:sp>
      <p:sp>
        <p:nvSpPr>
          <p:cNvPr id="159765" name="Rectangle 21"/>
          <p:cNvSpPr>
            <a:spLocks noChangeArrowheads="1"/>
          </p:cNvSpPr>
          <p:nvPr/>
        </p:nvSpPr>
        <p:spPr bwMode="auto">
          <a:xfrm>
            <a:off x="5422900" y="5254625"/>
            <a:ext cx="2944813" cy="333375"/>
          </a:xfrm>
          <a:prstGeom prst="rect">
            <a:avLst/>
          </a:prstGeom>
          <a:noFill/>
          <a:ln w="9525">
            <a:noFill/>
            <a:miter lim="800000"/>
            <a:headEnd/>
            <a:tailEnd/>
          </a:ln>
          <a:effectLst>
            <a:outerShdw dist="35921" dir="2700000" algn="ctr" rotWithShape="0">
              <a:schemeClr val="bg2"/>
            </a:outerShdw>
          </a:effectLst>
        </p:spPr>
        <p:txBody>
          <a:bodyPr wrap="none" lIns="90488" tIns="44450" rIns="90488" bIns="44450">
            <a:spAutoFit/>
          </a:bodyPr>
          <a:lstStyle/>
          <a:p>
            <a:pPr>
              <a:defRPr/>
            </a:pPr>
            <a:r>
              <a:rPr lang="lv-LV" sz="1600" b="1">
                <a:solidFill>
                  <a:srgbClr val="003F72"/>
                </a:solidFill>
                <a:latin typeface="Verdana" pitchFamily="34" charset="0"/>
              </a:rPr>
              <a:t>Ārējā elastīgā membrāna</a:t>
            </a:r>
            <a:endParaRPr lang="en-GB" sz="1600" b="1">
              <a:solidFill>
                <a:srgbClr val="003F72"/>
              </a:solidFill>
              <a:latin typeface="Verdana" pitchFamily="34" charset="0"/>
            </a:endParaRPr>
          </a:p>
        </p:txBody>
      </p:sp>
      <p:sp>
        <p:nvSpPr>
          <p:cNvPr id="159766" name="Rectangle 22"/>
          <p:cNvSpPr>
            <a:spLocks noChangeArrowheads="1"/>
          </p:cNvSpPr>
          <p:nvPr/>
        </p:nvSpPr>
        <p:spPr bwMode="auto">
          <a:xfrm>
            <a:off x="3124200" y="6248400"/>
            <a:ext cx="2895600" cy="457200"/>
          </a:xfrm>
          <a:prstGeom prst="rect">
            <a:avLst/>
          </a:prstGeom>
          <a:noFill/>
          <a:ln w="9525">
            <a:noFill/>
            <a:miter lim="800000"/>
            <a:headEnd/>
            <a:tailEnd/>
          </a:ln>
          <a:effectLst>
            <a:outerShdw dist="35921" dir="2700000" algn="ctr" rotWithShape="0">
              <a:schemeClr val="bg2"/>
            </a:outerShdw>
          </a:effectLst>
        </p:spPr>
        <p:txBody>
          <a:bodyPr lIns="90488" tIns="44450" rIns="90488" bIns="44450"/>
          <a:lstStyle/>
          <a:p>
            <a:pPr algn="ctr">
              <a:defRPr/>
            </a:pPr>
            <a:endParaRPr lang="en-US" sz="3200" b="1">
              <a:solidFill>
                <a:schemeClr val="bg2"/>
              </a:solidFill>
              <a:latin typeface="Comic Sans MS" pitchFamily="66" charset="0"/>
              <a:cs typeface="+mn-cs"/>
            </a:endParaRPr>
          </a:p>
        </p:txBody>
      </p:sp>
      <p:sp>
        <p:nvSpPr>
          <p:cNvPr id="159767" name="Text Box 23"/>
          <p:cNvSpPr txBox="1">
            <a:spLocks noChangeArrowheads="1"/>
          </p:cNvSpPr>
          <p:nvPr/>
        </p:nvSpPr>
        <p:spPr bwMode="auto">
          <a:xfrm>
            <a:off x="2771775" y="5876925"/>
            <a:ext cx="6172200" cy="290513"/>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GB" sz="1300" i="1">
                <a:solidFill>
                  <a:schemeClr val="hlink"/>
                </a:solidFill>
                <a:latin typeface="Verdana" pitchFamily="34" charset="0"/>
              </a:rPr>
              <a:t>Adapted from Weissberg PL. Eur Heart J Supplements 1999:1:T13–18</a:t>
            </a:r>
          </a:p>
        </p:txBody>
      </p:sp>
      <p:sp>
        <p:nvSpPr>
          <p:cNvPr id="22552" name="TextBox 23"/>
          <p:cNvSpPr txBox="1">
            <a:spLocks noChangeArrowheads="1"/>
          </p:cNvSpPr>
          <p:nvPr/>
        </p:nvSpPr>
        <p:spPr bwMode="auto">
          <a:xfrm rot="2625556">
            <a:off x="1912938" y="3921125"/>
            <a:ext cx="673100" cy="301625"/>
          </a:xfrm>
          <a:prstGeom prst="rect">
            <a:avLst/>
          </a:prstGeom>
          <a:noFill/>
          <a:ln w="57150">
            <a:solidFill>
              <a:srgbClr val="000066"/>
            </a:solidFill>
            <a:miter lim="800000"/>
            <a:headEnd/>
            <a:tailEnd/>
          </a:ln>
        </p:spPr>
        <p:txBody>
          <a:bodyPr>
            <a:spAutoFit/>
          </a:bodyPr>
          <a:lstStyle/>
          <a:p>
            <a:endParaRPr lang="en-US" sz="1000" b="1">
              <a:solidFill>
                <a:schemeClr val="bg2"/>
              </a:solidFill>
              <a:latin typeface="Comic Sans MS" pitchFamily="66" charset="0"/>
            </a:endParaRPr>
          </a:p>
        </p:txBody>
      </p:sp>
      <p:sp>
        <p:nvSpPr>
          <p:cNvPr id="22553" name="TextBox 24"/>
          <p:cNvSpPr txBox="1">
            <a:spLocks noChangeArrowheads="1"/>
          </p:cNvSpPr>
          <p:nvPr/>
        </p:nvSpPr>
        <p:spPr bwMode="auto">
          <a:xfrm rot="2264461">
            <a:off x="2038350" y="4286250"/>
            <a:ext cx="388938" cy="454025"/>
          </a:xfrm>
          <a:prstGeom prst="rect">
            <a:avLst/>
          </a:prstGeom>
          <a:noFill/>
          <a:ln w="57150">
            <a:solidFill>
              <a:srgbClr val="000066"/>
            </a:solidFill>
            <a:miter lim="800000"/>
            <a:headEnd/>
            <a:tailEnd/>
          </a:ln>
        </p:spPr>
        <p:txBody>
          <a:bodyPr>
            <a:spAutoFit/>
          </a:bodyPr>
          <a:lstStyle/>
          <a:p>
            <a:endParaRPr lang="en-US" sz="2000" b="1">
              <a:solidFill>
                <a:schemeClr val="bg2"/>
              </a:solidFill>
              <a:latin typeface="Comic Sans MS" pitchFamily="66" charset="0"/>
            </a:endParaRPr>
          </a:p>
        </p:txBody>
      </p:sp>
      <p:sp>
        <p:nvSpPr>
          <p:cNvPr id="22554" name="TextBox 25"/>
          <p:cNvSpPr txBox="1">
            <a:spLocks noChangeArrowheads="1"/>
          </p:cNvSpPr>
          <p:nvPr/>
        </p:nvSpPr>
        <p:spPr bwMode="auto">
          <a:xfrm>
            <a:off x="0" y="4149725"/>
            <a:ext cx="1835150" cy="333375"/>
          </a:xfrm>
          <a:prstGeom prst="rect">
            <a:avLst/>
          </a:prstGeom>
          <a:noFill/>
          <a:ln w="28575">
            <a:solidFill>
              <a:srgbClr val="000066"/>
            </a:solidFill>
            <a:miter lim="800000"/>
            <a:headEnd/>
            <a:tailEnd/>
          </a:ln>
        </p:spPr>
        <p:txBody>
          <a:bodyPr>
            <a:spAutoFit/>
          </a:bodyPr>
          <a:lstStyle/>
          <a:p>
            <a:r>
              <a:rPr lang="lv-LV" sz="1400" b="1">
                <a:solidFill>
                  <a:srgbClr val="990000"/>
                </a:solidFill>
                <a:latin typeface="Comic Sans MS" pitchFamily="66" charset="0"/>
              </a:rPr>
              <a:t>ATEROSKLEROZE</a:t>
            </a:r>
          </a:p>
        </p:txBody>
      </p:sp>
      <p:sp>
        <p:nvSpPr>
          <p:cNvPr id="22555" name="TextBox 26"/>
          <p:cNvSpPr txBox="1">
            <a:spLocks noChangeArrowheads="1"/>
          </p:cNvSpPr>
          <p:nvPr/>
        </p:nvSpPr>
        <p:spPr bwMode="auto">
          <a:xfrm>
            <a:off x="1042988" y="5084763"/>
            <a:ext cx="3132137" cy="546100"/>
          </a:xfrm>
          <a:prstGeom prst="rect">
            <a:avLst/>
          </a:prstGeom>
          <a:noFill/>
          <a:ln w="28575">
            <a:solidFill>
              <a:srgbClr val="000066"/>
            </a:solidFill>
            <a:miter lim="800000"/>
            <a:headEnd/>
            <a:tailEnd/>
          </a:ln>
        </p:spPr>
        <p:txBody>
          <a:bodyPr>
            <a:spAutoFit/>
          </a:bodyPr>
          <a:lstStyle/>
          <a:p>
            <a:r>
              <a:rPr lang="lv-LV" sz="1400" b="1">
                <a:solidFill>
                  <a:srgbClr val="990000"/>
                </a:solidFill>
                <a:latin typeface="Comic Sans MS" pitchFamily="66" charset="0"/>
              </a:rPr>
              <a:t>Ar vecumu saistītā</a:t>
            </a:r>
          </a:p>
          <a:p>
            <a:r>
              <a:rPr lang="lv-LV" sz="1400" b="1">
                <a:solidFill>
                  <a:srgbClr val="990000"/>
                </a:solidFill>
                <a:latin typeface="Comic Sans MS" pitchFamily="66" charset="0"/>
              </a:rPr>
              <a:t>mēdijas deģenerācija un skleroze</a:t>
            </a:r>
          </a:p>
        </p:txBody>
      </p:sp>
      <p:cxnSp>
        <p:nvCxnSpPr>
          <p:cNvPr id="22556" name="Straight Arrow Connector 28"/>
          <p:cNvCxnSpPr>
            <a:cxnSpLocks noChangeShapeType="1"/>
            <a:endCxn id="22552" idx="2"/>
          </p:cNvCxnSpPr>
          <p:nvPr/>
        </p:nvCxnSpPr>
        <p:spPr bwMode="auto">
          <a:xfrm flipV="1">
            <a:off x="1706563" y="4200525"/>
            <a:ext cx="419100" cy="150813"/>
          </a:xfrm>
          <a:prstGeom prst="straightConnector1">
            <a:avLst/>
          </a:prstGeom>
          <a:noFill/>
          <a:ln w="28575" algn="ctr">
            <a:solidFill>
              <a:srgbClr val="000066"/>
            </a:solidFill>
            <a:round/>
            <a:headEnd/>
            <a:tailEnd type="arrow" w="med" len="med"/>
          </a:ln>
        </p:spPr>
      </p:cxnSp>
      <p:cxnSp>
        <p:nvCxnSpPr>
          <p:cNvPr id="22557" name="Straight Arrow Connector 30"/>
          <p:cNvCxnSpPr>
            <a:cxnSpLocks noChangeShapeType="1"/>
            <a:stCxn id="22555" idx="0"/>
          </p:cNvCxnSpPr>
          <p:nvPr/>
        </p:nvCxnSpPr>
        <p:spPr bwMode="auto">
          <a:xfrm rot="16200000" flipV="1">
            <a:off x="2295525" y="4756151"/>
            <a:ext cx="287337" cy="341312"/>
          </a:xfrm>
          <a:prstGeom prst="straightConnector1">
            <a:avLst/>
          </a:prstGeom>
          <a:noFill/>
          <a:ln w="38100" algn="ctr">
            <a:solidFill>
              <a:srgbClr val="000066"/>
            </a:solidFill>
            <a:round/>
            <a:headEnd/>
            <a:tailEnd type="arrow" w="med" len="med"/>
          </a:ln>
        </p:spPr>
      </p:cxnSp>
    </p:spTree>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179388" y="188913"/>
            <a:ext cx="8516937" cy="576262"/>
          </a:xfrm>
          <a:prstGeom prst="rect">
            <a:avLst/>
          </a:prstGeom>
          <a:noFill/>
          <a:ln w="9525">
            <a:noFill/>
            <a:miter lim="800000"/>
            <a:headEnd/>
            <a:tailEnd/>
          </a:ln>
        </p:spPr>
        <p:txBody>
          <a:bodyPr anchor="ctr"/>
          <a:lstStyle/>
          <a:p>
            <a:pPr algn="ctr" eaLnBrk="0" hangingPunct="0"/>
            <a:r>
              <a:rPr lang="lv-LV" sz="2800" b="1">
                <a:solidFill>
                  <a:srgbClr val="990000"/>
                </a:solidFill>
                <a:latin typeface="Comic Sans MS" pitchFamily="66" charset="0"/>
              </a:rPr>
              <a:t>Divi galvenie artēriju bojājuma veidi novecojot</a:t>
            </a:r>
            <a:endParaRPr lang="en-US" sz="2800" b="1">
              <a:solidFill>
                <a:srgbClr val="990000"/>
              </a:solidFill>
              <a:latin typeface="Comic Sans MS" pitchFamily="66" charset="0"/>
            </a:endParaRPr>
          </a:p>
        </p:txBody>
      </p:sp>
      <p:graphicFrame>
        <p:nvGraphicFramePr>
          <p:cNvPr id="126010" name="Group 58"/>
          <p:cNvGraphicFramePr>
            <a:graphicFrameLocks noGrp="1"/>
          </p:cNvGraphicFramePr>
          <p:nvPr/>
        </p:nvGraphicFramePr>
        <p:xfrm>
          <a:off x="179388" y="1412875"/>
          <a:ext cx="8496300" cy="3742310"/>
        </p:xfrm>
        <a:graphic>
          <a:graphicData uri="http://schemas.openxmlformats.org/drawingml/2006/table">
            <a:tbl>
              <a:tblPr/>
              <a:tblGrid>
                <a:gridCol w="2676525"/>
                <a:gridCol w="2652712"/>
                <a:gridCol w="3167063"/>
              </a:tblGrid>
              <a:tr h="4111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FFFF66"/>
                          </a:solidFill>
                          <a:effectLst/>
                          <a:latin typeface="Arial" charset="0"/>
                        </a:rPr>
                        <a:t>Bojājums</a:t>
                      </a:r>
                      <a:endParaRPr kumimoji="0" lang="en-US" sz="2000" b="1" i="0" u="none" strike="noStrike" cap="none" normalizeH="0" baseline="0" smtClean="0">
                        <a:ln>
                          <a:noFill/>
                        </a:ln>
                        <a:solidFill>
                          <a:srgbClr val="FFFF66"/>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80000"/>
                        </a:lnSpc>
                        <a:spcBef>
                          <a:spcPct val="20000"/>
                        </a:spcBef>
                        <a:spcAft>
                          <a:spcPct val="0"/>
                        </a:spcAft>
                        <a:buClrTx/>
                        <a:buSzTx/>
                        <a:buFont typeface="Arial" charset="0"/>
                        <a:buNone/>
                        <a:tabLst/>
                      </a:pPr>
                      <a:r>
                        <a:rPr kumimoji="0" lang="lv-LV" sz="1800" b="1" i="0" u="none" strike="noStrike" cap="none" normalizeH="0" baseline="0" smtClean="0">
                          <a:ln>
                            <a:noFill/>
                          </a:ln>
                          <a:solidFill>
                            <a:srgbClr val="FFFF66"/>
                          </a:solidFill>
                          <a:effectLst/>
                          <a:latin typeface="Arial" charset="0"/>
                        </a:rPr>
                        <a:t>Ar vecumu saistītā medijas deģenerācija un skleroze</a:t>
                      </a:r>
                      <a:endParaRPr kumimoji="0" lang="en-US" sz="1800" b="1" i="0" u="none" strike="noStrike" cap="none" normalizeH="0" baseline="0" smtClean="0">
                        <a:ln>
                          <a:noFill/>
                        </a:ln>
                        <a:solidFill>
                          <a:srgbClr val="FFFF66"/>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8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FFFF66"/>
                          </a:solidFill>
                          <a:effectLst/>
                          <a:latin typeface="Arial" charset="0"/>
                        </a:rPr>
                        <a:t>Ateroskleroze</a:t>
                      </a:r>
                      <a:endParaRPr kumimoji="0" lang="en-US" sz="2000" b="1" i="0" u="none" strike="noStrike" cap="none" normalizeH="0" baseline="0" smtClean="0">
                        <a:ln>
                          <a:noFill/>
                        </a:ln>
                        <a:solidFill>
                          <a:srgbClr val="FFFF66"/>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chemeClr val="tx1"/>
                    </a:solidFill>
                  </a:tcPr>
                </a:tc>
              </a:tr>
              <a:tr h="411163">
                <a:tc>
                  <a:txBody>
                    <a:body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lv-LV" sz="1800" b="1" i="0" u="none" strike="noStrike" cap="none" normalizeH="0" baseline="0" smtClean="0">
                          <a:ln>
                            <a:noFill/>
                          </a:ln>
                          <a:solidFill>
                            <a:srgbClr val="000099"/>
                          </a:solidFill>
                          <a:effectLst/>
                          <a:latin typeface="Arial" charset="0"/>
                        </a:rPr>
                        <a:t>Sākotnēji</a:t>
                      </a:r>
                      <a:endParaRPr kumimoji="0" lang="en-US" sz="18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gradFill rotWithShape="1">
                      <a:gsLst>
                        <a:gs pos="0">
                          <a:srgbClr val="FFCC00"/>
                        </a:gs>
                        <a:gs pos="50000">
                          <a:srgbClr val="FFFF00"/>
                        </a:gs>
                        <a:gs pos="100000">
                          <a:srgbClr val="FFCC00"/>
                        </a:gs>
                      </a:gsLst>
                      <a:lin ang="5400000" scaled="1"/>
                    </a:gradFill>
                  </a:tcPr>
                </a:tc>
                <a:tc>
                  <a:txBody>
                    <a:body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lv-LV" sz="1600" b="1" i="0" u="none" strike="noStrike" cap="none" normalizeH="0" baseline="0" smtClean="0">
                          <a:ln>
                            <a:noFill/>
                          </a:ln>
                          <a:solidFill>
                            <a:srgbClr val="000099"/>
                          </a:solidFill>
                          <a:effectLst/>
                          <a:latin typeface="Arial" charset="0"/>
                          <a:sym typeface="Wingdings" pitchFamily="2" charset="2"/>
                        </a:rPr>
                        <a:t>Mēdija / adventīcija</a:t>
                      </a:r>
                      <a:endParaRPr kumimoji="0" lang="en-US" sz="1600" b="1" i="0" u="none" strike="noStrike" cap="none" normalizeH="0" baseline="0" smtClean="0">
                        <a:ln>
                          <a:noFill/>
                        </a:ln>
                        <a:solidFill>
                          <a:srgbClr val="000099"/>
                        </a:solidFill>
                        <a:effectLst/>
                        <a:latin typeface="Arial" charset="0"/>
                        <a:sym typeface="Wingdings" pitchFamily="2" charset="2"/>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gradFill rotWithShape="1">
                      <a:gsLst>
                        <a:gs pos="0">
                          <a:srgbClr val="FFFF00"/>
                        </a:gs>
                        <a:gs pos="17999">
                          <a:srgbClr val="FEE7F2"/>
                        </a:gs>
                        <a:gs pos="36000">
                          <a:srgbClr val="FAC77D"/>
                        </a:gs>
                        <a:gs pos="61000">
                          <a:srgbClr val="FBA97D"/>
                        </a:gs>
                        <a:gs pos="82001">
                          <a:srgbClr val="FBD49C"/>
                        </a:gs>
                        <a:gs pos="100000">
                          <a:srgbClr val="FEE7F2"/>
                        </a:gs>
                      </a:gsLst>
                      <a:lin ang="5400000" scaled="1"/>
                    </a:gradFill>
                  </a:tcPr>
                </a:tc>
                <a:tc>
                  <a:txBody>
                    <a:body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lv-LV" sz="1600" b="1" i="0" u="none" strike="noStrike" cap="none" normalizeH="0" baseline="0" smtClean="0">
                          <a:ln>
                            <a:noFill/>
                          </a:ln>
                          <a:solidFill>
                            <a:srgbClr val="000099"/>
                          </a:solidFill>
                          <a:effectLst/>
                          <a:latin typeface="Arial" charset="0"/>
                        </a:rPr>
                        <a:t>Endotēlijs (intīma)</a:t>
                      </a:r>
                      <a:endParaRPr kumimoji="0" lang="en-US" sz="16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gradFill rotWithShape="1">
                      <a:gsLst>
                        <a:gs pos="0">
                          <a:srgbClr val="FFCC00"/>
                        </a:gs>
                        <a:gs pos="50000">
                          <a:srgbClr val="FFFF00"/>
                        </a:gs>
                        <a:gs pos="100000">
                          <a:srgbClr val="FFCC00"/>
                        </a:gs>
                      </a:gsLst>
                      <a:lin ang="5400000" scaled="1"/>
                    </a:gradFill>
                  </a:tcPr>
                </a:tc>
              </a:tr>
              <a:tr h="412750">
                <a:tc>
                  <a:txBody>
                    <a:body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lv-LV" sz="1800" b="1" i="0" u="none" strike="noStrike" cap="none" normalizeH="0" baseline="0" smtClean="0">
                          <a:ln>
                            <a:noFill/>
                          </a:ln>
                          <a:solidFill>
                            <a:srgbClr val="000099"/>
                          </a:solidFill>
                          <a:effectLst/>
                          <a:latin typeface="Arial" charset="0"/>
                        </a:rPr>
                        <a:t>Šūnu infiltrācija</a:t>
                      </a:r>
                      <a:endParaRPr kumimoji="0" lang="en-US" sz="18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gradFill rotWithShape="1">
                      <a:gsLst>
                        <a:gs pos="0">
                          <a:srgbClr val="FFCC00"/>
                        </a:gs>
                        <a:gs pos="50000">
                          <a:srgbClr val="FFFF00"/>
                        </a:gs>
                        <a:gs pos="100000">
                          <a:srgbClr val="FFCC00"/>
                        </a:gs>
                      </a:gsLst>
                      <a:lin ang="5400000" scaled="1"/>
                    </a:gradFill>
                  </a:tcPr>
                </a:tc>
                <a:tc>
                  <a:txBody>
                    <a:body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lv-LV" sz="1600" b="1" i="0" u="none" strike="noStrike" cap="none" normalizeH="0" baseline="0" smtClean="0">
                          <a:ln>
                            <a:noFill/>
                          </a:ln>
                          <a:solidFill>
                            <a:srgbClr val="000099"/>
                          </a:solidFill>
                          <a:effectLst/>
                          <a:latin typeface="Arial" charset="0"/>
                          <a:sym typeface="Wingdings" pitchFamily="2" charset="2"/>
                        </a:rPr>
                        <a:t>Nav nozīmīga.                        G.k. fibroblasti</a:t>
                      </a:r>
                      <a:endParaRPr kumimoji="0" lang="en-US" sz="1600" b="1" i="0" u="none" strike="noStrike" cap="none" normalizeH="0" baseline="0" smtClean="0">
                        <a:ln>
                          <a:noFill/>
                        </a:ln>
                        <a:solidFill>
                          <a:srgbClr val="000099"/>
                        </a:solidFill>
                        <a:effectLst/>
                        <a:latin typeface="Arial" charset="0"/>
                        <a:sym typeface="Wingdings" pitchFamily="2" charset="2"/>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gradFill rotWithShape="1">
                      <a:gsLst>
                        <a:gs pos="0">
                          <a:srgbClr val="FFFF00"/>
                        </a:gs>
                        <a:gs pos="17999">
                          <a:srgbClr val="FEE7F2"/>
                        </a:gs>
                        <a:gs pos="36000">
                          <a:srgbClr val="FAC77D"/>
                        </a:gs>
                        <a:gs pos="61000">
                          <a:srgbClr val="FBA97D"/>
                        </a:gs>
                        <a:gs pos="82001">
                          <a:srgbClr val="FBD49C"/>
                        </a:gs>
                        <a:gs pos="100000">
                          <a:srgbClr val="FEE7F2"/>
                        </a:gs>
                      </a:gsLst>
                      <a:lin ang="5400000" scaled="1"/>
                    </a:gradFill>
                  </a:tcPr>
                </a:tc>
                <a:tc>
                  <a:txBody>
                    <a:body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lv-LV" sz="1600" b="1" i="0" u="none" strike="noStrike" cap="none" normalizeH="0" baseline="0" smtClean="0">
                          <a:ln>
                            <a:noFill/>
                          </a:ln>
                          <a:solidFill>
                            <a:srgbClr val="000099"/>
                          </a:solidFill>
                          <a:effectLst/>
                          <a:latin typeface="Arial" charset="0"/>
                        </a:rPr>
                        <a:t>Nozīmīga.</a:t>
                      </a:r>
                    </a:p>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lv-LV" sz="1600" b="1" i="0" u="none" strike="noStrike" cap="none" normalizeH="0" baseline="0" smtClean="0">
                          <a:ln>
                            <a:noFill/>
                          </a:ln>
                          <a:solidFill>
                            <a:srgbClr val="000099"/>
                          </a:solidFill>
                          <a:effectLst/>
                          <a:latin typeface="Arial" charset="0"/>
                        </a:rPr>
                        <a:t>G.k. makrofāgi, limfociti</a:t>
                      </a:r>
                      <a:endParaRPr kumimoji="0" lang="en-US" sz="16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gradFill rotWithShape="1">
                      <a:gsLst>
                        <a:gs pos="0">
                          <a:srgbClr val="FFCC00"/>
                        </a:gs>
                        <a:gs pos="50000">
                          <a:srgbClr val="FFFF00"/>
                        </a:gs>
                        <a:gs pos="100000">
                          <a:srgbClr val="FFCC00"/>
                        </a:gs>
                      </a:gsLst>
                      <a:lin ang="5400000" scaled="1"/>
                    </a:gradFill>
                  </a:tcPr>
                </a:tc>
              </a:tr>
              <a:tr h="411163">
                <a:tc>
                  <a:txBody>
                    <a:body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lv-LV" sz="1800" b="1" i="0" u="none" strike="noStrike" cap="none" normalizeH="0" baseline="0" smtClean="0">
                          <a:ln>
                            <a:noFill/>
                          </a:ln>
                          <a:solidFill>
                            <a:srgbClr val="000099"/>
                          </a:solidFill>
                          <a:effectLst/>
                          <a:latin typeface="Arial" charset="0"/>
                        </a:rPr>
                        <a:t>Gludās mm. šūnas</a:t>
                      </a:r>
                      <a:endParaRPr kumimoji="0" lang="en-US" sz="18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gradFill rotWithShape="1">
                      <a:gsLst>
                        <a:gs pos="0">
                          <a:srgbClr val="FFCC00"/>
                        </a:gs>
                        <a:gs pos="50000">
                          <a:srgbClr val="FFFF00"/>
                        </a:gs>
                        <a:gs pos="100000">
                          <a:srgbClr val="FFCC00"/>
                        </a:gs>
                      </a:gsLst>
                      <a:lin ang="5400000" scaled="1"/>
                    </a:gradFill>
                  </a:tcPr>
                </a:tc>
                <a:tc>
                  <a:txBody>
                    <a:body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lv-LV" sz="1600" b="1" i="0" u="none" strike="noStrike" cap="none" normalizeH="0" baseline="0" smtClean="0">
                          <a:ln>
                            <a:noFill/>
                          </a:ln>
                          <a:solidFill>
                            <a:srgbClr val="000099"/>
                          </a:solidFill>
                          <a:effectLst/>
                          <a:latin typeface="Arial" charset="0"/>
                          <a:sym typeface="Wingdings 3" pitchFamily="18" charset="2"/>
                        </a:rPr>
                        <a:t>Deģenerējās. Samazinās skaitā (apoptoze)</a:t>
                      </a:r>
                      <a:endParaRPr kumimoji="0" lang="en-US" sz="1600" b="1" i="0" u="none" strike="noStrike" cap="none" normalizeH="0" baseline="0" smtClean="0">
                        <a:ln>
                          <a:noFill/>
                        </a:ln>
                        <a:solidFill>
                          <a:srgbClr val="000099"/>
                        </a:solidFill>
                        <a:effectLst/>
                        <a:latin typeface="Arial" charset="0"/>
                        <a:sym typeface="Wingdings 3" pitchFamily="18" charset="2"/>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gradFill rotWithShape="1">
                      <a:gsLst>
                        <a:gs pos="0">
                          <a:srgbClr val="FFFF00"/>
                        </a:gs>
                        <a:gs pos="17999">
                          <a:srgbClr val="FEE7F2"/>
                        </a:gs>
                        <a:gs pos="36000">
                          <a:srgbClr val="FAC77D"/>
                        </a:gs>
                        <a:gs pos="61000">
                          <a:srgbClr val="FBA97D"/>
                        </a:gs>
                        <a:gs pos="82001">
                          <a:srgbClr val="FBD49C"/>
                        </a:gs>
                        <a:gs pos="100000">
                          <a:srgbClr val="FEE7F2"/>
                        </a:gs>
                      </a:gsLst>
                      <a:lin ang="5400000" scaled="1"/>
                    </a:gradFill>
                  </a:tcPr>
                </a:tc>
                <a:tc>
                  <a:txBody>
                    <a:body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lv-LV" sz="1600" b="1" i="0" u="none" strike="noStrike" cap="none" normalizeH="0" baseline="0" smtClean="0">
                          <a:ln>
                            <a:noFill/>
                          </a:ln>
                          <a:solidFill>
                            <a:srgbClr val="000099"/>
                          </a:solidFill>
                          <a:effectLst/>
                          <a:latin typeface="Arial" charset="0"/>
                        </a:rPr>
                        <a:t>Migrē uz intīmu, proliferē. </a:t>
                      </a:r>
                      <a:endParaRPr kumimoji="0" lang="en-US" sz="16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gradFill rotWithShape="1">
                      <a:gsLst>
                        <a:gs pos="0">
                          <a:srgbClr val="FFCC00"/>
                        </a:gs>
                        <a:gs pos="50000">
                          <a:srgbClr val="FFFF00"/>
                        </a:gs>
                        <a:gs pos="100000">
                          <a:srgbClr val="FFCC00"/>
                        </a:gs>
                      </a:gsLst>
                      <a:lin ang="5400000" scaled="1"/>
                    </a:gradFill>
                  </a:tcPr>
                </a:tc>
              </a:tr>
              <a:tr h="411163">
                <a:tc>
                  <a:txBody>
                    <a:body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lv-LV" sz="1800" b="1" i="0" u="none" strike="noStrike" cap="none" normalizeH="0" baseline="0" smtClean="0">
                          <a:ln>
                            <a:noFill/>
                          </a:ln>
                          <a:solidFill>
                            <a:srgbClr val="000099"/>
                          </a:solidFill>
                          <a:effectLst/>
                          <a:latin typeface="Arial" charset="0"/>
                        </a:rPr>
                        <a:t>Elastīgās šķiedras</a:t>
                      </a:r>
                      <a:endParaRPr kumimoji="0" lang="en-US" sz="18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gradFill rotWithShape="1">
                      <a:gsLst>
                        <a:gs pos="0">
                          <a:srgbClr val="FFCC00"/>
                        </a:gs>
                        <a:gs pos="50000">
                          <a:srgbClr val="FFFF00"/>
                        </a:gs>
                        <a:gs pos="100000">
                          <a:srgbClr val="FFCC00"/>
                        </a:gs>
                      </a:gsLst>
                      <a:lin ang="5400000" scaled="1"/>
                    </a:gradFill>
                  </a:tcPr>
                </a:tc>
                <a:tc>
                  <a:txBody>
                    <a:body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lv-LV" sz="1600" b="1" i="0" u="none" strike="noStrike" cap="none" normalizeH="0" baseline="0" smtClean="0">
                          <a:ln>
                            <a:noFill/>
                          </a:ln>
                          <a:solidFill>
                            <a:srgbClr val="000099"/>
                          </a:solidFill>
                          <a:effectLst/>
                          <a:latin typeface="Arial" charset="0"/>
                          <a:sym typeface="Wingdings 3" pitchFamily="18" charset="2"/>
                        </a:rPr>
                        <a:t>Deģenerējas.                Samazinās tilpumā.</a:t>
                      </a:r>
                      <a:endParaRPr kumimoji="0" lang="en-US" sz="1600" b="1" i="0" u="none" strike="noStrike" cap="none" normalizeH="0" baseline="0" smtClean="0">
                        <a:ln>
                          <a:noFill/>
                        </a:ln>
                        <a:solidFill>
                          <a:srgbClr val="000099"/>
                        </a:solidFill>
                        <a:effectLst/>
                        <a:latin typeface="Arial" charset="0"/>
                        <a:sym typeface="Wingdings 3" pitchFamily="18" charset="2"/>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gradFill rotWithShape="1">
                      <a:gsLst>
                        <a:gs pos="0">
                          <a:srgbClr val="FFFF00"/>
                        </a:gs>
                        <a:gs pos="17999">
                          <a:srgbClr val="FEE7F2"/>
                        </a:gs>
                        <a:gs pos="36000">
                          <a:srgbClr val="FAC77D"/>
                        </a:gs>
                        <a:gs pos="61000">
                          <a:srgbClr val="FBA97D"/>
                        </a:gs>
                        <a:gs pos="82001">
                          <a:srgbClr val="FBD49C"/>
                        </a:gs>
                        <a:gs pos="100000">
                          <a:srgbClr val="FEE7F2"/>
                        </a:gs>
                      </a:gsLst>
                      <a:lin ang="5400000" scaled="1"/>
                    </a:gradFill>
                  </a:tcPr>
                </a:tc>
                <a:tc>
                  <a:txBody>
                    <a:body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lv-LV" sz="1600" b="1" i="0" u="none" strike="noStrike" cap="none" normalizeH="0" baseline="0" smtClean="0">
                          <a:ln>
                            <a:noFill/>
                          </a:ln>
                          <a:solidFill>
                            <a:srgbClr val="000099"/>
                          </a:solidFill>
                          <a:effectLst/>
                          <a:latin typeface="Arial" charset="0"/>
                        </a:rPr>
                        <a:t>Palielinās ap ateromu</a:t>
                      </a:r>
                      <a:endParaRPr kumimoji="0" lang="en-US" sz="16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gradFill rotWithShape="1">
                      <a:gsLst>
                        <a:gs pos="0">
                          <a:srgbClr val="FFCC00"/>
                        </a:gs>
                        <a:gs pos="50000">
                          <a:srgbClr val="FFFF00"/>
                        </a:gs>
                        <a:gs pos="100000">
                          <a:srgbClr val="FFCC00"/>
                        </a:gs>
                      </a:gsLst>
                      <a:lin ang="5400000" scaled="1"/>
                    </a:gradFill>
                  </a:tcPr>
                </a:tc>
              </a:tr>
              <a:tr h="411163">
                <a:tc>
                  <a:txBody>
                    <a:body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lv-LV" sz="1800" b="1" i="0" u="none" strike="noStrike" cap="none" normalizeH="0" baseline="0" smtClean="0">
                          <a:ln>
                            <a:noFill/>
                          </a:ln>
                          <a:solidFill>
                            <a:srgbClr val="000099"/>
                          </a:solidFill>
                          <a:effectLst/>
                          <a:latin typeface="Arial" charset="0"/>
                        </a:rPr>
                        <a:t>Asinsvadu elasticitāte</a:t>
                      </a:r>
                      <a:endParaRPr kumimoji="0" lang="en-US" sz="18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gradFill rotWithShape="1">
                      <a:gsLst>
                        <a:gs pos="0">
                          <a:srgbClr val="FFCC00"/>
                        </a:gs>
                        <a:gs pos="50000">
                          <a:srgbClr val="FFFF00"/>
                        </a:gs>
                        <a:gs pos="100000">
                          <a:srgbClr val="FFCC00"/>
                        </a:gs>
                      </a:gsLst>
                      <a:lin ang="5400000" scaled="1"/>
                    </a:gradFill>
                  </a:tcPr>
                </a:tc>
                <a:tc>
                  <a:txBody>
                    <a:body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lv-LV" sz="1600" b="1" i="0" u="none" strike="noStrike" cap="none" normalizeH="0" baseline="0" smtClean="0">
                          <a:ln>
                            <a:noFill/>
                          </a:ln>
                          <a:solidFill>
                            <a:srgbClr val="000099"/>
                          </a:solidFill>
                          <a:effectLst/>
                          <a:latin typeface="Arial" charset="0"/>
                          <a:sym typeface="Wingdings 3" pitchFamily="18" charset="2"/>
                        </a:rPr>
                        <a:t>Ievērojami mazinās</a:t>
                      </a:r>
                      <a:endParaRPr kumimoji="0" lang="en-US" sz="1600" b="1" i="0" u="none" strike="noStrike" cap="none" normalizeH="0" baseline="0" smtClean="0">
                        <a:ln>
                          <a:noFill/>
                        </a:ln>
                        <a:solidFill>
                          <a:srgbClr val="000099"/>
                        </a:solidFill>
                        <a:effectLst/>
                        <a:latin typeface="Arial" charset="0"/>
                        <a:sym typeface="Wingdings 3" pitchFamily="18" charset="2"/>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gradFill rotWithShape="1">
                      <a:gsLst>
                        <a:gs pos="0">
                          <a:srgbClr val="FFFF00"/>
                        </a:gs>
                        <a:gs pos="17999">
                          <a:srgbClr val="FEE7F2"/>
                        </a:gs>
                        <a:gs pos="36000">
                          <a:srgbClr val="FAC77D"/>
                        </a:gs>
                        <a:gs pos="61000">
                          <a:srgbClr val="FBA97D"/>
                        </a:gs>
                        <a:gs pos="82001">
                          <a:srgbClr val="FBD49C"/>
                        </a:gs>
                        <a:gs pos="100000">
                          <a:srgbClr val="FEE7F2"/>
                        </a:gs>
                      </a:gsLst>
                      <a:lin ang="5400000" scaled="1"/>
                    </a:gradFill>
                  </a:tcPr>
                </a:tc>
                <a:tc>
                  <a:txBody>
                    <a:body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lv-LV" sz="1600" b="1" i="0" u="none" strike="noStrike" cap="none" normalizeH="0" baseline="0" smtClean="0">
                          <a:ln>
                            <a:noFill/>
                          </a:ln>
                          <a:solidFill>
                            <a:srgbClr val="000099"/>
                          </a:solidFill>
                          <a:effectLst/>
                          <a:latin typeface="Arial" charset="0"/>
                        </a:rPr>
                        <a:t>Mazinās vēlīni</a:t>
                      </a:r>
                      <a:endParaRPr kumimoji="0" lang="en-US" sz="16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gradFill rotWithShape="1">
                      <a:gsLst>
                        <a:gs pos="0">
                          <a:srgbClr val="FFCC00"/>
                        </a:gs>
                        <a:gs pos="50000">
                          <a:srgbClr val="FFFF00"/>
                        </a:gs>
                        <a:gs pos="100000">
                          <a:srgbClr val="FFCC00"/>
                        </a:gs>
                      </a:gsLst>
                      <a:lin ang="5400000" scaled="1"/>
                    </a:gradFill>
                  </a:tcPr>
                </a:tc>
              </a:tr>
              <a:tr h="411163">
                <a:tc>
                  <a:txBody>
                    <a:body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lv-LV" sz="1800" b="1" i="0" u="none" strike="noStrike" cap="none" normalizeH="0" baseline="0" smtClean="0">
                          <a:ln>
                            <a:noFill/>
                          </a:ln>
                          <a:solidFill>
                            <a:srgbClr val="000099"/>
                          </a:solidFill>
                          <a:effectLst/>
                          <a:latin typeface="Arial" charset="0"/>
                        </a:rPr>
                        <a:t>Klīniskās izpausmes</a:t>
                      </a:r>
                      <a:endParaRPr kumimoji="0" lang="en-US" sz="18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gradFill rotWithShape="1">
                      <a:gsLst>
                        <a:gs pos="0">
                          <a:srgbClr val="FFCC00"/>
                        </a:gs>
                        <a:gs pos="50000">
                          <a:srgbClr val="FFFF00"/>
                        </a:gs>
                        <a:gs pos="100000">
                          <a:srgbClr val="FFCC00"/>
                        </a:gs>
                      </a:gsLst>
                      <a:lin ang="5400000" scaled="1"/>
                    </a:gradFill>
                  </a:tcPr>
                </a:tc>
                <a:tc>
                  <a:txBody>
                    <a:body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lv-LV" sz="1600" b="1" i="0" u="none" strike="noStrike" cap="none" normalizeH="0" baseline="0" smtClean="0">
                          <a:ln>
                            <a:noFill/>
                          </a:ln>
                          <a:solidFill>
                            <a:srgbClr val="000099"/>
                          </a:solidFill>
                          <a:effectLst/>
                          <a:latin typeface="Arial" charset="0"/>
                          <a:sym typeface="Wingdings 3" pitchFamily="18" charset="2"/>
                        </a:rPr>
                        <a:t>As.v. rigiditāte. Palielinās PVIĀ. SAS. Aneirismas</a:t>
                      </a:r>
                      <a:endParaRPr kumimoji="0" lang="en-US" sz="1600" b="1" i="0" u="none" strike="noStrike" cap="none" normalizeH="0" baseline="0" smtClean="0">
                        <a:ln>
                          <a:noFill/>
                        </a:ln>
                        <a:solidFill>
                          <a:srgbClr val="000099"/>
                        </a:solidFill>
                        <a:effectLst/>
                        <a:latin typeface="Arial" charset="0"/>
                        <a:sym typeface="Wingdings 3" pitchFamily="18" charset="2"/>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gradFill rotWithShape="1">
                      <a:gsLst>
                        <a:gs pos="0">
                          <a:srgbClr val="FFFF00"/>
                        </a:gs>
                        <a:gs pos="17999">
                          <a:srgbClr val="FEE7F2"/>
                        </a:gs>
                        <a:gs pos="36000">
                          <a:srgbClr val="FAC77D"/>
                        </a:gs>
                        <a:gs pos="61000">
                          <a:srgbClr val="FBA97D"/>
                        </a:gs>
                        <a:gs pos="82001">
                          <a:srgbClr val="FBD49C"/>
                        </a:gs>
                        <a:gs pos="100000">
                          <a:srgbClr val="FEE7F2"/>
                        </a:gs>
                      </a:gsLst>
                      <a:lin ang="5400000" scaled="1"/>
                    </a:gradFill>
                  </a:tcPr>
                </a:tc>
                <a:tc>
                  <a:txBody>
                    <a:body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lv-LV" sz="1600" b="1" i="0" u="none" strike="noStrike" cap="none" normalizeH="0" baseline="0" smtClean="0">
                          <a:ln>
                            <a:noFill/>
                          </a:ln>
                          <a:solidFill>
                            <a:srgbClr val="000099"/>
                          </a:solidFill>
                          <a:effectLst/>
                          <a:latin typeface="Arial" charset="0"/>
                        </a:rPr>
                        <a:t>As.v. nosprostojums, plīsums, išēmija (akūts/hron). Rigiditāte</a:t>
                      </a:r>
                      <a:endParaRPr kumimoji="0" lang="en-US" sz="16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gradFill rotWithShape="1">
                      <a:gsLst>
                        <a:gs pos="0">
                          <a:srgbClr val="FFCC00"/>
                        </a:gs>
                        <a:gs pos="50000">
                          <a:srgbClr val="FFFF00"/>
                        </a:gs>
                        <a:gs pos="100000">
                          <a:srgbClr val="FFCC00"/>
                        </a:gs>
                      </a:gsLst>
                      <a:lin ang="5400000" scaled="1"/>
                    </a:gra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1047750" y="1916113"/>
            <a:ext cx="6943725" cy="4205287"/>
            <a:chOff x="743" y="1207"/>
            <a:chExt cx="4921" cy="2649"/>
          </a:xfrm>
        </p:grpSpPr>
        <p:sp>
          <p:nvSpPr>
            <p:cNvPr id="24581" name="Text Box 3"/>
            <p:cNvSpPr txBox="1">
              <a:spLocks noChangeArrowheads="1"/>
            </p:cNvSpPr>
            <p:nvPr/>
          </p:nvSpPr>
          <p:spPr bwMode="auto">
            <a:xfrm rot="-5400000">
              <a:off x="20" y="2161"/>
              <a:ext cx="1944" cy="497"/>
            </a:xfrm>
            <a:prstGeom prst="rect">
              <a:avLst/>
            </a:prstGeom>
            <a:noFill/>
            <a:ln w="9525">
              <a:noFill/>
              <a:miter lim="800000"/>
              <a:headEnd/>
              <a:tailEnd/>
            </a:ln>
          </p:spPr>
          <p:txBody>
            <a:bodyPr wrap="none">
              <a:spAutoFit/>
            </a:bodyPr>
            <a:lstStyle/>
            <a:p>
              <a:r>
                <a:rPr lang="lv-LV" sz="2000" b="1"/>
                <a:t>Karotīdi-femorālais </a:t>
              </a:r>
            </a:p>
            <a:p>
              <a:r>
                <a:rPr lang="lv-LV" sz="2000" b="1"/>
                <a:t>pulsa viļņa ātrums (m/s)</a:t>
              </a:r>
              <a:endParaRPr lang="fr-FR" sz="2000" b="1"/>
            </a:p>
          </p:txBody>
        </p:sp>
        <p:sp>
          <p:nvSpPr>
            <p:cNvPr id="24582" name="Freeform 4"/>
            <p:cNvSpPr>
              <a:spLocks/>
            </p:cNvSpPr>
            <p:nvPr/>
          </p:nvSpPr>
          <p:spPr bwMode="auto">
            <a:xfrm>
              <a:off x="1658" y="2685"/>
              <a:ext cx="2981" cy="714"/>
            </a:xfrm>
            <a:custGeom>
              <a:avLst/>
              <a:gdLst>
                <a:gd name="T0" fmla="*/ 0 w 3114"/>
                <a:gd name="T1" fmla="*/ 29 h 876"/>
                <a:gd name="T2" fmla="*/ 390 w 3114"/>
                <a:gd name="T3" fmla="*/ 0 h 876"/>
                <a:gd name="T4" fmla="*/ 1690 w 3114"/>
                <a:gd name="T5" fmla="*/ 16 h 876"/>
                <a:gd name="T6" fmla="*/ 1466 w 3114"/>
                <a:gd name="T7" fmla="*/ 50 h 876"/>
                <a:gd name="T8" fmla="*/ 0 w 3114"/>
                <a:gd name="T9" fmla="*/ 29 h 876"/>
                <a:gd name="T10" fmla="*/ 0 60000 65536"/>
                <a:gd name="T11" fmla="*/ 0 60000 65536"/>
                <a:gd name="T12" fmla="*/ 0 60000 65536"/>
                <a:gd name="T13" fmla="*/ 0 60000 65536"/>
                <a:gd name="T14" fmla="*/ 0 60000 65536"/>
                <a:gd name="T15" fmla="*/ 0 w 3114"/>
                <a:gd name="T16" fmla="*/ 0 h 876"/>
                <a:gd name="T17" fmla="*/ 3114 w 3114"/>
                <a:gd name="T18" fmla="*/ 876 h 876"/>
              </a:gdLst>
              <a:ahLst/>
              <a:cxnLst>
                <a:cxn ang="T10">
                  <a:pos x="T0" y="T1"/>
                </a:cxn>
                <a:cxn ang="T11">
                  <a:pos x="T2" y="T3"/>
                </a:cxn>
                <a:cxn ang="T12">
                  <a:pos x="T4" y="T5"/>
                </a:cxn>
                <a:cxn ang="T13">
                  <a:pos x="T6" y="T7"/>
                </a:cxn>
                <a:cxn ang="T14">
                  <a:pos x="T8" y="T9"/>
                </a:cxn>
              </a:cxnLst>
              <a:rect l="T15" t="T16" r="T17" b="T18"/>
              <a:pathLst>
                <a:path w="3114" h="876">
                  <a:moveTo>
                    <a:pt x="0" y="504"/>
                  </a:moveTo>
                  <a:lnTo>
                    <a:pt x="720" y="0"/>
                  </a:lnTo>
                  <a:lnTo>
                    <a:pt x="3114" y="276"/>
                  </a:lnTo>
                  <a:lnTo>
                    <a:pt x="2700" y="876"/>
                  </a:lnTo>
                  <a:lnTo>
                    <a:pt x="0" y="504"/>
                  </a:lnTo>
                  <a:close/>
                </a:path>
              </a:pathLst>
            </a:custGeom>
            <a:solidFill>
              <a:srgbClr val="808080"/>
            </a:solidFill>
            <a:ln w="9525">
              <a:solidFill>
                <a:srgbClr val="990000"/>
              </a:solidFill>
              <a:round/>
              <a:headEnd/>
              <a:tailEnd/>
            </a:ln>
          </p:spPr>
          <p:txBody>
            <a:bodyPr/>
            <a:lstStyle/>
            <a:p>
              <a:endParaRPr lang="lv-LV"/>
            </a:p>
          </p:txBody>
        </p:sp>
        <p:sp>
          <p:nvSpPr>
            <p:cNvPr id="24583" name="Freeform 5"/>
            <p:cNvSpPr>
              <a:spLocks/>
            </p:cNvSpPr>
            <p:nvPr/>
          </p:nvSpPr>
          <p:spPr bwMode="auto">
            <a:xfrm>
              <a:off x="1577" y="1207"/>
              <a:ext cx="770" cy="1889"/>
            </a:xfrm>
            <a:custGeom>
              <a:avLst/>
              <a:gdLst>
                <a:gd name="T0" fmla="*/ 47 w 804"/>
                <a:gd name="T1" fmla="*/ 134 h 2316"/>
                <a:gd name="T2" fmla="*/ 0 w 804"/>
                <a:gd name="T3" fmla="*/ 15 h 2316"/>
                <a:gd name="T4" fmla="*/ 416 w 804"/>
                <a:gd name="T5" fmla="*/ 0 h 2316"/>
                <a:gd name="T6" fmla="*/ 440 w 804"/>
                <a:gd name="T7" fmla="*/ 104 h 2316"/>
                <a:gd name="T8" fmla="*/ 47 w 804"/>
                <a:gd name="T9" fmla="*/ 134 h 2316"/>
                <a:gd name="T10" fmla="*/ 0 60000 65536"/>
                <a:gd name="T11" fmla="*/ 0 60000 65536"/>
                <a:gd name="T12" fmla="*/ 0 60000 65536"/>
                <a:gd name="T13" fmla="*/ 0 60000 65536"/>
                <a:gd name="T14" fmla="*/ 0 60000 65536"/>
                <a:gd name="T15" fmla="*/ 0 w 804"/>
                <a:gd name="T16" fmla="*/ 0 h 2316"/>
                <a:gd name="T17" fmla="*/ 804 w 804"/>
                <a:gd name="T18" fmla="*/ 2316 h 2316"/>
              </a:gdLst>
              <a:ahLst/>
              <a:cxnLst>
                <a:cxn ang="T10">
                  <a:pos x="T0" y="T1"/>
                </a:cxn>
                <a:cxn ang="T11">
                  <a:pos x="T2" y="T3"/>
                </a:cxn>
                <a:cxn ang="T12">
                  <a:pos x="T4" y="T5"/>
                </a:cxn>
                <a:cxn ang="T13">
                  <a:pos x="T6" y="T7"/>
                </a:cxn>
                <a:cxn ang="T14">
                  <a:pos x="T8" y="T9"/>
                </a:cxn>
              </a:cxnLst>
              <a:rect l="T15" t="T16" r="T17" b="T18"/>
              <a:pathLst>
                <a:path w="804" h="2316">
                  <a:moveTo>
                    <a:pt x="84" y="2316"/>
                  </a:moveTo>
                  <a:lnTo>
                    <a:pt x="0" y="258"/>
                  </a:lnTo>
                  <a:lnTo>
                    <a:pt x="762" y="0"/>
                  </a:lnTo>
                  <a:lnTo>
                    <a:pt x="804" y="1812"/>
                  </a:lnTo>
                  <a:lnTo>
                    <a:pt x="84" y="2316"/>
                  </a:lnTo>
                  <a:close/>
                </a:path>
              </a:pathLst>
            </a:custGeom>
            <a:noFill/>
            <a:ln w="9525">
              <a:solidFill>
                <a:srgbClr val="990000"/>
              </a:solidFill>
              <a:round/>
              <a:headEnd/>
              <a:tailEnd/>
            </a:ln>
          </p:spPr>
          <p:txBody>
            <a:bodyPr/>
            <a:lstStyle/>
            <a:p>
              <a:endParaRPr lang="lv-LV"/>
            </a:p>
          </p:txBody>
        </p:sp>
        <p:sp>
          <p:nvSpPr>
            <p:cNvPr id="24584" name="Freeform 6"/>
            <p:cNvSpPr>
              <a:spLocks/>
            </p:cNvSpPr>
            <p:nvPr/>
          </p:nvSpPr>
          <p:spPr bwMode="auto">
            <a:xfrm>
              <a:off x="2307" y="1207"/>
              <a:ext cx="2401" cy="1703"/>
            </a:xfrm>
            <a:custGeom>
              <a:avLst/>
              <a:gdLst>
                <a:gd name="T0" fmla="*/ 24 w 2508"/>
                <a:gd name="T1" fmla="*/ 104 h 2088"/>
                <a:gd name="T2" fmla="*/ 0 w 2508"/>
                <a:gd name="T3" fmla="*/ 0 h 2088"/>
                <a:gd name="T4" fmla="*/ 1363 w 2508"/>
                <a:gd name="T5" fmla="*/ 8 h 2088"/>
                <a:gd name="T6" fmla="*/ 1324 w 2508"/>
                <a:gd name="T7" fmla="*/ 121 h 2088"/>
                <a:gd name="T8" fmla="*/ 24 w 2508"/>
                <a:gd name="T9" fmla="*/ 104 h 2088"/>
                <a:gd name="T10" fmla="*/ 0 60000 65536"/>
                <a:gd name="T11" fmla="*/ 0 60000 65536"/>
                <a:gd name="T12" fmla="*/ 0 60000 65536"/>
                <a:gd name="T13" fmla="*/ 0 60000 65536"/>
                <a:gd name="T14" fmla="*/ 0 60000 65536"/>
                <a:gd name="T15" fmla="*/ 0 w 2508"/>
                <a:gd name="T16" fmla="*/ 0 h 2088"/>
                <a:gd name="T17" fmla="*/ 2508 w 2508"/>
                <a:gd name="T18" fmla="*/ 2088 h 2088"/>
              </a:gdLst>
              <a:ahLst/>
              <a:cxnLst>
                <a:cxn ang="T10">
                  <a:pos x="T0" y="T1"/>
                </a:cxn>
                <a:cxn ang="T11">
                  <a:pos x="T2" y="T3"/>
                </a:cxn>
                <a:cxn ang="T12">
                  <a:pos x="T4" y="T5"/>
                </a:cxn>
                <a:cxn ang="T13">
                  <a:pos x="T6" y="T7"/>
                </a:cxn>
                <a:cxn ang="T14">
                  <a:pos x="T8" y="T9"/>
                </a:cxn>
              </a:cxnLst>
              <a:rect l="T15" t="T16" r="T17" b="T18"/>
              <a:pathLst>
                <a:path w="2508" h="2088">
                  <a:moveTo>
                    <a:pt x="42" y="1812"/>
                  </a:moveTo>
                  <a:lnTo>
                    <a:pt x="0" y="0"/>
                  </a:lnTo>
                  <a:lnTo>
                    <a:pt x="2508" y="144"/>
                  </a:lnTo>
                  <a:lnTo>
                    <a:pt x="2436" y="2088"/>
                  </a:lnTo>
                  <a:lnTo>
                    <a:pt x="42" y="1812"/>
                  </a:lnTo>
                  <a:close/>
                </a:path>
              </a:pathLst>
            </a:custGeom>
            <a:noFill/>
            <a:ln w="9525">
              <a:solidFill>
                <a:srgbClr val="990000"/>
              </a:solidFill>
              <a:round/>
              <a:headEnd/>
              <a:tailEnd/>
            </a:ln>
          </p:spPr>
          <p:txBody>
            <a:bodyPr/>
            <a:lstStyle/>
            <a:p>
              <a:endParaRPr lang="lv-LV"/>
            </a:p>
          </p:txBody>
        </p:sp>
        <p:sp>
          <p:nvSpPr>
            <p:cNvPr id="24585" name="Freeform 7"/>
            <p:cNvSpPr>
              <a:spLocks/>
            </p:cNvSpPr>
            <p:nvPr/>
          </p:nvSpPr>
          <p:spPr bwMode="auto">
            <a:xfrm>
              <a:off x="1658" y="2685"/>
              <a:ext cx="2981" cy="411"/>
            </a:xfrm>
            <a:custGeom>
              <a:avLst/>
              <a:gdLst>
                <a:gd name="T0" fmla="*/ 0 w 519"/>
                <a:gd name="T1" fmla="*/ 2147483647 h 84"/>
                <a:gd name="T2" fmla="*/ 2147483647 w 519"/>
                <a:gd name="T3" fmla="*/ 0 h 84"/>
                <a:gd name="T4" fmla="*/ 2147483647 w 519"/>
                <a:gd name="T5" fmla="*/ 2147483647 h 84"/>
                <a:gd name="T6" fmla="*/ 0 60000 65536"/>
                <a:gd name="T7" fmla="*/ 0 60000 65536"/>
                <a:gd name="T8" fmla="*/ 0 60000 65536"/>
                <a:gd name="T9" fmla="*/ 0 w 519"/>
                <a:gd name="T10" fmla="*/ 0 h 84"/>
                <a:gd name="T11" fmla="*/ 519 w 519"/>
                <a:gd name="T12" fmla="*/ 84 h 84"/>
              </a:gdLst>
              <a:ahLst/>
              <a:cxnLst>
                <a:cxn ang="T6">
                  <a:pos x="T0" y="T1"/>
                </a:cxn>
                <a:cxn ang="T7">
                  <a:pos x="T2" y="T3"/>
                </a:cxn>
                <a:cxn ang="T8">
                  <a:pos x="T4" y="T5"/>
                </a:cxn>
              </a:cxnLst>
              <a:rect l="T9" t="T10" r="T11" b="T12"/>
              <a:pathLst>
                <a:path w="519" h="84">
                  <a:moveTo>
                    <a:pt x="0" y="84"/>
                  </a:moveTo>
                  <a:lnTo>
                    <a:pt x="120" y="0"/>
                  </a:lnTo>
                  <a:lnTo>
                    <a:pt x="519" y="46"/>
                  </a:lnTo>
                </a:path>
              </a:pathLst>
            </a:custGeom>
            <a:noFill/>
            <a:ln w="0">
              <a:solidFill>
                <a:srgbClr val="990000"/>
              </a:solidFill>
              <a:prstDash val="solid"/>
              <a:round/>
              <a:headEnd/>
              <a:tailEnd/>
            </a:ln>
          </p:spPr>
          <p:txBody>
            <a:bodyPr/>
            <a:lstStyle/>
            <a:p>
              <a:endParaRPr lang="lv-LV"/>
            </a:p>
          </p:txBody>
        </p:sp>
        <p:sp>
          <p:nvSpPr>
            <p:cNvPr id="24586" name="Freeform 8"/>
            <p:cNvSpPr>
              <a:spLocks/>
            </p:cNvSpPr>
            <p:nvPr/>
          </p:nvSpPr>
          <p:spPr bwMode="auto">
            <a:xfrm>
              <a:off x="1646" y="2509"/>
              <a:ext cx="2998" cy="387"/>
            </a:xfrm>
            <a:custGeom>
              <a:avLst/>
              <a:gdLst>
                <a:gd name="T0" fmla="*/ 0 w 522"/>
                <a:gd name="T1" fmla="*/ 2147483647 h 79"/>
                <a:gd name="T2" fmla="*/ 2147483647 w 522"/>
                <a:gd name="T3" fmla="*/ 0 h 79"/>
                <a:gd name="T4" fmla="*/ 2147483647 w 522"/>
                <a:gd name="T5" fmla="*/ 2147483647 h 79"/>
                <a:gd name="T6" fmla="*/ 0 60000 65536"/>
                <a:gd name="T7" fmla="*/ 0 60000 65536"/>
                <a:gd name="T8" fmla="*/ 0 60000 65536"/>
                <a:gd name="T9" fmla="*/ 0 w 522"/>
                <a:gd name="T10" fmla="*/ 0 h 79"/>
                <a:gd name="T11" fmla="*/ 522 w 522"/>
                <a:gd name="T12" fmla="*/ 79 h 79"/>
              </a:gdLst>
              <a:ahLst/>
              <a:cxnLst>
                <a:cxn ang="T6">
                  <a:pos x="T0" y="T1"/>
                </a:cxn>
                <a:cxn ang="T7">
                  <a:pos x="T2" y="T3"/>
                </a:cxn>
                <a:cxn ang="T8">
                  <a:pos x="T4" y="T5"/>
                </a:cxn>
              </a:cxnLst>
              <a:rect l="T9" t="T10" r="T11" b="T12"/>
              <a:pathLst>
                <a:path w="522" h="79">
                  <a:moveTo>
                    <a:pt x="0" y="79"/>
                  </a:moveTo>
                  <a:lnTo>
                    <a:pt x="121" y="0"/>
                  </a:lnTo>
                  <a:lnTo>
                    <a:pt x="522" y="43"/>
                  </a:lnTo>
                </a:path>
              </a:pathLst>
            </a:custGeom>
            <a:noFill/>
            <a:ln w="0">
              <a:solidFill>
                <a:srgbClr val="990000"/>
              </a:solidFill>
              <a:prstDash val="solid"/>
              <a:round/>
              <a:headEnd/>
              <a:tailEnd/>
            </a:ln>
          </p:spPr>
          <p:txBody>
            <a:bodyPr/>
            <a:lstStyle/>
            <a:p>
              <a:endParaRPr lang="lv-LV"/>
            </a:p>
          </p:txBody>
        </p:sp>
        <p:sp>
          <p:nvSpPr>
            <p:cNvPr id="24587" name="Freeform 9"/>
            <p:cNvSpPr>
              <a:spLocks/>
            </p:cNvSpPr>
            <p:nvPr/>
          </p:nvSpPr>
          <p:spPr bwMode="auto">
            <a:xfrm>
              <a:off x="1641" y="2328"/>
              <a:ext cx="3015" cy="367"/>
            </a:xfrm>
            <a:custGeom>
              <a:avLst/>
              <a:gdLst>
                <a:gd name="T0" fmla="*/ 0 w 525"/>
                <a:gd name="T1" fmla="*/ 2147483647 h 75"/>
                <a:gd name="T2" fmla="*/ 2147483647 w 525"/>
                <a:gd name="T3" fmla="*/ 0 h 75"/>
                <a:gd name="T4" fmla="*/ 2147483647 w 525"/>
                <a:gd name="T5" fmla="*/ 2147483647 h 75"/>
                <a:gd name="T6" fmla="*/ 0 60000 65536"/>
                <a:gd name="T7" fmla="*/ 0 60000 65536"/>
                <a:gd name="T8" fmla="*/ 0 60000 65536"/>
                <a:gd name="T9" fmla="*/ 0 w 525"/>
                <a:gd name="T10" fmla="*/ 0 h 75"/>
                <a:gd name="T11" fmla="*/ 525 w 525"/>
                <a:gd name="T12" fmla="*/ 75 h 75"/>
              </a:gdLst>
              <a:ahLst/>
              <a:cxnLst>
                <a:cxn ang="T6">
                  <a:pos x="T0" y="T1"/>
                </a:cxn>
                <a:cxn ang="T7">
                  <a:pos x="T2" y="T3"/>
                </a:cxn>
                <a:cxn ang="T8">
                  <a:pos x="T4" y="T5"/>
                </a:cxn>
              </a:cxnLst>
              <a:rect l="T9" t="T10" r="T11" b="T12"/>
              <a:pathLst>
                <a:path w="525" h="75">
                  <a:moveTo>
                    <a:pt x="0" y="75"/>
                  </a:moveTo>
                  <a:lnTo>
                    <a:pt x="122" y="0"/>
                  </a:lnTo>
                  <a:lnTo>
                    <a:pt x="525" y="41"/>
                  </a:lnTo>
                </a:path>
              </a:pathLst>
            </a:custGeom>
            <a:noFill/>
            <a:ln w="0">
              <a:solidFill>
                <a:srgbClr val="990000"/>
              </a:solidFill>
              <a:prstDash val="solid"/>
              <a:round/>
              <a:headEnd/>
              <a:tailEnd/>
            </a:ln>
          </p:spPr>
          <p:txBody>
            <a:bodyPr/>
            <a:lstStyle/>
            <a:p>
              <a:endParaRPr lang="lv-LV"/>
            </a:p>
          </p:txBody>
        </p:sp>
        <p:sp>
          <p:nvSpPr>
            <p:cNvPr id="24588" name="Freeform 10"/>
            <p:cNvSpPr>
              <a:spLocks/>
            </p:cNvSpPr>
            <p:nvPr/>
          </p:nvSpPr>
          <p:spPr bwMode="auto">
            <a:xfrm>
              <a:off x="1630" y="2147"/>
              <a:ext cx="3032" cy="342"/>
            </a:xfrm>
            <a:custGeom>
              <a:avLst/>
              <a:gdLst>
                <a:gd name="T0" fmla="*/ 0 w 528"/>
                <a:gd name="T1" fmla="*/ 2147483647 h 70"/>
                <a:gd name="T2" fmla="*/ 2147483647 w 528"/>
                <a:gd name="T3" fmla="*/ 0 h 70"/>
                <a:gd name="T4" fmla="*/ 2147483647 w 528"/>
                <a:gd name="T5" fmla="*/ 2147483647 h 70"/>
                <a:gd name="T6" fmla="*/ 0 60000 65536"/>
                <a:gd name="T7" fmla="*/ 0 60000 65536"/>
                <a:gd name="T8" fmla="*/ 0 60000 65536"/>
                <a:gd name="T9" fmla="*/ 0 w 528"/>
                <a:gd name="T10" fmla="*/ 0 h 70"/>
                <a:gd name="T11" fmla="*/ 528 w 528"/>
                <a:gd name="T12" fmla="*/ 70 h 70"/>
              </a:gdLst>
              <a:ahLst/>
              <a:cxnLst>
                <a:cxn ang="T6">
                  <a:pos x="T0" y="T1"/>
                </a:cxn>
                <a:cxn ang="T7">
                  <a:pos x="T2" y="T3"/>
                </a:cxn>
                <a:cxn ang="T8">
                  <a:pos x="T4" y="T5"/>
                </a:cxn>
              </a:cxnLst>
              <a:rect l="T9" t="T10" r="T11" b="T12"/>
              <a:pathLst>
                <a:path w="528" h="70">
                  <a:moveTo>
                    <a:pt x="0" y="70"/>
                  </a:moveTo>
                  <a:lnTo>
                    <a:pt x="123" y="0"/>
                  </a:lnTo>
                  <a:lnTo>
                    <a:pt x="528" y="38"/>
                  </a:lnTo>
                </a:path>
              </a:pathLst>
            </a:custGeom>
            <a:noFill/>
            <a:ln w="0">
              <a:solidFill>
                <a:srgbClr val="990000"/>
              </a:solidFill>
              <a:prstDash val="solid"/>
              <a:round/>
              <a:headEnd/>
              <a:tailEnd/>
            </a:ln>
          </p:spPr>
          <p:txBody>
            <a:bodyPr/>
            <a:lstStyle/>
            <a:p>
              <a:endParaRPr lang="lv-LV"/>
            </a:p>
          </p:txBody>
        </p:sp>
        <p:sp>
          <p:nvSpPr>
            <p:cNvPr id="24589" name="Freeform 11"/>
            <p:cNvSpPr>
              <a:spLocks/>
            </p:cNvSpPr>
            <p:nvPr/>
          </p:nvSpPr>
          <p:spPr bwMode="auto">
            <a:xfrm>
              <a:off x="1618" y="1960"/>
              <a:ext cx="3056" cy="319"/>
            </a:xfrm>
            <a:custGeom>
              <a:avLst/>
              <a:gdLst>
                <a:gd name="T0" fmla="*/ 0 w 532"/>
                <a:gd name="T1" fmla="*/ 2147483647 h 65"/>
                <a:gd name="T2" fmla="*/ 2147483647 w 532"/>
                <a:gd name="T3" fmla="*/ 0 h 65"/>
                <a:gd name="T4" fmla="*/ 2147483647 w 532"/>
                <a:gd name="T5" fmla="*/ 2147483647 h 65"/>
                <a:gd name="T6" fmla="*/ 0 60000 65536"/>
                <a:gd name="T7" fmla="*/ 0 60000 65536"/>
                <a:gd name="T8" fmla="*/ 0 60000 65536"/>
                <a:gd name="T9" fmla="*/ 0 w 532"/>
                <a:gd name="T10" fmla="*/ 0 h 65"/>
                <a:gd name="T11" fmla="*/ 532 w 532"/>
                <a:gd name="T12" fmla="*/ 65 h 65"/>
              </a:gdLst>
              <a:ahLst/>
              <a:cxnLst>
                <a:cxn ang="T6">
                  <a:pos x="T0" y="T1"/>
                </a:cxn>
                <a:cxn ang="T7">
                  <a:pos x="T2" y="T3"/>
                </a:cxn>
                <a:cxn ang="T8">
                  <a:pos x="T4" y="T5"/>
                </a:cxn>
              </a:cxnLst>
              <a:rect l="T9" t="T10" r="T11" b="T12"/>
              <a:pathLst>
                <a:path w="532" h="65">
                  <a:moveTo>
                    <a:pt x="0" y="65"/>
                  </a:moveTo>
                  <a:lnTo>
                    <a:pt x="124" y="0"/>
                  </a:lnTo>
                  <a:lnTo>
                    <a:pt x="532" y="36"/>
                  </a:lnTo>
                </a:path>
              </a:pathLst>
            </a:custGeom>
            <a:noFill/>
            <a:ln w="0">
              <a:solidFill>
                <a:srgbClr val="990000"/>
              </a:solidFill>
              <a:prstDash val="solid"/>
              <a:round/>
              <a:headEnd/>
              <a:tailEnd/>
            </a:ln>
          </p:spPr>
          <p:txBody>
            <a:bodyPr/>
            <a:lstStyle/>
            <a:p>
              <a:endParaRPr lang="lv-LV"/>
            </a:p>
          </p:txBody>
        </p:sp>
        <p:sp>
          <p:nvSpPr>
            <p:cNvPr id="24590" name="Freeform 12"/>
            <p:cNvSpPr>
              <a:spLocks/>
            </p:cNvSpPr>
            <p:nvPr/>
          </p:nvSpPr>
          <p:spPr bwMode="auto">
            <a:xfrm>
              <a:off x="1612" y="1775"/>
              <a:ext cx="3067" cy="294"/>
            </a:xfrm>
            <a:custGeom>
              <a:avLst/>
              <a:gdLst>
                <a:gd name="T0" fmla="*/ 0 w 534"/>
                <a:gd name="T1" fmla="*/ 2147483647 h 60"/>
                <a:gd name="T2" fmla="*/ 2147483647 w 534"/>
                <a:gd name="T3" fmla="*/ 0 h 60"/>
                <a:gd name="T4" fmla="*/ 2147483647 w 534"/>
                <a:gd name="T5" fmla="*/ 2147483647 h 60"/>
                <a:gd name="T6" fmla="*/ 0 60000 65536"/>
                <a:gd name="T7" fmla="*/ 0 60000 65536"/>
                <a:gd name="T8" fmla="*/ 0 60000 65536"/>
                <a:gd name="T9" fmla="*/ 0 w 534"/>
                <a:gd name="T10" fmla="*/ 0 h 60"/>
                <a:gd name="T11" fmla="*/ 534 w 534"/>
                <a:gd name="T12" fmla="*/ 60 h 60"/>
              </a:gdLst>
              <a:ahLst/>
              <a:cxnLst>
                <a:cxn ang="T6">
                  <a:pos x="T0" y="T1"/>
                </a:cxn>
                <a:cxn ang="T7">
                  <a:pos x="T2" y="T3"/>
                </a:cxn>
                <a:cxn ang="T8">
                  <a:pos x="T4" y="T5"/>
                </a:cxn>
              </a:cxnLst>
              <a:rect l="T9" t="T10" r="T11" b="T12"/>
              <a:pathLst>
                <a:path w="534" h="60">
                  <a:moveTo>
                    <a:pt x="0" y="60"/>
                  </a:moveTo>
                  <a:lnTo>
                    <a:pt x="124" y="0"/>
                  </a:lnTo>
                  <a:lnTo>
                    <a:pt x="534" y="33"/>
                  </a:lnTo>
                </a:path>
              </a:pathLst>
            </a:custGeom>
            <a:noFill/>
            <a:ln w="0">
              <a:solidFill>
                <a:srgbClr val="990000"/>
              </a:solidFill>
              <a:prstDash val="solid"/>
              <a:round/>
              <a:headEnd/>
              <a:tailEnd/>
            </a:ln>
          </p:spPr>
          <p:txBody>
            <a:bodyPr/>
            <a:lstStyle/>
            <a:p>
              <a:endParaRPr lang="lv-LV"/>
            </a:p>
          </p:txBody>
        </p:sp>
        <p:sp>
          <p:nvSpPr>
            <p:cNvPr id="24591" name="Freeform 13"/>
            <p:cNvSpPr>
              <a:spLocks/>
            </p:cNvSpPr>
            <p:nvPr/>
          </p:nvSpPr>
          <p:spPr bwMode="auto">
            <a:xfrm>
              <a:off x="1600" y="1589"/>
              <a:ext cx="3091" cy="264"/>
            </a:xfrm>
            <a:custGeom>
              <a:avLst/>
              <a:gdLst>
                <a:gd name="T0" fmla="*/ 0 w 538"/>
                <a:gd name="T1" fmla="*/ 2147483647 h 54"/>
                <a:gd name="T2" fmla="*/ 2147483647 w 538"/>
                <a:gd name="T3" fmla="*/ 0 h 54"/>
                <a:gd name="T4" fmla="*/ 2147483647 w 538"/>
                <a:gd name="T5" fmla="*/ 2147483647 h 54"/>
                <a:gd name="T6" fmla="*/ 0 60000 65536"/>
                <a:gd name="T7" fmla="*/ 0 60000 65536"/>
                <a:gd name="T8" fmla="*/ 0 60000 65536"/>
                <a:gd name="T9" fmla="*/ 0 w 538"/>
                <a:gd name="T10" fmla="*/ 0 h 54"/>
                <a:gd name="T11" fmla="*/ 538 w 538"/>
                <a:gd name="T12" fmla="*/ 54 h 54"/>
              </a:gdLst>
              <a:ahLst/>
              <a:cxnLst>
                <a:cxn ang="T6">
                  <a:pos x="T0" y="T1"/>
                </a:cxn>
                <a:cxn ang="T7">
                  <a:pos x="T2" y="T3"/>
                </a:cxn>
                <a:cxn ang="T8">
                  <a:pos x="T4" y="T5"/>
                </a:cxn>
              </a:cxnLst>
              <a:rect l="T9" t="T10" r="T11" b="T12"/>
              <a:pathLst>
                <a:path w="538" h="54">
                  <a:moveTo>
                    <a:pt x="0" y="54"/>
                  </a:moveTo>
                  <a:lnTo>
                    <a:pt x="125" y="0"/>
                  </a:lnTo>
                  <a:lnTo>
                    <a:pt x="538" y="30"/>
                  </a:lnTo>
                </a:path>
              </a:pathLst>
            </a:custGeom>
            <a:noFill/>
            <a:ln w="0">
              <a:solidFill>
                <a:srgbClr val="990000"/>
              </a:solidFill>
              <a:prstDash val="solid"/>
              <a:round/>
              <a:headEnd/>
              <a:tailEnd/>
            </a:ln>
          </p:spPr>
          <p:txBody>
            <a:bodyPr/>
            <a:lstStyle/>
            <a:p>
              <a:endParaRPr lang="lv-LV"/>
            </a:p>
          </p:txBody>
        </p:sp>
        <p:sp>
          <p:nvSpPr>
            <p:cNvPr id="24592" name="Freeform 14"/>
            <p:cNvSpPr>
              <a:spLocks/>
            </p:cNvSpPr>
            <p:nvPr/>
          </p:nvSpPr>
          <p:spPr bwMode="auto">
            <a:xfrm>
              <a:off x="1589" y="1398"/>
              <a:ext cx="3113" cy="240"/>
            </a:xfrm>
            <a:custGeom>
              <a:avLst/>
              <a:gdLst>
                <a:gd name="T0" fmla="*/ 0 w 542"/>
                <a:gd name="T1" fmla="*/ 2147483647 h 49"/>
                <a:gd name="T2" fmla="*/ 2147483647 w 542"/>
                <a:gd name="T3" fmla="*/ 0 h 49"/>
                <a:gd name="T4" fmla="*/ 2147483647 w 542"/>
                <a:gd name="T5" fmla="*/ 2147483647 h 49"/>
                <a:gd name="T6" fmla="*/ 0 60000 65536"/>
                <a:gd name="T7" fmla="*/ 0 60000 65536"/>
                <a:gd name="T8" fmla="*/ 0 60000 65536"/>
                <a:gd name="T9" fmla="*/ 0 w 542"/>
                <a:gd name="T10" fmla="*/ 0 h 49"/>
                <a:gd name="T11" fmla="*/ 542 w 542"/>
                <a:gd name="T12" fmla="*/ 49 h 49"/>
              </a:gdLst>
              <a:ahLst/>
              <a:cxnLst>
                <a:cxn ang="T6">
                  <a:pos x="T0" y="T1"/>
                </a:cxn>
                <a:cxn ang="T7">
                  <a:pos x="T2" y="T3"/>
                </a:cxn>
                <a:cxn ang="T8">
                  <a:pos x="T4" y="T5"/>
                </a:cxn>
              </a:cxnLst>
              <a:rect l="T9" t="T10" r="T11" b="T12"/>
              <a:pathLst>
                <a:path w="542" h="49">
                  <a:moveTo>
                    <a:pt x="0" y="49"/>
                  </a:moveTo>
                  <a:lnTo>
                    <a:pt x="126" y="0"/>
                  </a:lnTo>
                  <a:lnTo>
                    <a:pt x="542" y="27"/>
                  </a:lnTo>
                </a:path>
              </a:pathLst>
            </a:custGeom>
            <a:noFill/>
            <a:ln w="0">
              <a:solidFill>
                <a:srgbClr val="990000"/>
              </a:solidFill>
              <a:prstDash val="solid"/>
              <a:round/>
              <a:headEnd/>
              <a:tailEnd/>
            </a:ln>
          </p:spPr>
          <p:txBody>
            <a:bodyPr/>
            <a:lstStyle/>
            <a:p>
              <a:endParaRPr lang="lv-LV"/>
            </a:p>
          </p:txBody>
        </p:sp>
        <p:sp>
          <p:nvSpPr>
            <p:cNvPr id="24593" name="Freeform 15"/>
            <p:cNvSpPr>
              <a:spLocks/>
            </p:cNvSpPr>
            <p:nvPr/>
          </p:nvSpPr>
          <p:spPr bwMode="auto">
            <a:xfrm>
              <a:off x="1577" y="1207"/>
              <a:ext cx="3131" cy="211"/>
            </a:xfrm>
            <a:custGeom>
              <a:avLst/>
              <a:gdLst>
                <a:gd name="T0" fmla="*/ 0 w 545"/>
                <a:gd name="T1" fmla="*/ 2147483647 h 43"/>
                <a:gd name="T2" fmla="*/ 2147483647 w 545"/>
                <a:gd name="T3" fmla="*/ 0 h 43"/>
                <a:gd name="T4" fmla="*/ 2147483647 w 545"/>
                <a:gd name="T5" fmla="*/ 2147483647 h 43"/>
                <a:gd name="T6" fmla="*/ 0 60000 65536"/>
                <a:gd name="T7" fmla="*/ 0 60000 65536"/>
                <a:gd name="T8" fmla="*/ 0 60000 65536"/>
                <a:gd name="T9" fmla="*/ 0 w 545"/>
                <a:gd name="T10" fmla="*/ 0 h 43"/>
                <a:gd name="T11" fmla="*/ 545 w 545"/>
                <a:gd name="T12" fmla="*/ 43 h 43"/>
              </a:gdLst>
              <a:ahLst/>
              <a:cxnLst>
                <a:cxn ang="T6">
                  <a:pos x="T0" y="T1"/>
                </a:cxn>
                <a:cxn ang="T7">
                  <a:pos x="T2" y="T3"/>
                </a:cxn>
                <a:cxn ang="T8">
                  <a:pos x="T4" y="T5"/>
                </a:cxn>
              </a:cxnLst>
              <a:rect l="T9" t="T10" r="T11" b="T12"/>
              <a:pathLst>
                <a:path w="545" h="43">
                  <a:moveTo>
                    <a:pt x="0" y="43"/>
                  </a:moveTo>
                  <a:lnTo>
                    <a:pt x="127" y="0"/>
                  </a:lnTo>
                  <a:lnTo>
                    <a:pt x="545" y="24"/>
                  </a:lnTo>
                </a:path>
              </a:pathLst>
            </a:custGeom>
            <a:noFill/>
            <a:ln w="0">
              <a:solidFill>
                <a:srgbClr val="990000"/>
              </a:solidFill>
              <a:prstDash val="solid"/>
              <a:round/>
              <a:headEnd/>
              <a:tailEnd/>
            </a:ln>
          </p:spPr>
          <p:txBody>
            <a:bodyPr/>
            <a:lstStyle/>
            <a:p>
              <a:endParaRPr lang="lv-LV"/>
            </a:p>
          </p:txBody>
        </p:sp>
        <p:sp>
          <p:nvSpPr>
            <p:cNvPr id="24594" name="Freeform 16"/>
            <p:cNvSpPr>
              <a:spLocks/>
            </p:cNvSpPr>
            <p:nvPr/>
          </p:nvSpPr>
          <p:spPr bwMode="auto">
            <a:xfrm>
              <a:off x="1658" y="2685"/>
              <a:ext cx="2981" cy="714"/>
            </a:xfrm>
            <a:custGeom>
              <a:avLst/>
              <a:gdLst>
                <a:gd name="T0" fmla="*/ 1690 w 3114"/>
                <a:gd name="T1" fmla="*/ 16 h 876"/>
                <a:gd name="T2" fmla="*/ 1466 w 3114"/>
                <a:gd name="T3" fmla="*/ 50 h 876"/>
                <a:gd name="T4" fmla="*/ 0 w 3114"/>
                <a:gd name="T5" fmla="*/ 29 h 876"/>
                <a:gd name="T6" fmla="*/ 390 w 3114"/>
                <a:gd name="T7" fmla="*/ 0 h 876"/>
                <a:gd name="T8" fmla="*/ 1690 w 3114"/>
                <a:gd name="T9" fmla="*/ 16 h 876"/>
                <a:gd name="T10" fmla="*/ 0 60000 65536"/>
                <a:gd name="T11" fmla="*/ 0 60000 65536"/>
                <a:gd name="T12" fmla="*/ 0 60000 65536"/>
                <a:gd name="T13" fmla="*/ 0 60000 65536"/>
                <a:gd name="T14" fmla="*/ 0 60000 65536"/>
                <a:gd name="T15" fmla="*/ 0 w 3114"/>
                <a:gd name="T16" fmla="*/ 0 h 876"/>
                <a:gd name="T17" fmla="*/ 3114 w 3114"/>
                <a:gd name="T18" fmla="*/ 876 h 876"/>
              </a:gdLst>
              <a:ahLst/>
              <a:cxnLst>
                <a:cxn ang="T10">
                  <a:pos x="T0" y="T1"/>
                </a:cxn>
                <a:cxn ang="T11">
                  <a:pos x="T2" y="T3"/>
                </a:cxn>
                <a:cxn ang="T12">
                  <a:pos x="T4" y="T5"/>
                </a:cxn>
                <a:cxn ang="T13">
                  <a:pos x="T6" y="T7"/>
                </a:cxn>
                <a:cxn ang="T14">
                  <a:pos x="T8" y="T9"/>
                </a:cxn>
              </a:cxnLst>
              <a:rect l="T15" t="T16" r="T17" b="T18"/>
              <a:pathLst>
                <a:path w="3114" h="876">
                  <a:moveTo>
                    <a:pt x="3114" y="276"/>
                  </a:moveTo>
                  <a:lnTo>
                    <a:pt x="2700" y="876"/>
                  </a:lnTo>
                  <a:lnTo>
                    <a:pt x="0" y="504"/>
                  </a:lnTo>
                  <a:lnTo>
                    <a:pt x="720" y="0"/>
                  </a:lnTo>
                  <a:lnTo>
                    <a:pt x="3114" y="276"/>
                  </a:lnTo>
                  <a:close/>
                </a:path>
              </a:pathLst>
            </a:custGeom>
            <a:noFill/>
            <a:ln w="0">
              <a:solidFill>
                <a:srgbClr val="990000"/>
              </a:solidFill>
              <a:prstDash val="solid"/>
              <a:round/>
              <a:headEnd/>
              <a:tailEnd/>
            </a:ln>
          </p:spPr>
          <p:txBody>
            <a:bodyPr/>
            <a:lstStyle/>
            <a:p>
              <a:endParaRPr lang="lv-LV"/>
            </a:p>
          </p:txBody>
        </p:sp>
        <p:sp>
          <p:nvSpPr>
            <p:cNvPr id="24595" name="Freeform 17"/>
            <p:cNvSpPr>
              <a:spLocks/>
            </p:cNvSpPr>
            <p:nvPr/>
          </p:nvSpPr>
          <p:spPr bwMode="auto">
            <a:xfrm>
              <a:off x="1577" y="1207"/>
              <a:ext cx="770" cy="1889"/>
            </a:xfrm>
            <a:custGeom>
              <a:avLst/>
              <a:gdLst>
                <a:gd name="T0" fmla="*/ 47 w 804"/>
                <a:gd name="T1" fmla="*/ 134 h 2316"/>
                <a:gd name="T2" fmla="*/ 0 w 804"/>
                <a:gd name="T3" fmla="*/ 15 h 2316"/>
                <a:gd name="T4" fmla="*/ 416 w 804"/>
                <a:gd name="T5" fmla="*/ 0 h 2316"/>
                <a:gd name="T6" fmla="*/ 440 w 804"/>
                <a:gd name="T7" fmla="*/ 104 h 2316"/>
                <a:gd name="T8" fmla="*/ 47 w 804"/>
                <a:gd name="T9" fmla="*/ 134 h 2316"/>
                <a:gd name="T10" fmla="*/ 0 60000 65536"/>
                <a:gd name="T11" fmla="*/ 0 60000 65536"/>
                <a:gd name="T12" fmla="*/ 0 60000 65536"/>
                <a:gd name="T13" fmla="*/ 0 60000 65536"/>
                <a:gd name="T14" fmla="*/ 0 60000 65536"/>
                <a:gd name="T15" fmla="*/ 0 w 804"/>
                <a:gd name="T16" fmla="*/ 0 h 2316"/>
                <a:gd name="T17" fmla="*/ 804 w 804"/>
                <a:gd name="T18" fmla="*/ 2316 h 2316"/>
              </a:gdLst>
              <a:ahLst/>
              <a:cxnLst>
                <a:cxn ang="T10">
                  <a:pos x="T0" y="T1"/>
                </a:cxn>
                <a:cxn ang="T11">
                  <a:pos x="T2" y="T3"/>
                </a:cxn>
                <a:cxn ang="T12">
                  <a:pos x="T4" y="T5"/>
                </a:cxn>
                <a:cxn ang="T13">
                  <a:pos x="T6" y="T7"/>
                </a:cxn>
                <a:cxn ang="T14">
                  <a:pos x="T8" y="T9"/>
                </a:cxn>
              </a:cxnLst>
              <a:rect l="T15" t="T16" r="T17" b="T18"/>
              <a:pathLst>
                <a:path w="804" h="2316">
                  <a:moveTo>
                    <a:pt x="84" y="2316"/>
                  </a:moveTo>
                  <a:lnTo>
                    <a:pt x="0" y="258"/>
                  </a:lnTo>
                  <a:lnTo>
                    <a:pt x="762" y="0"/>
                  </a:lnTo>
                  <a:lnTo>
                    <a:pt x="804" y="1812"/>
                  </a:lnTo>
                  <a:lnTo>
                    <a:pt x="84" y="2316"/>
                  </a:lnTo>
                  <a:close/>
                </a:path>
              </a:pathLst>
            </a:custGeom>
            <a:noFill/>
            <a:ln w="9525">
              <a:solidFill>
                <a:srgbClr val="990000"/>
              </a:solidFill>
              <a:prstDash val="solid"/>
              <a:round/>
              <a:headEnd/>
              <a:tailEnd/>
            </a:ln>
          </p:spPr>
          <p:txBody>
            <a:bodyPr/>
            <a:lstStyle/>
            <a:p>
              <a:endParaRPr lang="lv-LV"/>
            </a:p>
          </p:txBody>
        </p:sp>
        <p:sp>
          <p:nvSpPr>
            <p:cNvPr id="24596" name="Freeform 18"/>
            <p:cNvSpPr>
              <a:spLocks/>
            </p:cNvSpPr>
            <p:nvPr/>
          </p:nvSpPr>
          <p:spPr bwMode="auto">
            <a:xfrm>
              <a:off x="2307" y="1207"/>
              <a:ext cx="2403" cy="1703"/>
            </a:xfrm>
            <a:custGeom>
              <a:avLst/>
              <a:gdLst>
                <a:gd name="T0" fmla="*/ 31 w 2508"/>
                <a:gd name="T1" fmla="*/ 435 h 2088"/>
                <a:gd name="T2" fmla="*/ 0 w 2508"/>
                <a:gd name="T3" fmla="*/ 0 h 2088"/>
                <a:gd name="T4" fmla="*/ 1853 w 2508"/>
                <a:gd name="T5" fmla="*/ 34 h 2088"/>
                <a:gd name="T6" fmla="*/ 1800 w 2508"/>
                <a:gd name="T7" fmla="*/ 502 h 2088"/>
                <a:gd name="T8" fmla="*/ 31 w 2508"/>
                <a:gd name="T9" fmla="*/ 435 h 2088"/>
                <a:gd name="T10" fmla="*/ 0 60000 65536"/>
                <a:gd name="T11" fmla="*/ 0 60000 65536"/>
                <a:gd name="T12" fmla="*/ 0 60000 65536"/>
                <a:gd name="T13" fmla="*/ 0 60000 65536"/>
                <a:gd name="T14" fmla="*/ 0 60000 65536"/>
                <a:gd name="T15" fmla="*/ 0 w 2508"/>
                <a:gd name="T16" fmla="*/ 0 h 2088"/>
                <a:gd name="T17" fmla="*/ 2508 w 2508"/>
                <a:gd name="T18" fmla="*/ 2088 h 2088"/>
              </a:gdLst>
              <a:ahLst/>
              <a:cxnLst>
                <a:cxn ang="T10">
                  <a:pos x="T0" y="T1"/>
                </a:cxn>
                <a:cxn ang="T11">
                  <a:pos x="T2" y="T3"/>
                </a:cxn>
                <a:cxn ang="T12">
                  <a:pos x="T4" y="T5"/>
                </a:cxn>
                <a:cxn ang="T13">
                  <a:pos x="T6" y="T7"/>
                </a:cxn>
                <a:cxn ang="T14">
                  <a:pos x="T8" y="T9"/>
                </a:cxn>
              </a:cxnLst>
              <a:rect l="T15" t="T16" r="T17" b="T18"/>
              <a:pathLst>
                <a:path w="2508" h="2088">
                  <a:moveTo>
                    <a:pt x="42" y="1812"/>
                  </a:moveTo>
                  <a:lnTo>
                    <a:pt x="0" y="0"/>
                  </a:lnTo>
                  <a:lnTo>
                    <a:pt x="2508" y="144"/>
                  </a:lnTo>
                  <a:lnTo>
                    <a:pt x="2436" y="2088"/>
                  </a:lnTo>
                  <a:lnTo>
                    <a:pt x="42" y="1812"/>
                  </a:lnTo>
                  <a:close/>
                </a:path>
              </a:pathLst>
            </a:custGeom>
            <a:noFill/>
            <a:ln w="9525">
              <a:solidFill>
                <a:srgbClr val="990000"/>
              </a:solidFill>
              <a:prstDash val="solid"/>
              <a:round/>
              <a:headEnd/>
              <a:tailEnd/>
            </a:ln>
          </p:spPr>
          <p:txBody>
            <a:bodyPr/>
            <a:lstStyle/>
            <a:p>
              <a:endParaRPr lang="lv-LV"/>
            </a:p>
          </p:txBody>
        </p:sp>
        <p:sp>
          <p:nvSpPr>
            <p:cNvPr id="24597" name="Line 19"/>
            <p:cNvSpPr>
              <a:spLocks noChangeShapeType="1"/>
            </p:cNvSpPr>
            <p:nvPr/>
          </p:nvSpPr>
          <p:spPr bwMode="auto">
            <a:xfrm>
              <a:off x="1658" y="3096"/>
              <a:ext cx="2584" cy="303"/>
            </a:xfrm>
            <a:prstGeom prst="line">
              <a:avLst/>
            </a:prstGeom>
            <a:noFill/>
            <a:ln w="0">
              <a:solidFill>
                <a:srgbClr val="990000"/>
              </a:solidFill>
              <a:round/>
              <a:headEnd/>
              <a:tailEnd/>
            </a:ln>
          </p:spPr>
          <p:txBody>
            <a:bodyPr/>
            <a:lstStyle/>
            <a:p>
              <a:endParaRPr lang="lv-LV"/>
            </a:p>
          </p:txBody>
        </p:sp>
        <p:sp>
          <p:nvSpPr>
            <p:cNvPr id="24598" name="Line 20"/>
            <p:cNvSpPr>
              <a:spLocks noChangeShapeType="1"/>
            </p:cNvSpPr>
            <p:nvPr/>
          </p:nvSpPr>
          <p:spPr bwMode="auto">
            <a:xfrm>
              <a:off x="1658" y="3096"/>
              <a:ext cx="1" cy="44"/>
            </a:xfrm>
            <a:prstGeom prst="line">
              <a:avLst/>
            </a:prstGeom>
            <a:noFill/>
            <a:ln w="0">
              <a:solidFill>
                <a:srgbClr val="990000"/>
              </a:solidFill>
              <a:round/>
              <a:headEnd/>
              <a:tailEnd/>
            </a:ln>
          </p:spPr>
          <p:txBody>
            <a:bodyPr/>
            <a:lstStyle/>
            <a:p>
              <a:endParaRPr lang="lv-LV"/>
            </a:p>
          </p:txBody>
        </p:sp>
        <p:sp>
          <p:nvSpPr>
            <p:cNvPr id="24599" name="Line 21"/>
            <p:cNvSpPr>
              <a:spLocks noChangeShapeType="1"/>
            </p:cNvSpPr>
            <p:nvPr/>
          </p:nvSpPr>
          <p:spPr bwMode="auto">
            <a:xfrm>
              <a:off x="1957" y="3135"/>
              <a:ext cx="1" cy="44"/>
            </a:xfrm>
            <a:prstGeom prst="line">
              <a:avLst/>
            </a:prstGeom>
            <a:noFill/>
            <a:ln w="0">
              <a:solidFill>
                <a:srgbClr val="990000"/>
              </a:solidFill>
              <a:round/>
              <a:headEnd/>
              <a:tailEnd/>
            </a:ln>
          </p:spPr>
          <p:txBody>
            <a:bodyPr/>
            <a:lstStyle/>
            <a:p>
              <a:endParaRPr lang="lv-LV"/>
            </a:p>
          </p:txBody>
        </p:sp>
        <p:sp>
          <p:nvSpPr>
            <p:cNvPr id="24600" name="Line 22"/>
            <p:cNvSpPr>
              <a:spLocks noChangeShapeType="1"/>
            </p:cNvSpPr>
            <p:nvPr/>
          </p:nvSpPr>
          <p:spPr bwMode="auto">
            <a:xfrm>
              <a:off x="2261" y="3170"/>
              <a:ext cx="1" cy="44"/>
            </a:xfrm>
            <a:prstGeom prst="line">
              <a:avLst/>
            </a:prstGeom>
            <a:noFill/>
            <a:ln w="0">
              <a:solidFill>
                <a:srgbClr val="990000"/>
              </a:solidFill>
              <a:round/>
              <a:headEnd/>
              <a:tailEnd/>
            </a:ln>
          </p:spPr>
          <p:txBody>
            <a:bodyPr/>
            <a:lstStyle/>
            <a:p>
              <a:endParaRPr lang="lv-LV"/>
            </a:p>
          </p:txBody>
        </p:sp>
        <p:sp>
          <p:nvSpPr>
            <p:cNvPr id="24601" name="Line 23"/>
            <p:cNvSpPr>
              <a:spLocks noChangeShapeType="1"/>
            </p:cNvSpPr>
            <p:nvPr/>
          </p:nvSpPr>
          <p:spPr bwMode="auto">
            <a:xfrm>
              <a:off x="2577" y="3204"/>
              <a:ext cx="1" cy="44"/>
            </a:xfrm>
            <a:prstGeom prst="line">
              <a:avLst/>
            </a:prstGeom>
            <a:noFill/>
            <a:ln w="0">
              <a:solidFill>
                <a:srgbClr val="990000"/>
              </a:solidFill>
              <a:round/>
              <a:headEnd/>
              <a:tailEnd/>
            </a:ln>
          </p:spPr>
          <p:txBody>
            <a:bodyPr/>
            <a:lstStyle/>
            <a:p>
              <a:endParaRPr lang="lv-LV"/>
            </a:p>
          </p:txBody>
        </p:sp>
        <p:sp>
          <p:nvSpPr>
            <p:cNvPr id="24602" name="Line 24"/>
            <p:cNvSpPr>
              <a:spLocks noChangeShapeType="1"/>
            </p:cNvSpPr>
            <p:nvPr/>
          </p:nvSpPr>
          <p:spPr bwMode="auto">
            <a:xfrm>
              <a:off x="2892" y="3243"/>
              <a:ext cx="2" cy="44"/>
            </a:xfrm>
            <a:prstGeom prst="line">
              <a:avLst/>
            </a:prstGeom>
            <a:noFill/>
            <a:ln w="0">
              <a:solidFill>
                <a:srgbClr val="990000"/>
              </a:solidFill>
              <a:round/>
              <a:headEnd/>
              <a:tailEnd/>
            </a:ln>
          </p:spPr>
          <p:txBody>
            <a:bodyPr/>
            <a:lstStyle/>
            <a:p>
              <a:endParaRPr lang="lv-LV"/>
            </a:p>
          </p:txBody>
        </p:sp>
        <p:sp>
          <p:nvSpPr>
            <p:cNvPr id="24603" name="Line 25"/>
            <p:cNvSpPr>
              <a:spLocks noChangeShapeType="1"/>
            </p:cNvSpPr>
            <p:nvPr/>
          </p:nvSpPr>
          <p:spPr bwMode="auto">
            <a:xfrm>
              <a:off x="3219" y="3283"/>
              <a:ext cx="2" cy="44"/>
            </a:xfrm>
            <a:prstGeom prst="line">
              <a:avLst/>
            </a:prstGeom>
            <a:noFill/>
            <a:ln w="0">
              <a:solidFill>
                <a:srgbClr val="990000"/>
              </a:solidFill>
              <a:round/>
              <a:headEnd/>
              <a:tailEnd/>
            </a:ln>
          </p:spPr>
          <p:txBody>
            <a:bodyPr/>
            <a:lstStyle/>
            <a:p>
              <a:endParaRPr lang="lv-LV"/>
            </a:p>
          </p:txBody>
        </p:sp>
        <p:sp>
          <p:nvSpPr>
            <p:cNvPr id="24604" name="Line 26"/>
            <p:cNvSpPr>
              <a:spLocks noChangeShapeType="1"/>
            </p:cNvSpPr>
            <p:nvPr/>
          </p:nvSpPr>
          <p:spPr bwMode="auto">
            <a:xfrm>
              <a:off x="3553" y="3316"/>
              <a:ext cx="1" cy="44"/>
            </a:xfrm>
            <a:prstGeom prst="line">
              <a:avLst/>
            </a:prstGeom>
            <a:noFill/>
            <a:ln w="0">
              <a:solidFill>
                <a:srgbClr val="990000"/>
              </a:solidFill>
              <a:round/>
              <a:headEnd/>
              <a:tailEnd/>
            </a:ln>
          </p:spPr>
          <p:txBody>
            <a:bodyPr/>
            <a:lstStyle/>
            <a:p>
              <a:endParaRPr lang="lv-LV"/>
            </a:p>
          </p:txBody>
        </p:sp>
        <p:sp>
          <p:nvSpPr>
            <p:cNvPr id="24605" name="Line 27"/>
            <p:cNvSpPr>
              <a:spLocks noChangeShapeType="1"/>
            </p:cNvSpPr>
            <p:nvPr/>
          </p:nvSpPr>
          <p:spPr bwMode="auto">
            <a:xfrm>
              <a:off x="3898" y="3360"/>
              <a:ext cx="1" cy="44"/>
            </a:xfrm>
            <a:prstGeom prst="line">
              <a:avLst/>
            </a:prstGeom>
            <a:noFill/>
            <a:ln w="0">
              <a:solidFill>
                <a:srgbClr val="990000"/>
              </a:solidFill>
              <a:round/>
              <a:headEnd/>
              <a:tailEnd/>
            </a:ln>
          </p:spPr>
          <p:txBody>
            <a:bodyPr/>
            <a:lstStyle/>
            <a:p>
              <a:endParaRPr lang="lv-LV"/>
            </a:p>
          </p:txBody>
        </p:sp>
        <p:sp>
          <p:nvSpPr>
            <p:cNvPr id="24606" name="Line 28"/>
            <p:cNvSpPr>
              <a:spLocks noChangeShapeType="1"/>
            </p:cNvSpPr>
            <p:nvPr/>
          </p:nvSpPr>
          <p:spPr bwMode="auto">
            <a:xfrm>
              <a:off x="4242" y="3399"/>
              <a:ext cx="1" cy="44"/>
            </a:xfrm>
            <a:prstGeom prst="line">
              <a:avLst/>
            </a:prstGeom>
            <a:noFill/>
            <a:ln w="0">
              <a:solidFill>
                <a:srgbClr val="990000"/>
              </a:solidFill>
              <a:round/>
              <a:headEnd/>
              <a:tailEnd/>
            </a:ln>
          </p:spPr>
          <p:txBody>
            <a:bodyPr/>
            <a:lstStyle/>
            <a:p>
              <a:endParaRPr lang="lv-LV"/>
            </a:p>
          </p:txBody>
        </p:sp>
        <p:grpSp>
          <p:nvGrpSpPr>
            <p:cNvPr id="24607" name="Group 29"/>
            <p:cNvGrpSpPr>
              <a:grpSpLocks/>
            </p:cNvGrpSpPr>
            <p:nvPr/>
          </p:nvGrpSpPr>
          <p:grpSpPr bwMode="auto">
            <a:xfrm>
              <a:off x="1480" y="3208"/>
              <a:ext cx="2698" cy="405"/>
              <a:chOff x="970" y="3021"/>
              <a:chExt cx="2819" cy="496"/>
            </a:xfrm>
          </p:grpSpPr>
          <p:sp>
            <p:nvSpPr>
              <p:cNvPr id="24755" name="Rectangle 30"/>
              <p:cNvSpPr>
                <a:spLocks noChangeArrowheads="1"/>
              </p:cNvSpPr>
              <p:nvPr/>
            </p:nvSpPr>
            <p:spPr bwMode="auto">
              <a:xfrm rot="-2700000">
                <a:off x="970" y="3021"/>
                <a:ext cx="490" cy="176"/>
              </a:xfrm>
              <a:prstGeom prst="rect">
                <a:avLst/>
              </a:prstGeom>
              <a:noFill/>
              <a:ln w="9525">
                <a:noFill/>
                <a:miter lim="800000"/>
                <a:headEnd/>
                <a:tailEnd/>
              </a:ln>
            </p:spPr>
            <p:txBody>
              <a:bodyPr wrap="none" lIns="0" tIns="0" rIns="0" bIns="0">
                <a:spAutoFit/>
              </a:bodyPr>
              <a:lstStyle/>
              <a:p>
                <a:r>
                  <a:rPr lang="en-US" sz="1500" b="1">
                    <a:solidFill>
                      <a:srgbClr val="000000"/>
                    </a:solidFill>
                    <a:latin typeface="Comic Sans MS" pitchFamily="66" charset="0"/>
                  </a:rPr>
                  <a:t> </a:t>
                </a:r>
                <a:r>
                  <a:rPr lang="en-US" sz="1500" b="1">
                    <a:solidFill>
                      <a:srgbClr val="990000"/>
                    </a:solidFill>
                    <a:latin typeface="Comic Sans MS" pitchFamily="66" charset="0"/>
                  </a:rPr>
                  <a:t>10-19</a:t>
                </a:r>
                <a:endParaRPr lang="en-US" sz="3200" b="1">
                  <a:solidFill>
                    <a:srgbClr val="990000"/>
                  </a:solidFill>
                  <a:latin typeface="Comic Sans MS" pitchFamily="66" charset="0"/>
                </a:endParaRPr>
              </a:p>
            </p:txBody>
          </p:sp>
          <p:sp>
            <p:nvSpPr>
              <p:cNvPr id="24756" name="Rectangle 31"/>
              <p:cNvSpPr>
                <a:spLocks noChangeArrowheads="1"/>
              </p:cNvSpPr>
              <p:nvPr/>
            </p:nvSpPr>
            <p:spPr bwMode="auto">
              <a:xfrm rot="-2700000">
                <a:off x="1317" y="3060"/>
                <a:ext cx="429" cy="176"/>
              </a:xfrm>
              <a:prstGeom prst="rect">
                <a:avLst/>
              </a:prstGeom>
              <a:noFill/>
              <a:ln w="9525">
                <a:noFill/>
                <a:miter lim="800000"/>
                <a:headEnd/>
                <a:tailEnd/>
              </a:ln>
            </p:spPr>
            <p:txBody>
              <a:bodyPr wrap="none" lIns="0" tIns="0" rIns="0" bIns="0">
                <a:spAutoFit/>
              </a:bodyPr>
              <a:lstStyle/>
              <a:p>
                <a:r>
                  <a:rPr lang="en-US" sz="1500" b="1">
                    <a:solidFill>
                      <a:srgbClr val="990000"/>
                    </a:solidFill>
                    <a:latin typeface="Comic Sans MS" pitchFamily="66" charset="0"/>
                  </a:rPr>
                  <a:t>20-29</a:t>
                </a:r>
                <a:endParaRPr lang="en-US" sz="3200" b="1">
                  <a:solidFill>
                    <a:srgbClr val="990000"/>
                  </a:solidFill>
                  <a:latin typeface="Comic Sans MS" pitchFamily="66" charset="0"/>
                </a:endParaRPr>
              </a:p>
            </p:txBody>
          </p:sp>
          <p:sp>
            <p:nvSpPr>
              <p:cNvPr id="24757" name="Rectangle 32"/>
              <p:cNvSpPr>
                <a:spLocks noChangeArrowheads="1"/>
              </p:cNvSpPr>
              <p:nvPr/>
            </p:nvSpPr>
            <p:spPr bwMode="auto">
              <a:xfrm rot="-2700000">
                <a:off x="1635" y="3103"/>
                <a:ext cx="429" cy="176"/>
              </a:xfrm>
              <a:prstGeom prst="rect">
                <a:avLst/>
              </a:prstGeom>
              <a:noFill/>
              <a:ln w="9525">
                <a:noFill/>
                <a:miter lim="800000"/>
                <a:headEnd/>
                <a:tailEnd/>
              </a:ln>
            </p:spPr>
            <p:txBody>
              <a:bodyPr wrap="none" lIns="0" tIns="0" rIns="0" bIns="0">
                <a:spAutoFit/>
              </a:bodyPr>
              <a:lstStyle/>
              <a:p>
                <a:r>
                  <a:rPr lang="en-US" sz="1500" b="1">
                    <a:solidFill>
                      <a:srgbClr val="990000"/>
                    </a:solidFill>
                    <a:latin typeface="Comic Sans MS" pitchFamily="66" charset="0"/>
                  </a:rPr>
                  <a:t>30-39</a:t>
                </a:r>
                <a:endParaRPr lang="en-US" sz="3200" b="1">
                  <a:solidFill>
                    <a:srgbClr val="990000"/>
                  </a:solidFill>
                  <a:latin typeface="Comic Sans MS" pitchFamily="66" charset="0"/>
                </a:endParaRPr>
              </a:p>
            </p:txBody>
          </p:sp>
          <p:sp>
            <p:nvSpPr>
              <p:cNvPr id="24758" name="Rectangle 33"/>
              <p:cNvSpPr>
                <a:spLocks noChangeArrowheads="1"/>
              </p:cNvSpPr>
              <p:nvPr/>
            </p:nvSpPr>
            <p:spPr bwMode="auto">
              <a:xfrm rot="-2700000">
                <a:off x="1963" y="3152"/>
                <a:ext cx="429" cy="176"/>
              </a:xfrm>
              <a:prstGeom prst="rect">
                <a:avLst/>
              </a:prstGeom>
              <a:noFill/>
              <a:ln w="9525">
                <a:noFill/>
                <a:miter lim="800000"/>
                <a:headEnd/>
                <a:tailEnd/>
              </a:ln>
            </p:spPr>
            <p:txBody>
              <a:bodyPr wrap="none" lIns="0" tIns="0" rIns="0" bIns="0">
                <a:spAutoFit/>
              </a:bodyPr>
              <a:lstStyle/>
              <a:p>
                <a:r>
                  <a:rPr lang="en-US" sz="1500" b="1">
                    <a:solidFill>
                      <a:srgbClr val="990000"/>
                    </a:solidFill>
                    <a:latin typeface="Comic Sans MS" pitchFamily="66" charset="0"/>
                  </a:rPr>
                  <a:t>40-49</a:t>
                </a:r>
                <a:endParaRPr lang="en-US" sz="3200" b="1">
                  <a:solidFill>
                    <a:srgbClr val="990000"/>
                  </a:solidFill>
                  <a:latin typeface="Comic Sans MS" pitchFamily="66" charset="0"/>
                </a:endParaRPr>
              </a:p>
            </p:txBody>
          </p:sp>
          <p:sp>
            <p:nvSpPr>
              <p:cNvPr id="24759" name="Rectangle 34"/>
              <p:cNvSpPr>
                <a:spLocks noChangeArrowheads="1"/>
              </p:cNvSpPr>
              <p:nvPr/>
            </p:nvSpPr>
            <p:spPr bwMode="auto">
              <a:xfrm rot="-2700000">
                <a:off x="2304" y="3198"/>
                <a:ext cx="429" cy="176"/>
              </a:xfrm>
              <a:prstGeom prst="rect">
                <a:avLst/>
              </a:prstGeom>
              <a:noFill/>
              <a:ln w="9525">
                <a:noFill/>
                <a:miter lim="800000"/>
                <a:headEnd/>
                <a:tailEnd/>
              </a:ln>
            </p:spPr>
            <p:txBody>
              <a:bodyPr wrap="none" lIns="0" tIns="0" rIns="0" bIns="0">
                <a:spAutoFit/>
              </a:bodyPr>
              <a:lstStyle/>
              <a:p>
                <a:r>
                  <a:rPr lang="en-US" sz="1500" b="1">
                    <a:solidFill>
                      <a:srgbClr val="990000"/>
                    </a:solidFill>
                    <a:latin typeface="Comic Sans MS" pitchFamily="66" charset="0"/>
                  </a:rPr>
                  <a:t>50-59</a:t>
                </a:r>
                <a:endParaRPr lang="en-US" sz="3200" b="1">
                  <a:solidFill>
                    <a:srgbClr val="990000"/>
                  </a:solidFill>
                  <a:latin typeface="Comic Sans MS" pitchFamily="66" charset="0"/>
                </a:endParaRPr>
              </a:p>
            </p:txBody>
          </p:sp>
          <p:sp>
            <p:nvSpPr>
              <p:cNvPr id="24760" name="Rectangle 35"/>
              <p:cNvSpPr>
                <a:spLocks noChangeArrowheads="1"/>
              </p:cNvSpPr>
              <p:nvPr/>
            </p:nvSpPr>
            <p:spPr bwMode="auto">
              <a:xfrm rot="-2700000">
                <a:off x="2649" y="3241"/>
                <a:ext cx="429" cy="176"/>
              </a:xfrm>
              <a:prstGeom prst="rect">
                <a:avLst/>
              </a:prstGeom>
              <a:noFill/>
              <a:ln w="9525">
                <a:noFill/>
                <a:miter lim="800000"/>
                <a:headEnd/>
                <a:tailEnd/>
              </a:ln>
            </p:spPr>
            <p:txBody>
              <a:bodyPr wrap="none" lIns="0" tIns="0" rIns="0" bIns="0">
                <a:spAutoFit/>
              </a:bodyPr>
              <a:lstStyle/>
              <a:p>
                <a:r>
                  <a:rPr lang="en-US" sz="1500" b="1">
                    <a:solidFill>
                      <a:srgbClr val="990000"/>
                    </a:solidFill>
                    <a:latin typeface="Comic Sans MS" pitchFamily="66" charset="0"/>
                  </a:rPr>
                  <a:t>60-69</a:t>
                </a:r>
                <a:endParaRPr lang="en-US" sz="3200" b="1">
                  <a:solidFill>
                    <a:srgbClr val="990000"/>
                  </a:solidFill>
                  <a:latin typeface="Comic Sans MS" pitchFamily="66" charset="0"/>
                </a:endParaRPr>
              </a:p>
            </p:txBody>
          </p:sp>
          <p:sp>
            <p:nvSpPr>
              <p:cNvPr id="24761" name="Rectangle 36"/>
              <p:cNvSpPr>
                <a:spLocks noChangeArrowheads="1"/>
              </p:cNvSpPr>
              <p:nvPr/>
            </p:nvSpPr>
            <p:spPr bwMode="auto">
              <a:xfrm rot="-2700000">
                <a:off x="3001" y="3288"/>
                <a:ext cx="429" cy="176"/>
              </a:xfrm>
              <a:prstGeom prst="rect">
                <a:avLst/>
              </a:prstGeom>
              <a:noFill/>
              <a:ln w="9525">
                <a:noFill/>
                <a:miter lim="800000"/>
                <a:headEnd/>
                <a:tailEnd/>
              </a:ln>
            </p:spPr>
            <p:txBody>
              <a:bodyPr wrap="none" lIns="0" tIns="0" rIns="0" bIns="0">
                <a:spAutoFit/>
              </a:bodyPr>
              <a:lstStyle/>
              <a:p>
                <a:r>
                  <a:rPr lang="en-US" sz="1500" b="1">
                    <a:solidFill>
                      <a:srgbClr val="990000"/>
                    </a:solidFill>
                    <a:latin typeface="Comic Sans MS" pitchFamily="66" charset="0"/>
                  </a:rPr>
                  <a:t>70-79</a:t>
                </a:r>
                <a:endParaRPr lang="en-US" sz="3200" b="1">
                  <a:solidFill>
                    <a:srgbClr val="990000"/>
                  </a:solidFill>
                  <a:latin typeface="Comic Sans MS" pitchFamily="66" charset="0"/>
                </a:endParaRPr>
              </a:p>
            </p:txBody>
          </p:sp>
          <p:sp>
            <p:nvSpPr>
              <p:cNvPr id="24762" name="Rectangle 37"/>
              <p:cNvSpPr>
                <a:spLocks noChangeArrowheads="1"/>
              </p:cNvSpPr>
              <p:nvPr/>
            </p:nvSpPr>
            <p:spPr bwMode="auto">
              <a:xfrm rot="-2700000">
                <a:off x="3360" y="3340"/>
                <a:ext cx="429" cy="177"/>
              </a:xfrm>
              <a:prstGeom prst="rect">
                <a:avLst/>
              </a:prstGeom>
              <a:noFill/>
              <a:ln w="9525">
                <a:noFill/>
                <a:miter lim="800000"/>
                <a:headEnd/>
                <a:tailEnd/>
              </a:ln>
            </p:spPr>
            <p:txBody>
              <a:bodyPr wrap="none" lIns="0" tIns="0" rIns="0" bIns="0">
                <a:spAutoFit/>
              </a:bodyPr>
              <a:lstStyle/>
              <a:p>
                <a:r>
                  <a:rPr lang="en-US" sz="1500" b="1">
                    <a:solidFill>
                      <a:srgbClr val="990000"/>
                    </a:solidFill>
                    <a:latin typeface="Comic Sans MS" pitchFamily="66" charset="0"/>
                  </a:rPr>
                  <a:t>80-89</a:t>
                </a:r>
                <a:endParaRPr lang="en-US" sz="3200" b="1">
                  <a:solidFill>
                    <a:srgbClr val="990000"/>
                  </a:solidFill>
                  <a:latin typeface="Comic Sans MS" pitchFamily="66" charset="0"/>
                </a:endParaRPr>
              </a:p>
            </p:txBody>
          </p:sp>
        </p:grpSp>
        <p:sp>
          <p:nvSpPr>
            <p:cNvPr id="24608" name="Line 38"/>
            <p:cNvSpPr>
              <a:spLocks noChangeShapeType="1"/>
            </p:cNvSpPr>
            <p:nvPr/>
          </p:nvSpPr>
          <p:spPr bwMode="auto">
            <a:xfrm flipH="1">
              <a:off x="4242" y="2910"/>
              <a:ext cx="397" cy="489"/>
            </a:xfrm>
            <a:prstGeom prst="line">
              <a:avLst/>
            </a:prstGeom>
            <a:noFill/>
            <a:ln w="0">
              <a:solidFill>
                <a:srgbClr val="990000"/>
              </a:solidFill>
              <a:round/>
              <a:headEnd/>
              <a:tailEnd/>
            </a:ln>
          </p:spPr>
          <p:txBody>
            <a:bodyPr/>
            <a:lstStyle/>
            <a:p>
              <a:endParaRPr lang="lv-LV"/>
            </a:p>
          </p:txBody>
        </p:sp>
        <p:sp>
          <p:nvSpPr>
            <p:cNvPr id="24609" name="Line 39"/>
            <p:cNvSpPr>
              <a:spLocks noChangeShapeType="1"/>
            </p:cNvSpPr>
            <p:nvPr/>
          </p:nvSpPr>
          <p:spPr bwMode="auto">
            <a:xfrm>
              <a:off x="4242" y="3399"/>
              <a:ext cx="52" cy="1"/>
            </a:xfrm>
            <a:prstGeom prst="line">
              <a:avLst/>
            </a:prstGeom>
            <a:noFill/>
            <a:ln w="0">
              <a:solidFill>
                <a:srgbClr val="990000"/>
              </a:solidFill>
              <a:round/>
              <a:headEnd/>
              <a:tailEnd/>
            </a:ln>
          </p:spPr>
          <p:txBody>
            <a:bodyPr/>
            <a:lstStyle/>
            <a:p>
              <a:endParaRPr lang="lv-LV"/>
            </a:p>
          </p:txBody>
        </p:sp>
        <p:sp>
          <p:nvSpPr>
            <p:cNvPr id="24610" name="Line 40"/>
            <p:cNvSpPr>
              <a:spLocks noChangeShapeType="1"/>
            </p:cNvSpPr>
            <p:nvPr/>
          </p:nvSpPr>
          <p:spPr bwMode="auto">
            <a:xfrm>
              <a:off x="4335" y="3292"/>
              <a:ext cx="51" cy="1"/>
            </a:xfrm>
            <a:prstGeom prst="line">
              <a:avLst/>
            </a:prstGeom>
            <a:noFill/>
            <a:ln w="0">
              <a:solidFill>
                <a:srgbClr val="990000"/>
              </a:solidFill>
              <a:round/>
              <a:headEnd/>
              <a:tailEnd/>
            </a:ln>
          </p:spPr>
          <p:txBody>
            <a:bodyPr/>
            <a:lstStyle/>
            <a:p>
              <a:endParaRPr lang="lv-LV"/>
            </a:p>
          </p:txBody>
        </p:sp>
        <p:sp>
          <p:nvSpPr>
            <p:cNvPr id="24611" name="Line 41"/>
            <p:cNvSpPr>
              <a:spLocks noChangeShapeType="1"/>
            </p:cNvSpPr>
            <p:nvPr/>
          </p:nvSpPr>
          <p:spPr bwMode="auto">
            <a:xfrm>
              <a:off x="4415" y="3184"/>
              <a:ext cx="52" cy="1"/>
            </a:xfrm>
            <a:prstGeom prst="line">
              <a:avLst/>
            </a:prstGeom>
            <a:noFill/>
            <a:ln w="0">
              <a:solidFill>
                <a:srgbClr val="990000"/>
              </a:solidFill>
              <a:round/>
              <a:headEnd/>
              <a:tailEnd/>
            </a:ln>
          </p:spPr>
          <p:txBody>
            <a:bodyPr/>
            <a:lstStyle/>
            <a:p>
              <a:endParaRPr lang="lv-LV"/>
            </a:p>
          </p:txBody>
        </p:sp>
        <p:sp>
          <p:nvSpPr>
            <p:cNvPr id="24612" name="Line 42"/>
            <p:cNvSpPr>
              <a:spLocks noChangeShapeType="1"/>
            </p:cNvSpPr>
            <p:nvPr/>
          </p:nvSpPr>
          <p:spPr bwMode="auto">
            <a:xfrm>
              <a:off x="4495" y="3091"/>
              <a:ext cx="52" cy="1"/>
            </a:xfrm>
            <a:prstGeom prst="line">
              <a:avLst/>
            </a:prstGeom>
            <a:noFill/>
            <a:ln w="0">
              <a:solidFill>
                <a:srgbClr val="990000"/>
              </a:solidFill>
              <a:round/>
              <a:headEnd/>
              <a:tailEnd/>
            </a:ln>
          </p:spPr>
          <p:txBody>
            <a:bodyPr/>
            <a:lstStyle/>
            <a:p>
              <a:endParaRPr lang="lv-LV"/>
            </a:p>
          </p:txBody>
        </p:sp>
        <p:sp>
          <p:nvSpPr>
            <p:cNvPr id="24613" name="Line 43"/>
            <p:cNvSpPr>
              <a:spLocks noChangeShapeType="1"/>
            </p:cNvSpPr>
            <p:nvPr/>
          </p:nvSpPr>
          <p:spPr bwMode="auto">
            <a:xfrm>
              <a:off x="4569" y="2998"/>
              <a:ext cx="54" cy="1"/>
            </a:xfrm>
            <a:prstGeom prst="line">
              <a:avLst/>
            </a:prstGeom>
            <a:noFill/>
            <a:ln w="0">
              <a:solidFill>
                <a:srgbClr val="990000"/>
              </a:solidFill>
              <a:round/>
              <a:headEnd/>
              <a:tailEnd/>
            </a:ln>
          </p:spPr>
          <p:txBody>
            <a:bodyPr/>
            <a:lstStyle/>
            <a:p>
              <a:endParaRPr lang="lv-LV"/>
            </a:p>
          </p:txBody>
        </p:sp>
        <p:sp>
          <p:nvSpPr>
            <p:cNvPr id="24614" name="Line 44"/>
            <p:cNvSpPr>
              <a:spLocks noChangeShapeType="1"/>
            </p:cNvSpPr>
            <p:nvPr/>
          </p:nvSpPr>
          <p:spPr bwMode="auto">
            <a:xfrm>
              <a:off x="4639" y="2910"/>
              <a:ext cx="52" cy="1"/>
            </a:xfrm>
            <a:prstGeom prst="line">
              <a:avLst/>
            </a:prstGeom>
            <a:noFill/>
            <a:ln w="0">
              <a:solidFill>
                <a:srgbClr val="990000"/>
              </a:solidFill>
              <a:round/>
              <a:headEnd/>
              <a:tailEnd/>
            </a:ln>
          </p:spPr>
          <p:txBody>
            <a:bodyPr/>
            <a:lstStyle/>
            <a:p>
              <a:endParaRPr lang="lv-LV"/>
            </a:p>
          </p:txBody>
        </p:sp>
        <p:sp>
          <p:nvSpPr>
            <p:cNvPr id="24615" name="Rectangle 45"/>
            <p:cNvSpPr>
              <a:spLocks noChangeArrowheads="1"/>
            </p:cNvSpPr>
            <p:nvPr/>
          </p:nvSpPr>
          <p:spPr bwMode="auto">
            <a:xfrm>
              <a:off x="4329" y="3385"/>
              <a:ext cx="1101" cy="144"/>
            </a:xfrm>
            <a:prstGeom prst="rect">
              <a:avLst/>
            </a:prstGeom>
            <a:noFill/>
            <a:ln w="9525">
              <a:noFill/>
              <a:miter lim="800000"/>
              <a:headEnd/>
              <a:tailEnd/>
            </a:ln>
          </p:spPr>
          <p:txBody>
            <a:bodyPr wrap="none" lIns="0" tIns="0" rIns="0" bIns="0">
              <a:spAutoFit/>
            </a:bodyPr>
            <a:lstStyle/>
            <a:p>
              <a:r>
                <a:rPr lang="en-US" sz="1500" b="1">
                  <a:solidFill>
                    <a:srgbClr val="990000"/>
                  </a:solidFill>
                  <a:latin typeface="Comic Sans MS" pitchFamily="66" charset="0"/>
                </a:rPr>
                <a:t>n</a:t>
              </a:r>
              <a:r>
                <a:rPr lang="lv-LV" sz="1500" b="1">
                  <a:solidFill>
                    <a:srgbClr val="990000"/>
                  </a:solidFill>
                  <a:latin typeface="Comic Sans MS" pitchFamily="66" charset="0"/>
                </a:rPr>
                <a:t>av</a:t>
              </a:r>
              <a:r>
                <a:rPr lang="en-US" sz="1500" b="1">
                  <a:solidFill>
                    <a:srgbClr val="990000"/>
                  </a:solidFill>
                  <a:latin typeface="Comic Sans MS" pitchFamily="66" charset="0"/>
                </a:rPr>
                <a:t> risk</a:t>
              </a:r>
              <a:r>
                <a:rPr lang="lv-LV" sz="1500" b="1">
                  <a:solidFill>
                    <a:srgbClr val="990000"/>
                  </a:solidFill>
                  <a:latin typeface="Comic Sans MS" pitchFamily="66" charset="0"/>
                </a:rPr>
                <a:t>a</a:t>
              </a:r>
              <a:r>
                <a:rPr lang="en-US" sz="1500" b="1">
                  <a:solidFill>
                    <a:srgbClr val="990000"/>
                  </a:solidFill>
                  <a:latin typeface="Comic Sans MS" pitchFamily="66" charset="0"/>
                </a:rPr>
                <a:t> fa</a:t>
              </a:r>
              <a:r>
                <a:rPr lang="lv-LV" sz="1500" b="1">
                  <a:solidFill>
                    <a:srgbClr val="990000"/>
                  </a:solidFill>
                  <a:latin typeface="Comic Sans MS" pitchFamily="66" charset="0"/>
                </a:rPr>
                <a:t>ktori</a:t>
              </a:r>
              <a:endParaRPr lang="en-US" sz="3200" b="1">
                <a:solidFill>
                  <a:srgbClr val="990000"/>
                </a:solidFill>
                <a:latin typeface="Comic Sans MS" pitchFamily="66" charset="0"/>
              </a:endParaRPr>
            </a:p>
          </p:txBody>
        </p:sp>
        <p:sp>
          <p:nvSpPr>
            <p:cNvPr id="24616" name="Rectangle 46"/>
            <p:cNvSpPr>
              <a:spLocks noChangeArrowheads="1"/>
            </p:cNvSpPr>
            <p:nvPr/>
          </p:nvSpPr>
          <p:spPr bwMode="auto">
            <a:xfrm>
              <a:off x="4465" y="3249"/>
              <a:ext cx="999" cy="144"/>
            </a:xfrm>
            <a:prstGeom prst="rect">
              <a:avLst/>
            </a:prstGeom>
            <a:noFill/>
            <a:ln w="9525">
              <a:noFill/>
              <a:miter lim="800000"/>
              <a:headEnd/>
              <a:tailEnd/>
            </a:ln>
          </p:spPr>
          <p:txBody>
            <a:bodyPr wrap="none" lIns="0" tIns="0" rIns="0" bIns="0">
              <a:spAutoFit/>
            </a:bodyPr>
            <a:lstStyle/>
            <a:p>
              <a:r>
                <a:rPr lang="en-US" sz="1500" b="1">
                  <a:solidFill>
                    <a:srgbClr val="990000"/>
                  </a:solidFill>
                  <a:latin typeface="Comic Sans MS" pitchFamily="66" charset="0"/>
                </a:rPr>
                <a:t>1 risk</a:t>
              </a:r>
              <a:r>
                <a:rPr lang="lv-LV" sz="1500" b="1">
                  <a:solidFill>
                    <a:srgbClr val="990000"/>
                  </a:solidFill>
                  <a:latin typeface="Comic Sans MS" pitchFamily="66" charset="0"/>
                </a:rPr>
                <a:t>a</a:t>
              </a:r>
              <a:r>
                <a:rPr lang="en-US" sz="1500" b="1">
                  <a:solidFill>
                    <a:srgbClr val="990000"/>
                  </a:solidFill>
                  <a:latin typeface="Comic Sans MS" pitchFamily="66" charset="0"/>
                </a:rPr>
                <a:t> fa</a:t>
              </a:r>
              <a:r>
                <a:rPr lang="lv-LV" sz="1500" b="1">
                  <a:solidFill>
                    <a:srgbClr val="990000"/>
                  </a:solidFill>
                  <a:latin typeface="Comic Sans MS" pitchFamily="66" charset="0"/>
                </a:rPr>
                <a:t>ktors</a:t>
              </a:r>
              <a:endParaRPr lang="en-US" sz="3200" b="1">
                <a:solidFill>
                  <a:srgbClr val="990000"/>
                </a:solidFill>
                <a:latin typeface="Comic Sans MS" pitchFamily="66" charset="0"/>
              </a:endParaRPr>
            </a:p>
          </p:txBody>
        </p:sp>
        <p:sp>
          <p:nvSpPr>
            <p:cNvPr id="24617" name="Rectangle 47"/>
            <p:cNvSpPr>
              <a:spLocks noChangeArrowheads="1"/>
            </p:cNvSpPr>
            <p:nvPr/>
          </p:nvSpPr>
          <p:spPr bwMode="auto">
            <a:xfrm>
              <a:off x="4583" y="3114"/>
              <a:ext cx="1037" cy="144"/>
            </a:xfrm>
            <a:prstGeom prst="rect">
              <a:avLst/>
            </a:prstGeom>
            <a:noFill/>
            <a:ln w="9525">
              <a:noFill/>
              <a:miter lim="800000"/>
              <a:headEnd/>
              <a:tailEnd/>
            </a:ln>
          </p:spPr>
          <p:txBody>
            <a:bodyPr wrap="none" lIns="0" tIns="0" rIns="0" bIns="0">
              <a:spAutoFit/>
            </a:bodyPr>
            <a:lstStyle/>
            <a:p>
              <a:r>
                <a:rPr lang="en-US" sz="1500" b="1">
                  <a:solidFill>
                    <a:srgbClr val="990000"/>
                  </a:solidFill>
                  <a:latin typeface="Comic Sans MS" pitchFamily="66" charset="0"/>
                </a:rPr>
                <a:t>2 risk</a:t>
              </a:r>
              <a:r>
                <a:rPr lang="lv-LV" sz="1500" b="1">
                  <a:solidFill>
                    <a:srgbClr val="990000"/>
                  </a:solidFill>
                  <a:latin typeface="Comic Sans MS" pitchFamily="66" charset="0"/>
                </a:rPr>
                <a:t>a</a:t>
              </a:r>
              <a:r>
                <a:rPr lang="en-US" sz="1500" b="1">
                  <a:solidFill>
                    <a:srgbClr val="990000"/>
                  </a:solidFill>
                  <a:latin typeface="Comic Sans MS" pitchFamily="66" charset="0"/>
                </a:rPr>
                <a:t> fa</a:t>
              </a:r>
              <a:r>
                <a:rPr lang="lv-LV" sz="1500" b="1">
                  <a:solidFill>
                    <a:srgbClr val="990000"/>
                  </a:solidFill>
                  <a:latin typeface="Comic Sans MS" pitchFamily="66" charset="0"/>
                </a:rPr>
                <a:t>ktori</a:t>
              </a:r>
              <a:r>
                <a:rPr lang="en-US" sz="1500" b="1">
                  <a:solidFill>
                    <a:srgbClr val="990000"/>
                  </a:solidFill>
                  <a:latin typeface="Comic Sans MS" pitchFamily="66" charset="0"/>
                </a:rPr>
                <a:t>s</a:t>
              </a:r>
              <a:endParaRPr lang="en-US" sz="3200" b="1">
                <a:solidFill>
                  <a:srgbClr val="990000"/>
                </a:solidFill>
                <a:latin typeface="Comic Sans MS" pitchFamily="66" charset="0"/>
              </a:endParaRPr>
            </a:p>
          </p:txBody>
        </p:sp>
        <p:sp>
          <p:nvSpPr>
            <p:cNvPr id="24618" name="Rectangle 48"/>
            <p:cNvSpPr>
              <a:spLocks noChangeArrowheads="1"/>
            </p:cNvSpPr>
            <p:nvPr/>
          </p:nvSpPr>
          <p:spPr bwMode="auto">
            <a:xfrm>
              <a:off x="4692" y="2976"/>
              <a:ext cx="972" cy="144"/>
            </a:xfrm>
            <a:prstGeom prst="rect">
              <a:avLst/>
            </a:prstGeom>
            <a:noFill/>
            <a:ln w="9525">
              <a:noFill/>
              <a:miter lim="800000"/>
              <a:headEnd/>
              <a:tailEnd/>
            </a:ln>
          </p:spPr>
          <p:txBody>
            <a:bodyPr wrap="none" lIns="0" tIns="0" rIns="0" bIns="0">
              <a:spAutoFit/>
            </a:bodyPr>
            <a:lstStyle/>
            <a:p>
              <a:r>
                <a:rPr lang="en-US" sz="1500" b="1">
                  <a:solidFill>
                    <a:srgbClr val="990000"/>
                  </a:solidFill>
                  <a:latin typeface="Comic Sans MS" pitchFamily="66" charset="0"/>
                </a:rPr>
                <a:t>3 risk</a:t>
              </a:r>
              <a:r>
                <a:rPr lang="lv-LV" sz="1500" b="1">
                  <a:solidFill>
                    <a:srgbClr val="990000"/>
                  </a:solidFill>
                  <a:latin typeface="Comic Sans MS" pitchFamily="66" charset="0"/>
                </a:rPr>
                <a:t>a</a:t>
              </a:r>
              <a:r>
                <a:rPr lang="en-US" sz="1500" b="1">
                  <a:solidFill>
                    <a:srgbClr val="990000"/>
                  </a:solidFill>
                  <a:latin typeface="Comic Sans MS" pitchFamily="66" charset="0"/>
                </a:rPr>
                <a:t> fa</a:t>
              </a:r>
              <a:r>
                <a:rPr lang="lv-LV" sz="1500" b="1">
                  <a:solidFill>
                    <a:srgbClr val="990000"/>
                  </a:solidFill>
                  <a:latin typeface="Comic Sans MS" pitchFamily="66" charset="0"/>
                </a:rPr>
                <a:t>ktori</a:t>
              </a:r>
              <a:endParaRPr lang="en-US" sz="3200" b="1">
                <a:solidFill>
                  <a:srgbClr val="990000"/>
                </a:solidFill>
                <a:latin typeface="Comic Sans MS" pitchFamily="66" charset="0"/>
              </a:endParaRPr>
            </a:p>
          </p:txBody>
        </p:sp>
        <p:sp>
          <p:nvSpPr>
            <p:cNvPr id="24619" name="Rectangle 49"/>
            <p:cNvSpPr>
              <a:spLocks noChangeArrowheads="1"/>
            </p:cNvSpPr>
            <p:nvPr/>
          </p:nvSpPr>
          <p:spPr bwMode="auto">
            <a:xfrm>
              <a:off x="4918" y="2840"/>
              <a:ext cx="477" cy="144"/>
            </a:xfrm>
            <a:prstGeom prst="rect">
              <a:avLst/>
            </a:prstGeom>
            <a:noFill/>
            <a:ln w="9525">
              <a:noFill/>
              <a:miter lim="800000"/>
              <a:headEnd/>
              <a:tailEnd/>
            </a:ln>
          </p:spPr>
          <p:txBody>
            <a:bodyPr wrap="none" lIns="0" tIns="0" rIns="0" bIns="0">
              <a:spAutoFit/>
            </a:bodyPr>
            <a:lstStyle/>
            <a:p>
              <a:r>
                <a:rPr lang="en-US" sz="1500" b="1">
                  <a:solidFill>
                    <a:srgbClr val="990000"/>
                  </a:solidFill>
                  <a:latin typeface="Comic Sans MS" pitchFamily="66" charset="0"/>
                </a:rPr>
                <a:t>diabet</a:t>
              </a:r>
              <a:r>
                <a:rPr lang="lv-LV" sz="1500" b="1">
                  <a:solidFill>
                    <a:srgbClr val="990000"/>
                  </a:solidFill>
                  <a:latin typeface="Comic Sans MS" pitchFamily="66" charset="0"/>
                </a:rPr>
                <a:t>s</a:t>
              </a:r>
              <a:endParaRPr lang="en-US" sz="3200" b="1">
                <a:solidFill>
                  <a:srgbClr val="990000"/>
                </a:solidFill>
                <a:latin typeface="Comic Sans MS" pitchFamily="66" charset="0"/>
              </a:endParaRPr>
            </a:p>
          </p:txBody>
        </p:sp>
        <p:sp>
          <p:nvSpPr>
            <p:cNvPr id="24620" name="Freeform 50"/>
            <p:cNvSpPr>
              <a:spLocks/>
            </p:cNvSpPr>
            <p:nvPr/>
          </p:nvSpPr>
          <p:spPr bwMode="auto">
            <a:xfrm>
              <a:off x="2445" y="2352"/>
              <a:ext cx="57" cy="402"/>
            </a:xfrm>
            <a:custGeom>
              <a:avLst/>
              <a:gdLst>
                <a:gd name="T0" fmla="*/ 6 w 60"/>
                <a:gd name="T1" fmla="*/ 29 h 492"/>
                <a:gd name="T2" fmla="*/ 0 w 60"/>
                <a:gd name="T3" fmla="*/ 2 h 492"/>
                <a:gd name="T4" fmla="*/ 25 w 60"/>
                <a:gd name="T5" fmla="*/ 0 h 492"/>
                <a:gd name="T6" fmla="*/ 29 w 60"/>
                <a:gd name="T7" fmla="*/ 27 h 492"/>
                <a:gd name="T8" fmla="*/ 6 w 60"/>
                <a:gd name="T9" fmla="*/ 29 h 492"/>
                <a:gd name="T10" fmla="*/ 0 60000 65536"/>
                <a:gd name="T11" fmla="*/ 0 60000 65536"/>
                <a:gd name="T12" fmla="*/ 0 60000 65536"/>
                <a:gd name="T13" fmla="*/ 0 60000 65536"/>
                <a:gd name="T14" fmla="*/ 0 60000 65536"/>
                <a:gd name="T15" fmla="*/ 0 w 60"/>
                <a:gd name="T16" fmla="*/ 0 h 492"/>
                <a:gd name="T17" fmla="*/ 60 w 60"/>
                <a:gd name="T18" fmla="*/ 492 h 492"/>
              </a:gdLst>
              <a:ahLst/>
              <a:cxnLst>
                <a:cxn ang="T10">
                  <a:pos x="T0" y="T1"/>
                </a:cxn>
                <a:cxn ang="T11">
                  <a:pos x="T2" y="T3"/>
                </a:cxn>
                <a:cxn ang="T12">
                  <a:pos x="T4" y="T5"/>
                </a:cxn>
                <a:cxn ang="T13">
                  <a:pos x="T6" y="T7"/>
                </a:cxn>
                <a:cxn ang="T14">
                  <a:pos x="T8" y="T9"/>
                </a:cxn>
              </a:cxnLst>
              <a:rect l="T15" t="T16" r="T17" b="T18"/>
              <a:pathLst>
                <a:path w="60" h="492">
                  <a:moveTo>
                    <a:pt x="6" y="492"/>
                  </a:moveTo>
                  <a:lnTo>
                    <a:pt x="0" y="36"/>
                  </a:lnTo>
                  <a:lnTo>
                    <a:pt x="48" y="0"/>
                  </a:lnTo>
                  <a:lnTo>
                    <a:pt x="60" y="456"/>
                  </a:lnTo>
                  <a:lnTo>
                    <a:pt x="6" y="492"/>
                  </a:lnTo>
                  <a:close/>
                </a:path>
              </a:pathLst>
            </a:custGeom>
            <a:solidFill>
              <a:srgbClr val="330033"/>
            </a:solidFill>
            <a:ln w="9525">
              <a:solidFill>
                <a:srgbClr val="990000"/>
              </a:solidFill>
              <a:prstDash val="solid"/>
              <a:round/>
              <a:headEnd/>
              <a:tailEnd/>
            </a:ln>
          </p:spPr>
          <p:txBody>
            <a:bodyPr/>
            <a:lstStyle/>
            <a:p>
              <a:endParaRPr lang="lv-LV"/>
            </a:p>
          </p:txBody>
        </p:sp>
        <p:sp>
          <p:nvSpPr>
            <p:cNvPr id="24621" name="Freeform 51"/>
            <p:cNvSpPr>
              <a:spLocks/>
            </p:cNvSpPr>
            <p:nvPr/>
          </p:nvSpPr>
          <p:spPr bwMode="auto">
            <a:xfrm>
              <a:off x="2335" y="2372"/>
              <a:ext cx="116" cy="382"/>
            </a:xfrm>
            <a:custGeom>
              <a:avLst/>
              <a:gdLst>
                <a:gd name="T0" fmla="*/ 6 w 120"/>
                <a:gd name="T1" fmla="*/ 27 h 468"/>
                <a:gd name="T2" fmla="*/ 0 w 120"/>
                <a:gd name="T3" fmla="*/ 0 h 468"/>
                <a:gd name="T4" fmla="*/ 71 w 120"/>
                <a:gd name="T5" fmla="*/ 2 h 468"/>
                <a:gd name="T6" fmla="*/ 74 w 120"/>
                <a:gd name="T7" fmla="*/ 27 h 468"/>
                <a:gd name="T8" fmla="*/ 6 w 120"/>
                <a:gd name="T9" fmla="*/ 27 h 468"/>
                <a:gd name="T10" fmla="*/ 0 60000 65536"/>
                <a:gd name="T11" fmla="*/ 0 60000 65536"/>
                <a:gd name="T12" fmla="*/ 0 60000 65536"/>
                <a:gd name="T13" fmla="*/ 0 60000 65536"/>
                <a:gd name="T14" fmla="*/ 0 60000 65536"/>
                <a:gd name="T15" fmla="*/ 0 w 120"/>
                <a:gd name="T16" fmla="*/ 0 h 468"/>
                <a:gd name="T17" fmla="*/ 120 w 120"/>
                <a:gd name="T18" fmla="*/ 468 h 468"/>
              </a:gdLst>
              <a:ahLst/>
              <a:cxnLst>
                <a:cxn ang="T10">
                  <a:pos x="T0" y="T1"/>
                </a:cxn>
                <a:cxn ang="T11">
                  <a:pos x="T2" y="T3"/>
                </a:cxn>
                <a:cxn ang="T12">
                  <a:pos x="T4" y="T5"/>
                </a:cxn>
                <a:cxn ang="T13">
                  <a:pos x="T6" y="T7"/>
                </a:cxn>
                <a:cxn ang="T14">
                  <a:pos x="T8" y="T9"/>
                </a:cxn>
              </a:cxnLst>
              <a:rect l="T15" t="T16" r="T17" b="T18"/>
              <a:pathLst>
                <a:path w="120" h="468">
                  <a:moveTo>
                    <a:pt x="6" y="456"/>
                  </a:moveTo>
                  <a:lnTo>
                    <a:pt x="0" y="0"/>
                  </a:lnTo>
                  <a:lnTo>
                    <a:pt x="114" y="12"/>
                  </a:lnTo>
                  <a:lnTo>
                    <a:pt x="120" y="468"/>
                  </a:lnTo>
                  <a:lnTo>
                    <a:pt x="6" y="456"/>
                  </a:lnTo>
                  <a:close/>
                </a:path>
              </a:pathLst>
            </a:custGeom>
            <a:solidFill>
              <a:srgbClr val="660066"/>
            </a:solidFill>
            <a:ln w="9525">
              <a:solidFill>
                <a:srgbClr val="990000"/>
              </a:solidFill>
              <a:prstDash val="solid"/>
              <a:round/>
              <a:headEnd/>
              <a:tailEnd/>
            </a:ln>
          </p:spPr>
          <p:txBody>
            <a:bodyPr/>
            <a:lstStyle/>
            <a:p>
              <a:endParaRPr lang="lv-LV"/>
            </a:p>
          </p:txBody>
        </p:sp>
        <p:sp>
          <p:nvSpPr>
            <p:cNvPr id="24622" name="Freeform 52"/>
            <p:cNvSpPr>
              <a:spLocks/>
            </p:cNvSpPr>
            <p:nvPr/>
          </p:nvSpPr>
          <p:spPr bwMode="auto">
            <a:xfrm>
              <a:off x="2335" y="2342"/>
              <a:ext cx="156" cy="40"/>
            </a:xfrm>
            <a:custGeom>
              <a:avLst/>
              <a:gdLst>
                <a:gd name="T0" fmla="*/ 67 w 162"/>
                <a:gd name="T1" fmla="*/ 4 h 48"/>
                <a:gd name="T2" fmla="*/ 95 w 162"/>
                <a:gd name="T3" fmla="*/ 3 h 48"/>
                <a:gd name="T4" fmla="*/ 30 w 162"/>
                <a:gd name="T5" fmla="*/ 0 h 48"/>
                <a:gd name="T6" fmla="*/ 0 w 162"/>
                <a:gd name="T7" fmla="*/ 3 h 48"/>
                <a:gd name="T8" fmla="*/ 67 w 162"/>
                <a:gd name="T9" fmla="*/ 4 h 48"/>
                <a:gd name="T10" fmla="*/ 0 60000 65536"/>
                <a:gd name="T11" fmla="*/ 0 60000 65536"/>
                <a:gd name="T12" fmla="*/ 0 60000 65536"/>
                <a:gd name="T13" fmla="*/ 0 60000 65536"/>
                <a:gd name="T14" fmla="*/ 0 60000 65536"/>
                <a:gd name="T15" fmla="*/ 0 w 162"/>
                <a:gd name="T16" fmla="*/ 0 h 48"/>
                <a:gd name="T17" fmla="*/ 162 w 162"/>
                <a:gd name="T18" fmla="*/ 48 h 48"/>
              </a:gdLst>
              <a:ahLst/>
              <a:cxnLst>
                <a:cxn ang="T10">
                  <a:pos x="T0" y="T1"/>
                </a:cxn>
                <a:cxn ang="T11">
                  <a:pos x="T2" y="T3"/>
                </a:cxn>
                <a:cxn ang="T12">
                  <a:pos x="T4" y="T5"/>
                </a:cxn>
                <a:cxn ang="T13">
                  <a:pos x="T6" y="T7"/>
                </a:cxn>
                <a:cxn ang="T14">
                  <a:pos x="T8" y="T9"/>
                </a:cxn>
              </a:cxnLst>
              <a:rect l="T15" t="T16" r="T17" b="T18"/>
              <a:pathLst>
                <a:path w="162" h="48">
                  <a:moveTo>
                    <a:pt x="114" y="48"/>
                  </a:moveTo>
                  <a:lnTo>
                    <a:pt x="162" y="12"/>
                  </a:lnTo>
                  <a:lnTo>
                    <a:pt x="48" y="0"/>
                  </a:lnTo>
                  <a:lnTo>
                    <a:pt x="0" y="36"/>
                  </a:lnTo>
                  <a:lnTo>
                    <a:pt x="114" y="48"/>
                  </a:lnTo>
                  <a:close/>
                </a:path>
              </a:pathLst>
            </a:custGeom>
            <a:solidFill>
              <a:srgbClr val="4D004D"/>
            </a:solidFill>
            <a:ln w="9525">
              <a:solidFill>
                <a:srgbClr val="990000"/>
              </a:solidFill>
              <a:prstDash val="solid"/>
              <a:round/>
              <a:headEnd/>
              <a:tailEnd/>
            </a:ln>
          </p:spPr>
          <p:txBody>
            <a:bodyPr/>
            <a:lstStyle/>
            <a:p>
              <a:endParaRPr lang="lv-LV"/>
            </a:p>
          </p:txBody>
        </p:sp>
        <p:sp>
          <p:nvSpPr>
            <p:cNvPr id="24623" name="Freeform 53"/>
            <p:cNvSpPr>
              <a:spLocks/>
            </p:cNvSpPr>
            <p:nvPr/>
          </p:nvSpPr>
          <p:spPr bwMode="auto">
            <a:xfrm>
              <a:off x="2721" y="2363"/>
              <a:ext cx="51" cy="420"/>
            </a:xfrm>
            <a:custGeom>
              <a:avLst/>
              <a:gdLst>
                <a:gd name="T0" fmla="*/ 6 w 54"/>
                <a:gd name="T1" fmla="*/ 29 h 516"/>
                <a:gd name="T2" fmla="*/ 0 w 54"/>
                <a:gd name="T3" fmla="*/ 2 h 516"/>
                <a:gd name="T4" fmla="*/ 23 w 54"/>
                <a:gd name="T5" fmla="*/ 0 h 516"/>
                <a:gd name="T6" fmla="*/ 25 w 54"/>
                <a:gd name="T7" fmla="*/ 27 h 516"/>
                <a:gd name="T8" fmla="*/ 6 w 54"/>
                <a:gd name="T9" fmla="*/ 29 h 516"/>
                <a:gd name="T10" fmla="*/ 0 60000 65536"/>
                <a:gd name="T11" fmla="*/ 0 60000 65536"/>
                <a:gd name="T12" fmla="*/ 0 60000 65536"/>
                <a:gd name="T13" fmla="*/ 0 60000 65536"/>
                <a:gd name="T14" fmla="*/ 0 60000 65536"/>
                <a:gd name="T15" fmla="*/ 0 w 54"/>
                <a:gd name="T16" fmla="*/ 0 h 516"/>
                <a:gd name="T17" fmla="*/ 54 w 54"/>
                <a:gd name="T18" fmla="*/ 516 h 516"/>
              </a:gdLst>
              <a:ahLst/>
              <a:cxnLst>
                <a:cxn ang="T10">
                  <a:pos x="T0" y="T1"/>
                </a:cxn>
                <a:cxn ang="T11">
                  <a:pos x="T2" y="T3"/>
                </a:cxn>
                <a:cxn ang="T12">
                  <a:pos x="T4" y="T5"/>
                </a:cxn>
                <a:cxn ang="T13">
                  <a:pos x="T6" y="T7"/>
                </a:cxn>
                <a:cxn ang="T14">
                  <a:pos x="T8" y="T9"/>
                </a:cxn>
              </a:cxnLst>
              <a:rect l="T15" t="T16" r="T17" b="T18"/>
              <a:pathLst>
                <a:path w="54" h="516">
                  <a:moveTo>
                    <a:pt x="6" y="516"/>
                  </a:moveTo>
                  <a:lnTo>
                    <a:pt x="0" y="30"/>
                  </a:lnTo>
                  <a:lnTo>
                    <a:pt x="48" y="0"/>
                  </a:lnTo>
                  <a:lnTo>
                    <a:pt x="54" y="480"/>
                  </a:lnTo>
                  <a:lnTo>
                    <a:pt x="6" y="516"/>
                  </a:lnTo>
                  <a:close/>
                </a:path>
              </a:pathLst>
            </a:custGeom>
            <a:solidFill>
              <a:srgbClr val="330033"/>
            </a:solidFill>
            <a:ln w="9525">
              <a:solidFill>
                <a:srgbClr val="990000"/>
              </a:solidFill>
              <a:prstDash val="solid"/>
              <a:round/>
              <a:headEnd/>
              <a:tailEnd/>
            </a:ln>
          </p:spPr>
          <p:txBody>
            <a:bodyPr/>
            <a:lstStyle/>
            <a:p>
              <a:endParaRPr lang="lv-LV"/>
            </a:p>
          </p:txBody>
        </p:sp>
        <p:sp>
          <p:nvSpPr>
            <p:cNvPr id="24624" name="Freeform 54"/>
            <p:cNvSpPr>
              <a:spLocks/>
            </p:cNvSpPr>
            <p:nvPr/>
          </p:nvSpPr>
          <p:spPr bwMode="auto">
            <a:xfrm>
              <a:off x="2611" y="2377"/>
              <a:ext cx="115" cy="406"/>
            </a:xfrm>
            <a:custGeom>
              <a:avLst/>
              <a:gdLst>
                <a:gd name="T0" fmla="*/ 6 w 120"/>
                <a:gd name="T1" fmla="*/ 28 h 498"/>
                <a:gd name="T2" fmla="*/ 0 w 120"/>
                <a:gd name="T3" fmla="*/ 0 h 498"/>
                <a:gd name="T4" fmla="*/ 63 w 120"/>
                <a:gd name="T5" fmla="*/ 2 h 498"/>
                <a:gd name="T6" fmla="*/ 66 w 120"/>
                <a:gd name="T7" fmla="*/ 28 h 498"/>
                <a:gd name="T8" fmla="*/ 6 w 120"/>
                <a:gd name="T9" fmla="*/ 28 h 498"/>
                <a:gd name="T10" fmla="*/ 0 60000 65536"/>
                <a:gd name="T11" fmla="*/ 0 60000 65536"/>
                <a:gd name="T12" fmla="*/ 0 60000 65536"/>
                <a:gd name="T13" fmla="*/ 0 60000 65536"/>
                <a:gd name="T14" fmla="*/ 0 60000 65536"/>
                <a:gd name="T15" fmla="*/ 0 w 120"/>
                <a:gd name="T16" fmla="*/ 0 h 498"/>
                <a:gd name="T17" fmla="*/ 120 w 120"/>
                <a:gd name="T18" fmla="*/ 498 h 498"/>
              </a:gdLst>
              <a:ahLst/>
              <a:cxnLst>
                <a:cxn ang="T10">
                  <a:pos x="T0" y="T1"/>
                </a:cxn>
                <a:cxn ang="T11">
                  <a:pos x="T2" y="T3"/>
                </a:cxn>
                <a:cxn ang="T12">
                  <a:pos x="T4" y="T5"/>
                </a:cxn>
                <a:cxn ang="T13">
                  <a:pos x="T6" y="T7"/>
                </a:cxn>
                <a:cxn ang="T14">
                  <a:pos x="T8" y="T9"/>
                </a:cxn>
              </a:cxnLst>
              <a:rect l="T15" t="T16" r="T17" b="T18"/>
              <a:pathLst>
                <a:path w="120" h="498">
                  <a:moveTo>
                    <a:pt x="6" y="486"/>
                  </a:moveTo>
                  <a:lnTo>
                    <a:pt x="0" y="0"/>
                  </a:lnTo>
                  <a:lnTo>
                    <a:pt x="114" y="12"/>
                  </a:lnTo>
                  <a:lnTo>
                    <a:pt x="120" y="498"/>
                  </a:lnTo>
                  <a:lnTo>
                    <a:pt x="6" y="486"/>
                  </a:lnTo>
                  <a:close/>
                </a:path>
              </a:pathLst>
            </a:custGeom>
            <a:solidFill>
              <a:srgbClr val="660066"/>
            </a:solidFill>
            <a:ln w="9525">
              <a:solidFill>
                <a:srgbClr val="990000"/>
              </a:solidFill>
              <a:prstDash val="solid"/>
              <a:round/>
              <a:headEnd/>
              <a:tailEnd/>
            </a:ln>
          </p:spPr>
          <p:txBody>
            <a:bodyPr/>
            <a:lstStyle/>
            <a:p>
              <a:endParaRPr lang="lv-LV"/>
            </a:p>
          </p:txBody>
        </p:sp>
        <p:sp>
          <p:nvSpPr>
            <p:cNvPr id="24625" name="Freeform 55"/>
            <p:cNvSpPr>
              <a:spLocks/>
            </p:cNvSpPr>
            <p:nvPr/>
          </p:nvSpPr>
          <p:spPr bwMode="auto">
            <a:xfrm>
              <a:off x="2611" y="2352"/>
              <a:ext cx="155" cy="35"/>
            </a:xfrm>
            <a:custGeom>
              <a:avLst/>
              <a:gdLst>
                <a:gd name="T0" fmla="*/ 62 w 162"/>
                <a:gd name="T1" fmla="*/ 3 h 42"/>
                <a:gd name="T2" fmla="*/ 88 w 162"/>
                <a:gd name="T3" fmla="*/ 2 h 42"/>
                <a:gd name="T4" fmla="*/ 27 w 162"/>
                <a:gd name="T5" fmla="*/ 0 h 42"/>
                <a:gd name="T6" fmla="*/ 0 w 162"/>
                <a:gd name="T7" fmla="*/ 2 h 42"/>
                <a:gd name="T8" fmla="*/ 62 w 162"/>
                <a:gd name="T9" fmla="*/ 3 h 42"/>
                <a:gd name="T10" fmla="*/ 0 60000 65536"/>
                <a:gd name="T11" fmla="*/ 0 60000 65536"/>
                <a:gd name="T12" fmla="*/ 0 60000 65536"/>
                <a:gd name="T13" fmla="*/ 0 60000 65536"/>
                <a:gd name="T14" fmla="*/ 0 60000 65536"/>
                <a:gd name="T15" fmla="*/ 0 w 162"/>
                <a:gd name="T16" fmla="*/ 0 h 42"/>
                <a:gd name="T17" fmla="*/ 162 w 162"/>
                <a:gd name="T18" fmla="*/ 42 h 42"/>
              </a:gdLst>
              <a:ahLst/>
              <a:cxnLst>
                <a:cxn ang="T10">
                  <a:pos x="T0" y="T1"/>
                </a:cxn>
                <a:cxn ang="T11">
                  <a:pos x="T2" y="T3"/>
                </a:cxn>
                <a:cxn ang="T12">
                  <a:pos x="T4" y="T5"/>
                </a:cxn>
                <a:cxn ang="T13">
                  <a:pos x="T6" y="T7"/>
                </a:cxn>
                <a:cxn ang="T14">
                  <a:pos x="T8" y="T9"/>
                </a:cxn>
              </a:cxnLst>
              <a:rect l="T15" t="T16" r="T17" b="T18"/>
              <a:pathLst>
                <a:path w="162" h="42">
                  <a:moveTo>
                    <a:pt x="114" y="42"/>
                  </a:moveTo>
                  <a:lnTo>
                    <a:pt x="162" y="12"/>
                  </a:lnTo>
                  <a:lnTo>
                    <a:pt x="48" y="0"/>
                  </a:lnTo>
                  <a:lnTo>
                    <a:pt x="0" y="30"/>
                  </a:lnTo>
                  <a:lnTo>
                    <a:pt x="114" y="42"/>
                  </a:lnTo>
                  <a:close/>
                </a:path>
              </a:pathLst>
            </a:custGeom>
            <a:solidFill>
              <a:srgbClr val="4D004D"/>
            </a:solidFill>
            <a:ln w="9525">
              <a:solidFill>
                <a:srgbClr val="990000"/>
              </a:solidFill>
              <a:prstDash val="solid"/>
              <a:round/>
              <a:headEnd/>
              <a:tailEnd/>
            </a:ln>
          </p:spPr>
          <p:txBody>
            <a:bodyPr/>
            <a:lstStyle/>
            <a:p>
              <a:endParaRPr lang="lv-LV"/>
            </a:p>
          </p:txBody>
        </p:sp>
        <p:sp>
          <p:nvSpPr>
            <p:cNvPr id="24626" name="Freeform 56"/>
            <p:cNvSpPr>
              <a:spLocks/>
            </p:cNvSpPr>
            <p:nvPr/>
          </p:nvSpPr>
          <p:spPr bwMode="auto">
            <a:xfrm>
              <a:off x="3001" y="2235"/>
              <a:ext cx="47" cy="578"/>
            </a:xfrm>
            <a:custGeom>
              <a:avLst/>
              <a:gdLst>
                <a:gd name="T0" fmla="*/ 6 w 48"/>
                <a:gd name="T1" fmla="*/ 42 h 708"/>
                <a:gd name="T2" fmla="*/ 0 w 48"/>
                <a:gd name="T3" fmla="*/ 2 h 708"/>
                <a:gd name="T4" fmla="*/ 34 w 48"/>
                <a:gd name="T5" fmla="*/ 0 h 708"/>
                <a:gd name="T6" fmla="*/ 34 w 48"/>
                <a:gd name="T7" fmla="*/ 39 h 708"/>
                <a:gd name="T8" fmla="*/ 6 w 48"/>
                <a:gd name="T9" fmla="*/ 42 h 708"/>
                <a:gd name="T10" fmla="*/ 0 60000 65536"/>
                <a:gd name="T11" fmla="*/ 0 60000 65536"/>
                <a:gd name="T12" fmla="*/ 0 60000 65536"/>
                <a:gd name="T13" fmla="*/ 0 60000 65536"/>
                <a:gd name="T14" fmla="*/ 0 60000 65536"/>
                <a:gd name="T15" fmla="*/ 0 w 48"/>
                <a:gd name="T16" fmla="*/ 0 h 708"/>
                <a:gd name="T17" fmla="*/ 48 w 48"/>
                <a:gd name="T18" fmla="*/ 708 h 708"/>
              </a:gdLst>
              <a:ahLst/>
              <a:cxnLst>
                <a:cxn ang="T10">
                  <a:pos x="T0" y="T1"/>
                </a:cxn>
                <a:cxn ang="T11">
                  <a:pos x="T2" y="T3"/>
                </a:cxn>
                <a:cxn ang="T12">
                  <a:pos x="T4" y="T5"/>
                </a:cxn>
                <a:cxn ang="T13">
                  <a:pos x="T6" y="T7"/>
                </a:cxn>
                <a:cxn ang="T14">
                  <a:pos x="T8" y="T9"/>
                </a:cxn>
              </a:cxnLst>
              <a:rect l="T15" t="T16" r="T17" b="T18"/>
              <a:pathLst>
                <a:path w="48" h="708">
                  <a:moveTo>
                    <a:pt x="6" y="708"/>
                  </a:moveTo>
                  <a:lnTo>
                    <a:pt x="0" y="30"/>
                  </a:lnTo>
                  <a:lnTo>
                    <a:pt x="48" y="0"/>
                  </a:lnTo>
                  <a:lnTo>
                    <a:pt x="48" y="666"/>
                  </a:lnTo>
                  <a:lnTo>
                    <a:pt x="6" y="708"/>
                  </a:lnTo>
                  <a:close/>
                </a:path>
              </a:pathLst>
            </a:custGeom>
            <a:solidFill>
              <a:srgbClr val="330033"/>
            </a:solidFill>
            <a:ln w="9525">
              <a:solidFill>
                <a:srgbClr val="990000"/>
              </a:solidFill>
              <a:prstDash val="solid"/>
              <a:round/>
              <a:headEnd/>
              <a:tailEnd/>
            </a:ln>
          </p:spPr>
          <p:txBody>
            <a:bodyPr/>
            <a:lstStyle/>
            <a:p>
              <a:endParaRPr lang="lv-LV"/>
            </a:p>
          </p:txBody>
        </p:sp>
        <p:sp>
          <p:nvSpPr>
            <p:cNvPr id="24627" name="Freeform 57"/>
            <p:cNvSpPr>
              <a:spLocks/>
            </p:cNvSpPr>
            <p:nvPr/>
          </p:nvSpPr>
          <p:spPr bwMode="auto">
            <a:xfrm>
              <a:off x="2887" y="2250"/>
              <a:ext cx="121" cy="563"/>
            </a:xfrm>
            <a:custGeom>
              <a:avLst/>
              <a:gdLst>
                <a:gd name="T0" fmla="*/ 6 w 126"/>
                <a:gd name="T1" fmla="*/ 40 h 690"/>
                <a:gd name="T2" fmla="*/ 0 w 126"/>
                <a:gd name="T3" fmla="*/ 0 h 690"/>
                <a:gd name="T4" fmla="*/ 68 w 126"/>
                <a:gd name="T5" fmla="*/ 2 h 690"/>
                <a:gd name="T6" fmla="*/ 72 w 126"/>
                <a:gd name="T7" fmla="*/ 40 h 690"/>
                <a:gd name="T8" fmla="*/ 6 w 126"/>
                <a:gd name="T9" fmla="*/ 40 h 690"/>
                <a:gd name="T10" fmla="*/ 0 60000 65536"/>
                <a:gd name="T11" fmla="*/ 0 60000 65536"/>
                <a:gd name="T12" fmla="*/ 0 60000 65536"/>
                <a:gd name="T13" fmla="*/ 0 60000 65536"/>
                <a:gd name="T14" fmla="*/ 0 60000 65536"/>
                <a:gd name="T15" fmla="*/ 0 w 126"/>
                <a:gd name="T16" fmla="*/ 0 h 690"/>
                <a:gd name="T17" fmla="*/ 126 w 126"/>
                <a:gd name="T18" fmla="*/ 690 h 690"/>
              </a:gdLst>
              <a:ahLst/>
              <a:cxnLst>
                <a:cxn ang="T10">
                  <a:pos x="T0" y="T1"/>
                </a:cxn>
                <a:cxn ang="T11">
                  <a:pos x="T2" y="T3"/>
                </a:cxn>
                <a:cxn ang="T12">
                  <a:pos x="T4" y="T5"/>
                </a:cxn>
                <a:cxn ang="T13">
                  <a:pos x="T6" y="T7"/>
                </a:cxn>
                <a:cxn ang="T14">
                  <a:pos x="T8" y="T9"/>
                </a:cxn>
              </a:cxnLst>
              <a:rect l="T15" t="T16" r="T17" b="T18"/>
              <a:pathLst>
                <a:path w="126" h="690">
                  <a:moveTo>
                    <a:pt x="6" y="678"/>
                  </a:moveTo>
                  <a:lnTo>
                    <a:pt x="0" y="0"/>
                  </a:lnTo>
                  <a:lnTo>
                    <a:pt x="120" y="12"/>
                  </a:lnTo>
                  <a:lnTo>
                    <a:pt x="126" y="690"/>
                  </a:lnTo>
                  <a:lnTo>
                    <a:pt x="6" y="678"/>
                  </a:lnTo>
                  <a:close/>
                </a:path>
              </a:pathLst>
            </a:custGeom>
            <a:solidFill>
              <a:srgbClr val="660066"/>
            </a:solidFill>
            <a:ln w="9525">
              <a:solidFill>
                <a:srgbClr val="990000"/>
              </a:solidFill>
              <a:prstDash val="solid"/>
              <a:round/>
              <a:headEnd/>
              <a:tailEnd/>
            </a:ln>
          </p:spPr>
          <p:txBody>
            <a:bodyPr/>
            <a:lstStyle/>
            <a:p>
              <a:endParaRPr lang="lv-LV"/>
            </a:p>
          </p:txBody>
        </p:sp>
        <p:sp>
          <p:nvSpPr>
            <p:cNvPr id="24628" name="Freeform 58"/>
            <p:cNvSpPr>
              <a:spLocks/>
            </p:cNvSpPr>
            <p:nvPr/>
          </p:nvSpPr>
          <p:spPr bwMode="auto">
            <a:xfrm>
              <a:off x="2887" y="2225"/>
              <a:ext cx="161" cy="34"/>
            </a:xfrm>
            <a:custGeom>
              <a:avLst/>
              <a:gdLst>
                <a:gd name="T0" fmla="*/ 66 w 168"/>
                <a:gd name="T1" fmla="*/ 2 h 42"/>
                <a:gd name="T2" fmla="*/ 93 w 168"/>
                <a:gd name="T3" fmla="*/ 2 h 42"/>
                <a:gd name="T4" fmla="*/ 28 w 168"/>
                <a:gd name="T5" fmla="*/ 0 h 42"/>
                <a:gd name="T6" fmla="*/ 0 w 168"/>
                <a:gd name="T7" fmla="*/ 2 h 42"/>
                <a:gd name="T8" fmla="*/ 66 w 168"/>
                <a:gd name="T9" fmla="*/ 2 h 42"/>
                <a:gd name="T10" fmla="*/ 0 60000 65536"/>
                <a:gd name="T11" fmla="*/ 0 60000 65536"/>
                <a:gd name="T12" fmla="*/ 0 60000 65536"/>
                <a:gd name="T13" fmla="*/ 0 60000 65536"/>
                <a:gd name="T14" fmla="*/ 0 60000 65536"/>
                <a:gd name="T15" fmla="*/ 0 w 168"/>
                <a:gd name="T16" fmla="*/ 0 h 42"/>
                <a:gd name="T17" fmla="*/ 168 w 168"/>
                <a:gd name="T18" fmla="*/ 42 h 42"/>
              </a:gdLst>
              <a:ahLst/>
              <a:cxnLst>
                <a:cxn ang="T10">
                  <a:pos x="T0" y="T1"/>
                </a:cxn>
                <a:cxn ang="T11">
                  <a:pos x="T2" y="T3"/>
                </a:cxn>
                <a:cxn ang="T12">
                  <a:pos x="T4" y="T5"/>
                </a:cxn>
                <a:cxn ang="T13">
                  <a:pos x="T6" y="T7"/>
                </a:cxn>
                <a:cxn ang="T14">
                  <a:pos x="T8" y="T9"/>
                </a:cxn>
              </a:cxnLst>
              <a:rect l="T15" t="T16" r="T17" b="T18"/>
              <a:pathLst>
                <a:path w="168" h="42">
                  <a:moveTo>
                    <a:pt x="120" y="42"/>
                  </a:moveTo>
                  <a:lnTo>
                    <a:pt x="168" y="12"/>
                  </a:lnTo>
                  <a:lnTo>
                    <a:pt x="48" y="0"/>
                  </a:lnTo>
                  <a:lnTo>
                    <a:pt x="0" y="30"/>
                  </a:lnTo>
                  <a:lnTo>
                    <a:pt x="120" y="42"/>
                  </a:lnTo>
                  <a:close/>
                </a:path>
              </a:pathLst>
            </a:custGeom>
            <a:solidFill>
              <a:srgbClr val="4D004D"/>
            </a:solidFill>
            <a:ln w="9525">
              <a:solidFill>
                <a:srgbClr val="990000"/>
              </a:solidFill>
              <a:prstDash val="solid"/>
              <a:round/>
              <a:headEnd/>
              <a:tailEnd/>
            </a:ln>
          </p:spPr>
          <p:txBody>
            <a:bodyPr/>
            <a:lstStyle/>
            <a:p>
              <a:endParaRPr lang="lv-LV"/>
            </a:p>
          </p:txBody>
        </p:sp>
        <p:sp>
          <p:nvSpPr>
            <p:cNvPr id="24629" name="Freeform 59"/>
            <p:cNvSpPr>
              <a:spLocks/>
            </p:cNvSpPr>
            <p:nvPr/>
          </p:nvSpPr>
          <p:spPr bwMode="auto">
            <a:xfrm>
              <a:off x="3295" y="2078"/>
              <a:ext cx="40" cy="764"/>
            </a:xfrm>
            <a:custGeom>
              <a:avLst/>
              <a:gdLst>
                <a:gd name="T0" fmla="*/ 0 w 42"/>
                <a:gd name="T1" fmla="*/ 55 h 936"/>
                <a:gd name="T2" fmla="*/ 0 w 42"/>
                <a:gd name="T3" fmla="*/ 2 h 936"/>
                <a:gd name="T4" fmla="*/ 22 w 42"/>
                <a:gd name="T5" fmla="*/ 0 h 936"/>
                <a:gd name="T6" fmla="*/ 22 w 42"/>
                <a:gd name="T7" fmla="*/ 52 h 936"/>
                <a:gd name="T8" fmla="*/ 0 w 42"/>
                <a:gd name="T9" fmla="*/ 55 h 936"/>
                <a:gd name="T10" fmla="*/ 0 60000 65536"/>
                <a:gd name="T11" fmla="*/ 0 60000 65536"/>
                <a:gd name="T12" fmla="*/ 0 60000 65536"/>
                <a:gd name="T13" fmla="*/ 0 60000 65536"/>
                <a:gd name="T14" fmla="*/ 0 60000 65536"/>
                <a:gd name="T15" fmla="*/ 0 w 42"/>
                <a:gd name="T16" fmla="*/ 0 h 936"/>
                <a:gd name="T17" fmla="*/ 42 w 42"/>
                <a:gd name="T18" fmla="*/ 936 h 936"/>
              </a:gdLst>
              <a:ahLst/>
              <a:cxnLst>
                <a:cxn ang="T10">
                  <a:pos x="T0" y="T1"/>
                </a:cxn>
                <a:cxn ang="T11">
                  <a:pos x="T2" y="T3"/>
                </a:cxn>
                <a:cxn ang="T12">
                  <a:pos x="T4" y="T5"/>
                </a:cxn>
                <a:cxn ang="T13">
                  <a:pos x="T6" y="T7"/>
                </a:cxn>
                <a:cxn ang="T14">
                  <a:pos x="T8" y="T9"/>
                </a:cxn>
              </a:cxnLst>
              <a:rect l="T15" t="T16" r="T17" b="T18"/>
              <a:pathLst>
                <a:path w="42" h="936">
                  <a:moveTo>
                    <a:pt x="0" y="936"/>
                  </a:moveTo>
                  <a:lnTo>
                    <a:pt x="0" y="30"/>
                  </a:lnTo>
                  <a:lnTo>
                    <a:pt x="42" y="0"/>
                  </a:lnTo>
                  <a:lnTo>
                    <a:pt x="42" y="894"/>
                  </a:lnTo>
                  <a:lnTo>
                    <a:pt x="0" y="936"/>
                  </a:lnTo>
                  <a:close/>
                </a:path>
              </a:pathLst>
            </a:custGeom>
            <a:solidFill>
              <a:srgbClr val="330033"/>
            </a:solidFill>
            <a:ln w="9525">
              <a:solidFill>
                <a:srgbClr val="990000"/>
              </a:solidFill>
              <a:prstDash val="solid"/>
              <a:round/>
              <a:headEnd/>
              <a:tailEnd/>
            </a:ln>
          </p:spPr>
          <p:txBody>
            <a:bodyPr/>
            <a:lstStyle/>
            <a:p>
              <a:endParaRPr lang="lv-LV"/>
            </a:p>
          </p:txBody>
        </p:sp>
        <p:sp>
          <p:nvSpPr>
            <p:cNvPr id="24630" name="Freeform 60"/>
            <p:cNvSpPr>
              <a:spLocks/>
            </p:cNvSpPr>
            <p:nvPr/>
          </p:nvSpPr>
          <p:spPr bwMode="auto">
            <a:xfrm>
              <a:off x="3180" y="2093"/>
              <a:ext cx="115" cy="749"/>
            </a:xfrm>
            <a:custGeom>
              <a:avLst/>
              <a:gdLst>
                <a:gd name="T0" fmla="*/ 0 w 120"/>
                <a:gd name="T1" fmla="*/ 52 h 918"/>
                <a:gd name="T2" fmla="*/ 0 w 120"/>
                <a:gd name="T3" fmla="*/ 0 h 918"/>
                <a:gd name="T4" fmla="*/ 66 w 120"/>
                <a:gd name="T5" fmla="*/ 2 h 918"/>
                <a:gd name="T6" fmla="*/ 66 w 120"/>
                <a:gd name="T7" fmla="*/ 53 h 918"/>
                <a:gd name="T8" fmla="*/ 0 w 120"/>
                <a:gd name="T9" fmla="*/ 52 h 918"/>
                <a:gd name="T10" fmla="*/ 0 60000 65536"/>
                <a:gd name="T11" fmla="*/ 0 60000 65536"/>
                <a:gd name="T12" fmla="*/ 0 60000 65536"/>
                <a:gd name="T13" fmla="*/ 0 60000 65536"/>
                <a:gd name="T14" fmla="*/ 0 60000 65536"/>
                <a:gd name="T15" fmla="*/ 0 w 120"/>
                <a:gd name="T16" fmla="*/ 0 h 918"/>
                <a:gd name="T17" fmla="*/ 120 w 120"/>
                <a:gd name="T18" fmla="*/ 918 h 918"/>
              </a:gdLst>
              <a:ahLst/>
              <a:cxnLst>
                <a:cxn ang="T10">
                  <a:pos x="T0" y="T1"/>
                </a:cxn>
                <a:cxn ang="T11">
                  <a:pos x="T2" y="T3"/>
                </a:cxn>
                <a:cxn ang="T12">
                  <a:pos x="T4" y="T5"/>
                </a:cxn>
                <a:cxn ang="T13">
                  <a:pos x="T6" y="T7"/>
                </a:cxn>
                <a:cxn ang="T14">
                  <a:pos x="T8" y="T9"/>
                </a:cxn>
              </a:cxnLst>
              <a:rect l="T15" t="T16" r="T17" b="T18"/>
              <a:pathLst>
                <a:path w="120" h="918">
                  <a:moveTo>
                    <a:pt x="0" y="900"/>
                  </a:moveTo>
                  <a:lnTo>
                    <a:pt x="0" y="0"/>
                  </a:lnTo>
                  <a:lnTo>
                    <a:pt x="120" y="12"/>
                  </a:lnTo>
                  <a:lnTo>
                    <a:pt x="120" y="918"/>
                  </a:lnTo>
                  <a:lnTo>
                    <a:pt x="0" y="900"/>
                  </a:lnTo>
                  <a:close/>
                </a:path>
              </a:pathLst>
            </a:custGeom>
            <a:solidFill>
              <a:srgbClr val="660066"/>
            </a:solidFill>
            <a:ln w="9525">
              <a:solidFill>
                <a:srgbClr val="990000"/>
              </a:solidFill>
              <a:prstDash val="solid"/>
              <a:round/>
              <a:headEnd/>
              <a:tailEnd/>
            </a:ln>
          </p:spPr>
          <p:txBody>
            <a:bodyPr/>
            <a:lstStyle/>
            <a:p>
              <a:endParaRPr lang="lv-LV"/>
            </a:p>
          </p:txBody>
        </p:sp>
        <p:sp>
          <p:nvSpPr>
            <p:cNvPr id="24631" name="Freeform 61"/>
            <p:cNvSpPr>
              <a:spLocks/>
            </p:cNvSpPr>
            <p:nvPr/>
          </p:nvSpPr>
          <p:spPr bwMode="auto">
            <a:xfrm>
              <a:off x="3180" y="2069"/>
              <a:ext cx="155" cy="34"/>
            </a:xfrm>
            <a:custGeom>
              <a:avLst/>
              <a:gdLst>
                <a:gd name="T0" fmla="*/ 65 w 162"/>
                <a:gd name="T1" fmla="*/ 2 h 42"/>
                <a:gd name="T2" fmla="*/ 88 w 162"/>
                <a:gd name="T3" fmla="*/ 2 h 42"/>
                <a:gd name="T4" fmla="*/ 24 w 162"/>
                <a:gd name="T5" fmla="*/ 0 h 42"/>
                <a:gd name="T6" fmla="*/ 0 w 162"/>
                <a:gd name="T7" fmla="*/ 2 h 42"/>
                <a:gd name="T8" fmla="*/ 65 w 162"/>
                <a:gd name="T9" fmla="*/ 2 h 42"/>
                <a:gd name="T10" fmla="*/ 0 60000 65536"/>
                <a:gd name="T11" fmla="*/ 0 60000 65536"/>
                <a:gd name="T12" fmla="*/ 0 60000 65536"/>
                <a:gd name="T13" fmla="*/ 0 60000 65536"/>
                <a:gd name="T14" fmla="*/ 0 60000 65536"/>
                <a:gd name="T15" fmla="*/ 0 w 162"/>
                <a:gd name="T16" fmla="*/ 0 h 42"/>
                <a:gd name="T17" fmla="*/ 162 w 162"/>
                <a:gd name="T18" fmla="*/ 42 h 42"/>
              </a:gdLst>
              <a:ahLst/>
              <a:cxnLst>
                <a:cxn ang="T10">
                  <a:pos x="T0" y="T1"/>
                </a:cxn>
                <a:cxn ang="T11">
                  <a:pos x="T2" y="T3"/>
                </a:cxn>
                <a:cxn ang="T12">
                  <a:pos x="T4" y="T5"/>
                </a:cxn>
                <a:cxn ang="T13">
                  <a:pos x="T6" y="T7"/>
                </a:cxn>
                <a:cxn ang="T14">
                  <a:pos x="T8" y="T9"/>
                </a:cxn>
              </a:cxnLst>
              <a:rect l="T15" t="T16" r="T17" b="T18"/>
              <a:pathLst>
                <a:path w="162" h="42">
                  <a:moveTo>
                    <a:pt x="120" y="42"/>
                  </a:moveTo>
                  <a:lnTo>
                    <a:pt x="162" y="12"/>
                  </a:lnTo>
                  <a:lnTo>
                    <a:pt x="42" y="0"/>
                  </a:lnTo>
                  <a:lnTo>
                    <a:pt x="0" y="30"/>
                  </a:lnTo>
                  <a:lnTo>
                    <a:pt x="120" y="42"/>
                  </a:lnTo>
                  <a:close/>
                </a:path>
              </a:pathLst>
            </a:custGeom>
            <a:solidFill>
              <a:srgbClr val="4D004D"/>
            </a:solidFill>
            <a:ln w="9525">
              <a:solidFill>
                <a:srgbClr val="990000"/>
              </a:solidFill>
              <a:prstDash val="solid"/>
              <a:round/>
              <a:headEnd/>
              <a:tailEnd/>
            </a:ln>
          </p:spPr>
          <p:txBody>
            <a:bodyPr/>
            <a:lstStyle/>
            <a:p>
              <a:endParaRPr lang="lv-LV"/>
            </a:p>
          </p:txBody>
        </p:sp>
        <p:sp>
          <p:nvSpPr>
            <p:cNvPr id="24632" name="Freeform 62"/>
            <p:cNvSpPr>
              <a:spLocks/>
            </p:cNvSpPr>
            <p:nvPr/>
          </p:nvSpPr>
          <p:spPr bwMode="auto">
            <a:xfrm>
              <a:off x="3588" y="1921"/>
              <a:ext cx="46" cy="950"/>
            </a:xfrm>
            <a:custGeom>
              <a:avLst/>
              <a:gdLst>
                <a:gd name="T0" fmla="*/ 0 w 48"/>
                <a:gd name="T1" fmla="*/ 68 h 1164"/>
                <a:gd name="T2" fmla="*/ 12 w 48"/>
                <a:gd name="T3" fmla="*/ 2 h 1164"/>
                <a:gd name="T4" fmla="*/ 28 w 48"/>
                <a:gd name="T5" fmla="*/ 0 h 1164"/>
                <a:gd name="T6" fmla="*/ 22 w 48"/>
                <a:gd name="T7" fmla="*/ 65 h 1164"/>
                <a:gd name="T8" fmla="*/ 0 w 48"/>
                <a:gd name="T9" fmla="*/ 68 h 1164"/>
                <a:gd name="T10" fmla="*/ 0 60000 65536"/>
                <a:gd name="T11" fmla="*/ 0 60000 65536"/>
                <a:gd name="T12" fmla="*/ 0 60000 65536"/>
                <a:gd name="T13" fmla="*/ 0 60000 65536"/>
                <a:gd name="T14" fmla="*/ 0 60000 65536"/>
                <a:gd name="T15" fmla="*/ 0 w 48"/>
                <a:gd name="T16" fmla="*/ 0 h 1164"/>
                <a:gd name="T17" fmla="*/ 48 w 48"/>
                <a:gd name="T18" fmla="*/ 1164 h 1164"/>
              </a:gdLst>
              <a:ahLst/>
              <a:cxnLst>
                <a:cxn ang="T10">
                  <a:pos x="T0" y="T1"/>
                </a:cxn>
                <a:cxn ang="T11">
                  <a:pos x="T2" y="T3"/>
                </a:cxn>
                <a:cxn ang="T12">
                  <a:pos x="T4" y="T5"/>
                </a:cxn>
                <a:cxn ang="T13">
                  <a:pos x="T6" y="T7"/>
                </a:cxn>
                <a:cxn ang="T14">
                  <a:pos x="T8" y="T9"/>
                </a:cxn>
              </a:cxnLst>
              <a:rect l="T15" t="T16" r="T17" b="T18"/>
              <a:pathLst>
                <a:path w="48" h="1164">
                  <a:moveTo>
                    <a:pt x="0" y="1164"/>
                  </a:moveTo>
                  <a:lnTo>
                    <a:pt x="12" y="30"/>
                  </a:lnTo>
                  <a:lnTo>
                    <a:pt x="48" y="0"/>
                  </a:lnTo>
                  <a:lnTo>
                    <a:pt x="36" y="1122"/>
                  </a:lnTo>
                  <a:lnTo>
                    <a:pt x="0" y="1164"/>
                  </a:lnTo>
                  <a:close/>
                </a:path>
              </a:pathLst>
            </a:custGeom>
            <a:solidFill>
              <a:srgbClr val="330033"/>
            </a:solidFill>
            <a:ln w="9525">
              <a:solidFill>
                <a:srgbClr val="990000"/>
              </a:solidFill>
              <a:prstDash val="solid"/>
              <a:round/>
              <a:headEnd/>
              <a:tailEnd/>
            </a:ln>
          </p:spPr>
          <p:txBody>
            <a:bodyPr/>
            <a:lstStyle/>
            <a:p>
              <a:endParaRPr lang="lv-LV"/>
            </a:p>
          </p:txBody>
        </p:sp>
        <p:sp>
          <p:nvSpPr>
            <p:cNvPr id="24633" name="Freeform 63"/>
            <p:cNvSpPr>
              <a:spLocks/>
            </p:cNvSpPr>
            <p:nvPr/>
          </p:nvSpPr>
          <p:spPr bwMode="auto">
            <a:xfrm>
              <a:off x="3467" y="1937"/>
              <a:ext cx="133" cy="934"/>
            </a:xfrm>
            <a:custGeom>
              <a:avLst/>
              <a:gdLst>
                <a:gd name="T0" fmla="*/ 0 w 138"/>
                <a:gd name="T1" fmla="*/ 64 h 1146"/>
                <a:gd name="T2" fmla="*/ 12 w 138"/>
                <a:gd name="T3" fmla="*/ 0 h 1146"/>
                <a:gd name="T4" fmla="*/ 83 w 138"/>
                <a:gd name="T5" fmla="*/ 2 h 1146"/>
                <a:gd name="T6" fmla="*/ 75 w 138"/>
                <a:gd name="T7" fmla="*/ 66 h 1146"/>
                <a:gd name="T8" fmla="*/ 0 w 138"/>
                <a:gd name="T9" fmla="*/ 64 h 1146"/>
                <a:gd name="T10" fmla="*/ 0 60000 65536"/>
                <a:gd name="T11" fmla="*/ 0 60000 65536"/>
                <a:gd name="T12" fmla="*/ 0 60000 65536"/>
                <a:gd name="T13" fmla="*/ 0 60000 65536"/>
                <a:gd name="T14" fmla="*/ 0 60000 65536"/>
                <a:gd name="T15" fmla="*/ 0 w 138"/>
                <a:gd name="T16" fmla="*/ 0 h 1146"/>
                <a:gd name="T17" fmla="*/ 138 w 138"/>
                <a:gd name="T18" fmla="*/ 1146 h 1146"/>
              </a:gdLst>
              <a:ahLst/>
              <a:cxnLst>
                <a:cxn ang="T10">
                  <a:pos x="T0" y="T1"/>
                </a:cxn>
                <a:cxn ang="T11">
                  <a:pos x="T2" y="T3"/>
                </a:cxn>
                <a:cxn ang="T12">
                  <a:pos x="T4" y="T5"/>
                </a:cxn>
                <a:cxn ang="T13">
                  <a:pos x="T6" y="T7"/>
                </a:cxn>
                <a:cxn ang="T14">
                  <a:pos x="T8" y="T9"/>
                </a:cxn>
              </a:cxnLst>
              <a:rect l="T15" t="T16" r="T17" b="T18"/>
              <a:pathLst>
                <a:path w="138" h="1146">
                  <a:moveTo>
                    <a:pt x="0" y="1128"/>
                  </a:moveTo>
                  <a:lnTo>
                    <a:pt x="12" y="0"/>
                  </a:lnTo>
                  <a:lnTo>
                    <a:pt x="138" y="12"/>
                  </a:lnTo>
                  <a:lnTo>
                    <a:pt x="126" y="1146"/>
                  </a:lnTo>
                  <a:lnTo>
                    <a:pt x="0" y="1128"/>
                  </a:lnTo>
                  <a:close/>
                </a:path>
              </a:pathLst>
            </a:custGeom>
            <a:solidFill>
              <a:srgbClr val="660066"/>
            </a:solidFill>
            <a:ln w="9525">
              <a:solidFill>
                <a:srgbClr val="990000"/>
              </a:solidFill>
              <a:prstDash val="solid"/>
              <a:round/>
              <a:headEnd/>
              <a:tailEnd/>
            </a:ln>
          </p:spPr>
          <p:txBody>
            <a:bodyPr/>
            <a:lstStyle/>
            <a:p>
              <a:endParaRPr lang="lv-LV"/>
            </a:p>
          </p:txBody>
        </p:sp>
        <p:sp>
          <p:nvSpPr>
            <p:cNvPr id="24634" name="Freeform 64"/>
            <p:cNvSpPr>
              <a:spLocks/>
            </p:cNvSpPr>
            <p:nvPr/>
          </p:nvSpPr>
          <p:spPr bwMode="auto">
            <a:xfrm>
              <a:off x="3479" y="1916"/>
              <a:ext cx="155" cy="30"/>
            </a:xfrm>
            <a:custGeom>
              <a:avLst/>
              <a:gdLst>
                <a:gd name="T0" fmla="*/ 69 w 162"/>
                <a:gd name="T1" fmla="*/ 2 h 36"/>
                <a:gd name="T2" fmla="*/ 88 w 162"/>
                <a:gd name="T3" fmla="*/ 2 h 36"/>
                <a:gd name="T4" fmla="*/ 21 w 162"/>
                <a:gd name="T5" fmla="*/ 0 h 36"/>
                <a:gd name="T6" fmla="*/ 0 w 162"/>
                <a:gd name="T7" fmla="*/ 2 h 36"/>
                <a:gd name="T8" fmla="*/ 69 w 162"/>
                <a:gd name="T9" fmla="*/ 2 h 36"/>
                <a:gd name="T10" fmla="*/ 0 60000 65536"/>
                <a:gd name="T11" fmla="*/ 0 60000 65536"/>
                <a:gd name="T12" fmla="*/ 0 60000 65536"/>
                <a:gd name="T13" fmla="*/ 0 60000 65536"/>
                <a:gd name="T14" fmla="*/ 0 60000 65536"/>
                <a:gd name="T15" fmla="*/ 0 w 162"/>
                <a:gd name="T16" fmla="*/ 0 h 36"/>
                <a:gd name="T17" fmla="*/ 162 w 162"/>
                <a:gd name="T18" fmla="*/ 36 h 36"/>
              </a:gdLst>
              <a:ahLst/>
              <a:cxnLst>
                <a:cxn ang="T10">
                  <a:pos x="T0" y="T1"/>
                </a:cxn>
                <a:cxn ang="T11">
                  <a:pos x="T2" y="T3"/>
                </a:cxn>
                <a:cxn ang="T12">
                  <a:pos x="T4" y="T5"/>
                </a:cxn>
                <a:cxn ang="T13">
                  <a:pos x="T6" y="T7"/>
                </a:cxn>
                <a:cxn ang="T14">
                  <a:pos x="T8" y="T9"/>
                </a:cxn>
              </a:cxnLst>
              <a:rect l="T15" t="T16" r="T17" b="T18"/>
              <a:pathLst>
                <a:path w="162" h="36">
                  <a:moveTo>
                    <a:pt x="126" y="36"/>
                  </a:moveTo>
                  <a:lnTo>
                    <a:pt x="162" y="6"/>
                  </a:lnTo>
                  <a:lnTo>
                    <a:pt x="36" y="0"/>
                  </a:lnTo>
                  <a:lnTo>
                    <a:pt x="0" y="24"/>
                  </a:lnTo>
                  <a:lnTo>
                    <a:pt x="126" y="36"/>
                  </a:lnTo>
                  <a:close/>
                </a:path>
              </a:pathLst>
            </a:custGeom>
            <a:solidFill>
              <a:srgbClr val="4D004D"/>
            </a:solidFill>
            <a:ln w="9525">
              <a:solidFill>
                <a:srgbClr val="990000"/>
              </a:solidFill>
              <a:prstDash val="solid"/>
              <a:round/>
              <a:headEnd/>
              <a:tailEnd/>
            </a:ln>
          </p:spPr>
          <p:txBody>
            <a:bodyPr/>
            <a:lstStyle/>
            <a:p>
              <a:endParaRPr lang="lv-LV"/>
            </a:p>
          </p:txBody>
        </p:sp>
        <p:sp>
          <p:nvSpPr>
            <p:cNvPr id="24635" name="Freeform 65"/>
            <p:cNvSpPr>
              <a:spLocks/>
            </p:cNvSpPr>
            <p:nvPr/>
          </p:nvSpPr>
          <p:spPr bwMode="auto">
            <a:xfrm>
              <a:off x="3880" y="1833"/>
              <a:ext cx="58" cy="1068"/>
            </a:xfrm>
            <a:custGeom>
              <a:avLst/>
              <a:gdLst>
                <a:gd name="T0" fmla="*/ 0 w 60"/>
                <a:gd name="T1" fmla="*/ 76 h 1308"/>
                <a:gd name="T2" fmla="*/ 15 w 60"/>
                <a:gd name="T3" fmla="*/ 2 h 1308"/>
                <a:gd name="T4" fmla="*/ 38 w 60"/>
                <a:gd name="T5" fmla="*/ 0 h 1308"/>
                <a:gd name="T6" fmla="*/ 22 w 60"/>
                <a:gd name="T7" fmla="*/ 74 h 1308"/>
                <a:gd name="T8" fmla="*/ 0 w 60"/>
                <a:gd name="T9" fmla="*/ 76 h 1308"/>
                <a:gd name="T10" fmla="*/ 0 60000 65536"/>
                <a:gd name="T11" fmla="*/ 0 60000 65536"/>
                <a:gd name="T12" fmla="*/ 0 60000 65536"/>
                <a:gd name="T13" fmla="*/ 0 60000 65536"/>
                <a:gd name="T14" fmla="*/ 0 60000 65536"/>
                <a:gd name="T15" fmla="*/ 0 w 60"/>
                <a:gd name="T16" fmla="*/ 0 h 1308"/>
                <a:gd name="T17" fmla="*/ 60 w 60"/>
                <a:gd name="T18" fmla="*/ 1308 h 1308"/>
              </a:gdLst>
              <a:ahLst/>
              <a:cxnLst>
                <a:cxn ang="T10">
                  <a:pos x="T0" y="T1"/>
                </a:cxn>
                <a:cxn ang="T11">
                  <a:pos x="T2" y="T3"/>
                </a:cxn>
                <a:cxn ang="T12">
                  <a:pos x="T4" y="T5"/>
                </a:cxn>
                <a:cxn ang="T13">
                  <a:pos x="T6" y="T7"/>
                </a:cxn>
                <a:cxn ang="T14">
                  <a:pos x="T8" y="T9"/>
                </a:cxn>
              </a:cxnLst>
              <a:rect l="T15" t="T16" r="T17" b="T18"/>
              <a:pathLst>
                <a:path w="60" h="1308">
                  <a:moveTo>
                    <a:pt x="0" y="1308"/>
                  </a:moveTo>
                  <a:lnTo>
                    <a:pt x="24" y="30"/>
                  </a:lnTo>
                  <a:lnTo>
                    <a:pt x="60" y="0"/>
                  </a:lnTo>
                  <a:lnTo>
                    <a:pt x="36" y="1266"/>
                  </a:lnTo>
                  <a:lnTo>
                    <a:pt x="0" y="1308"/>
                  </a:lnTo>
                  <a:close/>
                </a:path>
              </a:pathLst>
            </a:custGeom>
            <a:solidFill>
              <a:srgbClr val="330033"/>
            </a:solidFill>
            <a:ln w="9525">
              <a:solidFill>
                <a:srgbClr val="990000"/>
              </a:solidFill>
              <a:prstDash val="solid"/>
              <a:round/>
              <a:headEnd/>
              <a:tailEnd/>
            </a:ln>
          </p:spPr>
          <p:txBody>
            <a:bodyPr/>
            <a:lstStyle/>
            <a:p>
              <a:endParaRPr lang="lv-LV"/>
            </a:p>
          </p:txBody>
        </p:sp>
        <p:sp>
          <p:nvSpPr>
            <p:cNvPr id="24636" name="Freeform 66"/>
            <p:cNvSpPr>
              <a:spLocks/>
            </p:cNvSpPr>
            <p:nvPr/>
          </p:nvSpPr>
          <p:spPr bwMode="auto">
            <a:xfrm>
              <a:off x="3767" y="1848"/>
              <a:ext cx="137" cy="1053"/>
            </a:xfrm>
            <a:custGeom>
              <a:avLst/>
              <a:gdLst>
                <a:gd name="T0" fmla="*/ 0 w 144"/>
                <a:gd name="T1" fmla="*/ 74 h 1290"/>
                <a:gd name="T2" fmla="*/ 10 w 144"/>
                <a:gd name="T3" fmla="*/ 0 h 1290"/>
                <a:gd name="T4" fmla="*/ 72 w 144"/>
                <a:gd name="T5" fmla="*/ 2 h 1290"/>
                <a:gd name="T6" fmla="*/ 60 w 144"/>
                <a:gd name="T7" fmla="*/ 75 h 1290"/>
                <a:gd name="T8" fmla="*/ 0 w 144"/>
                <a:gd name="T9" fmla="*/ 74 h 1290"/>
                <a:gd name="T10" fmla="*/ 0 60000 65536"/>
                <a:gd name="T11" fmla="*/ 0 60000 65536"/>
                <a:gd name="T12" fmla="*/ 0 60000 65536"/>
                <a:gd name="T13" fmla="*/ 0 60000 65536"/>
                <a:gd name="T14" fmla="*/ 0 60000 65536"/>
                <a:gd name="T15" fmla="*/ 0 w 144"/>
                <a:gd name="T16" fmla="*/ 0 h 1290"/>
                <a:gd name="T17" fmla="*/ 144 w 144"/>
                <a:gd name="T18" fmla="*/ 1290 h 1290"/>
              </a:gdLst>
              <a:ahLst/>
              <a:cxnLst>
                <a:cxn ang="T10">
                  <a:pos x="T0" y="T1"/>
                </a:cxn>
                <a:cxn ang="T11">
                  <a:pos x="T2" y="T3"/>
                </a:cxn>
                <a:cxn ang="T12">
                  <a:pos x="T4" y="T5"/>
                </a:cxn>
                <a:cxn ang="T13">
                  <a:pos x="T6" y="T7"/>
                </a:cxn>
                <a:cxn ang="T14">
                  <a:pos x="T8" y="T9"/>
                </a:cxn>
              </a:cxnLst>
              <a:rect l="T15" t="T16" r="T17" b="T18"/>
              <a:pathLst>
                <a:path w="144" h="1290">
                  <a:moveTo>
                    <a:pt x="0" y="1272"/>
                  </a:moveTo>
                  <a:lnTo>
                    <a:pt x="18" y="0"/>
                  </a:lnTo>
                  <a:lnTo>
                    <a:pt x="144" y="12"/>
                  </a:lnTo>
                  <a:lnTo>
                    <a:pt x="120" y="1290"/>
                  </a:lnTo>
                  <a:lnTo>
                    <a:pt x="0" y="1272"/>
                  </a:lnTo>
                  <a:close/>
                </a:path>
              </a:pathLst>
            </a:custGeom>
            <a:solidFill>
              <a:srgbClr val="660066"/>
            </a:solidFill>
            <a:ln w="9525">
              <a:solidFill>
                <a:srgbClr val="990000"/>
              </a:solidFill>
              <a:prstDash val="solid"/>
              <a:round/>
              <a:headEnd/>
              <a:tailEnd/>
            </a:ln>
          </p:spPr>
          <p:txBody>
            <a:bodyPr/>
            <a:lstStyle/>
            <a:p>
              <a:endParaRPr lang="lv-LV"/>
            </a:p>
          </p:txBody>
        </p:sp>
        <p:sp>
          <p:nvSpPr>
            <p:cNvPr id="24637" name="Freeform 67"/>
            <p:cNvSpPr>
              <a:spLocks/>
            </p:cNvSpPr>
            <p:nvPr/>
          </p:nvSpPr>
          <p:spPr bwMode="auto">
            <a:xfrm>
              <a:off x="3783" y="1828"/>
              <a:ext cx="155" cy="30"/>
            </a:xfrm>
            <a:custGeom>
              <a:avLst/>
              <a:gdLst>
                <a:gd name="T0" fmla="*/ 69 w 162"/>
                <a:gd name="T1" fmla="*/ 2 h 36"/>
                <a:gd name="T2" fmla="*/ 88 w 162"/>
                <a:gd name="T3" fmla="*/ 2 h 36"/>
                <a:gd name="T4" fmla="*/ 21 w 162"/>
                <a:gd name="T5" fmla="*/ 0 h 36"/>
                <a:gd name="T6" fmla="*/ 0 w 162"/>
                <a:gd name="T7" fmla="*/ 2 h 36"/>
                <a:gd name="T8" fmla="*/ 69 w 162"/>
                <a:gd name="T9" fmla="*/ 2 h 36"/>
                <a:gd name="T10" fmla="*/ 0 60000 65536"/>
                <a:gd name="T11" fmla="*/ 0 60000 65536"/>
                <a:gd name="T12" fmla="*/ 0 60000 65536"/>
                <a:gd name="T13" fmla="*/ 0 60000 65536"/>
                <a:gd name="T14" fmla="*/ 0 60000 65536"/>
                <a:gd name="T15" fmla="*/ 0 w 162"/>
                <a:gd name="T16" fmla="*/ 0 h 36"/>
                <a:gd name="T17" fmla="*/ 162 w 162"/>
                <a:gd name="T18" fmla="*/ 36 h 36"/>
              </a:gdLst>
              <a:ahLst/>
              <a:cxnLst>
                <a:cxn ang="T10">
                  <a:pos x="T0" y="T1"/>
                </a:cxn>
                <a:cxn ang="T11">
                  <a:pos x="T2" y="T3"/>
                </a:cxn>
                <a:cxn ang="T12">
                  <a:pos x="T4" y="T5"/>
                </a:cxn>
                <a:cxn ang="T13">
                  <a:pos x="T6" y="T7"/>
                </a:cxn>
                <a:cxn ang="T14">
                  <a:pos x="T8" y="T9"/>
                </a:cxn>
              </a:cxnLst>
              <a:rect l="T15" t="T16" r="T17" b="T18"/>
              <a:pathLst>
                <a:path w="162" h="36">
                  <a:moveTo>
                    <a:pt x="126" y="36"/>
                  </a:moveTo>
                  <a:lnTo>
                    <a:pt x="162" y="6"/>
                  </a:lnTo>
                  <a:lnTo>
                    <a:pt x="36" y="0"/>
                  </a:lnTo>
                  <a:lnTo>
                    <a:pt x="0" y="24"/>
                  </a:lnTo>
                  <a:lnTo>
                    <a:pt x="126" y="36"/>
                  </a:lnTo>
                  <a:close/>
                </a:path>
              </a:pathLst>
            </a:custGeom>
            <a:solidFill>
              <a:srgbClr val="4D004D"/>
            </a:solidFill>
            <a:ln w="9525">
              <a:solidFill>
                <a:srgbClr val="990000"/>
              </a:solidFill>
              <a:prstDash val="solid"/>
              <a:round/>
              <a:headEnd/>
              <a:tailEnd/>
            </a:ln>
          </p:spPr>
          <p:txBody>
            <a:bodyPr/>
            <a:lstStyle/>
            <a:p>
              <a:endParaRPr lang="lv-LV"/>
            </a:p>
          </p:txBody>
        </p:sp>
        <p:sp>
          <p:nvSpPr>
            <p:cNvPr id="24638" name="Freeform 68"/>
            <p:cNvSpPr>
              <a:spLocks/>
            </p:cNvSpPr>
            <p:nvPr/>
          </p:nvSpPr>
          <p:spPr bwMode="auto">
            <a:xfrm>
              <a:off x="4184" y="1696"/>
              <a:ext cx="70" cy="1234"/>
            </a:xfrm>
            <a:custGeom>
              <a:avLst/>
              <a:gdLst>
                <a:gd name="T0" fmla="*/ 0 w 72"/>
                <a:gd name="T1" fmla="*/ 88 h 1512"/>
                <a:gd name="T2" fmla="*/ 28 w 72"/>
                <a:gd name="T3" fmla="*/ 2 h 1512"/>
                <a:gd name="T4" fmla="*/ 48 w 72"/>
                <a:gd name="T5" fmla="*/ 0 h 1512"/>
                <a:gd name="T6" fmla="*/ 22 w 72"/>
                <a:gd name="T7" fmla="*/ 86 h 1512"/>
                <a:gd name="T8" fmla="*/ 0 w 72"/>
                <a:gd name="T9" fmla="*/ 88 h 1512"/>
                <a:gd name="T10" fmla="*/ 0 60000 65536"/>
                <a:gd name="T11" fmla="*/ 0 60000 65536"/>
                <a:gd name="T12" fmla="*/ 0 60000 65536"/>
                <a:gd name="T13" fmla="*/ 0 60000 65536"/>
                <a:gd name="T14" fmla="*/ 0 60000 65536"/>
                <a:gd name="T15" fmla="*/ 0 w 72"/>
                <a:gd name="T16" fmla="*/ 0 h 1512"/>
                <a:gd name="T17" fmla="*/ 72 w 72"/>
                <a:gd name="T18" fmla="*/ 1512 h 1512"/>
              </a:gdLst>
              <a:ahLst/>
              <a:cxnLst>
                <a:cxn ang="T10">
                  <a:pos x="T0" y="T1"/>
                </a:cxn>
                <a:cxn ang="T11">
                  <a:pos x="T2" y="T3"/>
                </a:cxn>
                <a:cxn ang="T12">
                  <a:pos x="T4" y="T5"/>
                </a:cxn>
                <a:cxn ang="T13">
                  <a:pos x="T6" y="T7"/>
                </a:cxn>
                <a:cxn ang="T14">
                  <a:pos x="T8" y="T9"/>
                </a:cxn>
              </a:cxnLst>
              <a:rect l="T15" t="T16" r="T17" b="T18"/>
              <a:pathLst>
                <a:path w="72" h="1512">
                  <a:moveTo>
                    <a:pt x="0" y="1512"/>
                  </a:moveTo>
                  <a:lnTo>
                    <a:pt x="42" y="24"/>
                  </a:lnTo>
                  <a:lnTo>
                    <a:pt x="72" y="0"/>
                  </a:lnTo>
                  <a:lnTo>
                    <a:pt x="36" y="1470"/>
                  </a:lnTo>
                  <a:lnTo>
                    <a:pt x="0" y="1512"/>
                  </a:lnTo>
                  <a:close/>
                </a:path>
              </a:pathLst>
            </a:custGeom>
            <a:solidFill>
              <a:srgbClr val="330033"/>
            </a:solidFill>
            <a:ln w="9525">
              <a:solidFill>
                <a:srgbClr val="990000"/>
              </a:solidFill>
              <a:prstDash val="solid"/>
              <a:round/>
              <a:headEnd/>
              <a:tailEnd/>
            </a:ln>
          </p:spPr>
          <p:txBody>
            <a:bodyPr/>
            <a:lstStyle/>
            <a:p>
              <a:endParaRPr lang="lv-LV"/>
            </a:p>
          </p:txBody>
        </p:sp>
        <p:sp>
          <p:nvSpPr>
            <p:cNvPr id="24639" name="Freeform 69"/>
            <p:cNvSpPr>
              <a:spLocks/>
            </p:cNvSpPr>
            <p:nvPr/>
          </p:nvSpPr>
          <p:spPr bwMode="auto">
            <a:xfrm>
              <a:off x="4064" y="1706"/>
              <a:ext cx="161" cy="1224"/>
            </a:xfrm>
            <a:custGeom>
              <a:avLst/>
              <a:gdLst>
                <a:gd name="T0" fmla="*/ 0 w 168"/>
                <a:gd name="T1" fmla="*/ 86 h 1500"/>
                <a:gd name="T2" fmla="*/ 22 w 168"/>
                <a:gd name="T3" fmla="*/ 0 h 1500"/>
                <a:gd name="T4" fmla="*/ 93 w 168"/>
                <a:gd name="T5" fmla="*/ 2 h 1500"/>
                <a:gd name="T6" fmla="*/ 70 w 168"/>
                <a:gd name="T7" fmla="*/ 87 h 1500"/>
                <a:gd name="T8" fmla="*/ 0 w 168"/>
                <a:gd name="T9" fmla="*/ 86 h 1500"/>
                <a:gd name="T10" fmla="*/ 0 60000 65536"/>
                <a:gd name="T11" fmla="*/ 0 60000 65536"/>
                <a:gd name="T12" fmla="*/ 0 60000 65536"/>
                <a:gd name="T13" fmla="*/ 0 60000 65536"/>
                <a:gd name="T14" fmla="*/ 0 60000 65536"/>
                <a:gd name="T15" fmla="*/ 0 w 168"/>
                <a:gd name="T16" fmla="*/ 0 h 1500"/>
                <a:gd name="T17" fmla="*/ 168 w 168"/>
                <a:gd name="T18" fmla="*/ 1500 h 1500"/>
              </a:gdLst>
              <a:ahLst/>
              <a:cxnLst>
                <a:cxn ang="T10">
                  <a:pos x="T0" y="T1"/>
                </a:cxn>
                <a:cxn ang="T11">
                  <a:pos x="T2" y="T3"/>
                </a:cxn>
                <a:cxn ang="T12">
                  <a:pos x="T4" y="T5"/>
                </a:cxn>
                <a:cxn ang="T13">
                  <a:pos x="T6" y="T7"/>
                </a:cxn>
                <a:cxn ang="T14">
                  <a:pos x="T8" y="T9"/>
                </a:cxn>
              </a:cxnLst>
              <a:rect l="T15" t="T16" r="T17" b="T18"/>
              <a:pathLst>
                <a:path w="168" h="1500">
                  <a:moveTo>
                    <a:pt x="0" y="1488"/>
                  </a:moveTo>
                  <a:lnTo>
                    <a:pt x="36" y="0"/>
                  </a:lnTo>
                  <a:lnTo>
                    <a:pt x="168" y="12"/>
                  </a:lnTo>
                  <a:lnTo>
                    <a:pt x="126" y="1500"/>
                  </a:lnTo>
                  <a:lnTo>
                    <a:pt x="0" y="1488"/>
                  </a:lnTo>
                  <a:close/>
                </a:path>
              </a:pathLst>
            </a:custGeom>
            <a:solidFill>
              <a:srgbClr val="660066"/>
            </a:solidFill>
            <a:ln w="9525">
              <a:solidFill>
                <a:srgbClr val="990000"/>
              </a:solidFill>
              <a:prstDash val="solid"/>
              <a:round/>
              <a:headEnd/>
              <a:tailEnd/>
            </a:ln>
          </p:spPr>
          <p:txBody>
            <a:bodyPr/>
            <a:lstStyle/>
            <a:p>
              <a:endParaRPr lang="lv-LV"/>
            </a:p>
          </p:txBody>
        </p:sp>
        <p:sp>
          <p:nvSpPr>
            <p:cNvPr id="24640" name="Freeform 70"/>
            <p:cNvSpPr>
              <a:spLocks/>
            </p:cNvSpPr>
            <p:nvPr/>
          </p:nvSpPr>
          <p:spPr bwMode="auto">
            <a:xfrm>
              <a:off x="4099" y="1687"/>
              <a:ext cx="155" cy="29"/>
            </a:xfrm>
            <a:custGeom>
              <a:avLst/>
              <a:gdLst>
                <a:gd name="T0" fmla="*/ 72 w 162"/>
                <a:gd name="T1" fmla="*/ 2 h 36"/>
                <a:gd name="T2" fmla="*/ 88 w 162"/>
                <a:gd name="T3" fmla="*/ 2 h 36"/>
                <a:gd name="T4" fmla="*/ 16 w 162"/>
                <a:gd name="T5" fmla="*/ 0 h 36"/>
                <a:gd name="T6" fmla="*/ 0 w 162"/>
                <a:gd name="T7" fmla="*/ 2 h 36"/>
                <a:gd name="T8" fmla="*/ 72 w 162"/>
                <a:gd name="T9" fmla="*/ 2 h 36"/>
                <a:gd name="T10" fmla="*/ 0 60000 65536"/>
                <a:gd name="T11" fmla="*/ 0 60000 65536"/>
                <a:gd name="T12" fmla="*/ 0 60000 65536"/>
                <a:gd name="T13" fmla="*/ 0 60000 65536"/>
                <a:gd name="T14" fmla="*/ 0 60000 65536"/>
                <a:gd name="T15" fmla="*/ 0 w 162"/>
                <a:gd name="T16" fmla="*/ 0 h 36"/>
                <a:gd name="T17" fmla="*/ 162 w 162"/>
                <a:gd name="T18" fmla="*/ 36 h 36"/>
              </a:gdLst>
              <a:ahLst/>
              <a:cxnLst>
                <a:cxn ang="T10">
                  <a:pos x="T0" y="T1"/>
                </a:cxn>
                <a:cxn ang="T11">
                  <a:pos x="T2" y="T3"/>
                </a:cxn>
                <a:cxn ang="T12">
                  <a:pos x="T4" y="T5"/>
                </a:cxn>
                <a:cxn ang="T13">
                  <a:pos x="T6" y="T7"/>
                </a:cxn>
                <a:cxn ang="T14">
                  <a:pos x="T8" y="T9"/>
                </a:cxn>
              </a:cxnLst>
              <a:rect l="T15" t="T16" r="T17" b="T18"/>
              <a:pathLst>
                <a:path w="162" h="36">
                  <a:moveTo>
                    <a:pt x="132" y="36"/>
                  </a:moveTo>
                  <a:lnTo>
                    <a:pt x="162" y="12"/>
                  </a:lnTo>
                  <a:lnTo>
                    <a:pt x="30" y="0"/>
                  </a:lnTo>
                  <a:lnTo>
                    <a:pt x="0" y="24"/>
                  </a:lnTo>
                  <a:lnTo>
                    <a:pt x="132" y="36"/>
                  </a:lnTo>
                  <a:close/>
                </a:path>
              </a:pathLst>
            </a:custGeom>
            <a:solidFill>
              <a:srgbClr val="4D004D"/>
            </a:solidFill>
            <a:ln w="9525">
              <a:solidFill>
                <a:srgbClr val="990000"/>
              </a:solidFill>
              <a:prstDash val="solid"/>
              <a:round/>
              <a:headEnd/>
              <a:tailEnd/>
            </a:ln>
          </p:spPr>
          <p:txBody>
            <a:bodyPr/>
            <a:lstStyle/>
            <a:p>
              <a:endParaRPr lang="lv-LV"/>
            </a:p>
          </p:txBody>
        </p:sp>
        <p:sp>
          <p:nvSpPr>
            <p:cNvPr id="24641" name="Freeform 71"/>
            <p:cNvSpPr>
              <a:spLocks/>
            </p:cNvSpPr>
            <p:nvPr/>
          </p:nvSpPr>
          <p:spPr bwMode="auto">
            <a:xfrm>
              <a:off x="4495" y="1339"/>
              <a:ext cx="92" cy="1625"/>
            </a:xfrm>
            <a:custGeom>
              <a:avLst/>
              <a:gdLst>
                <a:gd name="T0" fmla="*/ 0 w 96"/>
                <a:gd name="T1" fmla="*/ 115 h 1992"/>
                <a:gd name="T2" fmla="*/ 36 w 96"/>
                <a:gd name="T3" fmla="*/ 2 h 1992"/>
                <a:gd name="T4" fmla="*/ 53 w 96"/>
                <a:gd name="T5" fmla="*/ 0 h 1992"/>
                <a:gd name="T6" fmla="*/ 16 w 96"/>
                <a:gd name="T7" fmla="*/ 113 h 1992"/>
                <a:gd name="T8" fmla="*/ 0 w 96"/>
                <a:gd name="T9" fmla="*/ 115 h 1992"/>
                <a:gd name="T10" fmla="*/ 0 60000 65536"/>
                <a:gd name="T11" fmla="*/ 0 60000 65536"/>
                <a:gd name="T12" fmla="*/ 0 60000 65536"/>
                <a:gd name="T13" fmla="*/ 0 60000 65536"/>
                <a:gd name="T14" fmla="*/ 0 60000 65536"/>
                <a:gd name="T15" fmla="*/ 0 w 96"/>
                <a:gd name="T16" fmla="*/ 0 h 1992"/>
                <a:gd name="T17" fmla="*/ 96 w 96"/>
                <a:gd name="T18" fmla="*/ 1992 h 1992"/>
              </a:gdLst>
              <a:ahLst/>
              <a:cxnLst>
                <a:cxn ang="T10">
                  <a:pos x="T0" y="T1"/>
                </a:cxn>
                <a:cxn ang="T11">
                  <a:pos x="T2" y="T3"/>
                </a:cxn>
                <a:cxn ang="T12">
                  <a:pos x="T4" y="T5"/>
                </a:cxn>
                <a:cxn ang="T13">
                  <a:pos x="T6" y="T7"/>
                </a:cxn>
                <a:cxn ang="T14">
                  <a:pos x="T8" y="T9"/>
                </a:cxn>
              </a:cxnLst>
              <a:rect l="T15" t="T16" r="T17" b="T18"/>
              <a:pathLst>
                <a:path w="96" h="1992">
                  <a:moveTo>
                    <a:pt x="0" y="1992"/>
                  </a:moveTo>
                  <a:lnTo>
                    <a:pt x="66" y="24"/>
                  </a:lnTo>
                  <a:lnTo>
                    <a:pt x="96" y="0"/>
                  </a:lnTo>
                  <a:lnTo>
                    <a:pt x="30" y="1950"/>
                  </a:lnTo>
                  <a:lnTo>
                    <a:pt x="0" y="1992"/>
                  </a:lnTo>
                  <a:close/>
                </a:path>
              </a:pathLst>
            </a:custGeom>
            <a:solidFill>
              <a:srgbClr val="330033"/>
            </a:solidFill>
            <a:ln w="9525">
              <a:solidFill>
                <a:srgbClr val="990000"/>
              </a:solidFill>
              <a:prstDash val="solid"/>
              <a:round/>
              <a:headEnd/>
              <a:tailEnd/>
            </a:ln>
          </p:spPr>
          <p:txBody>
            <a:bodyPr/>
            <a:lstStyle/>
            <a:p>
              <a:endParaRPr lang="lv-LV"/>
            </a:p>
          </p:txBody>
        </p:sp>
        <p:sp>
          <p:nvSpPr>
            <p:cNvPr id="24642" name="Freeform 72"/>
            <p:cNvSpPr>
              <a:spLocks/>
            </p:cNvSpPr>
            <p:nvPr/>
          </p:nvSpPr>
          <p:spPr bwMode="auto">
            <a:xfrm>
              <a:off x="4369" y="1353"/>
              <a:ext cx="189" cy="1611"/>
            </a:xfrm>
            <a:custGeom>
              <a:avLst/>
              <a:gdLst>
                <a:gd name="T0" fmla="*/ 0 w 198"/>
                <a:gd name="T1" fmla="*/ 114 h 1974"/>
                <a:gd name="T2" fmla="*/ 31 w 198"/>
                <a:gd name="T3" fmla="*/ 0 h 1974"/>
                <a:gd name="T4" fmla="*/ 104 w 198"/>
                <a:gd name="T5" fmla="*/ 2 h 1974"/>
                <a:gd name="T6" fmla="*/ 69 w 198"/>
                <a:gd name="T7" fmla="*/ 114 h 1974"/>
                <a:gd name="T8" fmla="*/ 0 w 198"/>
                <a:gd name="T9" fmla="*/ 114 h 1974"/>
                <a:gd name="T10" fmla="*/ 0 60000 65536"/>
                <a:gd name="T11" fmla="*/ 0 60000 65536"/>
                <a:gd name="T12" fmla="*/ 0 60000 65536"/>
                <a:gd name="T13" fmla="*/ 0 60000 65536"/>
                <a:gd name="T14" fmla="*/ 0 60000 65536"/>
                <a:gd name="T15" fmla="*/ 0 w 198"/>
                <a:gd name="T16" fmla="*/ 0 h 1974"/>
                <a:gd name="T17" fmla="*/ 198 w 198"/>
                <a:gd name="T18" fmla="*/ 1974 h 1974"/>
              </a:gdLst>
              <a:ahLst/>
              <a:cxnLst>
                <a:cxn ang="T10">
                  <a:pos x="T0" y="T1"/>
                </a:cxn>
                <a:cxn ang="T11">
                  <a:pos x="T2" y="T3"/>
                </a:cxn>
                <a:cxn ang="T12">
                  <a:pos x="T4" y="T5"/>
                </a:cxn>
                <a:cxn ang="T13">
                  <a:pos x="T6" y="T7"/>
                </a:cxn>
                <a:cxn ang="T14">
                  <a:pos x="T8" y="T9"/>
                </a:cxn>
              </a:cxnLst>
              <a:rect l="T15" t="T16" r="T17" b="T18"/>
              <a:pathLst>
                <a:path w="198" h="1974">
                  <a:moveTo>
                    <a:pt x="0" y="1956"/>
                  </a:moveTo>
                  <a:lnTo>
                    <a:pt x="60" y="0"/>
                  </a:lnTo>
                  <a:lnTo>
                    <a:pt x="198" y="6"/>
                  </a:lnTo>
                  <a:lnTo>
                    <a:pt x="132" y="1974"/>
                  </a:lnTo>
                  <a:lnTo>
                    <a:pt x="0" y="1956"/>
                  </a:lnTo>
                  <a:close/>
                </a:path>
              </a:pathLst>
            </a:custGeom>
            <a:solidFill>
              <a:srgbClr val="660066"/>
            </a:solidFill>
            <a:ln w="9525">
              <a:solidFill>
                <a:srgbClr val="990000"/>
              </a:solidFill>
              <a:prstDash val="solid"/>
              <a:round/>
              <a:headEnd/>
              <a:tailEnd/>
            </a:ln>
          </p:spPr>
          <p:txBody>
            <a:bodyPr/>
            <a:lstStyle/>
            <a:p>
              <a:endParaRPr lang="lv-LV"/>
            </a:p>
          </p:txBody>
        </p:sp>
        <p:sp>
          <p:nvSpPr>
            <p:cNvPr id="24643" name="Freeform 73"/>
            <p:cNvSpPr>
              <a:spLocks/>
            </p:cNvSpPr>
            <p:nvPr/>
          </p:nvSpPr>
          <p:spPr bwMode="auto">
            <a:xfrm>
              <a:off x="4426" y="1334"/>
              <a:ext cx="161" cy="24"/>
            </a:xfrm>
            <a:custGeom>
              <a:avLst/>
              <a:gdLst>
                <a:gd name="T0" fmla="*/ 77 w 168"/>
                <a:gd name="T1" fmla="*/ 2 h 30"/>
                <a:gd name="T2" fmla="*/ 93 w 168"/>
                <a:gd name="T3" fmla="*/ 2 h 30"/>
                <a:gd name="T4" fmla="*/ 22 w 168"/>
                <a:gd name="T5" fmla="*/ 0 h 30"/>
                <a:gd name="T6" fmla="*/ 0 w 168"/>
                <a:gd name="T7" fmla="*/ 2 h 30"/>
                <a:gd name="T8" fmla="*/ 77 w 168"/>
                <a:gd name="T9" fmla="*/ 2 h 30"/>
                <a:gd name="T10" fmla="*/ 0 60000 65536"/>
                <a:gd name="T11" fmla="*/ 0 60000 65536"/>
                <a:gd name="T12" fmla="*/ 0 60000 65536"/>
                <a:gd name="T13" fmla="*/ 0 60000 65536"/>
                <a:gd name="T14" fmla="*/ 0 60000 65536"/>
                <a:gd name="T15" fmla="*/ 0 w 168"/>
                <a:gd name="T16" fmla="*/ 0 h 30"/>
                <a:gd name="T17" fmla="*/ 168 w 168"/>
                <a:gd name="T18" fmla="*/ 30 h 30"/>
              </a:gdLst>
              <a:ahLst/>
              <a:cxnLst>
                <a:cxn ang="T10">
                  <a:pos x="T0" y="T1"/>
                </a:cxn>
                <a:cxn ang="T11">
                  <a:pos x="T2" y="T3"/>
                </a:cxn>
                <a:cxn ang="T12">
                  <a:pos x="T4" y="T5"/>
                </a:cxn>
                <a:cxn ang="T13">
                  <a:pos x="T6" y="T7"/>
                </a:cxn>
                <a:cxn ang="T14">
                  <a:pos x="T8" y="T9"/>
                </a:cxn>
              </a:cxnLst>
              <a:rect l="T15" t="T16" r="T17" b="T18"/>
              <a:pathLst>
                <a:path w="168" h="30">
                  <a:moveTo>
                    <a:pt x="138" y="30"/>
                  </a:moveTo>
                  <a:lnTo>
                    <a:pt x="168" y="6"/>
                  </a:lnTo>
                  <a:lnTo>
                    <a:pt x="36" y="0"/>
                  </a:lnTo>
                  <a:lnTo>
                    <a:pt x="0" y="24"/>
                  </a:lnTo>
                  <a:lnTo>
                    <a:pt x="138" y="30"/>
                  </a:lnTo>
                  <a:close/>
                </a:path>
              </a:pathLst>
            </a:custGeom>
            <a:solidFill>
              <a:srgbClr val="4D004D"/>
            </a:solidFill>
            <a:ln w="9525">
              <a:solidFill>
                <a:srgbClr val="990000"/>
              </a:solidFill>
              <a:prstDash val="solid"/>
              <a:round/>
              <a:headEnd/>
              <a:tailEnd/>
            </a:ln>
          </p:spPr>
          <p:txBody>
            <a:bodyPr/>
            <a:lstStyle/>
            <a:p>
              <a:endParaRPr lang="lv-LV"/>
            </a:p>
          </p:txBody>
        </p:sp>
        <p:sp>
          <p:nvSpPr>
            <p:cNvPr id="24644" name="Freeform 74"/>
            <p:cNvSpPr>
              <a:spLocks/>
            </p:cNvSpPr>
            <p:nvPr/>
          </p:nvSpPr>
          <p:spPr bwMode="auto">
            <a:xfrm>
              <a:off x="2319" y="2421"/>
              <a:ext cx="57" cy="411"/>
            </a:xfrm>
            <a:custGeom>
              <a:avLst/>
              <a:gdLst>
                <a:gd name="T0" fmla="*/ 10 w 60"/>
                <a:gd name="T1" fmla="*/ 29 h 504"/>
                <a:gd name="T2" fmla="*/ 0 w 60"/>
                <a:gd name="T3" fmla="*/ 2 h 504"/>
                <a:gd name="T4" fmla="*/ 27 w 60"/>
                <a:gd name="T5" fmla="*/ 0 h 504"/>
                <a:gd name="T6" fmla="*/ 29 w 60"/>
                <a:gd name="T7" fmla="*/ 27 h 504"/>
                <a:gd name="T8" fmla="*/ 10 w 60"/>
                <a:gd name="T9" fmla="*/ 29 h 504"/>
                <a:gd name="T10" fmla="*/ 0 60000 65536"/>
                <a:gd name="T11" fmla="*/ 0 60000 65536"/>
                <a:gd name="T12" fmla="*/ 0 60000 65536"/>
                <a:gd name="T13" fmla="*/ 0 60000 65536"/>
                <a:gd name="T14" fmla="*/ 0 60000 65536"/>
                <a:gd name="T15" fmla="*/ 0 w 60"/>
                <a:gd name="T16" fmla="*/ 0 h 504"/>
                <a:gd name="T17" fmla="*/ 60 w 60"/>
                <a:gd name="T18" fmla="*/ 504 h 504"/>
              </a:gdLst>
              <a:ahLst/>
              <a:cxnLst>
                <a:cxn ang="T10">
                  <a:pos x="T0" y="T1"/>
                </a:cxn>
                <a:cxn ang="T11">
                  <a:pos x="T2" y="T3"/>
                </a:cxn>
                <a:cxn ang="T12">
                  <a:pos x="T4" y="T5"/>
                </a:cxn>
                <a:cxn ang="T13">
                  <a:pos x="T6" y="T7"/>
                </a:cxn>
                <a:cxn ang="T14">
                  <a:pos x="T8" y="T9"/>
                </a:cxn>
              </a:cxnLst>
              <a:rect l="T15" t="T16" r="T17" b="T18"/>
              <a:pathLst>
                <a:path w="60" h="504">
                  <a:moveTo>
                    <a:pt x="12" y="504"/>
                  </a:moveTo>
                  <a:lnTo>
                    <a:pt x="0" y="36"/>
                  </a:lnTo>
                  <a:lnTo>
                    <a:pt x="54" y="0"/>
                  </a:lnTo>
                  <a:lnTo>
                    <a:pt x="60" y="468"/>
                  </a:lnTo>
                  <a:lnTo>
                    <a:pt x="12" y="504"/>
                  </a:lnTo>
                  <a:close/>
                </a:path>
              </a:pathLst>
            </a:custGeom>
            <a:solidFill>
              <a:srgbClr val="668080"/>
            </a:solidFill>
            <a:ln w="9525">
              <a:solidFill>
                <a:srgbClr val="990000"/>
              </a:solidFill>
              <a:prstDash val="solid"/>
              <a:round/>
              <a:headEnd/>
              <a:tailEnd/>
            </a:ln>
          </p:spPr>
          <p:txBody>
            <a:bodyPr/>
            <a:lstStyle/>
            <a:p>
              <a:endParaRPr lang="lv-LV"/>
            </a:p>
          </p:txBody>
        </p:sp>
        <p:sp>
          <p:nvSpPr>
            <p:cNvPr id="24645" name="Freeform 75"/>
            <p:cNvSpPr>
              <a:spLocks/>
            </p:cNvSpPr>
            <p:nvPr/>
          </p:nvSpPr>
          <p:spPr bwMode="auto">
            <a:xfrm>
              <a:off x="2203" y="2440"/>
              <a:ext cx="127" cy="392"/>
            </a:xfrm>
            <a:custGeom>
              <a:avLst/>
              <a:gdLst>
                <a:gd name="T0" fmla="*/ 12 w 132"/>
                <a:gd name="T1" fmla="*/ 28 h 480"/>
                <a:gd name="T2" fmla="*/ 0 w 132"/>
                <a:gd name="T3" fmla="*/ 0 h 480"/>
                <a:gd name="T4" fmla="*/ 70 w 132"/>
                <a:gd name="T5" fmla="*/ 2 h 480"/>
                <a:gd name="T6" fmla="*/ 77 w 132"/>
                <a:gd name="T7" fmla="*/ 28 h 480"/>
                <a:gd name="T8" fmla="*/ 12 w 132"/>
                <a:gd name="T9" fmla="*/ 28 h 480"/>
                <a:gd name="T10" fmla="*/ 0 60000 65536"/>
                <a:gd name="T11" fmla="*/ 0 60000 65536"/>
                <a:gd name="T12" fmla="*/ 0 60000 65536"/>
                <a:gd name="T13" fmla="*/ 0 60000 65536"/>
                <a:gd name="T14" fmla="*/ 0 60000 65536"/>
                <a:gd name="T15" fmla="*/ 0 w 132"/>
                <a:gd name="T16" fmla="*/ 0 h 480"/>
                <a:gd name="T17" fmla="*/ 132 w 132"/>
                <a:gd name="T18" fmla="*/ 480 h 480"/>
              </a:gdLst>
              <a:ahLst/>
              <a:cxnLst>
                <a:cxn ang="T10">
                  <a:pos x="T0" y="T1"/>
                </a:cxn>
                <a:cxn ang="T11">
                  <a:pos x="T2" y="T3"/>
                </a:cxn>
                <a:cxn ang="T12">
                  <a:pos x="T4" y="T5"/>
                </a:cxn>
                <a:cxn ang="T13">
                  <a:pos x="T6" y="T7"/>
                </a:cxn>
                <a:cxn ang="T14">
                  <a:pos x="T8" y="T9"/>
                </a:cxn>
              </a:cxnLst>
              <a:rect l="T15" t="T16" r="T17" b="T18"/>
              <a:pathLst>
                <a:path w="132" h="480">
                  <a:moveTo>
                    <a:pt x="12" y="468"/>
                  </a:moveTo>
                  <a:lnTo>
                    <a:pt x="0" y="0"/>
                  </a:lnTo>
                  <a:lnTo>
                    <a:pt x="120" y="12"/>
                  </a:lnTo>
                  <a:lnTo>
                    <a:pt x="132" y="480"/>
                  </a:lnTo>
                  <a:lnTo>
                    <a:pt x="12" y="468"/>
                  </a:lnTo>
                  <a:close/>
                </a:path>
              </a:pathLst>
            </a:custGeom>
            <a:solidFill>
              <a:srgbClr val="CCFFFF"/>
            </a:solidFill>
            <a:ln w="9525">
              <a:solidFill>
                <a:srgbClr val="990000"/>
              </a:solidFill>
              <a:prstDash val="solid"/>
              <a:round/>
              <a:headEnd/>
              <a:tailEnd/>
            </a:ln>
          </p:spPr>
          <p:txBody>
            <a:bodyPr/>
            <a:lstStyle/>
            <a:p>
              <a:endParaRPr lang="lv-LV"/>
            </a:p>
          </p:txBody>
        </p:sp>
        <p:sp>
          <p:nvSpPr>
            <p:cNvPr id="24646" name="Freeform 76"/>
            <p:cNvSpPr>
              <a:spLocks/>
            </p:cNvSpPr>
            <p:nvPr/>
          </p:nvSpPr>
          <p:spPr bwMode="auto">
            <a:xfrm>
              <a:off x="2203" y="2411"/>
              <a:ext cx="167" cy="40"/>
            </a:xfrm>
            <a:custGeom>
              <a:avLst/>
              <a:gdLst>
                <a:gd name="T0" fmla="*/ 68 w 174"/>
                <a:gd name="T1" fmla="*/ 4 h 48"/>
                <a:gd name="T2" fmla="*/ 99 w 174"/>
                <a:gd name="T3" fmla="*/ 3 h 48"/>
                <a:gd name="T4" fmla="*/ 31 w 174"/>
                <a:gd name="T5" fmla="*/ 0 h 48"/>
                <a:gd name="T6" fmla="*/ 0 w 174"/>
                <a:gd name="T7" fmla="*/ 3 h 48"/>
                <a:gd name="T8" fmla="*/ 68 w 174"/>
                <a:gd name="T9" fmla="*/ 4 h 48"/>
                <a:gd name="T10" fmla="*/ 0 60000 65536"/>
                <a:gd name="T11" fmla="*/ 0 60000 65536"/>
                <a:gd name="T12" fmla="*/ 0 60000 65536"/>
                <a:gd name="T13" fmla="*/ 0 60000 65536"/>
                <a:gd name="T14" fmla="*/ 0 60000 65536"/>
                <a:gd name="T15" fmla="*/ 0 w 174"/>
                <a:gd name="T16" fmla="*/ 0 h 48"/>
                <a:gd name="T17" fmla="*/ 174 w 174"/>
                <a:gd name="T18" fmla="*/ 48 h 48"/>
              </a:gdLst>
              <a:ahLst/>
              <a:cxnLst>
                <a:cxn ang="T10">
                  <a:pos x="T0" y="T1"/>
                </a:cxn>
                <a:cxn ang="T11">
                  <a:pos x="T2" y="T3"/>
                </a:cxn>
                <a:cxn ang="T12">
                  <a:pos x="T4" y="T5"/>
                </a:cxn>
                <a:cxn ang="T13">
                  <a:pos x="T6" y="T7"/>
                </a:cxn>
                <a:cxn ang="T14">
                  <a:pos x="T8" y="T9"/>
                </a:cxn>
              </a:cxnLst>
              <a:rect l="T15" t="T16" r="T17" b="T18"/>
              <a:pathLst>
                <a:path w="174" h="48">
                  <a:moveTo>
                    <a:pt x="120" y="48"/>
                  </a:moveTo>
                  <a:lnTo>
                    <a:pt x="174" y="12"/>
                  </a:lnTo>
                  <a:lnTo>
                    <a:pt x="54" y="0"/>
                  </a:lnTo>
                  <a:lnTo>
                    <a:pt x="0" y="36"/>
                  </a:lnTo>
                  <a:lnTo>
                    <a:pt x="120" y="48"/>
                  </a:lnTo>
                  <a:close/>
                </a:path>
              </a:pathLst>
            </a:custGeom>
            <a:solidFill>
              <a:srgbClr val="99BFBF"/>
            </a:solidFill>
            <a:ln w="9525">
              <a:solidFill>
                <a:srgbClr val="990000"/>
              </a:solidFill>
              <a:prstDash val="solid"/>
              <a:round/>
              <a:headEnd/>
              <a:tailEnd/>
            </a:ln>
          </p:spPr>
          <p:txBody>
            <a:bodyPr/>
            <a:lstStyle/>
            <a:p>
              <a:endParaRPr lang="lv-LV"/>
            </a:p>
          </p:txBody>
        </p:sp>
        <p:sp>
          <p:nvSpPr>
            <p:cNvPr id="24647" name="Freeform 77"/>
            <p:cNvSpPr>
              <a:spLocks/>
            </p:cNvSpPr>
            <p:nvPr/>
          </p:nvSpPr>
          <p:spPr bwMode="auto">
            <a:xfrm>
              <a:off x="2600" y="2372"/>
              <a:ext cx="57" cy="489"/>
            </a:xfrm>
            <a:custGeom>
              <a:avLst/>
              <a:gdLst>
                <a:gd name="T0" fmla="*/ 10 w 60"/>
                <a:gd name="T1" fmla="*/ 34 h 600"/>
                <a:gd name="T2" fmla="*/ 0 w 60"/>
                <a:gd name="T3" fmla="*/ 2 h 600"/>
                <a:gd name="T4" fmla="*/ 27 w 60"/>
                <a:gd name="T5" fmla="*/ 0 h 600"/>
                <a:gd name="T6" fmla="*/ 29 w 60"/>
                <a:gd name="T7" fmla="*/ 32 h 600"/>
                <a:gd name="T8" fmla="*/ 10 w 60"/>
                <a:gd name="T9" fmla="*/ 34 h 600"/>
                <a:gd name="T10" fmla="*/ 0 60000 65536"/>
                <a:gd name="T11" fmla="*/ 0 60000 65536"/>
                <a:gd name="T12" fmla="*/ 0 60000 65536"/>
                <a:gd name="T13" fmla="*/ 0 60000 65536"/>
                <a:gd name="T14" fmla="*/ 0 60000 65536"/>
                <a:gd name="T15" fmla="*/ 0 w 60"/>
                <a:gd name="T16" fmla="*/ 0 h 600"/>
                <a:gd name="T17" fmla="*/ 60 w 60"/>
                <a:gd name="T18" fmla="*/ 600 h 600"/>
              </a:gdLst>
              <a:ahLst/>
              <a:cxnLst>
                <a:cxn ang="T10">
                  <a:pos x="T0" y="T1"/>
                </a:cxn>
                <a:cxn ang="T11">
                  <a:pos x="T2" y="T3"/>
                </a:cxn>
                <a:cxn ang="T12">
                  <a:pos x="T4" y="T5"/>
                </a:cxn>
                <a:cxn ang="T13">
                  <a:pos x="T6" y="T7"/>
                </a:cxn>
                <a:cxn ang="T14">
                  <a:pos x="T8" y="T9"/>
                </a:cxn>
              </a:cxnLst>
              <a:rect l="T15" t="T16" r="T17" b="T18"/>
              <a:pathLst>
                <a:path w="60" h="600">
                  <a:moveTo>
                    <a:pt x="12" y="600"/>
                  </a:moveTo>
                  <a:lnTo>
                    <a:pt x="0" y="30"/>
                  </a:lnTo>
                  <a:lnTo>
                    <a:pt x="54" y="0"/>
                  </a:lnTo>
                  <a:lnTo>
                    <a:pt x="60" y="564"/>
                  </a:lnTo>
                  <a:lnTo>
                    <a:pt x="12" y="600"/>
                  </a:lnTo>
                  <a:close/>
                </a:path>
              </a:pathLst>
            </a:custGeom>
            <a:solidFill>
              <a:srgbClr val="668080"/>
            </a:solidFill>
            <a:ln w="9525">
              <a:solidFill>
                <a:srgbClr val="990000"/>
              </a:solidFill>
              <a:prstDash val="solid"/>
              <a:round/>
              <a:headEnd/>
              <a:tailEnd/>
            </a:ln>
          </p:spPr>
          <p:txBody>
            <a:bodyPr/>
            <a:lstStyle/>
            <a:p>
              <a:endParaRPr lang="lv-LV"/>
            </a:p>
          </p:txBody>
        </p:sp>
        <p:sp>
          <p:nvSpPr>
            <p:cNvPr id="24648" name="Freeform 78"/>
            <p:cNvSpPr>
              <a:spLocks/>
            </p:cNvSpPr>
            <p:nvPr/>
          </p:nvSpPr>
          <p:spPr bwMode="auto">
            <a:xfrm>
              <a:off x="2485" y="2387"/>
              <a:ext cx="126" cy="474"/>
            </a:xfrm>
            <a:custGeom>
              <a:avLst/>
              <a:gdLst>
                <a:gd name="T0" fmla="*/ 10 w 132"/>
                <a:gd name="T1" fmla="*/ 32 h 582"/>
                <a:gd name="T2" fmla="*/ 0 w 132"/>
                <a:gd name="T3" fmla="*/ 0 h 582"/>
                <a:gd name="T4" fmla="*/ 63 w 132"/>
                <a:gd name="T5" fmla="*/ 2 h 582"/>
                <a:gd name="T6" fmla="*/ 69 w 132"/>
                <a:gd name="T7" fmla="*/ 33 h 582"/>
                <a:gd name="T8" fmla="*/ 10 w 132"/>
                <a:gd name="T9" fmla="*/ 32 h 582"/>
                <a:gd name="T10" fmla="*/ 0 60000 65536"/>
                <a:gd name="T11" fmla="*/ 0 60000 65536"/>
                <a:gd name="T12" fmla="*/ 0 60000 65536"/>
                <a:gd name="T13" fmla="*/ 0 60000 65536"/>
                <a:gd name="T14" fmla="*/ 0 60000 65536"/>
                <a:gd name="T15" fmla="*/ 0 w 132"/>
                <a:gd name="T16" fmla="*/ 0 h 582"/>
                <a:gd name="T17" fmla="*/ 132 w 132"/>
                <a:gd name="T18" fmla="*/ 582 h 582"/>
              </a:gdLst>
              <a:ahLst/>
              <a:cxnLst>
                <a:cxn ang="T10">
                  <a:pos x="T0" y="T1"/>
                </a:cxn>
                <a:cxn ang="T11">
                  <a:pos x="T2" y="T3"/>
                </a:cxn>
                <a:cxn ang="T12">
                  <a:pos x="T4" y="T5"/>
                </a:cxn>
                <a:cxn ang="T13">
                  <a:pos x="T6" y="T7"/>
                </a:cxn>
                <a:cxn ang="T14">
                  <a:pos x="T8" y="T9"/>
                </a:cxn>
              </a:cxnLst>
              <a:rect l="T15" t="T16" r="T17" b="T18"/>
              <a:pathLst>
                <a:path w="132" h="582">
                  <a:moveTo>
                    <a:pt x="12" y="570"/>
                  </a:moveTo>
                  <a:lnTo>
                    <a:pt x="0" y="0"/>
                  </a:lnTo>
                  <a:lnTo>
                    <a:pt x="120" y="12"/>
                  </a:lnTo>
                  <a:lnTo>
                    <a:pt x="132" y="582"/>
                  </a:lnTo>
                  <a:lnTo>
                    <a:pt x="12" y="570"/>
                  </a:lnTo>
                  <a:close/>
                </a:path>
              </a:pathLst>
            </a:custGeom>
            <a:solidFill>
              <a:srgbClr val="CCFFFF"/>
            </a:solidFill>
            <a:ln w="9525">
              <a:solidFill>
                <a:srgbClr val="990000"/>
              </a:solidFill>
              <a:prstDash val="solid"/>
              <a:round/>
              <a:headEnd/>
              <a:tailEnd/>
            </a:ln>
          </p:spPr>
          <p:txBody>
            <a:bodyPr/>
            <a:lstStyle/>
            <a:p>
              <a:endParaRPr lang="lv-LV"/>
            </a:p>
          </p:txBody>
        </p:sp>
        <p:sp>
          <p:nvSpPr>
            <p:cNvPr id="24649" name="Freeform 79"/>
            <p:cNvSpPr>
              <a:spLocks/>
            </p:cNvSpPr>
            <p:nvPr/>
          </p:nvSpPr>
          <p:spPr bwMode="auto">
            <a:xfrm>
              <a:off x="2485" y="2363"/>
              <a:ext cx="167" cy="33"/>
            </a:xfrm>
            <a:custGeom>
              <a:avLst/>
              <a:gdLst>
                <a:gd name="T0" fmla="*/ 68 w 174"/>
                <a:gd name="T1" fmla="*/ 2 h 42"/>
                <a:gd name="T2" fmla="*/ 99 w 174"/>
                <a:gd name="T3" fmla="*/ 2 h 42"/>
                <a:gd name="T4" fmla="*/ 31 w 174"/>
                <a:gd name="T5" fmla="*/ 0 h 42"/>
                <a:gd name="T6" fmla="*/ 0 w 174"/>
                <a:gd name="T7" fmla="*/ 2 h 42"/>
                <a:gd name="T8" fmla="*/ 68 w 174"/>
                <a:gd name="T9" fmla="*/ 2 h 42"/>
                <a:gd name="T10" fmla="*/ 0 60000 65536"/>
                <a:gd name="T11" fmla="*/ 0 60000 65536"/>
                <a:gd name="T12" fmla="*/ 0 60000 65536"/>
                <a:gd name="T13" fmla="*/ 0 60000 65536"/>
                <a:gd name="T14" fmla="*/ 0 60000 65536"/>
                <a:gd name="T15" fmla="*/ 0 w 174"/>
                <a:gd name="T16" fmla="*/ 0 h 42"/>
                <a:gd name="T17" fmla="*/ 174 w 174"/>
                <a:gd name="T18" fmla="*/ 42 h 42"/>
              </a:gdLst>
              <a:ahLst/>
              <a:cxnLst>
                <a:cxn ang="T10">
                  <a:pos x="T0" y="T1"/>
                </a:cxn>
                <a:cxn ang="T11">
                  <a:pos x="T2" y="T3"/>
                </a:cxn>
                <a:cxn ang="T12">
                  <a:pos x="T4" y="T5"/>
                </a:cxn>
                <a:cxn ang="T13">
                  <a:pos x="T6" y="T7"/>
                </a:cxn>
                <a:cxn ang="T14">
                  <a:pos x="T8" y="T9"/>
                </a:cxn>
              </a:cxnLst>
              <a:rect l="T15" t="T16" r="T17" b="T18"/>
              <a:pathLst>
                <a:path w="174" h="42">
                  <a:moveTo>
                    <a:pt x="120" y="42"/>
                  </a:moveTo>
                  <a:lnTo>
                    <a:pt x="174" y="12"/>
                  </a:lnTo>
                  <a:lnTo>
                    <a:pt x="54" y="0"/>
                  </a:lnTo>
                  <a:lnTo>
                    <a:pt x="0" y="30"/>
                  </a:lnTo>
                  <a:lnTo>
                    <a:pt x="120" y="42"/>
                  </a:lnTo>
                  <a:close/>
                </a:path>
              </a:pathLst>
            </a:custGeom>
            <a:solidFill>
              <a:srgbClr val="99BFBF"/>
            </a:solidFill>
            <a:ln w="9525">
              <a:solidFill>
                <a:srgbClr val="990000"/>
              </a:solidFill>
              <a:prstDash val="solid"/>
              <a:round/>
              <a:headEnd/>
              <a:tailEnd/>
            </a:ln>
          </p:spPr>
          <p:txBody>
            <a:bodyPr/>
            <a:lstStyle/>
            <a:p>
              <a:endParaRPr lang="lv-LV"/>
            </a:p>
          </p:txBody>
        </p:sp>
        <p:sp>
          <p:nvSpPr>
            <p:cNvPr id="24650" name="Freeform 80"/>
            <p:cNvSpPr>
              <a:spLocks/>
            </p:cNvSpPr>
            <p:nvPr/>
          </p:nvSpPr>
          <p:spPr bwMode="auto">
            <a:xfrm>
              <a:off x="2892" y="2308"/>
              <a:ext cx="47" cy="583"/>
            </a:xfrm>
            <a:custGeom>
              <a:avLst/>
              <a:gdLst>
                <a:gd name="T0" fmla="*/ 6 w 48"/>
                <a:gd name="T1" fmla="*/ 42 h 714"/>
                <a:gd name="T2" fmla="*/ 0 w 48"/>
                <a:gd name="T3" fmla="*/ 2 h 714"/>
                <a:gd name="T4" fmla="*/ 34 w 48"/>
                <a:gd name="T5" fmla="*/ 0 h 714"/>
                <a:gd name="T6" fmla="*/ 34 w 48"/>
                <a:gd name="T7" fmla="*/ 40 h 714"/>
                <a:gd name="T8" fmla="*/ 6 w 48"/>
                <a:gd name="T9" fmla="*/ 42 h 714"/>
                <a:gd name="T10" fmla="*/ 0 60000 65536"/>
                <a:gd name="T11" fmla="*/ 0 60000 65536"/>
                <a:gd name="T12" fmla="*/ 0 60000 65536"/>
                <a:gd name="T13" fmla="*/ 0 60000 65536"/>
                <a:gd name="T14" fmla="*/ 0 60000 65536"/>
                <a:gd name="T15" fmla="*/ 0 w 48"/>
                <a:gd name="T16" fmla="*/ 0 h 714"/>
                <a:gd name="T17" fmla="*/ 48 w 48"/>
                <a:gd name="T18" fmla="*/ 714 h 714"/>
              </a:gdLst>
              <a:ahLst/>
              <a:cxnLst>
                <a:cxn ang="T10">
                  <a:pos x="T0" y="T1"/>
                </a:cxn>
                <a:cxn ang="T11">
                  <a:pos x="T2" y="T3"/>
                </a:cxn>
                <a:cxn ang="T12">
                  <a:pos x="T4" y="T5"/>
                </a:cxn>
                <a:cxn ang="T13">
                  <a:pos x="T6" y="T7"/>
                </a:cxn>
                <a:cxn ang="T14">
                  <a:pos x="T8" y="T9"/>
                </a:cxn>
              </a:cxnLst>
              <a:rect l="T15" t="T16" r="T17" b="T18"/>
              <a:pathLst>
                <a:path w="48" h="714">
                  <a:moveTo>
                    <a:pt x="6" y="714"/>
                  </a:moveTo>
                  <a:lnTo>
                    <a:pt x="0" y="36"/>
                  </a:lnTo>
                  <a:lnTo>
                    <a:pt x="48" y="0"/>
                  </a:lnTo>
                  <a:lnTo>
                    <a:pt x="48" y="678"/>
                  </a:lnTo>
                  <a:lnTo>
                    <a:pt x="6" y="714"/>
                  </a:lnTo>
                  <a:close/>
                </a:path>
              </a:pathLst>
            </a:custGeom>
            <a:solidFill>
              <a:srgbClr val="668080"/>
            </a:solidFill>
            <a:ln w="9525">
              <a:solidFill>
                <a:srgbClr val="990000"/>
              </a:solidFill>
              <a:prstDash val="solid"/>
              <a:round/>
              <a:headEnd/>
              <a:tailEnd/>
            </a:ln>
          </p:spPr>
          <p:txBody>
            <a:bodyPr/>
            <a:lstStyle/>
            <a:p>
              <a:endParaRPr lang="lv-LV"/>
            </a:p>
          </p:txBody>
        </p:sp>
        <p:sp>
          <p:nvSpPr>
            <p:cNvPr id="24651" name="Freeform 81"/>
            <p:cNvSpPr>
              <a:spLocks/>
            </p:cNvSpPr>
            <p:nvPr/>
          </p:nvSpPr>
          <p:spPr bwMode="auto">
            <a:xfrm>
              <a:off x="2772" y="2328"/>
              <a:ext cx="127" cy="563"/>
            </a:xfrm>
            <a:custGeom>
              <a:avLst/>
              <a:gdLst>
                <a:gd name="T0" fmla="*/ 6 w 132"/>
                <a:gd name="T1" fmla="*/ 40 h 690"/>
                <a:gd name="T2" fmla="*/ 0 w 132"/>
                <a:gd name="T3" fmla="*/ 0 h 690"/>
                <a:gd name="T4" fmla="*/ 74 w 132"/>
                <a:gd name="T5" fmla="*/ 2 h 690"/>
                <a:gd name="T6" fmla="*/ 77 w 132"/>
                <a:gd name="T7" fmla="*/ 40 h 690"/>
                <a:gd name="T8" fmla="*/ 6 w 132"/>
                <a:gd name="T9" fmla="*/ 40 h 690"/>
                <a:gd name="T10" fmla="*/ 0 60000 65536"/>
                <a:gd name="T11" fmla="*/ 0 60000 65536"/>
                <a:gd name="T12" fmla="*/ 0 60000 65536"/>
                <a:gd name="T13" fmla="*/ 0 60000 65536"/>
                <a:gd name="T14" fmla="*/ 0 60000 65536"/>
                <a:gd name="T15" fmla="*/ 0 w 132"/>
                <a:gd name="T16" fmla="*/ 0 h 690"/>
                <a:gd name="T17" fmla="*/ 132 w 132"/>
                <a:gd name="T18" fmla="*/ 690 h 690"/>
              </a:gdLst>
              <a:ahLst/>
              <a:cxnLst>
                <a:cxn ang="T10">
                  <a:pos x="T0" y="T1"/>
                </a:cxn>
                <a:cxn ang="T11">
                  <a:pos x="T2" y="T3"/>
                </a:cxn>
                <a:cxn ang="T12">
                  <a:pos x="T4" y="T5"/>
                </a:cxn>
                <a:cxn ang="T13">
                  <a:pos x="T6" y="T7"/>
                </a:cxn>
                <a:cxn ang="T14">
                  <a:pos x="T8" y="T9"/>
                </a:cxn>
              </a:cxnLst>
              <a:rect l="T15" t="T16" r="T17" b="T18"/>
              <a:pathLst>
                <a:path w="132" h="690">
                  <a:moveTo>
                    <a:pt x="6" y="678"/>
                  </a:moveTo>
                  <a:lnTo>
                    <a:pt x="0" y="0"/>
                  </a:lnTo>
                  <a:lnTo>
                    <a:pt x="126" y="12"/>
                  </a:lnTo>
                  <a:lnTo>
                    <a:pt x="132" y="690"/>
                  </a:lnTo>
                  <a:lnTo>
                    <a:pt x="6" y="678"/>
                  </a:lnTo>
                  <a:close/>
                </a:path>
              </a:pathLst>
            </a:custGeom>
            <a:solidFill>
              <a:srgbClr val="CCFFFF"/>
            </a:solidFill>
            <a:ln w="9525">
              <a:solidFill>
                <a:srgbClr val="990000"/>
              </a:solidFill>
              <a:prstDash val="solid"/>
              <a:round/>
              <a:headEnd/>
              <a:tailEnd/>
            </a:ln>
          </p:spPr>
          <p:txBody>
            <a:bodyPr/>
            <a:lstStyle/>
            <a:p>
              <a:endParaRPr lang="lv-LV"/>
            </a:p>
          </p:txBody>
        </p:sp>
        <p:sp>
          <p:nvSpPr>
            <p:cNvPr id="24652" name="Freeform 82"/>
            <p:cNvSpPr>
              <a:spLocks/>
            </p:cNvSpPr>
            <p:nvPr/>
          </p:nvSpPr>
          <p:spPr bwMode="auto">
            <a:xfrm>
              <a:off x="2772" y="2298"/>
              <a:ext cx="167" cy="40"/>
            </a:xfrm>
            <a:custGeom>
              <a:avLst/>
              <a:gdLst>
                <a:gd name="T0" fmla="*/ 72 w 174"/>
                <a:gd name="T1" fmla="*/ 4 h 48"/>
                <a:gd name="T2" fmla="*/ 99 w 174"/>
                <a:gd name="T3" fmla="*/ 3 h 48"/>
                <a:gd name="T4" fmla="*/ 28 w 174"/>
                <a:gd name="T5" fmla="*/ 0 h 48"/>
                <a:gd name="T6" fmla="*/ 0 w 174"/>
                <a:gd name="T7" fmla="*/ 3 h 48"/>
                <a:gd name="T8" fmla="*/ 72 w 174"/>
                <a:gd name="T9" fmla="*/ 4 h 48"/>
                <a:gd name="T10" fmla="*/ 0 60000 65536"/>
                <a:gd name="T11" fmla="*/ 0 60000 65536"/>
                <a:gd name="T12" fmla="*/ 0 60000 65536"/>
                <a:gd name="T13" fmla="*/ 0 60000 65536"/>
                <a:gd name="T14" fmla="*/ 0 60000 65536"/>
                <a:gd name="T15" fmla="*/ 0 w 174"/>
                <a:gd name="T16" fmla="*/ 0 h 48"/>
                <a:gd name="T17" fmla="*/ 174 w 174"/>
                <a:gd name="T18" fmla="*/ 48 h 48"/>
              </a:gdLst>
              <a:ahLst/>
              <a:cxnLst>
                <a:cxn ang="T10">
                  <a:pos x="T0" y="T1"/>
                </a:cxn>
                <a:cxn ang="T11">
                  <a:pos x="T2" y="T3"/>
                </a:cxn>
                <a:cxn ang="T12">
                  <a:pos x="T4" y="T5"/>
                </a:cxn>
                <a:cxn ang="T13">
                  <a:pos x="T6" y="T7"/>
                </a:cxn>
                <a:cxn ang="T14">
                  <a:pos x="T8" y="T9"/>
                </a:cxn>
              </a:cxnLst>
              <a:rect l="T15" t="T16" r="T17" b="T18"/>
              <a:pathLst>
                <a:path w="174" h="48">
                  <a:moveTo>
                    <a:pt x="126" y="48"/>
                  </a:moveTo>
                  <a:lnTo>
                    <a:pt x="174" y="12"/>
                  </a:lnTo>
                  <a:lnTo>
                    <a:pt x="48" y="0"/>
                  </a:lnTo>
                  <a:lnTo>
                    <a:pt x="0" y="36"/>
                  </a:lnTo>
                  <a:lnTo>
                    <a:pt x="126" y="48"/>
                  </a:lnTo>
                  <a:close/>
                </a:path>
              </a:pathLst>
            </a:custGeom>
            <a:solidFill>
              <a:srgbClr val="99BFBF"/>
            </a:solidFill>
            <a:ln w="9525">
              <a:solidFill>
                <a:srgbClr val="990000"/>
              </a:solidFill>
              <a:prstDash val="solid"/>
              <a:round/>
              <a:headEnd/>
              <a:tailEnd/>
            </a:ln>
          </p:spPr>
          <p:txBody>
            <a:bodyPr/>
            <a:lstStyle/>
            <a:p>
              <a:endParaRPr lang="lv-LV"/>
            </a:p>
          </p:txBody>
        </p:sp>
        <p:sp>
          <p:nvSpPr>
            <p:cNvPr id="24653" name="Freeform 83"/>
            <p:cNvSpPr>
              <a:spLocks/>
            </p:cNvSpPr>
            <p:nvPr/>
          </p:nvSpPr>
          <p:spPr bwMode="auto">
            <a:xfrm>
              <a:off x="3191" y="2196"/>
              <a:ext cx="41" cy="729"/>
            </a:xfrm>
            <a:custGeom>
              <a:avLst/>
              <a:gdLst>
                <a:gd name="T0" fmla="*/ 0 w 42"/>
                <a:gd name="T1" fmla="*/ 51 h 894"/>
                <a:gd name="T2" fmla="*/ 0 w 42"/>
                <a:gd name="T3" fmla="*/ 2 h 894"/>
                <a:gd name="T4" fmla="*/ 28 w 42"/>
                <a:gd name="T5" fmla="*/ 0 h 894"/>
                <a:gd name="T6" fmla="*/ 28 w 42"/>
                <a:gd name="T7" fmla="*/ 49 h 894"/>
                <a:gd name="T8" fmla="*/ 0 w 42"/>
                <a:gd name="T9" fmla="*/ 51 h 894"/>
                <a:gd name="T10" fmla="*/ 0 60000 65536"/>
                <a:gd name="T11" fmla="*/ 0 60000 65536"/>
                <a:gd name="T12" fmla="*/ 0 60000 65536"/>
                <a:gd name="T13" fmla="*/ 0 60000 65536"/>
                <a:gd name="T14" fmla="*/ 0 60000 65536"/>
                <a:gd name="T15" fmla="*/ 0 w 42"/>
                <a:gd name="T16" fmla="*/ 0 h 894"/>
                <a:gd name="T17" fmla="*/ 42 w 42"/>
                <a:gd name="T18" fmla="*/ 894 h 894"/>
              </a:gdLst>
              <a:ahLst/>
              <a:cxnLst>
                <a:cxn ang="T10">
                  <a:pos x="T0" y="T1"/>
                </a:cxn>
                <a:cxn ang="T11">
                  <a:pos x="T2" y="T3"/>
                </a:cxn>
                <a:cxn ang="T12">
                  <a:pos x="T4" y="T5"/>
                </a:cxn>
                <a:cxn ang="T13">
                  <a:pos x="T6" y="T7"/>
                </a:cxn>
                <a:cxn ang="T14">
                  <a:pos x="T8" y="T9"/>
                </a:cxn>
              </a:cxnLst>
              <a:rect l="T15" t="T16" r="T17" b="T18"/>
              <a:pathLst>
                <a:path w="42" h="894">
                  <a:moveTo>
                    <a:pt x="0" y="894"/>
                  </a:moveTo>
                  <a:lnTo>
                    <a:pt x="0" y="36"/>
                  </a:lnTo>
                  <a:lnTo>
                    <a:pt x="42" y="0"/>
                  </a:lnTo>
                  <a:lnTo>
                    <a:pt x="42" y="852"/>
                  </a:lnTo>
                  <a:lnTo>
                    <a:pt x="0" y="894"/>
                  </a:lnTo>
                  <a:close/>
                </a:path>
              </a:pathLst>
            </a:custGeom>
            <a:solidFill>
              <a:srgbClr val="668080"/>
            </a:solidFill>
            <a:ln w="9525">
              <a:solidFill>
                <a:srgbClr val="990000"/>
              </a:solidFill>
              <a:prstDash val="solid"/>
              <a:round/>
              <a:headEnd/>
              <a:tailEnd/>
            </a:ln>
          </p:spPr>
          <p:txBody>
            <a:bodyPr/>
            <a:lstStyle/>
            <a:p>
              <a:endParaRPr lang="lv-LV"/>
            </a:p>
          </p:txBody>
        </p:sp>
        <p:sp>
          <p:nvSpPr>
            <p:cNvPr id="24654" name="Freeform 84"/>
            <p:cNvSpPr>
              <a:spLocks/>
            </p:cNvSpPr>
            <p:nvPr/>
          </p:nvSpPr>
          <p:spPr bwMode="auto">
            <a:xfrm>
              <a:off x="3071" y="2215"/>
              <a:ext cx="120" cy="710"/>
            </a:xfrm>
            <a:custGeom>
              <a:avLst/>
              <a:gdLst>
                <a:gd name="T0" fmla="*/ 0 w 126"/>
                <a:gd name="T1" fmla="*/ 49 h 870"/>
                <a:gd name="T2" fmla="*/ 0 w 126"/>
                <a:gd name="T3" fmla="*/ 0 h 870"/>
                <a:gd name="T4" fmla="*/ 64 w 126"/>
                <a:gd name="T5" fmla="*/ 2 h 870"/>
                <a:gd name="T6" fmla="*/ 64 w 126"/>
                <a:gd name="T7" fmla="*/ 51 h 870"/>
                <a:gd name="T8" fmla="*/ 0 w 126"/>
                <a:gd name="T9" fmla="*/ 49 h 870"/>
                <a:gd name="T10" fmla="*/ 0 60000 65536"/>
                <a:gd name="T11" fmla="*/ 0 60000 65536"/>
                <a:gd name="T12" fmla="*/ 0 60000 65536"/>
                <a:gd name="T13" fmla="*/ 0 60000 65536"/>
                <a:gd name="T14" fmla="*/ 0 60000 65536"/>
                <a:gd name="T15" fmla="*/ 0 w 126"/>
                <a:gd name="T16" fmla="*/ 0 h 870"/>
                <a:gd name="T17" fmla="*/ 126 w 126"/>
                <a:gd name="T18" fmla="*/ 870 h 870"/>
              </a:gdLst>
              <a:ahLst/>
              <a:cxnLst>
                <a:cxn ang="T10">
                  <a:pos x="T0" y="T1"/>
                </a:cxn>
                <a:cxn ang="T11">
                  <a:pos x="T2" y="T3"/>
                </a:cxn>
                <a:cxn ang="T12">
                  <a:pos x="T4" y="T5"/>
                </a:cxn>
                <a:cxn ang="T13">
                  <a:pos x="T6" y="T7"/>
                </a:cxn>
                <a:cxn ang="T14">
                  <a:pos x="T8" y="T9"/>
                </a:cxn>
              </a:cxnLst>
              <a:rect l="T15" t="T16" r="T17" b="T18"/>
              <a:pathLst>
                <a:path w="126" h="870">
                  <a:moveTo>
                    <a:pt x="0" y="852"/>
                  </a:moveTo>
                  <a:lnTo>
                    <a:pt x="0" y="0"/>
                  </a:lnTo>
                  <a:lnTo>
                    <a:pt x="126" y="12"/>
                  </a:lnTo>
                  <a:lnTo>
                    <a:pt x="126" y="870"/>
                  </a:lnTo>
                  <a:lnTo>
                    <a:pt x="0" y="852"/>
                  </a:lnTo>
                  <a:close/>
                </a:path>
              </a:pathLst>
            </a:custGeom>
            <a:solidFill>
              <a:srgbClr val="CCFFFF"/>
            </a:solidFill>
            <a:ln w="9525">
              <a:solidFill>
                <a:srgbClr val="990000"/>
              </a:solidFill>
              <a:prstDash val="solid"/>
              <a:round/>
              <a:headEnd/>
              <a:tailEnd/>
            </a:ln>
          </p:spPr>
          <p:txBody>
            <a:bodyPr/>
            <a:lstStyle/>
            <a:p>
              <a:endParaRPr lang="lv-LV"/>
            </a:p>
          </p:txBody>
        </p:sp>
        <p:sp>
          <p:nvSpPr>
            <p:cNvPr id="24655" name="Freeform 85"/>
            <p:cNvSpPr>
              <a:spLocks/>
            </p:cNvSpPr>
            <p:nvPr/>
          </p:nvSpPr>
          <p:spPr bwMode="auto">
            <a:xfrm>
              <a:off x="3071" y="2185"/>
              <a:ext cx="161" cy="40"/>
            </a:xfrm>
            <a:custGeom>
              <a:avLst/>
              <a:gdLst>
                <a:gd name="T0" fmla="*/ 70 w 168"/>
                <a:gd name="T1" fmla="*/ 4 h 48"/>
                <a:gd name="T2" fmla="*/ 93 w 168"/>
                <a:gd name="T3" fmla="*/ 3 h 48"/>
                <a:gd name="T4" fmla="*/ 25 w 168"/>
                <a:gd name="T5" fmla="*/ 0 h 48"/>
                <a:gd name="T6" fmla="*/ 0 w 168"/>
                <a:gd name="T7" fmla="*/ 3 h 48"/>
                <a:gd name="T8" fmla="*/ 70 w 168"/>
                <a:gd name="T9" fmla="*/ 4 h 48"/>
                <a:gd name="T10" fmla="*/ 0 60000 65536"/>
                <a:gd name="T11" fmla="*/ 0 60000 65536"/>
                <a:gd name="T12" fmla="*/ 0 60000 65536"/>
                <a:gd name="T13" fmla="*/ 0 60000 65536"/>
                <a:gd name="T14" fmla="*/ 0 60000 65536"/>
                <a:gd name="T15" fmla="*/ 0 w 168"/>
                <a:gd name="T16" fmla="*/ 0 h 48"/>
                <a:gd name="T17" fmla="*/ 168 w 168"/>
                <a:gd name="T18" fmla="*/ 48 h 48"/>
              </a:gdLst>
              <a:ahLst/>
              <a:cxnLst>
                <a:cxn ang="T10">
                  <a:pos x="T0" y="T1"/>
                </a:cxn>
                <a:cxn ang="T11">
                  <a:pos x="T2" y="T3"/>
                </a:cxn>
                <a:cxn ang="T12">
                  <a:pos x="T4" y="T5"/>
                </a:cxn>
                <a:cxn ang="T13">
                  <a:pos x="T6" y="T7"/>
                </a:cxn>
                <a:cxn ang="T14">
                  <a:pos x="T8" y="T9"/>
                </a:cxn>
              </a:cxnLst>
              <a:rect l="T15" t="T16" r="T17" b="T18"/>
              <a:pathLst>
                <a:path w="168" h="48">
                  <a:moveTo>
                    <a:pt x="126" y="48"/>
                  </a:moveTo>
                  <a:lnTo>
                    <a:pt x="168" y="12"/>
                  </a:lnTo>
                  <a:lnTo>
                    <a:pt x="42" y="0"/>
                  </a:lnTo>
                  <a:lnTo>
                    <a:pt x="0" y="36"/>
                  </a:lnTo>
                  <a:lnTo>
                    <a:pt x="126" y="48"/>
                  </a:lnTo>
                  <a:close/>
                </a:path>
              </a:pathLst>
            </a:custGeom>
            <a:solidFill>
              <a:srgbClr val="99BFBF"/>
            </a:solidFill>
            <a:ln w="9525">
              <a:solidFill>
                <a:srgbClr val="990000"/>
              </a:solidFill>
              <a:prstDash val="solid"/>
              <a:round/>
              <a:headEnd/>
              <a:tailEnd/>
            </a:ln>
          </p:spPr>
          <p:txBody>
            <a:bodyPr/>
            <a:lstStyle/>
            <a:p>
              <a:endParaRPr lang="lv-LV"/>
            </a:p>
          </p:txBody>
        </p:sp>
        <p:sp>
          <p:nvSpPr>
            <p:cNvPr id="24656" name="Freeform 86"/>
            <p:cNvSpPr>
              <a:spLocks/>
            </p:cNvSpPr>
            <p:nvPr/>
          </p:nvSpPr>
          <p:spPr bwMode="auto">
            <a:xfrm>
              <a:off x="3491" y="2152"/>
              <a:ext cx="45" cy="802"/>
            </a:xfrm>
            <a:custGeom>
              <a:avLst/>
              <a:gdLst>
                <a:gd name="T0" fmla="*/ 0 w 48"/>
                <a:gd name="T1" fmla="*/ 56 h 984"/>
                <a:gd name="T2" fmla="*/ 6 w 48"/>
                <a:gd name="T3" fmla="*/ 2 h 984"/>
                <a:gd name="T4" fmla="*/ 20 w 48"/>
                <a:gd name="T5" fmla="*/ 0 h 984"/>
                <a:gd name="T6" fmla="*/ 16 w 48"/>
                <a:gd name="T7" fmla="*/ 54 h 984"/>
                <a:gd name="T8" fmla="*/ 0 w 48"/>
                <a:gd name="T9" fmla="*/ 56 h 984"/>
                <a:gd name="T10" fmla="*/ 0 60000 65536"/>
                <a:gd name="T11" fmla="*/ 0 60000 65536"/>
                <a:gd name="T12" fmla="*/ 0 60000 65536"/>
                <a:gd name="T13" fmla="*/ 0 60000 65536"/>
                <a:gd name="T14" fmla="*/ 0 60000 65536"/>
                <a:gd name="T15" fmla="*/ 0 w 48"/>
                <a:gd name="T16" fmla="*/ 0 h 984"/>
                <a:gd name="T17" fmla="*/ 48 w 48"/>
                <a:gd name="T18" fmla="*/ 984 h 984"/>
              </a:gdLst>
              <a:ahLst/>
              <a:cxnLst>
                <a:cxn ang="T10">
                  <a:pos x="T0" y="T1"/>
                </a:cxn>
                <a:cxn ang="T11">
                  <a:pos x="T2" y="T3"/>
                </a:cxn>
                <a:cxn ang="T12">
                  <a:pos x="T4" y="T5"/>
                </a:cxn>
                <a:cxn ang="T13">
                  <a:pos x="T6" y="T7"/>
                </a:cxn>
                <a:cxn ang="T14">
                  <a:pos x="T8" y="T9"/>
                </a:cxn>
              </a:cxnLst>
              <a:rect l="T15" t="T16" r="T17" b="T18"/>
              <a:pathLst>
                <a:path w="48" h="984">
                  <a:moveTo>
                    <a:pt x="0" y="984"/>
                  </a:moveTo>
                  <a:lnTo>
                    <a:pt x="6" y="36"/>
                  </a:lnTo>
                  <a:lnTo>
                    <a:pt x="48" y="0"/>
                  </a:lnTo>
                  <a:lnTo>
                    <a:pt x="36" y="942"/>
                  </a:lnTo>
                  <a:lnTo>
                    <a:pt x="0" y="984"/>
                  </a:lnTo>
                  <a:close/>
                </a:path>
              </a:pathLst>
            </a:custGeom>
            <a:solidFill>
              <a:srgbClr val="668080"/>
            </a:solidFill>
            <a:ln w="9525">
              <a:solidFill>
                <a:srgbClr val="990000"/>
              </a:solidFill>
              <a:prstDash val="solid"/>
              <a:round/>
              <a:headEnd/>
              <a:tailEnd/>
            </a:ln>
          </p:spPr>
          <p:txBody>
            <a:bodyPr/>
            <a:lstStyle/>
            <a:p>
              <a:endParaRPr lang="lv-LV"/>
            </a:p>
          </p:txBody>
        </p:sp>
        <p:sp>
          <p:nvSpPr>
            <p:cNvPr id="24657" name="Freeform 87"/>
            <p:cNvSpPr>
              <a:spLocks/>
            </p:cNvSpPr>
            <p:nvPr/>
          </p:nvSpPr>
          <p:spPr bwMode="auto">
            <a:xfrm>
              <a:off x="3369" y="2171"/>
              <a:ext cx="126" cy="783"/>
            </a:xfrm>
            <a:custGeom>
              <a:avLst/>
              <a:gdLst>
                <a:gd name="T0" fmla="*/ 0 w 132"/>
                <a:gd name="T1" fmla="*/ 55 h 960"/>
                <a:gd name="T2" fmla="*/ 0 w 132"/>
                <a:gd name="T3" fmla="*/ 0 h 960"/>
                <a:gd name="T4" fmla="*/ 69 w 132"/>
                <a:gd name="T5" fmla="*/ 2 h 960"/>
                <a:gd name="T6" fmla="*/ 66 w 132"/>
                <a:gd name="T7" fmla="*/ 55 h 960"/>
                <a:gd name="T8" fmla="*/ 0 w 132"/>
                <a:gd name="T9" fmla="*/ 55 h 960"/>
                <a:gd name="T10" fmla="*/ 0 60000 65536"/>
                <a:gd name="T11" fmla="*/ 0 60000 65536"/>
                <a:gd name="T12" fmla="*/ 0 60000 65536"/>
                <a:gd name="T13" fmla="*/ 0 60000 65536"/>
                <a:gd name="T14" fmla="*/ 0 60000 65536"/>
                <a:gd name="T15" fmla="*/ 0 w 132"/>
                <a:gd name="T16" fmla="*/ 0 h 960"/>
                <a:gd name="T17" fmla="*/ 132 w 132"/>
                <a:gd name="T18" fmla="*/ 960 h 960"/>
              </a:gdLst>
              <a:ahLst/>
              <a:cxnLst>
                <a:cxn ang="T10">
                  <a:pos x="T0" y="T1"/>
                </a:cxn>
                <a:cxn ang="T11">
                  <a:pos x="T2" y="T3"/>
                </a:cxn>
                <a:cxn ang="T12">
                  <a:pos x="T4" y="T5"/>
                </a:cxn>
                <a:cxn ang="T13">
                  <a:pos x="T6" y="T7"/>
                </a:cxn>
                <a:cxn ang="T14">
                  <a:pos x="T8" y="T9"/>
                </a:cxn>
              </a:cxnLst>
              <a:rect l="T15" t="T16" r="T17" b="T18"/>
              <a:pathLst>
                <a:path w="132" h="960">
                  <a:moveTo>
                    <a:pt x="0" y="942"/>
                  </a:moveTo>
                  <a:lnTo>
                    <a:pt x="0" y="0"/>
                  </a:lnTo>
                  <a:lnTo>
                    <a:pt x="132" y="12"/>
                  </a:lnTo>
                  <a:lnTo>
                    <a:pt x="126" y="960"/>
                  </a:lnTo>
                  <a:lnTo>
                    <a:pt x="0" y="942"/>
                  </a:lnTo>
                  <a:close/>
                </a:path>
              </a:pathLst>
            </a:custGeom>
            <a:solidFill>
              <a:srgbClr val="CCFFFF"/>
            </a:solidFill>
            <a:ln w="9525">
              <a:solidFill>
                <a:srgbClr val="990000"/>
              </a:solidFill>
              <a:prstDash val="solid"/>
              <a:round/>
              <a:headEnd/>
              <a:tailEnd/>
            </a:ln>
          </p:spPr>
          <p:txBody>
            <a:bodyPr/>
            <a:lstStyle/>
            <a:p>
              <a:endParaRPr lang="lv-LV"/>
            </a:p>
          </p:txBody>
        </p:sp>
        <p:sp>
          <p:nvSpPr>
            <p:cNvPr id="24658" name="Freeform 88"/>
            <p:cNvSpPr>
              <a:spLocks/>
            </p:cNvSpPr>
            <p:nvPr/>
          </p:nvSpPr>
          <p:spPr bwMode="auto">
            <a:xfrm>
              <a:off x="3369" y="2141"/>
              <a:ext cx="167" cy="40"/>
            </a:xfrm>
            <a:custGeom>
              <a:avLst/>
              <a:gdLst>
                <a:gd name="T0" fmla="*/ 75 w 174"/>
                <a:gd name="T1" fmla="*/ 4 h 48"/>
                <a:gd name="T2" fmla="*/ 99 w 174"/>
                <a:gd name="T3" fmla="*/ 3 h 48"/>
                <a:gd name="T4" fmla="*/ 28 w 174"/>
                <a:gd name="T5" fmla="*/ 0 h 48"/>
                <a:gd name="T6" fmla="*/ 0 w 174"/>
                <a:gd name="T7" fmla="*/ 3 h 48"/>
                <a:gd name="T8" fmla="*/ 75 w 174"/>
                <a:gd name="T9" fmla="*/ 4 h 48"/>
                <a:gd name="T10" fmla="*/ 0 60000 65536"/>
                <a:gd name="T11" fmla="*/ 0 60000 65536"/>
                <a:gd name="T12" fmla="*/ 0 60000 65536"/>
                <a:gd name="T13" fmla="*/ 0 60000 65536"/>
                <a:gd name="T14" fmla="*/ 0 60000 65536"/>
                <a:gd name="T15" fmla="*/ 0 w 174"/>
                <a:gd name="T16" fmla="*/ 0 h 48"/>
                <a:gd name="T17" fmla="*/ 174 w 174"/>
                <a:gd name="T18" fmla="*/ 48 h 48"/>
              </a:gdLst>
              <a:ahLst/>
              <a:cxnLst>
                <a:cxn ang="T10">
                  <a:pos x="T0" y="T1"/>
                </a:cxn>
                <a:cxn ang="T11">
                  <a:pos x="T2" y="T3"/>
                </a:cxn>
                <a:cxn ang="T12">
                  <a:pos x="T4" y="T5"/>
                </a:cxn>
                <a:cxn ang="T13">
                  <a:pos x="T6" y="T7"/>
                </a:cxn>
                <a:cxn ang="T14">
                  <a:pos x="T8" y="T9"/>
                </a:cxn>
              </a:cxnLst>
              <a:rect l="T15" t="T16" r="T17" b="T18"/>
              <a:pathLst>
                <a:path w="174" h="48">
                  <a:moveTo>
                    <a:pt x="132" y="48"/>
                  </a:moveTo>
                  <a:lnTo>
                    <a:pt x="174" y="12"/>
                  </a:lnTo>
                  <a:lnTo>
                    <a:pt x="48" y="0"/>
                  </a:lnTo>
                  <a:lnTo>
                    <a:pt x="0" y="36"/>
                  </a:lnTo>
                  <a:lnTo>
                    <a:pt x="132" y="48"/>
                  </a:lnTo>
                  <a:close/>
                </a:path>
              </a:pathLst>
            </a:custGeom>
            <a:solidFill>
              <a:srgbClr val="99BFBF"/>
            </a:solidFill>
            <a:ln w="9525">
              <a:solidFill>
                <a:srgbClr val="990000"/>
              </a:solidFill>
              <a:prstDash val="solid"/>
              <a:round/>
              <a:headEnd/>
              <a:tailEnd/>
            </a:ln>
          </p:spPr>
          <p:txBody>
            <a:bodyPr/>
            <a:lstStyle/>
            <a:p>
              <a:endParaRPr lang="lv-LV"/>
            </a:p>
          </p:txBody>
        </p:sp>
        <p:sp>
          <p:nvSpPr>
            <p:cNvPr id="24659" name="Freeform 89"/>
            <p:cNvSpPr>
              <a:spLocks/>
            </p:cNvSpPr>
            <p:nvPr/>
          </p:nvSpPr>
          <p:spPr bwMode="auto">
            <a:xfrm>
              <a:off x="3795" y="2034"/>
              <a:ext cx="51" cy="955"/>
            </a:xfrm>
            <a:custGeom>
              <a:avLst/>
              <a:gdLst>
                <a:gd name="T0" fmla="*/ 0 w 54"/>
                <a:gd name="T1" fmla="*/ 68 h 1170"/>
                <a:gd name="T2" fmla="*/ 9 w 54"/>
                <a:gd name="T3" fmla="*/ 2 h 1170"/>
                <a:gd name="T4" fmla="*/ 25 w 54"/>
                <a:gd name="T5" fmla="*/ 0 h 1170"/>
                <a:gd name="T6" fmla="*/ 17 w 54"/>
                <a:gd name="T7" fmla="*/ 65 h 1170"/>
                <a:gd name="T8" fmla="*/ 0 w 54"/>
                <a:gd name="T9" fmla="*/ 68 h 1170"/>
                <a:gd name="T10" fmla="*/ 0 60000 65536"/>
                <a:gd name="T11" fmla="*/ 0 60000 65536"/>
                <a:gd name="T12" fmla="*/ 0 60000 65536"/>
                <a:gd name="T13" fmla="*/ 0 60000 65536"/>
                <a:gd name="T14" fmla="*/ 0 60000 65536"/>
                <a:gd name="T15" fmla="*/ 0 w 54"/>
                <a:gd name="T16" fmla="*/ 0 h 1170"/>
                <a:gd name="T17" fmla="*/ 54 w 54"/>
                <a:gd name="T18" fmla="*/ 1170 h 1170"/>
              </a:gdLst>
              <a:ahLst/>
              <a:cxnLst>
                <a:cxn ang="T10">
                  <a:pos x="T0" y="T1"/>
                </a:cxn>
                <a:cxn ang="T11">
                  <a:pos x="T2" y="T3"/>
                </a:cxn>
                <a:cxn ang="T12">
                  <a:pos x="T4" y="T5"/>
                </a:cxn>
                <a:cxn ang="T13">
                  <a:pos x="T6" y="T7"/>
                </a:cxn>
                <a:cxn ang="T14">
                  <a:pos x="T8" y="T9"/>
                </a:cxn>
              </a:cxnLst>
              <a:rect l="T15" t="T16" r="T17" b="T18"/>
              <a:pathLst>
                <a:path w="54" h="1170">
                  <a:moveTo>
                    <a:pt x="0" y="1170"/>
                  </a:moveTo>
                  <a:lnTo>
                    <a:pt x="18" y="30"/>
                  </a:lnTo>
                  <a:lnTo>
                    <a:pt x="54" y="0"/>
                  </a:lnTo>
                  <a:lnTo>
                    <a:pt x="36" y="1122"/>
                  </a:lnTo>
                  <a:lnTo>
                    <a:pt x="0" y="1170"/>
                  </a:lnTo>
                  <a:close/>
                </a:path>
              </a:pathLst>
            </a:custGeom>
            <a:solidFill>
              <a:srgbClr val="668080"/>
            </a:solidFill>
            <a:ln w="9525">
              <a:solidFill>
                <a:srgbClr val="990000"/>
              </a:solidFill>
              <a:prstDash val="solid"/>
              <a:round/>
              <a:headEnd/>
              <a:tailEnd/>
            </a:ln>
          </p:spPr>
          <p:txBody>
            <a:bodyPr/>
            <a:lstStyle/>
            <a:p>
              <a:endParaRPr lang="lv-LV"/>
            </a:p>
          </p:txBody>
        </p:sp>
        <p:sp>
          <p:nvSpPr>
            <p:cNvPr id="24660" name="Freeform 90"/>
            <p:cNvSpPr>
              <a:spLocks/>
            </p:cNvSpPr>
            <p:nvPr/>
          </p:nvSpPr>
          <p:spPr bwMode="auto">
            <a:xfrm>
              <a:off x="3669" y="2049"/>
              <a:ext cx="142" cy="940"/>
            </a:xfrm>
            <a:custGeom>
              <a:avLst/>
              <a:gdLst>
                <a:gd name="T0" fmla="*/ 0 w 150"/>
                <a:gd name="T1" fmla="*/ 67 h 1152"/>
                <a:gd name="T2" fmla="*/ 9 w 150"/>
                <a:gd name="T3" fmla="*/ 0 h 1152"/>
                <a:gd name="T4" fmla="*/ 70 w 150"/>
                <a:gd name="T5" fmla="*/ 2 h 1152"/>
                <a:gd name="T6" fmla="*/ 61 w 150"/>
                <a:gd name="T7" fmla="*/ 67 h 1152"/>
                <a:gd name="T8" fmla="*/ 0 w 150"/>
                <a:gd name="T9" fmla="*/ 67 h 1152"/>
                <a:gd name="T10" fmla="*/ 0 60000 65536"/>
                <a:gd name="T11" fmla="*/ 0 60000 65536"/>
                <a:gd name="T12" fmla="*/ 0 60000 65536"/>
                <a:gd name="T13" fmla="*/ 0 60000 65536"/>
                <a:gd name="T14" fmla="*/ 0 60000 65536"/>
                <a:gd name="T15" fmla="*/ 0 w 150"/>
                <a:gd name="T16" fmla="*/ 0 h 1152"/>
                <a:gd name="T17" fmla="*/ 150 w 150"/>
                <a:gd name="T18" fmla="*/ 1152 h 1152"/>
              </a:gdLst>
              <a:ahLst/>
              <a:cxnLst>
                <a:cxn ang="T10">
                  <a:pos x="T0" y="T1"/>
                </a:cxn>
                <a:cxn ang="T11">
                  <a:pos x="T2" y="T3"/>
                </a:cxn>
                <a:cxn ang="T12">
                  <a:pos x="T4" y="T5"/>
                </a:cxn>
                <a:cxn ang="T13">
                  <a:pos x="T6" y="T7"/>
                </a:cxn>
                <a:cxn ang="T14">
                  <a:pos x="T8" y="T9"/>
                </a:cxn>
              </a:cxnLst>
              <a:rect l="T15" t="T16" r="T17" b="T18"/>
              <a:pathLst>
                <a:path w="150" h="1152">
                  <a:moveTo>
                    <a:pt x="0" y="1134"/>
                  </a:moveTo>
                  <a:lnTo>
                    <a:pt x="18" y="0"/>
                  </a:lnTo>
                  <a:lnTo>
                    <a:pt x="150" y="12"/>
                  </a:lnTo>
                  <a:lnTo>
                    <a:pt x="132" y="1152"/>
                  </a:lnTo>
                  <a:lnTo>
                    <a:pt x="0" y="1134"/>
                  </a:lnTo>
                  <a:close/>
                </a:path>
              </a:pathLst>
            </a:custGeom>
            <a:solidFill>
              <a:srgbClr val="CCFFFF"/>
            </a:solidFill>
            <a:ln w="9525">
              <a:solidFill>
                <a:srgbClr val="990000"/>
              </a:solidFill>
              <a:prstDash val="solid"/>
              <a:round/>
              <a:headEnd/>
              <a:tailEnd/>
            </a:ln>
          </p:spPr>
          <p:txBody>
            <a:bodyPr/>
            <a:lstStyle/>
            <a:p>
              <a:endParaRPr lang="lv-LV"/>
            </a:p>
          </p:txBody>
        </p:sp>
        <p:sp>
          <p:nvSpPr>
            <p:cNvPr id="24661" name="Freeform 91"/>
            <p:cNvSpPr>
              <a:spLocks/>
            </p:cNvSpPr>
            <p:nvPr/>
          </p:nvSpPr>
          <p:spPr bwMode="auto">
            <a:xfrm>
              <a:off x="3686" y="2025"/>
              <a:ext cx="160" cy="34"/>
            </a:xfrm>
            <a:custGeom>
              <a:avLst/>
              <a:gdLst>
                <a:gd name="T0" fmla="*/ 67 w 168"/>
                <a:gd name="T1" fmla="*/ 2 h 42"/>
                <a:gd name="T2" fmla="*/ 85 w 168"/>
                <a:gd name="T3" fmla="*/ 2 h 42"/>
                <a:gd name="T4" fmla="*/ 19 w 168"/>
                <a:gd name="T5" fmla="*/ 0 h 42"/>
                <a:gd name="T6" fmla="*/ 0 w 168"/>
                <a:gd name="T7" fmla="*/ 2 h 42"/>
                <a:gd name="T8" fmla="*/ 67 w 168"/>
                <a:gd name="T9" fmla="*/ 2 h 42"/>
                <a:gd name="T10" fmla="*/ 0 60000 65536"/>
                <a:gd name="T11" fmla="*/ 0 60000 65536"/>
                <a:gd name="T12" fmla="*/ 0 60000 65536"/>
                <a:gd name="T13" fmla="*/ 0 60000 65536"/>
                <a:gd name="T14" fmla="*/ 0 60000 65536"/>
                <a:gd name="T15" fmla="*/ 0 w 168"/>
                <a:gd name="T16" fmla="*/ 0 h 42"/>
                <a:gd name="T17" fmla="*/ 168 w 168"/>
                <a:gd name="T18" fmla="*/ 42 h 42"/>
              </a:gdLst>
              <a:ahLst/>
              <a:cxnLst>
                <a:cxn ang="T10">
                  <a:pos x="T0" y="T1"/>
                </a:cxn>
                <a:cxn ang="T11">
                  <a:pos x="T2" y="T3"/>
                </a:cxn>
                <a:cxn ang="T12">
                  <a:pos x="T4" y="T5"/>
                </a:cxn>
                <a:cxn ang="T13">
                  <a:pos x="T6" y="T7"/>
                </a:cxn>
                <a:cxn ang="T14">
                  <a:pos x="T8" y="T9"/>
                </a:cxn>
              </a:cxnLst>
              <a:rect l="T15" t="T16" r="T17" b="T18"/>
              <a:pathLst>
                <a:path w="168" h="42">
                  <a:moveTo>
                    <a:pt x="132" y="42"/>
                  </a:moveTo>
                  <a:lnTo>
                    <a:pt x="168" y="12"/>
                  </a:lnTo>
                  <a:lnTo>
                    <a:pt x="36" y="0"/>
                  </a:lnTo>
                  <a:lnTo>
                    <a:pt x="0" y="30"/>
                  </a:lnTo>
                  <a:lnTo>
                    <a:pt x="132" y="42"/>
                  </a:lnTo>
                  <a:close/>
                </a:path>
              </a:pathLst>
            </a:custGeom>
            <a:solidFill>
              <a:srgbClr val="99BFBF"/>
            </a:solidFill>
            <a:ln w="9525">
              <a:solidFill>
                <a:srgbClr val="990000"/>
              </a:solidFill>
              <a:prstDash val="solid"/>
              <a:round/>
              <a:headEnd/>
              <a:tailEnd/>
            </a:ln>
          </p:spPr>
          <p:txBody>
            <a:bodyPr/>
            <a:lstStyle/>
            <a:p>
              <a:endParaRPr lang="lv-LV"/>
            </a:p>
          </p:txBody>
        </p:sp>
        <p:sp>
          <p:nvSpPr>
            <p:cNvPr id="24662" name="Freeform 92"/>
            <p:cNvSpPr>
              <a:spLocks/>
            </p:cNvSpPr>
            <p:nvPr/>
          </p:nvSpPr>
          <p:spPr bwMode="auto">
            <a:xfrm>
              <a:off x="4105" y="1872"/>
              <a:ext cx="63" cy="1146"/>
            </a:xfrm>
            <a:custGeom>
              <a:avLst/>
              <a:gdLst>
                <a:gd name="T0" fmla="*/ 0 w 66"/>
                <a:gd name="T1" fmla="*/ 82 h 1404"/>
                <a:gd name="T2" fmla="*/ 16 w 66"/>
                <a:gd name="T3" fmla="*/ 2 h 1404"/>
                <a:gd name="T4" fmla="*/ 34 w 66"/>
                <a:gd name="T5" fmla="*/ 0 h 1404"/>
                <a:gd name="T6" fmla="*/ 20 w 66"/>
                <a:gd name="T7" fmla="*/ 80 h 1404"/>
                <a:gd name="T8" fmla="*/ 0 w 66"/>
                <a:gd name="T9" fmla="*/ 82 h 1404"/>
                <a:gd name="T10" fmla="*/ 0 60000 65536"/>
                <a:gd name="T11" fmla="*/ 0 60000 65536"/>
                <a:gd name="T12" fmla="*/ 0 60000 65536"/>
                <a:gd name="T13" fmla="*/ 0 60000 65536"/>
                <a:gd name="T14" fmla="*/ 0 60000 65536"/>
                <a:gd name="T15" fmla="*/ 0 w 66"/>
                <a:gd name="T16" fmla="*/ 0 h 1404"/>
                <a:gd name="T17" fmla="*/ 66 w 66"/>
                <a:gd name="T18" fmla="*/ 1404 h 1404"/>
              </a:gdLst>
              <a:ahLst/>
              <a:cxnLst>
                <a:cxn ang="T10">
                  <a:pos x="T0" y="T1"/>
                </a:cxn>
                <a:cxn ang="T11">
                  <a:pos x="T2" y="T3"/>
                </a:cxn>
                <a:cxn ang="T12">
                  <a:pos x="T4" y="T5"/>
                </a:cxn>
                <a:cxn ang="T13">
                  <a:pos x="T6" y="T7"/>
                </a:cxn>
                <a:cxn ang="T14">
                  <a:pos x="T8" y="T9"/>
                </a:cxn>
              </a:cxnLst>
              <a:rect l="T15" t="T16" r="T17" b="T18"/>
              <a:pathLst>
                <a:path w="66" h="1404">
                  <a:moveTo>
                    <a:pt x="0" y="1404"/>
                  </a:moveTo>
                  <a:lnTo>
                    <a:pt x="30" y="30"/>
                  </a:lnTo>
                  <a:lnTo>
                    <a:pt x="66" y="0"/>
                  </a:lnTo>
                  <a:lnTo>
                    <a:pt x="36" y="1362"/>
                  </a:lnTo>
                  <a:lnTo>
                    <a:pt x="0" y="1404"/>
                  </a:lnTo>
                  <a:close/>
                </a:path>
              </a:pathLst>
            </a:custGeom>
            <a:solidFill>
              <a:srgbClr val="668080"/>
            </a:solidFill>
            <a:ln w="9525">
              <a:solidFill>
                <a:srgbClr val="990000"/>
              </a:solidFill>
              <a:prstDash val="solid"/>
              <a:round/>
              <a:headEnd/>
              <a:tailEnd/>
            </a:ln>
          </p:spPr>
          <p:txBody>
            <a:bodyPr/>
            <a:lstStyle/>
            <a:p>
              <a:endParaRPr lang="lv-LV"/>
            </a:p>
          </p:txBody>
        </p:sp>
        <p:sp>
          <p:nvSpPr>
            <p:cNvPr id="24663" name="Freeform 93"/>
            <p:cNvSpPr>
              <a:spLocks/>
            </p:cNvSpPr>
            <p:nvPr/>
          </p:nvSpPr>
          <p:spPr bwMode="auto">
            <a:xfrm>
              <a:off x="3978" y="1888"/>
              <a:ext cx="155" cy="1130"/>
            </a:xfrm>
            <a:custGeom>
              <a:avLst/>
              <a:gdLst>
                <a:gd name="T0" fmla="*/ 0 w 162"/>
                <a:gd name="T1" fmla="*/ 78 h 1386"/>
                <a:gd name="T2" fmla="*/ 16 w 162"/>
                <a:gd name="T3" fmla="*/ 0 h 1386"/>
                <a:gd name="T4" fmla="*/ 88 w 162"/>
                <a:gd name="T5" fmla="*/ 2 h 1386"/>
                <a:gd name="T6" fmla="*/ 72 w 162"/>
                <a:gd name="T7" fmla="*/ 80 h 1386"/>
                <a:gd name="T8" fmla="*/ 0 w 162"/>
                <a:gd name="T9" fmla="*/ 78 h 1386"/>
                <a:gd name="T10" fmla="*/ 0 60000 65536"/>
                <a:gd name="T11" fmla="*/ 0 60000 65536"/>
                <a:gd name="T12" fmla="*/ 0 60000 65536"/>
                <a:gd name="T13" fmla="*/ 0 60000 65536"/>
                <a:gd name="T14" fmla="*/ 0 60000 65536"/>
                <a:gd name="T15" fmla="*/ 0 w 162"/>
                <a:gd name="T16" fmla="*/ 0 h 1386"/>
                <a:gd name="T17" fmla="*/ 162 w 162"/>
                <a:gd name="T18" fmla="*/ 1386 h 1386"/>
              </a:gdLst>
              <a:ahLst/>
              <a:cxnLst>
                <a:cxn ang="T10">
                  <a:pos x="T0" y="T1"/>
                </a:cxn>
                <a:cxn ang="T11">
                  <a:pos x="T2" y="T3"/>
                </a:cxn>
                <a:cxn ang="T12">
                  <a:pos x="T4" y="T5"/>
                </a:cxn>
                <a:cxn ang="T13">
                  <a:pos x="T6" y="T7"/>
                </a:cxn>
                <a:cxn ang="T14">
                  <a:pos x="T8" y="T9"/>
                </a:cxn>
              </a:cxnLst>
              <a:rect l="T15" t="T16" r="T17" b="T18"/>
              <a:pathLst>
                <a:path w="162" h="1386">
                  <a:moveTo>
                    <a:pt x="0" y="1368"/>
                  </a:moveTo>
                  <a:lnTo>
                    <a:pt x="30" y="0"/>
                  </a:lnTo>
                  <a:lnTo>
                    <a:pt x="162" y="12"/>
                  </a:lnTo>
                  <a:lnTo>
                    <a:pt x="132" y="1386"/>
                  </a:lnTo>
                  <a:lnTo>
                    <a:pt x="0" y="1368"/>
                  </a:lnTo>
                  <a:close/>
                </a:path>
              </a:pathLst>
            </a:custGeom>
            <a:solidFill>
              <a:srgbClr val="CCFFFF"/>
            </a:solidFill>
            <a:ln w="9525">
              <a:solidFill>
                <a:srgbClr val="990000"/>
              </a:solidFill>
              <a:prstDash val="solid"/>
              <a:round/>
              <a:headEnd/>
              <a:tailEnd/>
            </a:ln>
          </p:spPr>
          <p:txBody>
            <a:bodyPr/>
            <a:lstStyle/>
            <a:p>
              <a:endParaRPr lang="lv-LV"/>
            </a:p>
          </p:txBody>
        </p:sp>
        <p:sp>
          <p:nvSpPr>
            <p:cNvPr id="24664" name="Freeform 94"/>
            <p:cNvSpPr>
              <a:spLocks/>
            </p:cNvSpPr>
            <p:nvPr/>
          </p:nvSpPr>
          <p:spPr bwMode="auto">
            <a:xfrm>
              <a:off x="4007" y="1863"/>
              <a:ext cx="161" cy="34"/>
            </a:xfrm>
            <a:custGeom>
              <a:avLst/>
              <a:gdLst>
                <a:gd name="T0" fmla="*/ 74 w 168"/>
                <a:gd name="T1" fmla="*/ 2 h 42"/>
                <a:gd name="T2" fmla="*/ 93 w 168"/>
                <a:gd name="T3" fmla="*/ 2 h 42"/>
                <a:gd name="T4" fmla="*/ 22 w 168"/>
                <a:gd name="T5" fmla="*/ 0 h 42"/>
                <a:gd name="T6" fmla="*/ 0 w 168"/>
                <a:gd name="T7" fmla="*/ 2 h 42"/>
                <a:gd name="T8" fmla="*/ 74 w 168"/>
                <a:gd name="T9" fmla="*/ 2 h 42"/>
                <a:gd name="T10" fmla="*/ 0 60000 65536"/>
                <a:gd name="T11" fmla="*/ 0 60000 65536"/>
                <a:gd name="T12" fmla="*/ 0 60000 65536"/>
                <a:gd name="T13" fmla="*/ 0 60000 65536"/>
                <a:gd name="T14" fmla="*/ 0 60000 65536"/>
                <a:gd name="T15" fmla="*/ 0 w 168"/>
                <a:gd name="T16" fmla="*/ 0 h 42"/>
                <a:gd name="T17" fmla="*/ 168 w 168"/>
                <a:gd name="T18" fmla="*/ 42 h 42"/>
              </a:gdLst>
              <a:ahLst/>
              <a:cxnLst>
                <a:cxn ang="T10">
                  <a:pos x="T0" y="T1"/>
                </a:cxn>
                <a:cxn ang="T11">
                  <a:pos x="T2" y="T3"/>
                </a:cxn>
                <a:cxn ang="T12">
                  <a:pos x="T4" y="T5"/>
                </a:cxn>
                <a:cxn ang="T13">
                  <a:pos x="T6" y="T7"/>
                </a:cxn>
                <a:cxn ang="T14">
                  <a:pos x="T8" y="T9"/>
                </a:cxn>
              </a:cxnLst>
              <a:rect l="T15" t="T16" r="T17" b="T18"/>
              <a:pathLst>
                <a:path w="168" h="42">
                  <a:moveTo>
                    <a:pt x="132" y="42"/>
                  </a:moveTo>
                  <a:lnTo>
                    <a:pt x="168" y="12"/>
                  </a:lnTo>
                  <a:lnTo>
                    <a:pt x="36" y="0"/>
                  </a:lnTo>
                  <a:lnTo>
                    <a:pt x="0" y="30"/>
                  </a:lnTo>
                  <a:lnTo>
                    <a:pt x="132" y="42"/>
                  </a:lnTo>
                  <a:close/>
                </a:path>
              </a:pathLst>
            </a:custGeom>
            <a:solidFill>
              <a:srgbClr val="99BFBF"/>
            </a:solidFill>
            <a:ln w="9525">
              <a:solidFill>
                <a:srgbClr val="990000"/>
              </a:solidFill>
              <a:prstDash val="solid"/>
              <a:round/>
              <a:headEnd/>
              <a:tailEnd/>
            </a:ln>
          </p:spPr>
          <p:txBody>
            <a:bodyPr/>
            <a:lstStyle/>
            <a:p>
              <a:endParaRPr lang="lv-LV"/>
            </a:p>
          </p:txBody>
        </p:sp>
        <p:sp>
          <p:nvSpPr>
            <p:cNvPr id="24665" name="Freeform 95"/>
            <p:cNvSpPr>
              <a:spLocks/>
            </p:cNvSpPr>
            <p:nvPr/>
          </p:nvSpPr>
          <p:spPr bwMode="auto">
            <a:xfrm>
              <a:off x="4421" y="1599"/>
              <a:ext cx="86" cy="1453"/>
            </a:xfrm>
            <a:custGeom>
              <a:avLst/>
              <a:gdLst>
                <a:gd name="T0" fmla="*/ 0 w 90"/>
                <a:gd name="T1" fmla="*/ 103 h 1782"/>
                <a:gd name="T2" fmla="*/ 29 w 90"/>
                <a:gd name="T3" fmla="*/ 2 h 1782"/>
                <a:gd name="T4" fmla="*/ 48 w 90"/>
                <a:gd name="T5" fmla="*/ 0 h 1782"/>
                <a:gd name="T6" fmla="*/ 16 w 90"/>
                <a:gd name="T7" fmla="*/ 99 h 1782"/>
                <a:gd name="T8" fmla="*/ 0 w 90"/>
                <a:gd name="T9" fmla="*/ 103 h 1782"/>
                <a:gd name="T10" fmla="*/ 0 60000 65536"/>
                <a:gd name="T11" fmla="*/ 0 60000 65536"/>
                <a:gd name="T12" fmla="*/ 0 60000 65536"/>
                <a:gd name="T13" fmla="*/ 0 60000 65536"/>
                <a:gd name="T14" fmla="*/ 0 60000 65536"/>
                <a:gd name="T15" fmla="*/ 0 w 90"/>
                <a:gd name="T16" fmla="*/ 0 h 1782"/>
                <a:gd name="T17" fmla="*/ 90 w 90"/>
                <a:gd name="T18" fmla="*/ 1782 h 1782"/>
              </a:gdLst>
              <a:ahLst/>
              <a:cxnLst>
                <a:cxn ang="T10">
                  <a:pos x="T0" y="T1"/>
                </a:cxn>
                <a:cxn ang="T11">
                  <a:pos x="T2" y="T3"/>
                </a:cxn>
                <a:cxn ang="T12">
                  <a:pos x="T4" y="T5"/>
                </a:cxn>
                <a:cxn ang="T13">
                  <a:pos x="T6" y="T7"/>
                </a:cxn>
                <a:cxn ang="T14">
                  <a:pos x="T8" y="T9"/>
                </a:cxn>
              </a:cxnLst>
              <a:rect l="T15" t="T16" r="T17" b="T18"/>
              <a:pathLst>
                <a:path w="90" h="1782">
                  <a:moveTo>
                    <a:pt x="0" y="1782"/>
                  </a:moveTo>
                  <a:lnTo>
                    <a:pt x="54" y="30"/>
                  </a:lnTo>
                  <a:lnTo>
                    <a:pt x="90" y="0"/>
                  </a:lnTo>
                  <a:lnTo>
                    <a:pt x="30" y="1734"/>
                  </a:lnTo>
                  <a:lnTo>
                    <a:pt x="0" y="1782"/>
                  </a:lnTo>
                  <a:close/>
                </a:path>
              </a:pathLst>
            </a:custGeom>
            <a:solidFill>
              <a:srgbClr val="668080"/>
            </a:solidFill>
            <a:ln w="9525">
              <a:solidFill>
                <a:srgbClr val="990000"/>
              </a:solidFill>
              <a:prstDash val="solid"/>
              <a:round/>
              <a:headEnd/>
              <a:tailEnd/>
            </a:ln>
          </p:spPr>
          <p:txBody>
            <a:bodyPr/>
            <a:lstStyle/>
            <a:p>
              <a:endParaRPr lang="lv-LV"/>
            </a:p>
          </p:txBody>
        </p:sp>
        <p:sp>
          <p:nvSpPr>
            <p:cNvPr id="24666" name="Freeform 96"/>
            <p:cNvSpPr>
              <a:spLocks/>
            </p:cNvSpPr>
            <p:nvPr/>
          </p:nvSpPr>
          <p:spPr bwMode="auto">
            <a:xfrm>
              <a:off x="4294" y="1613"/>
              <a:ext cx="179" cy="1439"/>
            </a:xfrm>
            <a:custGeom>
              <a:avLst/>
              <a:gdLst>
                <a:gd name="T0" fmla="*/ 0 w 186"/>
                <a:gd name="T1" fmla="*/ 101 h 1764"/>
                <a:gd name="T2" fmla="*/ 29 w 186"/>
                <a:gd name="T3" fmla="*/ 0 h 1764"/>
                <a:gd name="T4" fmla="*/ 109 w 186"/>
                <a:gd name="T5" fmla="*/ 2 h 1764"/>
                <a:gd name="T6" fmla="*/ 78 w 186"/>
                <a:gd name="T7" fmla="*/ 102 h 1764"/>
                <a:gd name="T8" fmla="*/ 0 w 186"/>
                <a:gd name="T9" fmla="*/ 101 h 1764"/>
                <a:gd name="T10" fmla="*/ 0 60000 65536"/>
                <a:gd name="T11" fmla="*/ 0 60000 65536"/>
                <a:gd name="T12" fmla="*/ 0 60000 65536"/>
                <a:gd name="T13" fmla="*/ 0 60000 65536"/>
                <a:gd name="T14" fmla="*/ 0 60000 65536"/>
                <a:gd name="T15" fmla="*/ 0 w 186"/>
                <a:gd name="T16" fmla="*/ 0 h 1764"/>
                <a:gd name="T17" fmla="*/ 186 w 186"/>
                <a:gd name="T18" fmla="*/ 1764 h 1764"/>
              </a:gdLst>
              <a:ahLst/>
              <a:cxnLst>
                <a:cxn ang="T10">
                  <a:pos x="T0" y="T1"/>
                </a:cxn>
                <a:cxn ang="T11">
                  <a:pos x="T2" y="T3"/>
                </a:cxn>
                <a:cxn ang="T12">
                  <a:pos x="T4" y="T5"/>
                </a:cxn>
                <a:cxn ang="T13">
                  <a:pos x="T6" y="T7"/>
                </a:cxn>
                <a:cxn ang="T14">
                  <a:pos x="T8" y="T9"/>
                </a:cxn>
              </a:cxnLst>
              <a:rect l="T15" t="T16" r="T17" b="T18"/>
              <a:pathLst>
                <a:path w="186" h="1764">
                  <a:moveTo>
                    <a:pt x="0" y="1746"/>
                  </a:moveTo>
                  <a:lnTo>
                    <a:pt x="48" y="0"/>
                  </a:lnTo>
                  <a:lnTo>
                    <a:pt x="186" y="12"/>
                  </a:lnTo>
                  <a:lnTo>
                    <a:pt x="132" y="1764"/>
                  </a:lnTo>
                  <a:lnTo>
                    <a:pt x="0" y="1746"/>
                  </a:lnTo>
                  <a:close/>
                </a:path>
              </a:pathLst>
            </a:custGeom>
            <a:solidFill>
              <a:srgbClr val="CCFFFF"/>
            </a:solidFill>
            <a:ln w="9525">
              <a:solidFill>
                <a:srgbClr val="990000"/>
              </a:solidFill>
              <a:prstDash val="solid"/>
              <a:round/>
              <a:headEnd/>
              <a:tailEnd/>
            </a:ln>
          </p:spPr>
          <p:txBody>
            <a:bodyPr/>
            <a:lstStyle/>
            <a:p>
              <a:endParaRPr lang="lv-LV"/>
            </a:p>
          </p:txBody>
        </p:sp>
        <p:sp>
          <p:nvSpPr>
            <p:cNvPr id="24667" name="Freeform 97"/>
            <p:cNvSpPr>
              <a:spLocks/>
            </p:cNvSpPr>
            <p:nvPr/>
          </p:nvSpPr>
          <p:spPr bwMode="auto">
            <a:xfrm>
              <a:off x="4340" y="1594"/>
              <a:ext cx="167" cy="29"/>
            </a:xfrm>
            <a:custGeom>
              <a:avLst/>
              <a:gdLst>
                <a:gd name="T0" fmla="*/ 78 w 174"/>
                <a:gd name="T1" fmla="*/ 2 h 36"/>
                <a:gd name="T2" fmla="*/ 99 w 174"/>
                <a:gd name="T3" fmla="*/ 2 h 36"/>
                <a:gd name="T4" fmla="*/ 22 w 174"/>
                <a:gd name="T5" fmla="*/ 0 h 36"/>
                <a:gd name="T6" fmla="*/ 0 w 174"/>
                <a:gd name="T7" fmla="*/ 2 h 36"/>
                <a:gd name="T8" fmla="*/ 78 w 174"/>
                <a:gd name="T9" fmla="*/ 2 h 36"/>
                <a:gd name="T10" fmla="*/ 0 60000 65536"/>
                <a:gd name="T11" fmla="*/ 0 60000 65536"/>
                <a:gd name="T12" fmla="*/ 0 60000 65536"/>
                <a:gd name="T13" fmla="*/ 0 60000 65536"/>
                <a:gd name="T14" fmla="*/ 0 60000 65536"/>
                <a:gd name="T15" fmla="*/ 0 w 174"/>
                <a:gd name="T16" fmla="*/ 0 h 36"/>
                <a:gd name="T17" fmla="*/ 174 w 174"/>
                <a:gd name="T18" fmla="*/ 36 h 36"/>
              </a:gdLst>
              <a:ahLst/>
              <a:cxnLst>
                <a:cxn ang="T10">
                  <a:pos x="T0" y="T1"/>
                </a:cxn>
                <a:cxn ang="T11">
                  <a:pos x="T2" y="T3"/>
                </a:cxn>
                <a:cxn ang="T12">
                  <a:pos x="T4" y="T5"/>
                </a:cxn>
                <a:cxn ang="T13">
                  <a:pos x="T6" y="T7"/>
                </a:cxn>
                <a:cxn ang="T14">
                  <a:pos x="T8" y="T9"/>
                </a:cxn>
              </a:cxnLst>
              <a:rect l="T15" t="T16" r="T17" b="T18"/>
              <a:pathLst>
                <a:path w="174" h="36">
                  <a:moveTo>
                    <a:pt x="138" y="36"/>
                  </a:moveTo>
                  <a:lnTo>
                    <a:pt x="174" y="6"/>
                  </a:lnTo>
                  <a:lnTo>
                    <a:pt x="36" y="0"/>
                  </a:lnTo>
                  <a:lnTo>
                    <a:pt x="0" y="24"/>
                  </a:lnTo>
                  <a:lnTo>
                    <a:pt x="138" y="36"/>
                  </a:lnTo>
                  <a:close/>
                </a:path>
              </a:pathLst>
            </a:custGeom>
            <a:solidFill>
              <a:srgbClr val="99BFBF"/>
            </a:solidFill>
            <a:ln w="9525">
              <a:solidFill>
                <a:srgbClr val="990000"/>
              </a:solidFill>
              <a:prstDash val="solid"/>
              <a:round/>
              <a:headEnd/>
              <a:tailEnd/>
            </a:ln>
          </p:spPr>
          <p:txBody>
            <a:bodyPr/>
            <a:lstStyle/>
            <a:p>
              <a:endParaRPr lang="lv-LV"/>
            </a:p>
          </p:txBody>
        </p:sp>
        <p:sp>
          <p:nvSpPr>
            <p:cNvPr id="24668" name="Freeform 98"/>
            <p:cNvSpPr>
              <a:spLocks/>
            </p:cNvSpPr>
            <p:nvPr/>
          </p:nvSpPr>
          <p:spPr bwMode="auto">
            <a:xfrm>
              <a:off x="2186" y="2495"/>
              <a:ext cx="64" cy="420"/>
            </a:xfrm>
            <a:custGeom>
              <a:avLst/>
              <a:gdLst>
                <a:gd name="T0" fmla="*/ 12 w 66"/>
                <a:gd name="T1" fmla="*/ 29 h 516"/>
                <a:gd name="T2" fmla="*/ 0 w 66"/>
                <a:gd name="T3" fmla="*/ 2 h 516"/>
                <a:gd name="T4" fmla="*/ 37 w 66"/>
                <a:gd name="T5" fmla="*/ 0 h 516"/>
                <a:gd name="T6" fmla="*/ 43 w 66"/>
                <a:gd name="T7" fmla="*/ 27 h 516"/>
                <a:gd name="T8" fmla="*/ 12 w 66"/>
                <a:gd name="T9" fmla="*/ 29 h 516"/>
                <a:gd name="T10" fmla="*/ 0 60000 65536"/>
                <a:gd name="T11" fmla="*/ 0 60000 65536"/>
                <a:gd name="T12" fmla="*/ 0 60000 65536"/>
                <a:gd name="T13" fmla="*/ 0 60000 65536"/>
                <a:gd name="T14" fmla="*/ 0 60000 65536"/>
                <a:gd name="T15" fmla="*/ 0 w 66"/>
                <a:gd name="T16" fmla="*/ 0 h 516"/>
                <a:gd name="T17" fmla="*/ 66 w 66"/>
                <a:gd name="T18" fmla="*/ 516 h 516"/>
              </a:gdLst>
              <a:ahLst/>
              <a:cxnLst>
                <a:cxn ang="T10">
                  <a:pos x="T0" y="T1"/>
                </a:cxn>
                <a:cxn ang="T11">
                  <a:pos x="T2" y="T3"/>
                </a:cxn>
                <a:cxn ang="T12">
                  <a:pos x="T4" y="T5"/>
                </a:cxn>
                <a:cxn ang="T13">
                  <a:pos x="T6" y="T7"/>
                </a:cxn>
                <a:cxn ang="T14">
                  <a:pos x="T8" y="T9"/>
                </a:cxn>
              </a:cxnLst>
              <a:rect l="T15" t="T16" r="T17" b="T18"/>
              <a:pathLst>
                <a:path w="66" h="516">
                  <a:moveTo>
                    <a:pt x="12" y="516"/>
                  </a:moveTo>
                  <a:lnTo>
                    <a:pt x="0" y="36"/>
                  </a:lnTo>
                  <a:lnTo>
                    <a:pt x="54" y="0"/>
                  </a:lnTo>
                  <a:lnTo>
                    <a:pt x="66" y="474"/>
                  </a:lnTo>
                  <a:lnTo>
                    <a:pt x="12" y="516"/>
                  </a:lnTo>
                  <a:close/>
                </a:path>
              </a:pathLst>
            </a:custGeom>
            <a:solidFill>
              <a:srgbClr val="808066"/>
            </a:solidFill>
            <a:ln w="9525">
              <a:solidFill>
                <a:srgbClr val="990000"/>
              </a:solidFill>
              <a:prstDash val="solid"/>
              <a:round/>
              <a:headEnd/>
              <a:tailEnd/>
            </a:ln>
          </p:spPr>
          <p:txBody>
            <a:bodyPr/>
            <a:lstStyle/>
            <a:p>
              <a:endParaRPr lang="lv-LV"/>
            </a:p>
          </p:txBody>
        </p:sp>
        <p:sp>
          <p:nvSpPr>
            <p:cNvPr id="24669" name="Freeform 99"/>
            <p:cNvSpPr>
              <a:spLocks/>
            </p:cNvSpPr>
            <p:nvPr/>
          </p:nvSpPr>
          <p:spPr bwMode="auto">
            <a:xfrm>
              <a:off x="2072" y="2509"/>
              <a:ext cx="126" cy="406"/>
            </a:xfrm>
            <a:custGeom>
              <a:avLst/>
              <a:gdLst>
                <a:gd name="T0" fmla="*/ 10 w 132"/>
                <a:gd name="T1" fmla="*/ 28 h 498"/>
                <a:gd name="T2" fmla="*/ 0 w 132"/>
                <a:gd name="T3" fmla="*/ 0 h 498"/>
                <a:gd name="T4" fmla="*/ 63 w 132"/>
                <a:gd name="T5" fmla="*/ 2 h 498"/>
                <a:gd name="T6" fmla="*/ 69 w 132"/>
                <a:gd name="T7" fmla="*/ 28 h 498"/>
                <a:gd name="T8" fmla="*/ 10 w 132"/>
                <a:gd name="T9" fmla="*/ 28 h 498"/>
                <a:gd name="T10" fmla="*/ 0 60000 65536"/>
                <a:gd name="T11" fmla="*/ 0 60000 65536"/>
                <a:gd name="T12" fmla="*/ 0 60000 65536"/>
                <a:gd name="T13" fmla="*/ 0 60000 65536"/>
                <a:gd name="T14" fmla="*/ 0 60000 65536"/>
                <a:gd name="T15" fmla="*/ 0 w 132"/>
                <a:gd name="T16" fmla="*/ 0 h 498"/>
                <a:gd name="T17" fmla="*/ 132 w 132"/>
                <a:gd name="T18" fmla="*/ 498 h 498"/>
              </a:gdLst>
              <a:ahLst/>
              <a:cxnLst>
                <a:cxn ang="T10">
                  <a:pos x="T0" y="T1"/>
                </a:cxn>
                <a:cxn ang="T11">
                  <a:pos x="T2" y="T3"/>
                </a:cxn>
                <a:cxn ang="T12">
                  <a:pos x="T4" y="T5"/>
                </a:cxn>
                <a:cxn ang="T13">
                  <a:pos x="T6" y="T7"/>
                </a:cxn>
                <a:cxn ang="T14">
                  <a:pos x="T8" y="T9"/>
                </a:cxn>
              </a:cxnLst>
              <a:rect l="T15" t="T16" r="T17" b="T18"/>
              <a:pathLst>
                <a:path w="132" h="498">
                  <a:moveTo>
                    <a:pt x="12" y="486"/>
                  </a:moveTo>
                  <a:lnTo>
                    <a:pt x="0" y="0"/>
                  </a:lnTo>
                  <a:lnTo>
                    <a:pt x="120" y="18"/>
                  </a:lnTo>
                  <a:lnTo>
                    <a:pt x="132" y="498"/>
                  </a:lnTo>
                  <a:lnTo>
                    <a:pt x="12" y="486"/>
                  </a:lnTo>
                  <a:close/>
                </a:path>
              </a:pathLst>
            </a:custGeom>
            <a:solidFill>
              <a:srgbClr val="FFFFCC"/>
            </a:solidFill>
            <a:ln w="9525">
              <a:solidFill>
                <a:srgbClr val="990000"/>
              </a:solidFill>
              <a:prstDash val="solid"/>
              <a:round/>
              <a:headEnd/>
              <a:tailEnd/>
            </a:ln>
          </p:spPr>
          <p:txBody>
            <a:bodyPr/>
            <a:lstStyle/>
            <a:p>
              <a:endParaRPr lang="lv-LV"/>
            </a:p>
          </p:txBody>
        </p:sp>
        <p:sp>
          <p:nvSpPr>
            <p:cNvPr id="24670" name="Freeform 100"/>
            <p:cNvSpPr>
              <a:spLocks/>
            </p:cNvSpPr>
            <p:nvPr/>
          </p:nvSpPr>
          <p:spPr bwMode="auto">
            <a:xfrm>
              <a:off x="2072" y="2479"/>
              <a:ext cx="166" cy="44"/>
            </a:xfrm>
            <a:custGeom>
              <a:avLst/>
              <a:gdLst>
                <a:gd name="T0" fmla="*/ 62 w 174"/>
                <a:gd name="T1" fmla="*/ 3 h 54"/>
                <a:gd name="T2" fmla="*/ 90 w 174"/>
                <a:gd name="T3" fmla="*/ 2 h 54"/>
                <a:gd name="T4" fmla="*/ 29 w 174"/>
                <a:gd name="T5" fmla="*/ 0 h 54"/>
                <a:gd name="T6" fmla="*/ 0 w 174"/>
                <a:gd name="T7" fmla="*/ 2 h 54"/>
                <a:gd name="T8" fmla="*/ 62 w 174"/>
                <a:gd name="T9" fmla="*/ 3 h 54"/>
                <a:gd name="T10" fmla="*/ 0 60000 65536"/>
                <a:gd name="T11" fmla="*/ 0 60000 65536"/>
                <a:gd name="T12" fmla="*/ 0 60000 65536"/>
                <a:gd name="T13" fmla="*/ 0 60000 65536"/>
                <a:gd name="T14" fmla="*/ 0 60000 65536"/>
                <a:gd name="T15" fmla="*/ 0 w 174"/>
                <a:gd name="T16" fmla="*/ 0 h 54"/>
                <a:gd name="T17" fmla="*/ 174 w 174"/>
                <a:gd name="T18" fmla="*/ 54 h 54"/>
              </a:gdLst>
              <a:ahLst/>
              <a:cxnLst>
                <a:cxn ang="T10">
                  <a:pos x="T0" y="T1"/>
                </a:cxn>
                <a:cxn ang="T11">
                  <a:pos x="T2" y="T3"/>
                </a:cxn>
                <a:cxn ang="T12">
                  <a:pos x="T4" y="T5"/>
                </a:cxn>
                <a:cxn ang="T13">
                  <a:pos x="T6" y="T7"/>
                </a:cxn>
                <a:cxn ang="T14">
                  <a:pos x="T8" y="T9"/>
                </a:cxn>
              </a:cxnLst>
              <a:rect l="T15" t="T16" r="T17" b="T18"/>
              <a:pathLst>
                <a:path w="174" h="54">
                  <a:moveTo>
                    <a:pt x="120" y="54"/>
                  </a:moveTo>
                  <a:lnTo>
                    <a:pt x="174" y="18"/>
                  </a:lnTo>
                  <a:lnTo>
                    <a:pt x="54" y="0"/>
                  </a:lnTo>
                  <a:lnTo>
                    <a:pt x="0" y="36"/>
                  </a:lnTo>
                  <a:lnTo>
                    <a:pt x="120" y="54"/>
                  </a:lnTo>
                  <a:close/>
                </a:path>
              </a:pathLst>
            </a:custGeom>
            <a:solidFill>
              <a:srgbClr val="BFBF99"/>
            </a:solidFill>
            <a:ln w="9525">
              <a:solidFill>
                <a:srgbClr val="990000"/>
              </a:solidFill>
              <a:prstDash val="solid"/>
              <a:round/>
              <a:headEnd/>
              <a:tailEnd/>
            </a:ln>
          </p:spPr>
          <p:txBody>
            <a:bodyPr/>
            <a:lstStyle/>
            <a:p>
              <a:endParaRPr lang="lv-LV"/>
            </a:p>
          </p:txBody>
        </p:sp>
        <p:sp>
          <p:nvSpPr>
            <p:cNvPr id="24671" name="Freeform 101"/>
            <p:cNvSpPr>
              <a:spLocks/>
            </p:cNvSpPr>
            <p:nvPr/>
          </p:nvSpPr>
          <p:spPr bwMode="auto">
            <a:xfrm>
              <a:off x="2474" y="2411"/>
              <a:ext cx="63" cy="534"/>
            </a:xfrm>
            <a:custGeom>
              <a:avLst/>
              <a:gdLst>
                <a:gd name="T0" fmla="*/ 10 w 66"/>
                <a:gd name="T1" fmla="*/ 38 h 654"/>
                <a:gd name="T2" fmla="*/ 0 w 66"/>
                <a:gd name="T3" fmla="*/ 2 h 654"/>
                <a:gd name="T4" fmla="*/ 29 w 66"/>
                <a:gd name="T5" fmla="*/ 0 h 654"/>
                <a:gd name="T6" fmla="*/ 34 w 66"/>
                <a:gd name="T7" fmla="*/ 36 h 654"/>
                <a:gd name="T8" fmla="*/ 10 w 66"/>
                <a:gd name="T9" fmla="*/ 38 h 654"/>
                <a:gd name="T10" fmla="*/ 0 60000 65536"/>
                <a:gd name="T11" fmla="*/ 0 60000 65536"/>
                <a:gd name="T12" fmla="*/ 0 60000 65536"/>
                <a:gd name="T13" fmla="*/ 0 60000 65536"/>
                <a:gd name="T14" fmla="*/ 0 60000 65536"/>
                <a:gd name="T15" fmla="*/ 0 w 66"/>
                <a:gd name="T16" fmla="*/ 0 h 654"/>
                <a:gd name="T17" fmla="*/ 66 w 66"/>
                <a:gd name="T18" fmla="*/ 654 h 654"/>
              </a:gdLst>
              <a:ahLst/>
              <a:cxnLst>
                <a:cxn ang="T10">
                  <a:pos x="T0" y="T1"/>
                </a:cxn>
                <a:cxn ang="T11">
                  <a:pos x="T2" y="T3"/>
                </a:cxn>
                <a:cxn ang="T12">
                  <a:pos x="T4" y="T5"/>
                </a:cxn>
                <a:cxn ang="T13">
                  <a:pos x="T6" y="T7"/>
                </a:cxn>
                <a:cxn ang="T14">
                  <a:pos x="T8" y="T9"/>
                </a:cxn>
              </a:cxnLst>
              <a:rect l="T15" t="T16" r="T17" b="T18"/>
              <a:pathLst>
                <a:path w="66" h="654">
                  <a:moveTo>
                    <a:pt x="12" y="654"/>
                  </a:moveTo>
                  <a:lnTo>
                    <a:pt x="0" y="36"/>
                  </a:lnTo>
                  <a:lnTo>
                    <a:pt x="54" y="0"/>
                  </a:lnTo>
                  <a:lnTo>
                    <a:pt x="66" y="612"/>
                  </a:lnTo>
                  <a:lnTo>
                    <a:pt x="12" y="654"/>
                  </a:lnTo>
                  <a:close/>
                </a:path>
              </a:pathLst>
            </a:custGeom>
            <a:solidFill>
              <a:srgbClr val="808066"/>
            </a:solidFill>
            <a:ln w="9525">
              <a:solidFill>
                <a:srgbClr val="990000"/>
              </a:solidFill>
              <a:prstDash val="solid"/>
              <a:round/>
              <a:headEnd/>
              <a:tailEnd/>
            </a:ln>
          </p:spPr>
          <p:txBody>
            <a:bodyPr/>
            <a:lstStyle/>
            <a:p>
              <a:endParaRPr lang="lv-LV"/>
            </a:p>
          </p:txBody>
        </p:sp>
        <p:sp>
          <p:nvSpPr>
            <p:cNvPr id="24672" name="Freeform 102"/>
            <p:cNvSpPr>
              <a:spLocks/>
            </p:cNvSpPr>
            <p:nvPr/>
          </p:nvSpPr>
          <p:spPr bwMode="auto">
            <a:xfrm>
              <a:off x="2359" y="2431"/>
              <a:ext cx="126" cy="514"/>
            </a:xfrm>
            <a:custGeom>
              <a:avLst/>
              <a:gdLst>
                <a:gd name="T0" fmla="*/ 10 w 132"/>
                <a:gd name="T1" fmla="*/ 36 h 630"/>
                <a:gd name="T2" fmla="*/ 0 w 132"/>
                <a:gd name="T3" fmla="*/ 0 h 630"/>
                <a:gd name="T4" fmla="*/ 63 w 132"/>
                <a:gd name="T5" fmla="*/ 2 h 630"/>
                <a:gd name="T6" fmla="*/ 69 w 132"/>
                <a:gd name="T7" fmla="*/ 37 h 630"/>
                <a:gd name="T8" fmla="*/ 10 w 132"/>
                <a:gd name="T9" fmla="*/ 36 h 630"/>
                <a:gd name="T10" fmla="*/ 0 60000 65536"/>
                <a:gd name="T11" fmla="*/ 0 60000 65536"/>
                <a:gd name="T12" fmla="*/ 0 60000 65536"/>
                <a:gd name="T13" fmla="*/ 0 60000 65536"/>
                <a:gd name="T14" fmla="*/ 0 60000 65536"/>
                <a:gd name="T15" fmla="*/ 0 w 132"/>
                <a:gd name="T16" fmla="*/ 0 h 630"/>
                <a:gd name="T17" fmla="*/ 132 w 132"/>
                <a:gd name="T18" fmla="*/ 630 h 630"/>
              </a:gdLst>
              <a:ahLst/>
              <a:cxnLst>
                <a:cxn ang="T10">
                  <a:pos x="T0" y="T1"/>
                </a:cxn>
                <a:cxn ang="T11">
                  <a:pos x="T2" y="T3"/>
                </a:cxn>
                <a:cxn ang="T12">
                  <a:pos x="T4" y="T5"/>
                </a:cxn>
                <a:cxn ang="T13">
                  <a:pos x="T6" y="T7"/>
                </a:cxn>
                <a:cxn ang="T14">
                  <a:pos x="T8" y="T9"/>
                </a:cxn>
              </a:cxnLst>
              <a:rect l="T15" t="T16" r="T17" b="T18"/>
              <a:pathLst>
                <a:path w="132" h="630">
                  <a:moveTo>
                    <a:pt x="12" y="618"/>
                  </a:moveTo>
                  <a:lnTo>
                    <a:pt x="0" y="0"/>
                  </a:lnTo>
                  <a:lnTo>
                    <a:pt x="120" y="12"/>
                  </a:lnTo>
                  <a:lnTo>
                    <a:pt x="132" y="630"/>
                  </a:lnTo>
                  <a:lnTo>
                    <a:pt x="12" y="618"/>
                  </a:lnTo>
                  <a:close/>
                </a:path>
              </a:pathLst>
            </a:custGeom>
            <a:solidFill>
              <a:srgbClr val="FFFFCC"/>
            </a:solidFill>
            <a:ln w="9525">
              <a:solidFill>
                <a:srgbClr val="990000"/>
              </a:solidFill>
              <a:prstDash val="solid"/>
              <a:round/>
              <a:headEnd/>
              <a:tailEnd/>
            </a:ln>
          </p:spPr>
          <p:txBody>
            <a:bodyPr/>
            <a:lstStyle/>
            <a:p>
              <a:endParaRPr lang="lv-LV"/>
            </a:p>
          </p:txBody>
        </p:sp>
        <p:sp>
          <p:nvSpPr>
            <p:cNvPr id="24673" name="Freeform 103"/>
            <p:cNvSpPr>
              <a:spLocks/>
            </p:cNvSpPr>
            <p:nvPr/>
          </p:nvSpPr>
          <p:spPr bwMode="auto">
            <a:xfrm>
              <a:off x="2359" y="2401"/>
              <a:ext cx="167" cy="39"/>
            </a:xfrm>
            <a:custGeom>
              <a:avLst/>
              <a:gdLst>
                <a:gd name="T0" fmla="*/ 68 w 174"/>
                <a:gd name="T1" fmla="*/ 2 h 48"/>
                <a:gd name="T2" fmla="*/ 99 w 174"/>
                <a:gd name="T3" fmla="*/ 2 h 48"/>
                <a:gd name="T4" fmla="*/ 31 w 174"/>
                <a:gd name="T5" fmla="*/ 0 h 48"/>
                <a:gd name="T6" fmla="*/ 0 w 174"/>
                <a:gd name="T7" fmla="*/ 2 h 48"/>
                <a:gd name="T8" fmla="*/ 68 w 174"/>
                <a:gd name="T9" fmla="*/ 2 h 48"/>
                <a:gd name="T10" fmla="*/ 0 60000 65536"/>
                <a:gd name="T11" fmla="*/ 0 60000 65536"/>
                <a:gd name="T12" fmla="*/ 0 60000 65536"/>
                <a:gd name="T13" fmla="*/ 0 60000 65536"/>
                <a:gd name="T14" fmla="*/ 0 60000 65536"/>
                <a:gd name="T15" fmla="*/ 0 w 174"/>
                <a:gd name="T16" fmla="*/ 0 h 48"/>
                <a:gd name="T17" fmla="*/ 174 w 174"/>
                <a:gd name="T18" fmla="*/ 48 h 48"/>
              </a:gdLst>
              <a:ahLst/>
              <a:cxnLst>
                <a:cxn ang="T10">
                  <a:pos x="T0" y="T1"/>
                </a:cxn>
                <a:cxn ang="T11">
                  <a:pos x="T2" y="T3"/>
                </a:cxn>
                <a:cxn ang="T12">
                  <a:pos x="T4" y="T5"/>
                </a:cxn>
                <a:cxn ang="T13">
                  <a:pos x="T6" y="T7"/>
                </a:cxn>
                <a:cxn ang="T14">
                  <a:pos x="T8" y="T9"/>
                </a:cxn>
              </a:cxnLst>
              <a:rect l="T15" t="T16" r="T17" b="T18"/>
              <a:pathLst>
                <a:path w="174" h="48">
                  <a:moveTo>
                    <a:pt x="120" y="48"/>
                  </a:moveTo>
                  <a:lnTo>
                    <a:pt x="174" y="12"/>
                  </a:lnTo>
                  <a:lnTo>
                    <a:pt x="54" y="0"/>
                  </a:lnTo>
                  <a:lnTo>
                    <a:pt x="0" y="36"/>
                  </a:lnTo>
                  <a:lnTo>
                    <a:pt x="120" y="48"/>
                  </a:lnTo>
                  <a:close/>
                </a:path>
              </a:pathLst>
            </a:custGeom>
            <a:solidFill>
              <a:srgbClr val="BFBF99"/>
            </a:solidFill>
            <a:ln w="9525">
              <a:solidFill>
                <a:srgbClr val="990000"/>
              </a:solidFill>
              <a:prstDash val="solid"/>
              <a:round/>
              <a:headEnd/>
              <a:tailEnd/>
            </a:ln>
          </p:spPr>
          <p:txBody>
            <a:bodyPr/>
            <a:lstStyle/>
            <a:p>
              <a:endParaRPr lang="lv-LV"/>
            </a:p>
          </p:txBody>
        </p:sp>
        <p:sp>
          <p:nvSpPr>
            <p:cNvPr id="24674" name="Freeform 104"/>
            <p:cNvSpPr>
              <a:spLocks/>
            </p:cNvSpPr>
            <p:nvPr/>
          </p:nvSpPr>
          <p:spPr bwMode="auto">
            <a:xfrm>
              <a:off x="2772" y="2440"/>
              <a:ext cx="52" cy="539"/>
            </a:xfrm>
            <a:custGeom>
              <a:avLst/>
              <a:gdLst>
                <a:gd name="T0" fmla="*/ 6 w 54"/>
                <a:gd name="T1" fmla="*/ 38 h 660"/>
                <a:gd name="T2" fmla="*/ 0 w 54"/>
                <a:gd name="T3" fmla="*/ 2 h 660"/>
                <a:gd name="T4" fmla="*/ 30 w 54"/>
                <a:gd name="T5" fmla="*/ 0 h 660"/>
                <a:gd name="T6" fmla="*/ 33 w 54"/>
                <a:gd name="T7" fmla="*/ 37 h 660"/>
                <a:gd name="T8" fmla="*/ 6 w 54"/>
                <a:gd name="T9" fmla="*/ 38 h 660"/>
                <a:gd name="T10" fmla="*/ 0 60000 65536"/>
                <a:gd name="T11" fmla="*/ 0 60000 65536"/>
                <a:gd name="T12" fmla="*/ 0 60000 65536"/>
                <a:gd name="T13" fmla="*/ 0 60000 65536"/>
                <a:gd name="T14" fmla="*/ 0 60000 65536"/>
                <a:gd name="T15" fmla="*/ 0 w 54"/>
                <a:gd name="T16" fmla="*/ 0 h 660"/>
                <a:gd name="T17" fmla="*/ 54 w 54"/>
                <a:gd name="T18" fmla="*/ 660 h 660"/>
              </a:gdLst>
              <a:ahLst/>
              <a:cxnLst>
                <a:cxn ang="T10">
                  <a:pos x="T0" y="T1"/>
                </a:cxn>
                <a:cxn ang="T11">
                  <a:pos x="T2" y="T3"/>
                </a:cxn>
                <a:cxn ang="T12">
                  <a:pos x="T4" y="T5"/>
                </a:cxn>
                <a:cxn ang="T13">
                  <a:pos x="T6" y="T7"/>
                </a:cxn>
                <a:cxn ang="T14">
                  <a:pos x="T8" y="T9"/>
                </a:cxn>
              </a:cxnLst>
              <a:rect l="T15" t="T16" r="T17" b="T18"/>
              <a:pathLst>
                <a:path w="54" h="660">
                  <a:moveTo>
                    <a:pt x="6" y="660"/>
                  </a:moveTo>
                  <a:lnTo>
                    <a:pt x="0" y="36"/>
                  </a:lnTo>
                  <a:lnTo>
                    <a:pt x="48" y="0"/>
                  </a:lnTo>
                  <a:lnTo>
                    <a:pt x="54" y="618"/>
                  </a:lnTo>
                  <a:lnTo>
                    <a:pt x="6" y="660"/>
                  </a:lnTo>
                  <a:close/>
                </a:path>
              </a:pathLst>
            </a:custGeom>
            <a:solidFill>
              <a:srgbClr val="808066"/>
            </a:solidFill>
            <a:ln w="9525">
              <a:solidFill>
                <a:srgbClr val="990000"/>
              </a:solidFill>
              <a:prstDash val="solid"/>
              <a:round/>
              <a:headEnd/>
              <a:tailEnd/>
            </a:ln>
          </p:spPr>
          <p:txBody>
            <a:bodyPr/>
            <a:lstStyle/>
            <a:p>
              <a:endParaRPr lang="lv-LV"/>
            </a:p>
          </p:txBody>
        </p:sp>
        <p:sp>
          <p:nvSpPr>
            <p:cNvPr id="24675" name="Freeform 105"/>
            <p:cNvSpPr>
              <a:spLocks/>
            </p:cNvSpPr>
            <p:nvPr/>
          </p:nvSpPr>
          <p:spPr bwMode="auto">
            <a:xfrm>
              <a:off x="2652" y="2455"/>
              <a:ext cx="126" cy="524"/>
            </a:xfrm>
            <a:custGeom>
              <a:avLst/>
              <a:gdLst>
                <a:gd name="T0" fmla="*/ 6 w 132"/>
                <a:gd name="T1" fmla="*/ 37 h 642"/>
                <a:gd name="T2" fmla="*/ 0 w 132"/>
                <a:gd name="T3" fmla="*/ 0 h 642"/>
                <a:gd name="T4" fmla="*/ 66 w 132"/>
                <a:gd name="T5" fmla="*/ 2 h 642"/>
                <a:gd name="T6" fmla="*/ 69 w 132"/>
                <a:gd name="T7" fmla="*/ 38 h 642"/>
                <a:gd name="T8" fmla="*/ 6 w 132"/>
                <a:gd name="T9" fmla="*/ 37 h 642"/>
                <a:gd name="T10" fmla="*/ 0 60000 65536"/>
                <a:gd name="T11" fmla="*/ 0 60000 65536"/>
                <a:gd name="T12" fmla="*/ 0 60000 65536"/>
                <a:gd name="T13" fmla="*/ 0 60000 65536"/>
                <a:gd name="T14" fmla="*/ 0 60000 65536"/>
                <a:gd name="T15" fmla="*/ 0 w 132"/>
                <a:gd name="T16" fmla="*/ 0 h 642"/>
                <a:gd name="T17" fmla="*/ 132 w 132"/>
                <a:gd name="T18" fmla="*/ 642 h 642"/>
              </a:gdLst>
              <a:ahLst/>
              <a:cxnLst>
                <a:cxn ang="T10">
                  <a:pos x="T0" y="T1"/>
                </a:cxn>
                <a:cxn ang="T11">
                  <a:pos x="T2" y="T3"/>
                </a:cxn>
                <a:cxn ang="T12">
                  <a:pos x="T4" y="T5"/>
                </a:cxn>
                <a:cxn ang="T13">
                  <a:pos x="T6" y="T7"/>
                </a:cxn>
                <a:cxn ang="T14">
                  <a:pos x="T8" y="T9"/>
                </a:cxn>
              </a:cxnLst>
              <a:rect l="T15" t="T16" r="T17" b="T18"/>
              <a:pathLst>
                <a:path w="132" h="642">
                  <a:moveTo>
                    <a:pt x="6" y="624"/>
                  </a:moveTo>
                  <a:lnTo>
                    <a:pt x="0" y="0"/>
                  </a:lnTo>
                  <a:lnTo>
                    <a:pt x="126" y="18"/>
                  </a:lnTo>
                  <a:lnTo>
                    <a:pt x="132" y="642"/>
                  </a:lnTo>
                  <a:lnTo>
                    <a:pt x="6" y="624"/>
                  </a:lnTo>
                  <a:close/>
                </a:path>
              </a:pathLst>
            </a:custGeom>
            <a:solidFill>
              <a:srgbClr val="FFFFCC"/>
            </a:solidFill>
            <a:ln w="9525">
              <a:solidFill>
                <a:srgbClr val="990000"/>
              </a:solidFill>
              <a:prstDash val="solid"/>
              <a:round/>
              <a:headEnd/>
              <a:tailEnd/>
            </a:ln>
          </p:spPr>
          <p:txBody>
            <a:bodyPr/>
            <a:lstStyle/>
            <a:p>
              <a:endParaRPr lang="lv-LV"/>
            </a:p>
          </p:txBody>
        </p:sp>
        <p:sp>
          <p:nvSpPr>
            <p:cNvPr id="24676" name="Freeform 106"/>
            <p:cNvSpPr>
              <a:spLocks/>
            </p:cNvSpPr>
            <p:nvPr/>
          </p:nvSpPr>
          <p:spPr bwMode="auto">
            <a:xfrm>
              <a:off x="2652" y="2426"/>
              <a:ext cx="166" cy="44"/>
            </a:xfrm>
            <a:custGeom>
              <a:avLst/>
              <a:gdLst>
                <a:gd name="T0" fmla="*/ 65 w 174"/>
                <a:gd name="T1" fmla="*/ 3 h 54"/>
                <a:gd name="T2" fmla="*/ 90 w 174"/>
                <a:gd name="T3" fmla="*/ 2 h 54"/>
                <a:gd name="T4" fmla="*/ 29 w 174"/>
                <a:gd name="T5" fmla="*/ 0 h 54"/>
                <a:gd name="T6" fmla="*/ 0 w 174"/>
                <a:gd name="T7" fmla="*/ 2 h 54"/>
                <a:gd name="T8" fmla="*/ 65 w 174"/>
                <a:gd name="T9" fmla="*/ 3 h 54"/>
                <a:gd name="T10" fmla="*/ 0 60000 65536"/>
                <a:gd name="T11" fmla="*/ 0 60000 65536"/>
                <a:gd name="T12" fmla="*/ 0 60000 65536"/>
                <a:gd name="T13" fmla="*/ 0 60000 65536"/>
                <a:gd name="T14" fmla="*/ 0 60000 65536"/>
                <a:gd name="T15" fmla="*/ 0 w 174"/>
                <a:gd name="T16" fmla="*/ 0 h 54"/>
                <a:gd name="T17" fmla="*/ 174 w 174"/>
                <a:gd name="T18" fmla="*/ 54 h 54"/>
              </a:gdLst>
              <a:ahLst/>
              <a:cxnLst>
                <a:cxn ang="T10">
                  <a:pos x="T0" y="T1"/>
                </a:cxn>
                <a:cxn ang="T11">
                  <a:pos x="T2" y="T3"/>
                </a:cxn>
                <a:cxn ang="T12">
                  <a:pos x="T4" y="T5"/>
                </a:cxn>
                <a:cxn ang="T13">
                  <a:pos x="T6" y="T7"/>
                </a:cxn>
                <a:cxn ang="T14">
                  <a:pos x="T8" y="T9"/>
                </a:cxn>
              </a:cxnLst>
              <a:rect l="T15" t="T16" r="T17" b="T18"/>
              <a:pathLst>
                <a:path w="174" h="54">
                  <a:moveTo>
                    <a:pt x="126" y="54"/>
                  </a:moveTo>
                  <a:lnTo>
                    <a:pt x="174" y="18"/>
                  </a:lnTo>
                  <a:lnTo>
                    <a:pt x="54" y="0"/>
                  </a:lnTo>
                  <a:lnTo>
                    <a:pt x="0" y="36"/>
                  </a:lnTo>
                  <a:lnTo>
                    <a:pt x="126" y="54"/>
                  </a:lnTo>
                  <a:close/>
                </a:path>
              </a:pathLst>
            </a:custGeom>
            <a:solidFill>
              <a:srgbClr val="BFBF99"/>
            </a:solidFill>
            <a:ln w="9525">
              <a:solidFill>
                <a:srgbClr val="990000"/>
              </a:solidFill>
              <a:prstDash val="solid"/>
              <a:round/>
              <a:headEnd/>
              <a:tailEnd/>
            </a:ln>
          </p:spPr>
          <p:txBody>
            <a:bodyPr/>
            <a:lstStyle/>
            <a:p>
              <a:endParaRPr lang="lv-LV"/>
            </a:p>
          </p:txBody>
        </p:sp>
        <p:sp>
          <p:nvSpPr>
            <p:cNvPr id="24677" name="Freeform 107"/>
            <p:cNvSpPr>
              <a:spLocks/>
            </p:cNvSpPr>
            <p:nvPr/>
          </p:nvSpPr>
          <p:spPr bwMode="auto">
            <a:xfrm>
              <a:off x="3077" y="2367"/>
              <a:ext cx="45" cy="641"/>
            </a:xfrm>
            <a:custGeom>
              <a:avLst/>
              <a:gdLst>
                <a:gd name="T0" fmla="*/ 0 w 48"/>
                <a:gd name="T1" fmla="*/ 46 h 786"/>
                <a:gd name="T2" fmla="*/ 0 w 48"/>
                <a:gd name="T3" fmla="*/ 2 h 786"/>
                <a:gd name="T4" fmla="*/ 20 w 48"/>
                <a:gd name="T5" fmla="*/ 0 h 786"/>
                <a:gd name="T6" fmla="*/ 20 w 48"/>
                <a:gd name="T7" fmla="*/ 42 h 786"/>
                <a:gd name="T8" fmla="*/ 0 w 48"/>
                <a:gd name="T9" fmla="*/ 46 h 786"/>
                <a:gd name="T10" fmla="*/ 0 60000 65536"/>
                <a:gd name="T11" fmla="*/ 0 60000 65536"/>
                <a:gd name="T12" fmla="*/ 0 60000 65536"/>
                <a:gd name="T13" fmla="*/ 0 60000 65536"/>
                <a:gd name="T14" fmla="*/ 0 60000 65536"/>
                <a:gd name="T15" fmla="*/ 0 w 48"/>
                <a:gd name="T16" fmla="*/ 0 h 786"/>
                <a:gd name="T17" fmla="*/ 48 w 48"/>
                <a:gd name="T18" fmla="*/ 786 h 786"/>
              </a:gdLst>
              <a:ahLst/>
              <a:cxnLst>
                <a:cxn ang="T10">
                  <a:pos x="T0" y="T1"/>
                </a:cxn>
                <a:cxn ang="T11">
                  <a:pos x="T2" y="T3"/>
                </a:cxn>
                <a:cxn ang="T12">
                  <a:pos x="T4" y="T5"/>
                </a:cxn>
                <a:cxn ang="T13">
                  <a:pos x="T6" y="T7"/>
                </a:cxn>
                <a:cxn ang="T14">
                  <a:pos x="T8" y="T9"/>
                </a:cxn>
              </a:cxnLst>
              <a:rect l="T15" t="T16" r="T17" b="T18"/>
              <a:pathLst>
                <a:path w="48" h="786">
                  <a:moveTo>
                    <a:pt x="0" y="786"/>
                  </a:moveTo>
                  <a:lnTo>
                    <a:pt x="0" y="36"/>
                  </a:lnTo>
                  <a:lnTo>
                    <a:pt x="48" y="0"/>
                  </a:lnTo>
                  <a:lnTo>
                    <a:pt x="48" y="744"/>
                  </a:lnTo>
                  <a:lnTo>
                    <a:pt x="0" y="786"/>
                  </a:lnTo>
                  <a:close/>
                </a:path>
              </a:pathLst>
            </a:custGeom>
            <a:solidFill>
              <a:srgbClr val="808066"/>
            </a:solidFill>
            <a:ln w="9525">
              <a:solidFill>
                <a:srgbClr val="990000"/>
              </a:solidFill>
              <a:prstDash val="solid"/>
              <a:round/>
              <a:headEnd/>
              <a:tailEnd/>
            </a:ln>
          </p:spPr>
          <p:txBody>
            <a:bodyPr/>
            <a:lstStyle/>
            <a:p>
              <a:endParaRPr lang="lv-LV"/>
            </a:p>
          </p:txBody>
        </p:sp>
        <p:sp>
          <p:nvSpPr>
            <p:cNvPr id="24678" name="Freeform 108"/>
            <p:cNvSpPr>
              <a:spLocks/>
            </p:cNvSpPr>
            <p:nvPr/>
          </p:nvSpPr>
          <p:spPr bwMode="auto">
            <a:xfrm>
              <a:off x="2950" y="2387"/>
              <a:ext cx="127" cy="621"/>
            </a:xfrm>
            <a:custGeom>
              <a:avLst/>
              <a:gdLst>
                <a:gd name="T0" fmla="*/ 6 w 132"/>
                <a:gd name="T1" fmla="*/ 42 h 762"/>
                <a:gd name="T2" fmla="*/ 0 w 132"/>
                <a:gd name="T3" fmla="*/ 0 h 762"/>
                <a:gd name="T4" fmla="*/ 77 w 132"/>
                <a:gd name="T5" fmla="*/ 2 h 762"/>
                <a:gd name="T6" fmla="*/ 77 w 132"/>
                <a:gd name="T7" fmla="*/ 44 h 762"/>
                <a:gd name="T8" fmla="*/ 6 w 132"/>
                <a:gd name="T9" fmla="*/ 42 h 762"/>
                <a:gd name="T10" fmla="*/ 0 60000 65536"/>
                <a:gd name="T11" fmla="*/ 0 60000 65536"/>
                <a:gd name="T12" fmla="*/ 0 60000 65536"/>
                <a:gd name="T13" fmla="*/ 0 60000 65536"/>
                <a:gd name="T14" fmla="*/ 0 60000 65536"/>
                <a:gd name="T15" fmla="*/ 0 w 132"/>
                <a:gd name="T16" fmla="*/ 0 h 762"/>
                <a:gd name="T17" fmla="*/ 132 w 132"/>
                <a:gd name="T18" fmla="*/ 762 h 762"/>
              </a:gdLst>
              <a:ahLst/>
              <a:cxnLst>
                <a:cxn ang="T10">
                  <a:pos x="T0" y="T1"/>
                </a:cxn>
                <a:cxn ang="T11">
                  <a:pos x="T2" y="T3"/>
                </a:cxn>
                <a:cxn ang="T12">
                  <a:pos x="T4" y="T5"/>
                </a:cxn>
                <a:cxn ang="T13">
                  <a:pos x="T6" y="T7"/>
                </a:cxn>
                <a:cxn ang="T14">
                  <a:pos x="T8" y="T9"/>
                </a:cxn>
              </a:cxnLst>
              <a:rect l="T15" t="T16" r="T17" b="T18"/>
              <a:pathLst>
                <a:path w="132" h="762">
                  <a:moveTo>
                    <a:pt x="6" y="750"/>
                  </a:moveTo>
                  <a:lnTo>
                    <a:pt x="0" y="0"/>
                  </a:lnTo>
                  <a:lnTo>
                    <a:pt x="132" y="12"/>
                  </a:lnTo>
                  <a:lnTo>
                    <a:pt x="132" y="762"/>
                  </a:lnTo>
                  <a:lnTo>
                    <a:pt x="6" y="750"/>
                  </a:lnTo>
                  <a:close/>
                </a:path>
              </a:pathLst>
            </a:custGeom>
            <a:solidFill>
              <a:srgbClr val="FFFFCC"/>
            </a:solidFill>
            <a:ln w="9525">
              <a:solidFill>
                <a:srgbClr val="990000"/>
              </a:solidFill>
              <a:prstDash val="solid"/>
              <a:round/>
              <a:headEnd/>
              <a:tailEnd/>
            </a:ln>
          </p:spPr>
          <p:txBody>
            <a:bodyPr/>
            <a:lstStyle/>
            <a:p>
              <a:endParaRPr lang="lv-LV"/>
            </a:p>
          </p:txBody>
        </p:sp>
        <p:sp>
          <p:nvSpPr>
            <p:cNvPr id="24679" name="Freeform 109"/>
            <p:cNvSpPr>
              <a:spLocks/>
            </p:cNvSpPr>
            <p:nvPr/>
          </p:nvSpPr>
          <p:spPr bwMode="auto">
            <a:xfrm>
              <a:off x="2950" y="2357"/>
              <a:ext cx="172" cy="39"/>
            </a:xfrm>
            <a:custGeom>
              <a:avLst/>
              <a:gdLst>
                <a:gd name="T0" fmla="*/ 70 w 180"/>
                <a:gd name="T1" fmla="*/ 2 h 48"/>
                <a:gd name="T2" fmla="*/ 95 w 180"/>
                <a:gd name="T3" fmla="*/ 2 h 48"/>
                <a:gd name="T4" fmla="*/ 29 w 180"/>
                <a:gd name="T5" fmla="*/ 0 h 48"/>
                <a:gd name="T6" fmla="*/ 0 w 180"/>
                <a:gd name="T7" fmla="*/ 2 h 48"/>
                <a:gd name="T8" fmla="*/ 70 w 180"/>
                <a:gd name="T9" fmla="*/ 2 h 48"/>
                <a:gd name="T10" fmla="*/ 0 60000 65536"/>
                <a:gd name="T11" fmla="*/ 0 60000 65536"/>
                <a:gd name="T12" fmla="*/ 0 60000 65536"/>
                <a:gd name="T13" fmla="*/ 0 60000 65536"/>
                <a:gd name="T14" fmla="*/ 0 60000 65536"/>
                <a:gd name="T15" fmla="*/ 0 w 180"/>
                <a:gd name="T16" fmla="*/ 0 h 48"/>
                <a:gd name="T17" fmla="*/ 180 w 180"/>
                <a:gd name="T18" fmla="*/ 48 h 48"/>
              </a:gdLst>
              <a:ahLst/>
              <a:cxnLst>
                <a:cxn ang="T10">
                  <a:pos x="T0" y="T1"/>
                </a:cxn>
                <a:cxn ang="T11">
                  <a:pos x="T2" y="T3"/>
                </a:cxn>
                <a:cxn ang="T12">
                  <a:pos x="T4" y="T5"/>
                </a:cxn>
                <a:cxn ang="T13">
                  <a:pos x="T6" y="T7"/>
                </a:cxn>
                <a:cxn ang="T14">
                  <a:pos x="T8" y="T9"/>
                </a:cxn>
              </a:cxnLst>
              <a:rect l="T15" t="T16" r="T17" b="T18"/>
              <a:pathLst>
                <a:path w="180" h="48">
                  <a:moveTo>
                    <a:pt x="132" y="48"/>
                  </a:moveTo>
                  <a:lnTo>
                    <a:pt x="180" y="12"/>
                  </a:lnTo>
                  <a:lnTo>
                    <a:pt x="54" y="0"/>
                  </a:lnTo>
                  <a:lnTo>
                    <a:pt x="0" y="36"/>
                  </a:lnTo>
                  <a:lnTo>
                    <a:pt x="132" y="48"/>
                  </a:lnTo>
                  <a:close/>
                </a:path>
              </a:pathLst>
            </a:custGeom>
            <a:solidFill>
              <a:srgbClr val="BFBF99"/>
            </a:solidFill>
            <a:ln w="9525">
              <a:solidFill>
                <a:srgbClr val="990000"/>
              </a:solidFill>
              <a:prstDash val="solid"/>
              <a:round/>
              <a:headEnd/>
              <a:tailEnd/>
            </a:ln>
          </p:spPr>
          <p:txBody>
            <a:bodyPr/>
            <a:lstStyle/>
            <a:p>
              <a:endParaRPr lang="lv-LV"/>
            </a:p>
          </p:txBody>
        </p:sp>
        <p:sp>
          <p:nvSpPr>
            <p:cNvPr id="24680" name="Freeform 110"/>
            <p:cNvSpPr>
              <a:spLocks/>
            </p:cNvSpPr>
            <p:nvPr/>
          </p:nvSpPr>
          <p:spPr bwMode="auto">
            <a:xfrm>
              <a:off x="3386" y="2289"/>
              <a:ext cx="47" cy="753"/>
            </a:xfrm>
            <a:custGeom>
              <a:avLst/>
              <a:gdLst>
                <a:gd name="T0" fmla="*/ 0 w 48"/>
                <a:gd name="T1" fmla="*/ 53 h 924"/>
                <a:gd name="T2" fmla="*/ 0 w 48"/>
                <a:gd name="T3" fmla="*/ 2 h 924"/>
                <a:gd name="T4" fmla="*/ 34 w 48"/>
                <a:gd name="T5" fmla="*/ 0 h 924"/>
                <a:gd name="T6" fmla="*/ 28 w 48"/>
                <a:gd name="T7" fmla="*/ 51 h 924"/>
                <a:gd name="T8" fmla="*/ 0 w 48"/>
                <a:gd name="T9" fmla="*/ 53 h 924"/>
                <a:gd name="T10" fmla="*/ 0 60000 65536"/>
                <a:gd name="T11" fmla="*/ 0 60000 65536"/>
                <a:gd name="T12" fmla="*/ 0 60000 65536"/>
                <a:gd name="T13" fmla="*/ 0 60000 65536"/>
                <a:gd name="T14" fmla="*/ 0 60000 65536"/>
                <a:gd name="T15" fmla="*/ 0 w 48"/>
                <a:gd name="T16" fmla="*/ 0 h 924"/>
                <a:gd name="T17" fmla="*/ 48 w 48"/>
                <a:gd name="T18" fmla="*/ 924 h 924"/>
              </a:gdLst>
              <a:ahLst/>
              <a:cxnLst>
                <a:cxn ang="T10">
                  <a:pos x="T0" y="T1"/>
                </a:cxn>
                <a:cxn ang="T11">
                  <a:pos x="T2" y="T3"/>
                </a:cxn>
                <a:cxn ang="T12">
                  <a:pos x="T4" y="T5"/>
                </a:cxn>
                <a:cxn ang="T13">
                  <a:pos x="T6" y="T7"/>
                </a:cxn>
                <a:cxn ang="T14">
                  <a:pos x="T8" y="T9"/>
                </a:cxn>
              </a:cxnLst>
              <a:rect l="T15" t="T16" r="T17" b="T18"/>
              <a:pathLst>
                <a:path w="48" h="924">
                  <a:moveTo>
                    <a:pt x="0" y="924"/>
                  </a:moveTo>
                  <a:lnTo>
                    <a:pt x="0" y="36"/>
                  </a:lnTo>
                  <a:lnTo>
                    <a:pt x="48" y="0"/>
                  </a:lnTo>
                  <a:lnTo>
                    <a:pt x="42" y="882"/>
                  </a:lnTo>
                  <a:lnTo>
                    <a:pt x="0" y="924"/>
                  </a:lnTo>
                  <a:close/>
                </a:path>
              </a:pathLst>
            </a:custGeom>
            <a:solidFill>
              <a:srgbClr val="808066"/>
            </a:solidFill>
            <a:ln w="9525">
              <a:solidFill>
                <a:srgbClr val="990000"/>
              </a:solidFill>
              <a:prstDash val="solid"/>
              <a:round/>
              <a:headEnd/>
              <a:tailEnd/>
            </a:ln>
          </p:spPr>
          <p:txBody>
            <a:bodyPr/>
            <a:lstStyle/>
            <a:p>
              <a:endParaRPr lang="lv-LV"/>
            </a:p>
          </p:txBody>
        </p:sp>
        <p:sp>
          <p:nvSpPr>
            <p:cNvPr id="24681" name="Freeform 111"/>
            <p:cNvSpPr>
              <a:spLocks/>
            </p:cNvSpPr>
            <p:nvPr/>
          </p:nvSpPr>
          <p:spPr bwMode="auto">
            <a:xfrm>
              <a:off x="3260" y="2308"/>
              <a:ext cx="126" cy="734"/>
            </a:xfrm>
            <a:custGeom>
              <a:avLst/>
              <a:gdLst>
                <a:gd name="T0" fmla="*/ 0 w 132"/>
                <a:gd name="T1" fmla="*/ 51 h 900"/>
                <a:gd name="T2" fmla="*/ 0 w 132"/>
                <a:gd name="T3" fmla="*/ 0 h 900"/>
                <a:gd name="T4" fmla="*/ 69 w 132"/>
                <a:gd name="T5" fmla="*/ 2 h 900"/>
                <a:gd name="T6" fmla="*/ 69 w 132"/>
                <a:gd name="T7" fmla="*/ 51 h 900"/>
                <a:gd name="T8" fmla="*/ 0 w 132"/>
                <a:gd name="T9" fmla="*/ 51 h 900"/>
                <a:gd name="T10" fmla="*/ 0 60000 65536"/>
                <a:gd name="T11" fmla="*/ 0 60000 65536"/>
                <a:gd name="T12" fmla="*/ 0 60000 65536"/>
                <a:gd name="T13" fmla="*/ 0 60000 65536"/>
                <a:gd name="T14" fmla="*/ 0 60000 65536"/>
                <a:gd name="T15" fmla="*/ 0 w 132"/>
                <a:gd name="T16" fmla="*/ 0 h 900"/>
                <a:gd name="T17" fmla="*/ 132 w 132"/>
                <a:gd name="T18" fmla="*/ 900 h 900"/>
              </a:gdLst>
              <a:ahLst/>
              <a:cxnLst>
                <a:cxn ang="T10">
                  <a:pos x="T0" y="T1"/>
                </a:cxn>
                <a:cxn ang="T11">
                  <a:pos x="T2" y="T3"/>
                </a:cxn>
                <a:cxn ang="T12">
                  <a:pos x="T4" y="T5"/>
                </a:cxn>
                <a:cxn ang="T13">
                  <a:pos x="T6" y="T7"/>
                </a:cxn>
                <a:cxn ang="T14">
                  <a:pos x="T8" y="T9"/>
                </a:cxn>
              </a:cxnLst>
              <a:rect l="T15" t="T16" r="T17" b="T18"/>
              <a:pathLst>
                <a:path w="132" h="900">
                  <a:moveTo>
                    <a:pt x="0" y="882"/>
                  </a:moveTo>
                  <a:lnTo>
                    <a:pt x="0" y="0"/>
                  </a:lnTo>
                  <a:lnTo>
                    <a:pt x="132" y="12"/>
                  </a:lnTo>
                  <a:lnTo>
                    <a:pt x="132" y="900"/>
                  </a:lnTo>
                  <a:lnTo>
                    <a:pt x="0" y="882"/>
                  </a:lnTo>
                  <a:close/>
                </a:path>
              </a:pathLst>
            </a:custGeom>
            <a:solidFill>
              <a:srgbClr val="FFFFCC"/>
            </a:solidFill>
            <a:ln w="9525">
              <a:solidFill>
                <a:srgbClr val="990000"/>
              </a:solidFill>
              <a:prstDash val="solid"/>
              <a:round/>
              <a:headEnd/>
              <a:tailEnd/>
            </a:ln>
          </p:spPr>
          <p:txBody>
            <a:bodyPr/>
            <a:lstStyle/>
            <a:p>
              <a:endParaRPr lang="lv-LV"/>
            </a:p>
          </p:txBody>
        </p:sp>
        <p:sp>
          <p:nvSpPr>
            <p:cNvPr id="24682" name="Freeform 112"/>
            <p:cNvSpPr>
              <a:spLocks/>
            </p:cNvSpPr>
            <p:nvPr/>
          </p:nvSpPr>
          <p:spPr bwMode="auto">
            <a:xfrm>
              <a:off x="3260" y="2279"/>
              <a:ext cx="173" cy="39"/>
            </a:xfrm>
            <a:custGeom>
              <a:avLst/>
              <a:gdLst>
                <a:gd name="T0" fmla="*/ 76 w 180"/>
                <a:gd name="T1" fmla="*/ 2 h 48"/>
                <a:gd name="T2" fmla="*/ 103 w 180"/>
                <a:gd name="T3" fmla="*/ 2 h 48"/>
                <a:gd name="T4" fmla="*/ 29 w 180"/>
                <a:gd name="T5" fmla="*/ 0 h 48"/>
                <a:gd name="T6" fmla="*/ 0 w 180"/>
                <a:gd name="T7" fmla="*/ 2 h 48"/>
                <a:gd name="T8" fmla="*/ 76 w 180"/>
                <a:gd name="T9" fmla="*/ 2 h 48"/>
                <a:gd name="T10" fmla="*/ 0 60000 65536"/>
                <a:gd name="T11" fmla="*/ 0 60000 65536"/>
                <a:gd name="T12" fmla="*/ 0 60000 65536"/>
                <a:gd name="T13" fmla="*/ 0 60000 65536"/>
                <a:gd name="T14" fmla="*/ 0 60000 65536"/>
                <a:gd name="T15" fmla="*/ 0 w 180"/>
                <a:gd name="T16" fmla="*/ 0 h 48"/>
                <a:gd name="T17" fmla="*/ 180 w 180"/>
                <a:gd name="T18" fmla="*/ 48 h 48"/>
              </a:gdLst>
              <a:ahLst/>
              <a:cxnLst>
                <a:cxn ang="T10">
                  <a:pos x="T0" y="T1"/>
                </a:cxn>
                <a:cxn ang="T11">
                  <a:pos x="T2" y="T3"/>
                </a:cxn>
                <a:cxn ang="T12">
                  <a:pos x="T4" y="T5"/>
                </a:cxn>
                <a:cxn ang="T13">
                  <a:pos x="T6" y="T7"/>
                </a:cxn>
                <a:cxn ang="T14">
                  <a:pos x="T8" y="T9"/>
                </a:cxn>
              </a:cxnLst>
              <a:rect l="T15" t="T16" r="T17" b="T18"/>
              <a:pathLst>
                <a:path w="180" h="48">
                  <a:moveTo>
                    <a:pt x="132" y="48"/>
                  </a:moveTo>
                  <a:lnTo>
                    <a:pt x="180" y="12"/>
                  </a:lnTo>
                  <a:lnTo>
                    <a:pt x="48" y="0"/>
                  </a:lnTo>
                  <a:lnTo>
                    <a:pt x="0" y="36"/>
                  </a:lnTo>
                  <a:lnTo>
                    <a:pt x="132" y="48"/>
                  </a:lnTo>
                  <a:close/>
                </a:path>
              </a:pathLst>
            </a:custGeom>
            <a:solidFill>
              <a:srgbClr val="BFBF99"/>
            </a:solidFill>
            <a:ln w="9525">
              <a:solidFill>
                <a:srgbClr val="990000"/>
              </a:solidFill>
              <a:prstDash val="solid"/>
              <a:round/>
              <a:headEnd/>
              <a:tailEnd/>
            </a:ln>
          </p:spPr>
          <p:txBody>
            <a:bodyPr/>
            <a:lstStyle/>
            <a:p>
              <a:endParaRPr lang="lv-LV"/>
            </a:p>
          </p:txBody>
        </p:sp>
        <p:sp>
          <p:nvSpPr>
            <p:cNvPr id="24683" name="Freeform 113"/>
            <p:cNvSpPr>
              <a:spLocks/>
            </p:cNvSpPr>
            <p:nvPr/>
          </p:nvSpPr>
          <p:spPr bwMode="auto">
            <a:xfrm>
              <a:off x="3697" y="2152"/>
              <a:ext cx="51" cy="925"/>
            </a:xfrm>
            <a:custGeom>
              <a:avLst/>
              <a:gdLst>
                <a:gd name="T0" fmla="*/ 0 w 54"/>
                <a:gd name="T1" fmla="*/ 66 h 1134"/>
                <a:gd name="T2" fmla="*/ 9 w 54"/>
                <a:gd name="T3" fmla="*/ 2 h 1134"/>
                <a:gd name="T4" fmla="*/ 25 w 54"/>
                <a:gd name="T5" fmla="*/ 0 h 1134"/>
                <a:gd name="T6" fmla="*/ 20 w 54"/>
                <a:gd name="T7" fmla="*/ 63 h 1134"/>
                <a:gd name="T8" fmla="*/ 0 w 54"/>
                <a:gd name="T9" fmla="*/ 66 h 1134"/>
                <a:gd name="T10" fmla="*/ 0 60000 65536"/>
                <a:gd name="T11" fmla="*/ 0 60000 65536"/>
                <a:gd name="T12" fmla="*/ 0 60000 65536"/>
                <a:gd name="T13" fmla="*/ 0 60000 65536"/>
                <a:gd name="T14" fmla="*/ 0 60000 65536"/>
                <a:gd name="T15" fmla="*/ 0 w 54"/>
                <a:gd name="T16" fmla="*/ 0 h 1134"/>
                <a:gd name="T17" fmla="*/ 54 w 54"/>
                <a:gd name="T18" fmla="*/ 1134 h 1134"/>
              </a:gdLst>
              <a:ahLst/>
              <a:cxnLst>
                <a:cxn ang="T10">
                  <a:pos x="T0" y="T1"/>
                </a:cxn>
                <a:cxn ang="T11">
                  <a:pos x="T2" y="T3"/>
                </a:cxn>
                <a:cxn ang="T12">
                  <a:pos x="T4" y="T5"/>
                </a:cxn>
                <a:cxn ang="T13">
                  <a:pos x="T6" y="T7"/>
                </a:cxn>
                <a:cxn ang="T14">
                  <a:pos x="T8" y="T9"/>
                </a:cxn>
              </a:cxnLst>
              <a:rect l="T15" t="T16" r="T17" b="T18"/>
              <a:pathLst>
                <a:path w="54" h="1134">
                  <a:moveTo>
                    <a:pt x="0" y="1134"/>
                  </a:moveTo>
                  <a:lnTo>
                    <a:pt x="12" y="36"/>
                  </a:lnTo>
                  <a:lnTo>
                    <a:pt x="54" y="0"/>
                  </a:lnTo>
                  <a:lnTo>
                    <a:pt x="42" y="1092"/>
                  </a:lnTo>
                  <a:lnTo>
                    <a:pt x="0" y="1134"/>
                  </a:lnTo>
                  <a:close/>
                </a:path>
              </a:pathLst>
            </a:custGeom>
            <a:solidFill>
              <a:srgbClr val="808066"/>
            </a:solidFill>
            <a:ln w="9525">
              <a:solidFill>
                <a:srgbClr val="990000"/>
              </a:solidFill>
              <a:prstDash val="solid"/>
              <a:round/>
              <a:headEnd/>
              <a:tailEnd/>
            </a:ln>
          </p:spPr>
          <p:txBody>
            <a:bodyPr/>
            <a:lstStyle/>
            <a:p>
              <a:endParaRPr lang="lv-LV"/>
            </a:p>
          </p:txBody>
        </p:sp>
        <p:sp>
          <p:nvSpPr>
            <p:cNvPr id="24684" name="Freeform 114"/>
            <p:cNvSpPr>
              <a:spLocks/>
            </p:cNvSpPr>
            <p:nvPr/>
          </p:nvSpPr>
          <p:spPr bwMode="auto">
            <a:xfrm>
              <a:off x="3570" y="2171"/>
              <a:ext cx="139" cy="906"/>
            </a:xfrm>
            <a:custGeom>
              <a:avLst/>
              <a:gdLst>
                <a:gd name="T0" fmla="*/ 0 w 144"/>
                <a:gd name="T1" fmla="*/ 64 h 1110"/>
                <a:gd name="T2" fmla="*/ 12 w 144"/>
                <a:gd name="T3" fmla="*/ 0 h 1110"/>
                <a:gd name="T4" fmla="*/ 88 w 144"/>
                <a:gd name="T5" fmla="*/ 2 h 1110"/>
                <a:gd name="T6" fmla="*/ 81 w 144"/>
                <a:gd name="T7" fmla="*/ 64 h 1110"/>
                <a:gd name="T8" fmla="*/ 0 w 144"/>
                <a:gd name="T9" fmla="*/ 64 h 1110"/>
                <a:gd name="T10" fmla="*/ 0 60000 65536"/>
                <a:gd name="T11" fmla="*/ 0 60000 65536"/>
                <a:gd name="T12" fmla="*/ 0 60000 65536"/>
                <a:gd name="T13" fmla="*/ 0 60000 65536"/>
                <a:gd name="T14" fmla="*/ 0 60000 65536"/>
                <a:gd name="T15" fmla="*/ 0 w 144"/>
                <a:gd name="T16" fmla="*/ 0 h 1110"/>
                <a:gd name="T17" fmla="*/ 144 w 144"/>
                <a:gd name="T18" fmla="*/ 1110 h 1110"/>
              </a:gdLst>
              <a:ahLst/>
              <a:cxnLst>
                <a:cxn ang="T10">
                  <a:pos x="T0" y="T1"/>
                </a:cxn>
                <a:cxn ang="T11">
                  <a:pos x="T2" y="T3"/>
                </a:cxn>
                <a:cxn ang="T12">
                  <a:pos x="T4" y="T5"/>
                </a:cxn>
                <a:cxn ang="T13">
                  <a:pos x="T6" y="T7"/>
                </a:cxn>
                <a:cxn ang="T14">
                  <a:pos x="T8" y="T9"/>
                </a:cxn>
              </a:cxnLst>
              <a:rect l="T15" t="T16" r="T17" b="T18"/>
              <a:pathLst>
                <a:path w="144" h="1110">
                  <a:moveTo>
                    <a:pt x="0" y="1092"/>
                  </a:moveTo>
                  <a:lnTo>
                    <a:pt x="12" y="0"/>
                  </a:lnTo>
                  <a:lnTo>
                    <a:pt x="144" y="12"/>
                  </a:lnTo>
                  <a:lnTo>
                    <a:pt x="132" y="1110"/>
                  </a:lnTo>
                  <a:lnTo>
                    <a:pt x="0" y="1092"/>
                  </a:lnTo>
                  <a:close/>
                </a:path>
              </a:pathLst>
            </a:custGeom>
            <a:solidFill>
              <a:srgbClr val="FFFFCC"/>
            </a:solidFill>
            <a:ln w="9525">
              <a:solidFill>
                <a:srgbClr val="990000"/>
              </a:solidFill>
              <a:prstDash val="solid"/>
              <a:round/>
              <a:headEnd/>
              <a:tailEnd/>
            </a:ln>
          </p:spPr>
          <p:txBody>
            <a:bodyPr/>
            <a:lstStyle/>
            <a:p>
              <a:endParaRPr lang="lv-LV"/>
            </a:p>
          </p:txBody>
        </p:sp>
        <p:sp>
          <p:nvSpPr>
            <p:cNvPr id="24685" name="Freeform 115"/>
            <p:cNvSpPr>
              <a:spLocks/>
            </p:cNvSpPr>
            <p:nvPr/>
          </p:nvSpPr>
          <p:spPr bwMode="auto">
            <a:xfrm>
              <a:off x="3582" y="2141"/>
              <a:ext cx="166" cy="40"/>
            </a:xfrm>
            <a:custGeom>
              <a:avLst/>
              <a:gdLst>
                <a:gd name="T0" fmla="*/ 68 w 174"/>
                <a:gd name="T1" fmla="*/ 4 h 48"/>
                <a:gd name="T2" fmla="*/ 90 w 174"/>
                <a:gd name="T3" fmla="*/ 3 h 48"/>
                <a:gd name="T4" fmla="*/ 23 w 174"/>
                <a:gd name="T5" fmla="*/ 0 h 48"/>
                <a:gd name="T6" fmla="*/ 0 w 174"/>
                <a:gd name="T7" fmla="*/ 3 h 48"/>
                <a:gd name="T8" fmla="*/ 68 w 174"/>
                <a:gd name="T9" fmla="*/ 4 h 48"/>
                <a:gd name="T10" fmla="*/ 0 60000 65536"/>
                <a:gd name="T11" fmla="*/ 0 60000 65536"/>
                <a:gd name="T12" fmla="*/ 0 60000 65536"/>
                <a:gd name="T13" fmla="*/ 0 60000 65536"/>
                <a:gd name="T14" fmla="*/ 0 60000 65536"/>
                <a:gd name="T15" fmla="*/ 0 w 174"/>
                <a:gd name="T16" fmla="*/ 0 h 48"/>
                <a:gd name="T17" fmla="*/ 174 w 174"/>
                <a:gd name="T18" fmla="*/ 48 h 48"/>
              </a:gdLst>
              <a:ahLst/>
              <a:cxnLst>
                <a:cxn ang="T10">
                  <a:pos x="T0" y="T1"/>
                </a:cxn>
                <a:cxn ang="T11">
                  <a:pos x="T2" y="T3"/>
                </a:cxn>
                <a:cxn ang="T12">
                  <a:pos x="T4" y="T5"/>
                </a:cxn>
                <a:cxn ang="T13">
                  <a:pos x="T6" y="T7"/>
                </a:cxn>
                <a:cxn ang="T14">
                  <a:pos x="T8" y="T9"/>
                </a:cxn>
              </a:cxnLst>
              <a:rect l="T15" t="T16" r="T17" b="T18"/>
              <a:pathLst>
                <a:path w="174" h="48">
                  <a:moveTo>
                    <a:pt x="132" y="48"/>
                  </a:moveTo>
                  <a:lnTo>
                    <a:pt x="174" y="12"/>
                  </a:lnTo>
                  <a:lnTo>
                    <a:pt x="42" y="0"/>
                  </a:lnTo>
                  <a:lnTo>
                    <a:pt x="0" y="36"/>
                  </a:lnTo>
                  <a:lnTo>
                    <a:pt x="132" y="48"/>
                  </a:lnTo>
                  <a:close/>
                </a:path>
              </a:pathLst>
            </a:custGeom>
            <a:solidFill>
              <a:srgbClr val="BFBF99"/>
            </a:solidFill>
            <a:ln w="9525">
              <a:solidFill>
                <a:srgbClr val="990000"/>
              </a:solidFill>
              <a:prstDash val="solid"/>
              <a:round/>
              <a:headEnd/>
              <a:tailEnd/>
            </a:ln>
          </p:spPr>
          <p:txBody>
            <a:bodyPr/>
            <a:lstStyle/>
            <a:p>
              <a:endParaRPr lang="lv-LV"/>
            </a:p>
          </p:txBody>
        </p:sp>
        <p:sp>
          <p:nvSpPr>
            <p:cNvPr id="24686" name="Freeform 116"/>
            <p:cNvSpPr>
              <a:spLocks/>
            </p:cNvSpPr>
            <p:nvPr/>
          </p:nvSpPr>
          <p:spPr bwMode="auto">
            <a:xfrm>
              <a:off x="4013" y="1946"/>
              <a:ext cx="69" cy="1165"/>
            </a:xfrm>
            <a:custGeom>
              <a:avLst/>
              <a:gdLst>
                <a:gd name="T0" fmla="*/ 0 w 72"/>
                <a:gd name="T1" fmla="*/ 82 h 1428"/>
                <a:gd name="T2" fmla="*/ 16 w 72"/>
                <a:gd name="T3" fmla="*/ 2 h 1428"/>
                <a:gd name="T4" fmla="*/ 39 w 72"/>
                <a:gd name="T5" fmla="*/ 0 h 1428"/>
                <a:gd name="T6" fmla="*/ 25 w 72"/>
                <a:gd name="T7" fmla="*/ 80 h 1428"/>
                <a:gd name="T8" fmla="*/ 0 w 72"/>
                <a:gd name="T9" fmla="*/ 82 h 1428"/>
                <a:gd name="T10" fmla="*/ 0 60000 65536"/>
                <a:gd name="T11" fmla="*/ 0 60000 65536"/>
                <a:gd name="T12" fmla="*/ 0 60000 65536"/>
                <a:gd name="T13" fmla="*/ 0 60000 65536"/>
                <a:gd name="T14" fmla="*/ 0 60000 65536"/>
                <a:gd name="T15" fmla="*/ 0 w 72"/>
                <a:gd name="T16" fmla="*/ 0 h 1428"/>
                <a:gd name="T17" fmla="*/ 72 w 72"/>
                <a:gd name="T18" fmla="*/ 1428 h 1428"/>
              </a:gdLst>
              <a:ahLst/>
              <a:cxnLst>
                <a:cxn ang="T10">
                  <a:pos x="T0" y="T1"/>
                </a:cxn>
                <a:cxn ang="T11">
                  <a:pos x="T2" y="T3"/>
                </a:cxn>
                <a:cxn ang="T12">
                  <a:pos x="T4" y="T5"/>
                </a:cxn>
                <a:cxn ang="T13">
                  <a:pos x="T6" y="T7"/>
                </a:cxn>
                <a:cxn ang="T14">
                  <a:pos x="T8" y="T9"/>
                </a:cxn>
              </a:cxnLst>
              <a:rect l="T15" t="T16" r="T17" b="T18"/>
              <a:pathLst>
                <a:path w="72" h="1428">
                  <a:moveTo>
                    <a:pt x="0" y="1428"/>
                  </a:moveTo>
                  <a:lnTo>
                    <a:pt x="30" y="30"/>
                  </a:lnTo>
                  <a:lnTo>
                    <a:pt x="72" y="0"/>
                  </a:lnTo>
                  <a:lnTo>
                    <a:pt x="42" y="1380"/>
                  </a:lnTo>
                  <a:lnTo>
                    <a:pt x="0" y="1428"/>
                  </a:lnTo>
                  <a:close/>
                </a:path>
              </a:pathLst>
            </a:custGeom>
            <a:solidFill>
              <a:srgbClr val="808066"/>
            </a:solidFill>
            <a:ln w="9525">
              <a:solidFill>
                <a:srgbClr val="990000"/>
              </a:solidFill>
              <a:prstDash val="solid"/>
              <a:round/>
              <a:headEnd/>
              <a:tailEnd/>
            </a:ln>
          </p:spPr>
          <p:txBody>
            <a:bodyPr/>
            <a:lstStyle/>
            <a:p>
              <a:endParaRPr lang="lv-LV"/>
            </a:p>
          </p:txBody>
        </p:sp>
        <p:sp>
          <p:nvSpPr>
            <p:cNvPr id="24687" name="Freeform 117"/>
            <p:cNvSpPr>
              <a:spLocks/>
            </p:cNvSpPr>
            <p:nvPr/>
          </p:nvSpPr>
          <p:spPr bwMode="auto">
            <a:xfrm>
              <a:off x="3887" y="1960"/>
              <a:ext cx="154" cy="1151"/>
            </a:xfrm>
            <a:custGeom>
              <a:avLst/>
              <a:gdLst>
                <a:gd name="T0" fmla="*/ 0 w 162"/>
                <a:gd name="T1" fmla="*/ 82 h 1410"/>
                <a:gd name="T2" fmla="*/ 10 w 162"/>
                <a:gd name="T3" fmla="*/ 0 h 1410"/>
                <a:gd name="T4" fmla="*/ 79 w 162"/>
                <a:gd name="T5" fmla="*/ 2 h 1410"/>
                <a:gd name="T6" fmla="*/ 64 w 162"/>
                <a:gd name="T7" fmla="*/ 82 h 1410"/>
                <a:gd name="T8" fmla="*/ 0 w 162"/>
                <a:gd name="T9" fmla="*/ 82 h 1410"/>
                <a:gd name="T10" fmla="*/ 0 60000 65536"/>
                <a:gd name="T11" fmla="*/ 0 60000 65536"/>
                <a:gd name="T12" fmla="*/ 0 60000 65536"/>
                <a:gd name="T13" fmla="*/ 0 60000 65536"/>
                <a:gd name="T14" fmla="*/ 0 60000 65536"/>
                <a:gd name="T15" fmla="*/ 0 w 162"/>
                <a:gd name="T16" fmla="*/ 0 h 1410"/>
                <a:gd name="T17" fmla="*/ 162 w 162"/>
                <a:gd name="T18" fmla="*/ 1410 h 1410"/>
              </a:gdLst>
              <a:ahLst/>
              <a:cxnLst>
                <a:cxn ang="T10">
                  <a:pos x="T0" y="T1"/>
                </a:cxn>
                <a:cxn ang="T11">
                  <a:pos x="T2" y="T3"/>
                </a:cxn>
                <a:cxn ang="T12">
                  <a:pos x="T4" y="T5"/>
                </a:cxn>
                <a:cxn ang="T13">
                  <a:pos x="T6" y="T7"/>
                </a:cxn>
                <a:cxn ang="T14">
                  <a:pos x="T8" y="T9"/>
                </a:cxn>
              </a:cxnLst>
              <a:rect l="T15" t="T16" r="T17" b="T18"/>
              <a:pathLst>
                <a:path w="162" h="1410">
                  <a:moveTo>
                    <a:pt x="0" y="1392"/>
                  </a:moveTo>
                  <a:lnTo>
                    <a:pt x="24" y="0"/>
                  </a:lnTo>
                  <a:lnTo>
                    <a:pt x="162" y="12"/>
                  </a:lnTo>
                  <a:lnTo>
                    <a:pt x="132" y="1410"/>
                  </a:lnTo>
                  <a:lnTo>
                    <a:pt x="0" y="1392"/>
                  </a:lnTo>
                  <a:close/>
                </a:path>
              </a:pathLst>
            </a:custGeom>
            <a:solidFill>
              <a:srgbClr val="FFFFCC"/>
            </a:solidFill>
            <a:ln w="9525">
              <a:solidFill>
                <a:srgbClr val="990000"/>
              </a:solidFill>
              <a:prstDash val="solid"/>
              <a:round/>
              <a:headEnd/>
              <a:tailEnd/>
            </a:ln>
          </p:spPr>
          <p:txBody>
            <a:bodyPr/>
            <a:lstStyle/>
            <a:p>
              <a:endParaRPr lang="lv-LV"/>
            </a:p>
          </p:txBody>
        </p:sp>
        <p:sp>
          <p:nvSpPr>
            <p:cNvPr id="24688" name="Freeform 118"/>
            <p:cNvSpPr>
              <a:spLocks/>
            </p:cNvSpPr>
            <p:nvPr/>
          </p:nvSpPr>
          <p:spPr bwMode="auto">
            <a:xfrm>
              <a:off x="3910" y="1937"/>
              <a:ext cx="172" cy="34"/>
            </a:xfrm>
            <a:custGeom>
              <a:avLst/>
              <a:gdLst>
                <a:gd name="T0" fmla="*/ 73 w 180"/>
                <a:gd name="T1" fmla="*/ 2 h 42"/>
                <a:gd name="T2" fmla="*/ 95 w 180"/>
                <a:gd name="T3" fmla="*/ 2 h 42"/>
                <a:gd name="T4" fmla="*/ 23 w 180"/>
                <a:gd name="T5" fmla="*/ 0 h 42"/>
                <a:gd name="T6" fmla="*/ 0 w 180"/>
                <a:gd name="T7" fmla="*/ 2 h 42"/>
                <a:gd name="T8" fmla="*/ 73 w 180"/>
                <a:gd name="T9" fmla="*/ 2 h 42"/>
                <a:gd name="T10" fmla="*/ 0 60000 65536"/>
                <a:gd name="T11" fmla="*/ 0 60000 65536"/>
                <a:gd name="T12" fmla="*/ 0 60000 65536"/>
                <a:gd name="T13" fmla="*/ 0 60000 65536"/>
                <a:gd name="T14" fmla="*/ 0 60000 65536"/>
                <a:gd name="T15" fmla="*/ 0 w 180"/>
                <a:gd name="T16" fmla="*/ 0 h 42"/>
                <a:gd name="T17" fmla="*/ 180 w 180"/>
                <a:gd name="T18" fmla="*/ 42 h 42"/>
              </a:gdLst>
              <a:ahLst/>
              <a:cxnLst>
                <a:cxn ang="T10">
                  <a:pos x="T0" y="T1"/>
                </a:cxn>
                <a:cxn ang="T11">
                  <a:pos x="T2" y="T3"/>
                </a:cxn>
                <a:cxn ang="T12">
                  <a:pos x="T4" y="T5"/>
                </a:cxn>
                <a:cxn ang="T13">
                  <a:pos x="T6" y="T7"/>
                </a:cxn>
                <a:cxn ang="T14">
                  <a:pos x="T8" y="T9"/>
                </a:cxn>
              </a:cxnLst>
              <a:rect l="T15" t="T16" r="T17" b="T18"/>
              <a:pathLst>
                <a:path w="180" h="42">
                  <a:moveTo>
                    <a:pt x="138" y="42"/>
                  </a:moveTo>
                  <a:lnTo>
                    <a:pt x="180" y="12"/>
                  </a:lnTo>
                  <a:lnTo>
                    <a:pt x="42" y="0"/>
                  </a:lnTo>
                  <a:lnTo>
                    <a:pt x="0" y="30"/>
                  </a:lnTo>
                  <a:lnTo>
                    <a:pt x="138" y="42"/>
                  </a:lnTo>
                  <a:close/>
                </a:path>
              </a:pathLst>
            </a:custGeom>
            <a:solidFill>
              <a:srgbClr val="BFBF99"/>
            </a:solidFill>
            <a:ln w="9525">
              <a:solidFill>
                <a:srgbClr val="990000"/>
              </a:solidFill>
              <a:prstDash val="solid"/>
              <a:round/>
              <a:headEnd/>
              <a:tailEnd/>
            </a:ln>
          </p:spPr>
          <p:txBody>
            <a:bodyPr/>
            <a:lstStyle/>
            <a:p>
              <a:endParaRPr lang="lv-LV"/>
            </a:p>
          </p:txBody>
        </p:sp>
        <p:sp>
          <p:nvSpPr>
            <p:cNvPr id="24689" name="Freeform 119"/>
            <p:cNvSpPr>
              <a:spLocks/>
            </p:cNvSpPr>
            <p:nvPr/>
          </p:nvSpPr>
          <p:spPr bwMode="auto">
            <a:xfrm>
              <a:off x="4340" y="1858"/>
              <a:ext cx="81" cy="1287"/>
            </a:xfrm>
            <a:custGeom>
              <a:avLst/>
              <a:gdLst>
                <a:gd name="T0" fmla="*/ 0 w 84"/>
                <a:gd name="T1" fmla="*/ 91 h 1578"/>
                <a:gd name="T2" fmla="*/ 31 w 84"/>
                <a:gd name="T3" fmla="*/ 2 h 1578"/>
                <a:gd name="T4" fmla="*/ 51 w 84"/>
                <a:gd name="T5" fmla="*/ 0 h 1578"/>
                <a:gd name="T6" fmla="*/ 22 w 84"/>
                <a:gd name="T7" fmla="*/ 88 h 1578"/>
                <a:gd name="T8" fmla="*/ 0 w 84"/>
                <a:gd name="T9" fmla="*/ 91 h 1578"/>
                <a:gd name="T10" fmla="*/ 0 60000 65536"/>
                <a:gd name="T11" fmla="*/ 0 60000 65536"/>
                <a:gd name="T12" fmla="*/ 0 60000 65536"/>
                <a:gd name="T13" fmla="*/ 0 60000 65536"/>
                <a:gd name="T14" fmla="*/ 0 60000 65536"/>
                <a:gd name="T15" fmla="*/ 0 w 84"/>
                <a:gd name="T16" fmla="*/ 0 h 1578"/>
                <a:gd name="T17" fmla="*/ 84 w 84"/>
                <a:gd name="T18" fmla="*/ 1578 h 1578"/>
              </a:gdLst>
              <a:ahLst/>
              <a:cxnLst>
                <a:cxn ang="T10">
                  <a:pos x="T0" y="T1"/>
                </a:cxn>
                <a:cxn ang="T11">
                  <a:pos x="T2" y="T3"/>
                </a:cxn>
                <a:cxn ang="T12">
                  <a:pos x="T4" y="T5"/>
                </a:cxn>
                <a:cxn ang="T13">
                  <a:pos x="T6" y="T7"/>
                </a:cxn>
                <a:cxn ang="T14">
                  <a:pos x="T8" y="T9"/>
                </a:cxn>
              </a:cxnLst>
              <a:rect l="T15" t="T16" r="T17" b="T18"/>
              <a:pathLst>
                <a:path w="84" h="1578">
                  <a:moveTo>
                    <a:pt x="0" y="1578"/>
                  </a:moveTo>
                  <a:lnTo>
                    <a:pt x="48" y="36"/>
                  </a:lnTo>
                  <a:lnTo>
                    <a:pt x="84" y="0"/>
                  </a:lnTo>
                  <a:lnTo>
                    <a:pt x="36" y="1530"/>
                  </a:lnTo>
                  <a:lnTo>
                    <a:pt x="0" y="1578"/>
                  </a:lnTo>
                  <a:close/>
                </a:path>
              </a:pathLst>
            </a:custGeom>
            <a:solidFill>
              <a:srgbClr val="808066"/>
            </a:solidFill>
            <a:ln w="9525">
              <a:solidFill>
                <a:srgbClr val="990000"/>
              </a:solidFill>
              <a:prstDash val="solid"/>
              <a:round/>
              <a:headEnd/>
              <a:tailEnd/>
            </a:ln>
          </p:spPr>
          <p:txBody>
            <a:bodyPr/>
            <a:lstStyle/>
            <a:p>
              <a:endParaRPr lang="lv-LV"/>
            </a:p>
          </p:txBody>
        </p:sp>
        <p:sp>
          <p:nvSpPr>
            <p:cNvPr id="24690" name="Freeform 120"/>
            <p:cNvSpPr>
              <a:spLocks/>
            </p:cNvSpPr>
            <p:nvPr/>
          </p:nvSpPr>
          <p:spPr bwMode="auto">
            <a:xfrm>
              <a:off x="4208" y="1877"/>
              <a:ext cx="178" cy="1268"/>
            </a:xfrm>
            <a:custGeom>
              <a:avLst/>
              <a:gdLst>
                <a:gd name="T0" fmla="*/ 0 w 186"/>
                <a:gd name="T1" fmla="*/ 89 h 1554"/>
                <a:gd name="T2" fmla="*/ 24 w 186"/>
                <a:gd name="T3" fmla="*/ 0 h 1554"/>
                <a:gd name="T4" fmla="*/ 100 w 186"/>
                <a:gd name="T5" fmla="*/ 2 h 1554"/>
                <a:gd name="T6" fmla="*/ 75 w 186"/>
                <a:gd name="T7" fmla="*/ 90 h 1554"/>
                <a:gd name="T8" fmla="*/ 0 w 186"/>
                <a:gd name="T9" fmla="*/ 89 h 1554"/>
                <a:gd name="T10" fmla="*/ 0 60000 65536"/>
                <a:gd name="T11" fmla="*/ 0 60000 65536"/>
                <a:gd name="T12" fmla="*/ 0 60000 65536"/>
                <a:gd name="T13" fmla="*/ 0 60000 65536"/>
                <a:gd name="T14" fmla="*/ 0 60000 65536"/>
                <a:gd name="T15" fmla="*/ 0 w 186"/>
                <a:gd name="T16" fmla="*/ 0 h 1554"/>
                <a:gd name="T17" fmla="*/ 186 w 186"/>
                <a:gd name="T18" fmla="*/ 1554 h 1554"/>
              </a:gdLst>
              <a:ahLst/>
              <a:cxnLst>
                <a:cxn ang="T10">
                  <a:pos x="T0" y="T1"/>
                </a:cxn>
                <a:cxn ang="T11">
                  <a:pos x="T2" y="T3"/>
                </a:cxn>
                <a:cxn ang="T12">
                  <a:pos x="T4" y="T5"/>
                </a:cxn>
                <a:cxn ang="T13">
                  <a:pos x="T6" y="T7"/>
                </a:cxn>
                <a:cxn ang="T14">
                  <a:pos x="T8" y="T9"/>
                </a:cxn>
              </a:cxnLst>
              <a:rect l="T15" t="T16" r="T17" b="T18"/>
              <a:pathLst>
                <a:path w="186" h="1554">
                  <a:moveTo>
                    <a:pt x="0" y="1536"/>
                  </a:moveTo>
                  <a:lnTo>
                    <a:pt x="42" y="0"/>
                  </a:lnTo>
                  <a:lnTo>
                    <a:pt x="186" y="12"/>
                  </a:lnTo>
                  <a:lnTo>
                    <a:pt x="138" y="1554"/>
                  </a:lnTo>
                  <a:lnTo>
                    <a:pt x="0" y="1536"/>
                  </a:lnTo>
                  <a:close/>
                </a:path>
              </a:pathLst>
            </a:custGeom>
            <a:solidFill>
              <a:srgbClr val="FFFFCC"/>
            </a:solidFill>
            <a:ln w="9525">
              <a:solidFill>
                <a:srgbClr val="990000"/>
              </a:solidFill>
              <a:prstDash val="solid"/>
              <a:round/>
              <a:headEnd/>
              <a:tailEnd/>
            </a:ln>
          </p:spPr>
          <p:txBody>
            <a:bodyPr/>
            <a:lstStyle/>
            <a:p>
              <a:endParaRPr lang="lv-LV"/>
            </a:p>
          </p:txBody>
        </p:sp>
        <p:sp>
          <p:nvSpPr>
            <p:cNvPr id="24691" name="Freeform 121"/>
            <p:cNvSpPr>
              <a:spLocks/>
            </p:cNvSpPr>
            <p:nvPr/>
          </p:nvSpPr>
          <p:spPr bwMode="auto">
            <a:xfrm>
              <a:off x="4249" y="1853"/>
              <a:ext cx="172" cy="35"/>
            </a:xfrm>
            <a:custGeom>
              <a:avLst/>
              <a:gdLst>
                <a:gd name="T0" fmla="*/ 76 w 180"/>
                <a:gd name="T1" fmla="*/ 3 h 42"/>
                <a:gd name="T2" fmla="*/ 95 w 180"/>
                <a:gd name="T3" fmla="*/ 2 h 42"/>
                <a:gd name="T4" fmla="*/ 20 w 180"/>
                <a:gd name="T5" fmla="*/ 0 h 42"/>
                <a:gd name="T6" fmla="*/ 0 w 180"/>
                <a:gd name="T7" fmla="*/ 2 h 42"/>
                <a:gd name="T8" fmla="*/ 76 w 180"/>
                <a:gd name="T9" fmla="*/ 3 h 42"/>
                <a:gd name="T10" fmla="*/ 0 60000 65536"/>
                <a:gd name="T11" fmla="*/ 0 60000 65536"/>
                <a:gd name="T12" fmla="*/ 0 60000 65536"/>
                <a:gd name="T13" fmla="*/ 0 60000 65536"/>
                <a:gd name="T14" fmla="*/ 0 60000 65536"/>
                <a:gd name="T15" fmla="*/ 0 w 180"/>
                <a:gd name="T16" fmla="*/ 0 h 42"/>
                <a:gd name="T17" fmla="*/ 180 w 180"/>
                <a:gd name="T18" fmla="*/ 42 h 42"/>
              </a:gdLst>
              <a:ahLst/>
              <a:cxnLst>
                <a:cxn ang="T10">
                  <a:pos x="T0" y="T1"/>
                </a:cxn>
                <a:cxn ang="T11">
                  <a:pos x="T2" y="T3"/>
                </a:cxn>
                <a:cxn ang="T12">
                  <a:pos x="T4" y="T5"/>
                </a:cxn>
                <a:cxn ang="T13">
                  <a:pos x="T6" y="T7"/>
                </a:cxn>
                <a:cxn ang="T14">
                  <a:pos x="T8" y="T9"/>
                </a:cxn>
              </a:cxnLst>
              <a:rect l="T15" t="T16" r="T17" b="T18"/>
              <a:pathLst>
                <a:path w="180" h="42">
                  <a:moveTo>
                    <a:pt x="144" y="42"/>
                  </a:moveTo>
                  <a:lnTo>
                    <a:pt x="180" y="6"/>
                  </a:lnTo>
                  <a:lnTo>
                    <a:pt x="36" y="0"/>
                  </a:lnTo>
                  <a:lnTo>
                    <a:pt x="0" y="30"/>
                  </a:lnTo>
                  <a:lnTo>
                    <a:pt x="144" y="42"/>
                  </a:lnTo>
                  <a:close/>
                </a:path>
              </a:pathLst>
            </a:custGeom>
            <a:solidFill>
              <a:srgbClr val="BFBF99"/>
            </a:solidFill>
            <a:ln w="9525">
              <a:solidFill>
                <a:srgbClr val="990000"/>
              </a:solidFill>
              <a:prstDash val="solid"/>
              <a:round/>
              <a:headEnd/>
              <a:tailEnd/>
            </a:ln>
          </p:spPr>
          <p:txBody>
            <a:bodyPr/>
            <a:lstStyle/>
            <a:p>
              <a:endParaRPr lang="lv-LV"/>
            </a:p>
          </p:txBody>
        </p:sp>
        <p:sp>
          <p:nvSpPr>
            <p:cNvPr id="24692" name="Freeform 122"/>
            <p:cNvSpPr>
              <a:spLocks/>
            </p:cNvSpPr>
            <p:nvPr/>
          </p:nvSpPr>
          <p:spPr bwMode="auto">
            <a:xfrm>
              <a:off x="2043" y="2588"/>
              <a:ext cx="74" cy="415"/>
            </a:xfrm>
            <a:custGeom>
              <a:avLst/>
              <a:gdLst>
                <a:gd name="T0" fmla="*/ 9 w 78"/>
                <a:gd name="T1" fmla="*/ 28 h 510"/>
                <a:gd name="T2" fmla="*/ 0 w 78"/>
                <a:gd name="T3" fmla="*/ 2 h 510"/>
                <a:gd name="T4" fmla="*/ 28 w 78"/>
                <a:gd name="T5" fmla="*/ 0 h 510"/>
                <a:gd name="T6" fmla="*/ 38 w 78"/>
                <a:gd name="T7" fmla="*/ 26 h 510"/>
                <a:gd name="T8" fmla="*/ 9 w 78"/>
                <a:gd name="T9" fmla="*/ 28 h 510"/>
                <a:gd name="T10" fmla="*/ 0 60000 65536"/>
                <a:gd name="T11" fmla="*/ 0 60000 65536"/>
                <a:gd name="T12" fmla="*/ 0 60000 65536"/>
                <a:gd name="T13" fmla="*/ 0 60000 65536"/>
                <a:gd name="T14" fmla="*/ 0 60000 65536"/>
                <a:gd name="T15" fmla="*/ 0 w 78"/>
                <a:gd name="T16" fmla="*/ 0 h 510"/>
                <a:gd name="T17" fmla="*/ 78 w 78"/>
                <a:gd name="T18" fmla="*/ 510 h 510"/>
              </a:gdLst>
              <a:ahLst/>
              <a:cxnLst>
                <a:cxn ang="T10">
                  <a:pos x="T0" y="T1"/>
                </a:cxn>
                <a:cxn ang="T11">
                  <a:pos x="T2" y="T3"/>
                </a:cxn>
                <a:cxn ang="T12">
                  <a:pos x="T4" y="T5"/>
                </a:cxn>
                <a:cxn ang="T13">
                  <a:pos x="T6" y="T7"/>
                </a:cxn>
                <a:cxn ang="T14">
                  <a:pos x="T8" y="T9"/>
                </a:cxn>
              </a:cxnLst>
              <a:rect l="T15" t="T16" r="T17" b="T18"/>
              <a:pathLst>
                <a:path w="78" h="510">
                  <a:moveTo>
                    <a:pt x="18" y="510"/>
                  </a:moveTo>
                  <a:lnTo>
                    <a:pt x="0" y="36"/>
                  </a:lnTo>
                  <a:lnTo>
                    <a:pt x="60" y="0"/>
                  </a:lnTo>
                  <a:lnTo>
                    <a:pt x="78" y="468"/>
                  </a:lnTo>
                  <a:lnTo>
                    <a:pt x="18" y="510"/>
                  </a:lnTo>
                  <a:close/>
                </a:path>
              </a:pathLst>
            </a:custGeom>
            <a:solidFill>
              <a:srgbClr val="4D1A33"/>
            </a:solidFill>
            <a:ln w="9525">
              <a:solidFill>
                <a:srgbClr val="990000"/>
              </a:solidFill>
              <a:prstDash val="solid"/>
              <a:round/>
              <a:headEnd/>
              <a:tailEnd/>
            </a:ln>
          </p:spPr>
          <p:txBody>
            <a:bodyPr/>
            <a:lstStyle/>
            <a:p>
              <a:endParaRPr lang="lv-LV"/>
            </a:p>
          </p:txBody>
        </p:sp>
        <p:sp>
          <p:nvSpPr>
            <p:cNvPr id="24693" name="Freeform 123"/>
            <p:cNvSpPr>
              <a:spLocks/>
            </p:cNvSpPr>
            <p:nvPr/>
          </p:nvSpPr>
          <p:spPr bwMode="auto">
            <a:xfrm>
              <a:off x="1927" y="2607"/>
              <a:ext cx="132" cy="396"/>
            </a:xfrm>
            <a:custGeom>
              <a:avLst/>
              <a:gdLst>
                <a:gd name="T0" fmla="*/ 11 w 138"/>
                <a:gd name="T1" fmla="*/ 27 h 486"/>
                <a:gd name="T2" fmla="*/ 0 w 138"/>
                <a:gd name="T3" fmla="*/ 0 h 486"/>
                <a:gd name="T4" fmla="*/ 65 w 138"/>
                <a:gd name="T5" fmla="*/ 2 h 486"/>
                <a:gd name="T6" fmla="*/ 74 w 138"/>
                <a:gd name="T7" fmla="*/ 28 h 486"/>
                <a:gd name="T8" fmla="*/ 11 w 138"/>
                <a:gd name="T9" fmla="*/ 27 h 486"/>
                <a:gd name="T10" fmla="*/ 0 60000 65536"/>
                <a:gd name="T11" fmla="*/ 0 60000 65536"/>
                <a:gd name="T12" fmla="*/ 0 60000 65536"/>
                <a:gd name="T13" fmla="*/ 0 60000 65536"/>
                <a:gd name="T14" fmla="*/ 0 60000 65536"/>
                <a:gd name="T15" fmla="*/ 0 w 138"/>
                <a:gd name="T16" fmla="*/ 0 h 486"/>
                <a:gd name="T17" fmla="*/ 138 w 138"/>
                <a:gd name="T18" fmla="*/ 486 h 486"/>
              </a:gdLst>
              <a:ahLst/>
              <a:cxnLst>
                <a:cxn ang="T10">
                  <a:pos x="T0" y="T1"/>
                </a:cxn>
                <a:cxn ang="T11">
                  <a:pos x="T2" y="T3"/>
                </a:cxn>
                <a:cxn ang="T12">
                  <a:pos x="T4" y="T5"/>
                </a:cxn>
                <a:cxn ang="T13">
                  <a:pos x="T6" y="T7"/>
                </a:cxn>
                <a:cxn ang="T14">
                  <a:pos x="T8" y="T9"/>
                </a:cxn>
              </a:cxnLst>
              <a:rect l="T15" t="T16" r="T17" b="T18"/>
              <a:pathLst>
                <a:path w="138" h="486">
                  <a:moveTo>
                    <a:pt x="12" y="468"/>
                  </a:moveTo>
                  <a:lnTo>
                    <a:pt x="0" y="0"/>
                  </a:lnTo>
                  <a:lnTo>
                    <a:pt x="120" y="12"/>
                  </a:lnTo>
                  <a:lnTo>
                    <a:pt x="138" y="486"/>
                  </a:lnTo>
                  <a:lnTo>
                    <a:pt x="12" y="468"/>
                  </a:lnTo>
                  <a:close/>
                </a:path>
              </a:pathLst>
            </a:custGeom>
            <a:solidFill>
              <a:srgbClr val="993366"/>
            </a:solidFill>
            <a:ln w="9525">
              <a:solidFill>
                <a:srgbClr val="990000"/>
              </a:solidFill>
              <a:prstDash val="solid"/>
              <a:round/>
              <a:headEnd/>
              <a:tailEnd/>
            </a:ln>
          </p:spPr>
          <p:txBody>
            <a:bodyPr/>
            <a:lstStyle/>
            <a:p>
              <a:endParaRPr lang="lv-LV"/>
            </a:p>
          </p:txBody>
        </p:sp>
        <p:sp>
          <p:nvSpPr>
            <p:cNvPr id="24694" name="Freeform 124"/>
            <p:cNvSpPr>
              <a:spLocks/>
            </p:cNvSpPr>
            <p:nvPr/>
          </p:nvSpPr>
          <p:spPr bwMode="auto">
            <a:xfrm>
              <a:off x="1927" y="2577"/>
              <a:ext cx="174" cy="39"/>
            </a:xfrm>
            <a:custGeom>
              <a:avLst/>
              <a:gdLst>
                <a:gd name="T0" fmla="*/ 74 w 180"/>
                <a:gd name="T1" fmla="*/ 2 h 48"/>
                <a:gd name="T2" fmla="*/ 112 w 180"/>
                <a:gd name="T3" fmla="*/ 2 h 48"/>
                <a:gd name="T4" fmla="*/ 38 w 180"/>
                <a:gd name="T5" fmla="*/ 0 h 48"/>
                <a:gd name="T6" fmla="*/ 0 w 180"/>
                <a:gd name="T7" fmla="*/ 2 h 48"/>
                <a:gd name="T8" fmla="*/ 74 w 180"/>
                <a:gd name="T9" fmla="*/ 2 h 48"/>
                <a:gd name="T10" fmla="*/ 0 60000 65536"/>
                <a:gd name="T11" fmla="*/ 0 60000 65536"/>
                <a:gd name="T12" fmla="*/ 0 60000 65536"/>
                <a:gd name="T13" fmla="*/ 0 60000 65536"/>
                <a:gd name="T14" fmla="*/ 0 60000 65536"/>
                <a:gd name="T15" fmla="*/ 0 w 180"/>
                <a:gd name="T16" fmla="*/ 0 h 48"/>
                <a:gd name="T17" fmla="*/ 180 w 180"/>
                <a:gd name="T18" fmla="*/ 48 h 48"/>
              </a:gdLst>
              <a:ahLst/>
              <a:cxnLst>
                <a:cxn ang="T10">
                  <a:pos x="T0" y="T1"/>
                </a:cxn>
                <a:cxn ang="T11">
                  <a:pos x="T2" y="T3"/>
                </a:cxn>
                <a:cxn ang="T12">
                  <a:pos x="T4" y="T5"/>
                </a:cxn>
                <a:cxn ang="T13">
                  <a:pos x="T6" y="T7"/>
                </a:cxn>
                <a:cxn ang="T14">
                  <a:pos x="T8" y="T9"/>
                </a:cxn>
              </a:cxnLst>
              <a:rect l="T15" t="T16" r="T17" b="T18"/>
              <a:pathLst>
                <a:path w="180" h="48">
                  <a:moveTo>
                    <a:pt x="120" y="48"/>
                  </a:moveTo>
                  <a:lnTo>
                    <a:pt x="180" y="12"/>
                  </a:lnTo>
                  <a:lnTo>
                    <a:pt x="60" y="0"/>
                  </a:lnTo>
                  <a:lnTo>
                    <a:pt x="0" y="36"/>
                  </a:lnTo>
                  <a:lnTo>
                    <a:pt x="120" y="48"/>
                  </a:lnTo>
                  <a:close/>
                </a:path>
              </a:pathLst>
            </a:custGeom>
            <a:solidFill>
              <a:srgbClr val="73264D"/>
            </a:solidFill>
            <a:ln w="9525">
              <a:solidFill>
                <a:srgbClr val="990000"/>
              </a:solidFill>
              <a:prstDash val="solid"/>
              <a:round/>
              <a:headEnd/>
              <a:tailEnd/>
            </a:ln>
          </p:spPr>
          <p:txBody>
            <a:bodyPr/>
            <a:lstStyle/>
            <a:p>
              <a:endParaRPr lang="lv-LV"/>
            </a:p>
          </p:txBody>
        </p:sp>
        <p:sp>
          <p:nvSpPr>
            <p:cNvPr id="24695" name="Freeform 125"/>
            <p:cNvSpPr>
              <a:spLocks/>
            </p:cNvSpPr>
            <p:nvPr/>
          </p:nvSpPr>
          <p:spPr bwMode="auto">
            <a:xfrm>
              <a:off x="2342" y="2567"/>
              <a:ext cx="62" cy="466"/>
            </a:xfrm>
            <a:custGeom>
              <a:avLst/>
              <a:gdLst>
                <a:gd name="T0" fmla="*/ 8 w 66"/>
                <a:gd name="T1" fmla="*/ 34 h 570"/>
                <a:gd name="T2" fmla="*/ 0 w 66"/>
                <a:gd name="T3" fmla="*/ 2 h 570"/>
                <a:gd name="T4" fmla="*/ 25 w 66"/>
                <a:gd name="T5" fmla="*/ 0 h 570"/>
                <a:gd name="T6" fmla="*/ 27 w 66"/>
                <a:gd name="T7" fmla="*/ 31 h 570"/>
                <a:gd name="T8" fmla="*/ 8 w 66"/>
                <a:gd name="T9" fmla="*/ 34 h 570"/>
                <a:gd name="T10" fmla="*/ 0 60000 65536"/>
                <a:gd name="T11" fmla="*/ 0 60000 65536"/>
                <a:gd name="T12" fmla="*/ 0 60000 65536"/>
                <a:gd name="T13" fmla="*/ 0 60000 65536"/>
                <a:gd name="T14" fmla="*/ 0 60000 65536"/>
                <a:gd name="T15" fmla="*/ 0 w 66"/>
                <a:gd name="T16" fmla="*/ 0 h 570"/>
                <a:gd name="T17" fmla="*/ 66 w 66"/>
                <a:gd name="T18" fmla="*/ 570 h 570"/>
              </a:gdLst>
              <a:ahLst/>
              <a:cxnLst>
                <a:cxn ang="T10">
                  <a:pos x="T0" y="T1"/>
                </a:cxn>
                <a:cxn ang="T11">
                  <a:pos x="T2" y="T3"/>
                </a:cxn>
                <a:cxn ang="T12">
                  <a:pos x="T4" y="T5"/>
                </a:cxn>
                <a:cxn ang="T13">
                  <a:pos x="T6" y="T7"/>
                </a:cxn>
                <a:cxn ang="T14">
                  <a:pos x="T8" y="T9"/>
                </a:cxn>
              </a:cxnLst>
              <a:rect l="T15" t="T16" r="T17" b="T18"/>
              <a:pathLst>
                <a:path w="66" h="570">
                  <a:moveTo>
                    <a:pt x="12" y="570"/>
                  </a:moveTo>
                  <a:lnTo>
                    <a:pt x="0" y="36"/>
                  </a:lnTo>
                  <a:lnTo>
                    <a:pt x="60" y="0"/>
                  </a:lnTo>
                  <a:lnTo>
                    <a:pt x="66" y="528"/>
                  </a:lnTo>
                  <a:lnTo>
                    <a:pt x="12" y="570"/>
                  </a:lnTo>
                  <a:close/>
                </a:path>
              </a:pathLst>
            </a:custGeom>
            <a:solidFill>
              <a:srgbClr val="4D1A33"/>
            </a:solidFill>
            <a:ln w="9525">
              <a:solidFill>
                <a:srgbClr val="990000"/>
              </a:solidFill>
              <a:prstDash val="solid"/>
              <a:round/>
              <a:headEnd/>
              <a:tailEnd/>
            </a:ln>
          </p:spPr>
          <p:txBody>
            <a:bodyPr/>
            <a:lstStyle/>
            <a:p>
              <a:endParaRPr lang="lv-LV"/>
            </a:p>
          </p:txBody>
        </p:sp>
        <p:sp>
          <p:nvSpPr>
            <p:cNvPr id="24696" name="Freeform 126"/>
            <p:cNvSpPr>
              <a:spLocks/>
            </p:cNvSpPr>
            <p:nvPr/>
          </p:nvSpPr>
          <p:spPr bwMode="auto">
            <a:xfrm>
              <a:off x="2221" y="2588"/>
              <a:ext cx="132" cy="445"/>
            </a:xfrm>
            <a:custGeom>
              <a:avLst/>
              <a:gdLst>
                <a:gd name="T0" fmla="*/ 11 w 138"/>
                <a:gd name="T1" fmla="*/ 30 h 546"/>
                <a:gd name="T2" fmla="*/ 0 w 138"/>
                <a:gd name="T3" fmla="*/ 0 h 546"/>
                <a:gd name="T4" fmla="*/ 68 w 138"/>
                <a:gd name="T5" fmla="*/ 2 h 546"/>
                <a:gd name="T6" fmla="*/ 74 w 138"/>
                <a:gd name="T7" fmla="*/ 30 h 546"/>
                <a:gd name="T8" fmla="*/ 11 w 138"/>
                <a:gd name="T9" fmla="*/ 30 h 546"/>
                <a:gd name="T10" fmla="*/ 0 60000 65536"/>
                <a:gd name="T11" fmla="*/ 0 60000 65536"/>
                <a:gd name="T12" fmla="*/ 0 60000 65536"/>
                <a:gd name="T13" fmla="*/ 0 60000 65536"/>
                <a:gd name="T14" fmla="*/ 0 60000 65536"/>
                <a:gd name="T15" fmla="*/ 0 w 138"/>
                <a:gd name="T16" fmla="*/ 0 h 546"/>
                <a:gd name="T17" fmla="*/ 138 w 138"/>
                <a:gd name="T18" fmla="*/ 546 h 546"/>
              </a:gdLst>
              <a:ahLst/>
              <a:cxnLst>
                <a:cxn ang="T10">
                  <a:pos x="T0" y="T1"/>
                </a:cxn>
                <a:cxn ang="T11">
                  <a:pos x="T2" y="T3"/>
                </a:cxn>
                <a:cxn ang="T12">
                  <a:pos x="T4" y="T5"/>
                </a:cxn>
                <a:cxn ang="T13">
                  <a:pos x="T6" y="T7"/>
                </a:cxn>
                <a:cxn ang="T14">
                  <a:pos x="T8" y="T9"/>
                </a:cxn>
              </a:cxnLst>
              <a:rect l="T15" t="T16" r="T17" b="T18"/>
              <a:pathLst>
                <a:path w="138" h="546">
                  <a:moveTo>
                    <a:pt x="12" y="534"/>
                  </a:moveTo>
                  <a:lnTo>
                    <a:pt x="0" y="0"/>
                  </a:lnTo>
                  <a:lnTo>
                    <a:pt x="126" y="12"/>
                  </a:lnTo>
                  <a:lnTo>
                    <a:pt x="138" y="546"/>
                  </a:lnTo>
                  <a:lnTo>
                    <a:pt x="12" y="534"/>
                  </a:lnTo>
                  <a:close/>
                </a:path>
              </a:pathLst>
            </a:custGeom>
            <a:solidFill>
              <a:srgbClr val="993366"/>
            </a:solidFill>
            <a:ln w="9525">
              <a:solidFill>
                <a:srgbClr val="990000"/>
              </a:solidFill>
              <a:prstDash val="solid"/>
              <a:round/>
              <a:headEnd/>
              <a:tailEnd/>
            </a:ln>
          </p:spPr>
          <p:txBody>
            <a:bodyPr/>
            <a:lstStyle/>
            <a:p>
              <a:endParaRPr lang="lv-LV"/>
            </a:p>
          </p:txBody>
        </p:sp>
        <p:sp>
          <p:nvSpPr>
            <p:cNvPr id="24697" name="Freeform 127"/>
            <p:cNvSpPr>
              <a:spLocks/>
            </p:cNvSpPr>
            <p:nvPr/>
          </p:nvSpPr>
          <p:spPr bwMode="auto">
            <a:xfrm>
              <a:off x="2221" y="2553"/>
              <a:ext cx="178" cy="44"/>
            </a:xfrm>
            <a:custGeom>
              <a:avLst/>
              <a:gdLst>
                <a:gd name="T0" fmla="*/ 69 w 186"/>
                <a:gd name="T1" fmla="*/ 3 h 54"/>
                <a:gd name="T2" fmla="*/ 100 w 186"/>
                <a:gd name="T3" fmla="*/ 2 h 54"/>
                <a:gd name="T4" fmla="*/ 32 w 186"/>
                <a:gd name="T5" fmla="*/ 0 h 54"/>
                <a:gd name="T6" fmla="*/ 0 w 186"/>
                <a:gd name="T7" fmla="*/ 2 h 54"/>
                <a:gd name="T8" fmla="*/ 69 w 186"/>
                <a:gd name="T9" fmla="*/ 3 h 54"/>
                <a:gd name="T10" fmla="*/ 0 60000 65536"/>
                <a:gd name="T11" fmla="*/ 0 60000 65536"/>
                <a:gd name="T12" fmla="*/ 0 60000 65536"/>
                <a:gd name="T13" fmla="*/ 0 60000 65536"/>
                <a:gd name="T14" fmla="*/ 0 60000 65536"/>
                <a:gd name="T15" fmla="*/ 0 w 186"/>
                <a:gd name="T16" fmla="*/ 0 h 54"/>
                <a:gd name="T17" fmla="*/ 186 w 186"/>
                <a:gd name="T18" fmla="*/ 54 h 54"/>
              </a:gdLst>
              <a:ahLst/>
              <a:cxnLst>
                <a:cxn ang="T10">
                  <a:pos x="T0" y="T1"/>
                </a:cxn>
                <a:cxn ang="T11">
                  <a:pos x="T2" y="T3"/>
                </a:cxn>
                <a:cxn ang="T12">
                  <a:pos x="T4" y="T5"/>
                </a:cxn>
                <a:cxn ang="T13">
                  <a:pos x="T6" y="T7"/>
                </a:cxn>
                <a:cxn ang="T14">
                  <a:pos x="T8" y="T9"/>
                </a:cxn>
              </a:cxnLst>
              <a:rect l="T15" t="T16" r="T17" b="T18"/>
              <a:pathLst>
                <a:path w="186" h="54">
                  <a:moveTo>
                    <a:pt x="126" y="54"/>
                  </a:moveTo>
                  <a:lnTo>
                    <a:pt x="186" y="18"/>
                  </a:lnTo>
                  <a:lnTo>
                    <a:pt x="60" y="0"/>
                  </a:lnTo>
                  <a:lnTo>
                    <a:pt x="0" y="42"/>
                  </a:lnTo>
                  <a:lnTo>
                    <a:pt x="126" y="54"/>
                  </a:lnTo>
                  <a:close/>
                </a:path>
              </a:pathLst>
            </a:custGeom>
            <a:solidFill>
              <a:srgbClr val="73264D"/>
            </a:solidFill>
            <a:ln w="9525">
              <a:solidFill>
                <a:srgbClr val="990000"/>
              </a:solidFill>
              <a:prstDash val="solid"/>
              <a:round/>
              <a:headEnd/>
              <a:tailEnd/>
            </a:ln>
          </p:spPr>
          <p:txBody>
            <a:bodyPr/>
            <a:lstStyle/>
            <a:p>
              <a:endParaRPr lang="lv-LV"/>
            </a:p>
          </p:txBody>
        </p:sp>
        <p:sp>
          <p:nvSpPr>
            <p:cNvPr id="24698" name="Freeform 128"/>
            <p:cNvSpPr>
              <a:spLocks/>
            </p:cNvSpPr>
            <p:nvPr/>
          </p:nvSpPr>
          <p:spPr bwMode="auto">
            <a:xfrm>
              <a:off x="2646" y="2533"/>
              <a:ext cx="58" cy="534"/>
            </a:xfrm>
            <a:custGeom>
              <a:avLst/>
              <a:gdLst>
                <a:gd name="T0" fmla="*/ 6 w 60"/>
                <a:gd name="T1" fmla="*/ 38 h 654"/>
                <a:gd name="T2" fmla="*/ 0 w 60"/>
                <a:gd name="T3" fmla="*/ 2 h 654"/>
                <a:gd name="T4" fmla="*/ 35 w 60"/>
                <a:gd name="T5" fmla="*/ 0 h 654"/>
                <a:gd name="T6" fmla="*/ 38 w 60"/>
                <a:gd name="T7" fmla="*/ 36 h 654"/>
                <a:gd name="T8" fmla="*/ 6 w 60"/>
                <a:gd name="T9" fmla="*/ 38 h 654"/>
                <a:gd name="T10" fmla="*/ 0 60000 65536"/>
                <a:gd name="T11" fmla="*/ 0 60000 65536"/>
                <a:gd name="T12" fmla="*/ 0 60000 65536"/>
                <a:gd name="T13" fmla="*/ 0 60000 65536"/>
                <a:gd name="T14" fmla="*/ 0 60000 65536"/>
                <a:gd name="T15" fmla="*/ 0 w 60"/>
                <a:gd name="T16" fmla="*/ 0 h 654"/>
                <a:gd name="T17" fmla="*/ 60 w 60"/>
                <a:gd name="T18" fmla="*/ 654 h 654"/>
              </a:gdLst>
              <a:ahLst/>
              <a:cxnLst>
                <a:cxn ang="T10">
                  <a:pos x="T0" y="T1"/>
                </a:cxn>
                <a:cxn ang="T11">
                  <a:pos x="T2" y="T3"/>
                </a:cxn>
                <a:cxn ang="T12">
                  <a:pos x="T4" y="T5"/>
                </a:cxn>
                <a:cxn ang="T13">
                  <a:pos x="T6" y="T7"/>
                </a:cxn>
                <a:cxn ang="T14">
                  <a:pos x="T8" y="T9"/>
                </a:cxn>
              </a:cxnLst>
              <a:rect l="T15" t="T16" r="T17" b="T18"/>
              <a:pathLst>
                <a:path w="60" h="654">
                  <a:moveTo>
                    <a:pt x="6" y="654"/>
                  </a:moveTo>
                  <a:lnTo>
                    <a:pt x="0" y="42"/>
                  </a:lnTo>
                  <a:lnTo>
                    <a:pt x="54" y="0"/>
                  </a:lnTo>
                  <a:lnTo>
                    <a:pt x="60" y="612"/>
                  </a:lnTo>
                  <a:lnTo>
                    <a:pt x="6" y="654"/>
                  </a:lnTo>
                  <a:close/>
                </a:path>
              </a:pathLst>
            </a:custGeom>
            <a:solidFill>
              <a:srgbClr val="4D1A33"/>
            </a:solidFill>
            <a:ln w="9525">
              <a:solidFill>
                <a:srgbClr val="990000"/>
              </a:solidFill>
              <a:prstDash val="solid"/>
              <a:round/>
              <a:headEnd/>
              <a:tailEnd/>
            </a:ln>
          </p:spPr>
          <p:txBody>
            <a:bodyPr/>
            <a:lstStyle/>
            <a:p>
              <a:endParaRPr lang="lv-LV"/>
            </a:p>
          </p:txBody>
        </p:sp>
        <p:sp>
          <p:nvSpPr>
            <p:cNvPr id="24699" name="Freeform 129"/>
            <p:cNvSpPr>
              <a:spLocks/>
            </p:cNvSpPr>
            <p:nvPr/>
          </p:nvSpPr>
          <p:spPr bwMode="auto">
            <a:xfrm>
              <a:off x="2526" y="2553"/>
              <a:ext cx="126" cy="514"/>
            </a:xfrm>
            <a:custGeom>
              <a:avLst/>
              <a:gdLst>
                <a:gd name="T0" fmla="*/ 6 w 132"/>
                <a:gd name="T1" fmla="*/ 36 h 630"/>
                <a:gd name="T2" fmla="*/ 0 w 132"/>
                <a:gd name="T3" fmla="*/ 0 h 630"/>
                <a:gd name="T4" fmla="*/ 66 w 132"/>
                <a:gd name="T5" fmla="*/ 2 h 630"/>
                <a:gd name="T6" fmla="*/ 69 w 132"/>
                <a:gd name="T7" fmla="*/ 37 h 630"/>
                <a:gd name="T8" fmla="*/ 6 w 132"/>
                <a:gd name="T9" fmla="*/ 36 h 630"/>
                <a:gd name="T10" fmla="*/ 0 60000 65536"/>
                <a:gd name="T11" fmla="*/ 0 60000 65536"/>
                <a:gd name="T12" fmla="*/ 0 60000 65536"/>
                <a:gd name="T13" fmla="*/ 0 60000 65536"/>
                <a:gd name="T14" fmla="*/ 0 60000 65536"/>
                <a:gd name="T15" fmla="*/ 0 w 132"/>
                <a:gd name="T16" fmla="*/ 0 h 630"/>
                <a:gd name="T17" fmla="*/ 132 w 132"/>
                <a:gd name="T18" fmla="*/ 630 h 630"/>
              </a:gdLst>
              <a:ahLst/>
              <a:cxnLst>
                <a:cxn ang="T10">
                  <a:pos x="T0" y="T1"/>
                </a:cxn>
                <a:cxn ang="T11">
                  <a:pos x="T2" y="T3"/>
                </a:cxn>
                <a:cxn ang="T12">
                  <a:pos x="T4" y="T5"/>
                </a:cxn>
                <a:cxn ang="T13">
                  <a:pos x="T6" y="T7"/>
                </a:cxn>
                <a:cxn ang="T14">
                  <a:pos x="T8" y="T9"/>
                </a:cxn>
              </a:cxnLst>
              <a:rect l="T15" t="T16" r="T17" b="T18"/>
              <a:pathLst>
                <a:path w="132" h="630">
                  <a:moveTo>
                    <a:pt x="6" y="618"/>
                  </a:moveTo>
                  <a:lnTo>
                    <a:pt x="0" y="0"/>
                  </a:lnTo>
                  <a:lnTo>
                    <a:pt x="126" y="18"/>
                  </a:lnTo>
                  <a:lnTo>
                    <a:pt x="132" y="630"/>
                  </a:lnTo>
                  <a:lnTo>
                    <a:pt x="6" y="618"/>
                  </a:lnTo>
                  <a:close/>
                </a:path>
              </a:pathLst>
            </a:custGeom>
            <a:solidFill>
              <a:srgbClr val="993366"/>
            </a:solidFill>
            <a:ln w="9525">
              <a:solidFill>
                <a:srgbClr val="990000"/>
              </a:solidFill>
              <a:prstDash val="solid"/>
              <a:round/>
              <a:headEnd/>
              <a:tailEnd/>
            </a:ln>
          </p:spPr>
          <p:txBody>
            <a:bodyPr/>
            <a:lstStyle/>
            <a:p>
              <a:endParaRPr lang="lv-LV"/>
            </a:p>
          </p:txBody>
        </p:sp>
        <p:sp>
          <p:nvSpPr>
            <p:cNvPr id="24700" name="Freeform 130"/>
            <p:cNvSpPr>
              <a:spLocks/>
            </p:cNvSpPr>
            <p:nvPr/>
          </p:nvSpPr>
          <p:spPr bwMode="auto">
            <a:xfrm>
              <a:off x="2526" y="2523"/>
              <a:ext cx="171" cy="44"/>
            </a:xfrm>
            <a:custGeom>
              <a:avLst/>
              <a:gdLst>
                <a:gd name="T0" fmla="*/ 62 w 180"/>
                <a:gd name="T1" fmla="*/ 3 h 54"/>
                <a:gd name="T2" fmla="*/ 87 w 180"/>
                <a:gd name="T3" fmla="*/ 2 h 54"/>
                <a:gd name="T4" fmla="*/ 26 w 180"/>
                <a:gd name="T5" fmla="*/ 0 h 54"/>
                <a:gd name="T6" fmla="*/ 0 w 180"/>
                <a:gd name="T7" fmla="*/ 2 h 54"/>
                <a:gd name="T8" fmla="*/ 62 w 180"/>
                <a:gd name="T9" fmla="*/ 3 h 54"/>
                <a:gd name="T10" fmla="*/ 0 60000 65536"/>
                <a:gd name="T11" fmla="*/ 0 60000 65536"/>
                <a:gd name="T12" fmla="*/ 0 60000 65536"/>
                <a:gd name="T13" fmla="*/ 0 60000 65536"/>
                <a:gd name="T14" fmla="*/ 0 60000 65536"/>
                <a:gd name="T15" fmla="*/ 0 w 180"/>
                <a:gd name="T16" fmla="*/ 0 h 54"/>
                <a:gd name="T17" fmla="*/ 180 w 180"/>
                <a:gd name="T18" fmla="*/ 54 h 54"/>
              </a:gdLst>
              <a:ahLst/>
              <a:cxnLst>
                <a:cxn ang="T10">
                  <a:pos x="T0" y="T1"/>
                </a:cxn>
                <a:cxn ang="T11">
                  <a:pos x="T2" y="T3"/>
                </a:cxn>
                <a:cxn ang="T12">
                  <a:pos x="T4" y="T5"/>
                </a:cxn>
                <a:cxn ang="T13">
                  <a:pos x="T6" y="T7"/>
                </a:cxn>
                <a:cxn ang="T14">
                  <a:pos x="T8" y="T9"/>
                </a:cxn>
              </a:cxnLst>
              <a:rect l="T15" t="T16" r="T17" b="T18"/>
              <a:pathLst>
                <a:path w="180" h="54">
                  <a:moveTo>
                    <a:pt x="126" y="54"/>
                  </a:moveTo>
                  <a:lnTo>
                    <a:pt x="180" y="12"/>
                  </a:lnTo>
                  <a:lnTo>
                    <a:pt x="54" y="0"/>
                  </a:lnTo>
                  <a:lnTo>
                    <a:pt x="0" y="36"/>
                  </a:lnTo>
                  <a:lnTo>
                    <a:pt x="126" y="54"/>
                  </a:lnTo>
                  <a:close/>
                </a:path>
              </a:pathLst>
            </a:custGeom>
            <a:solidFill>
              <a:srgbClr val="73264D"/>
            </a:solidFill>
            <a:ln w="9525">
              <a:solidFill>
                <a:srgbClr val="990000"/>
              </a:solidFill>
              <a:prstDash val="solid"/>
              <a:round/>
              <a:headEnd/>
              <a:tailEnd/>
            </a:ln>
          </p:spPr>
          <p:txBody>
            <a:bodyPr/>
            <a:lstStyle/>
            <a:p>
              <a:endParaRPr lang="lv-LV"/>
            </a:p>
          </p:txBody>
        </p:sp>
        <p:sp>
          <p:nvSpPr>
            <p:cNvPr id="24701" name="Freeform 131"/>
            <p:cNvSpPr>
              <a:spLocks/>
            </p:cNvSpPr>
            <p:nvPr/>
          </p:nvSpPr>
          <p:spPr bwMode="auto">
            <a:xfrm>
              <a:off x="2956" y="2523"/>
              <a:ext cx="52" cy="578"/>
            </a:xfrm>
            <a:custGeom>
              <a:avLst/>
              <a:gdLst>
                <a:gd name="T0" fmla="*/ 6 w 54"/>
                <a:gd name="T1" fmla="*/ 42 h 708"/>
                <a:gd name="T2" fmla="*/ 0 w 54"/>
                <a:gd name="T3" fmla="*/ 2 h 708"/>
                <a:gd name="T4" fmla="*/ 33 w 54"/>
                <a:gd name="T5" fmla="*/ 0 h 708"/>
                <a:gd name="T6" fmla="*/ 33 w 54"/>
                <a:gd name="T7" fmla="*/ 39 h 708"/>
                <a:gd name="T8" fmla="*/ 6 w 54"/>
                <a:gd name="T9" fmla="*/ 42 h 708"/>
                <a:gd name="T10" fmla="*/ 0 60000 65536"/>
                <a:gd name="T11" fmla="*/ 0 60000 65536"/>
                <a:gd name="T12" fmla="*/ 0 60000 65536"/>
                <a:gd name="T13" fmla="*/ 0 60000 65536"/>
                <a:gd name="T14" fmla="*/ 0 60000 65536"/>
                <a:gd name="T15" fmla="*/ 0 w 54"/>
                <a:gd name="T16" fmla="*/ 0 h 708"/>
                <a:gd name="T17" fmla="*/ 54 w 54"/>
                <a:gd name="T18" fmla="*/ 708 h 708"/>
              </a:gdLst>
              <a:ahLst/>
              <a:cxnLst>
                <a:cxn ang="T10">
                  <a:pos x="T0" y="T1"/>
                </a:cxn>
                <a:cxn ang="T11">
                  <a:pos x="T2" y="T3"/>
                </a:cxn>
                <a:cxn ang="T12">
                  <a:pos x="T4" y="T5"/>
                </a:cxn>
                <a:cxn ang="T13">
                  <a:pos x="T6" y="T7"/>
                </a:cxn>
                <a:cxn ang="T14">
                  <a:pos x="T8" y="T9"/>
                </a:cxn>
              </a:cxnLst>
              <a:rect l="T15" t="T16" r="T17" b="T18"/>
              <a:pathLst>
                <a:path w="54" h="708">
                  <a:moveTo>
                    <a:pt x="6" y="708"/>
                  </a:moveTo>
                  <a:lnTo>
                    <a:pt x="0" y="36"/>
                  </a:lnTo>
                  <a:lnTo>
                    <a:pt x="54" y="0"/>
                  </a:lnTo>
                  <a:lnTo>
                    <a:pt x="54" y="666"/>
                  </a:lnTo>
                  <a:lnTo>
                    <a:pt x="6" y="708"/>
                  </a:lnTo>
                  <a:close/>
                </a:path>
              </a:pathLst>
            </a:custGeom>
            <a:solidFill>
              <a:srgbClr val="4D1A33"/>
            </a:solidFill>
            <a:ln w="9525">
              <a:solidFill>
                <a:srgbClr val="990000"/>
              </a:solidFill>
              <a:prstDash val="solid"/>
              <a:round/>
              <a:headEnd/>
              <a:tailEnd/>
            </a:ln>
          </p:spPr>
          <p:txBody>
            <a:bodyPr/>
            <a:lstStyle/>
            <a:p>
              <a:endParaRPr lang="lv-LV"/>
            </a:p>
          </p:txBody>
        </p:sp>
        <p:sp>
          <p:nvSpPr>
            <p:cNvPr id="24702" name="Freeform 132"/>
            <p:cNvSpPr>
              <a:spLocks/>
            </p:cNvSpPr>
            <p:nvPr/>
          </p:nvSpPr>
          <p:spPr bwMode="auto">
            <a:xfrm>
              <a:off x="2830" y="2544"/>
              <a:ext cx="132" cy="557"/>
            </a:xfrm>
            <a:custGeom>
              <a:avLst/>
              <a:gdLst>
                <a:gd name="T0" fmla="*/ 6 w 138"/>
                <a:gd name="T1" fmla="*/ 37 h 684"/>
                <a:gd name="T2" fmla="*/ 0 w 138"/>
                <a:gd name="T3" fmla="*/ 0 h 684"/>
                <a:gd name="T4" fmla="*/ 71 w 138"/>
                <a:gd name="T5" fmla="*/ 2 h 684"/>
                <a:gd name="T6" fmla="*/ 74 w 138"/>
                <a:gd name="T7" fmla="*/ 39 h 684"/>
                <a:gd name="T8" fmla="*/ 6 w 138"/>
                <a:gd name="T9" fmla="*/ 37 h 684"/>
                <a:gd name="T10" fmla="*/ 0 60000 65536"/>
                <a:gd name="T11" fmla="*/ 0 60000 65536"/>
                <a:gd name="T12" fmla="*/ 0 60000 65536"/>
                <a:gd name="T13" fmla="*/ 0 60000 65536"/>
                <a:gd name="T14" fmla="*/ 0 60000 65536"/>
                <a:gd name="T15" fmla="*/ 0 w 138"/>
                <a:gd name="T16" fmla="*/ 0 h 684"/>
                <a:gd name="T17" fmla="*/ 138 w 138"/>
                <a:gd name="T18" fmla="*/ 684 h 684"/>
              </a:gdLst>
              <a:ahLst/>
              <a:cxnLst>
                <a:cxn ang="T10">
                  <a:pos x="T0" y="T1"/>
                </a:cxn>
                <a:cxn ang="T11">
                  <a:pos x="T2" y="T3"/>
                </a:cxn>
                <a:cxn ang="T12">
                  <a:pos x="T4" y="T5"/>
                </a:cxn>
                <a:cxn ang="T13">
                  <a:pos x="T6" y="T7"/>
                </a:cxn>
                <a:cxn ang="T14">
                  <a:pos x="T8" y="T9"/>
                </a:cxn>
              </a:cxnLst>
              <a:rect l="T15" t="T16" r="T17" b="T18"/>
              <a:pathLst>
                <a:path w="138" h="684">
                  <a:moveTo>
                    <a:pt x="6" y="666"/>
                  </a:moveTo>
                  <a:lnTo>
                    <a:pt x="0" y="0"/>
                  </a:lnTo>
                  <a:lnTo>
                    <a:pt x="132" y="12"/>
                  </a:lnTo>
                  <a:lnTo>
                    <a:pt x="138" y="684"/>
                  </a:lnTo>
                  <a:lnTo>
                    <a:pt x="6" y="666"/>
                  </a:lnTo>
                  <a:close/>
                </a:path>
              </a:pathLst>
            </a:custGeom>
            <a:solidFill>
              <a:srgbClr val="993366"/>
            </a:solidFill>
            <a:ln w="9525">
              <a:solidFill>
                <a:srgbClr val="990000"/>
              </a:solidFill>
              <a:prstDash val="solid"/>
              <a:round/>
              <a:headEnd/>
              <a:tailEnd/>
            </a:ln>
          </p:spPr>
          <p:txBody>
            <a:bodyPr/>
            <a:lstStyle/>
            <a:p>
              <a:endParaRPr lang="lv-LV"/>
            </a:p>
          </p:txBody>
        </p:sp>
        <p:sp>
          <p:nvSpPr>
            <p:cNvPr id="24703" name="Freeform 133"/>
            <p:cNvSpPr>
              <a:spLocks/>
            </p:cNvSpPr>
            <p:nvPr/>
          </p:nvSpPr>
          <p:spPr bwMode="auto">
            <a:xfrm>
              <a:off x="2830" y="2509"/>
              <a:ext cx="178" cy="44"/>
            </a:xfrm>
            <a:custGeom>
              <a:avLst/>
              <a:gdLst>
                <a:gd name="T0" fmla="*/ 72 w 186"/>
                <a:gd name="T1" fmla="*/ 3 h 54"/>
                <a:gd name="T2" fmla="*/ 100 w 186"/>
                <a:gd name="T3" fmla="*/ 2 h 54"/>
                <a:gd name="T4" fmla="*/ 30 w 186"/>
                <a:gd name="T5" fmla="*/ 0 h 54"/>
                <a:gd name="T6" fmla="*/ 0 w 186"/>
                <a:gd name="T7" fmla="*/ 2 h 54"/>
                <a:gd name="T8" fmla="*/ 72 w 186"/>
                <a:gd name="T9" fmla="*/ 3 h 54"/>
                <a:gd name="T10" fmla="*/ 0 60000 65536"/>
                <a:gd name="T11" fmla="*/ 0 60000 65536"/>
                <a:gd name="T12" fmla="*/ 0 60000 65536"/>
                <a:gd name="T13" fmla="*/ 0 60000 65536"/>
                <a:gd name="T14" fmla="*/ 0 60000 65536"/>
                <a:gd name="T15" fmla="*/ 0 w 186"/>
                <a:gd name="T16" fmla="*/ 0 h 54"/>
                <a:gd name="T17" fmla="*/ 186 w 186"/>
                <a:gd name="T18" fmla="*/ 54 h 54"/>
              </a:gdLst>
              <a:ahLst/>
              <a:cxnLst>
                <a:cxn ang="T10">
                  <a:pos x="T0" y="T1"/>
                </a:cxn>
                <a:cxn ang="T11">
                  <a:pos x="T2" y="T3"/>
                </a:cxn>
                <a:cxn ang="T12">
                  <a:pos x="T4" y="T5"/>
                </a:cxn>
                <a:cxn ang="T13">
                  <a:pos x="T6" y="T7"/>
                </a:cxn>
                <a:cxn ang="T14">
                  <a:pos x="T8" y="T9"/>
                </a:cxn>
              </a:cxnLst>
              <a:rect l="T15" t="T16" r="T17" b="T18"/>
              <a:pathLst>
                <a:path w="186" h="54">
                  <a:moveTo>
                    <a:pt x="132" y="54"/>
                  </a:moveTo>
                  <a:lnTo>
                    <a:pt x="186" y="18"/>
                  </a:lnTo>
                  <a:lnTo>
                    <a:pt x="54" y="0"/>
                  </a:lnTo>
                  <a:lnTo>
                    <a:pt x="0" y="42"/>
                  </a:lnTo>
                  <a:lnTo>
                    <a:pt x="132" y="54"/>
                  </a:lnTo>
                  <a:close/>
                </a:path>
              </a:pathLst>
            </a:custGeom>
            <a:solidFill>
              <a:srgbClr val="73264D"/>
            </a:solidFill>
            <a:ln w="9525">
              <a:solidFill>
                <a:srgbClr val="990000"/>
              </a:solidFill>
              <a:prstDash val="solid"/>
              <a:round/>
              <a:headEnd/>
              <a:tailEnd/>
            </a:ln>
          </p:spPr>
          <p:txBody>
            <a:bodyPr/>
            <a:lstStyle/>
            <a:p>
              <a:endParaRPr lang="lv-LV"/>
            </a:p>
          </p:txBody>
        </p:sp>
        <p:sp>
          <p:nvSpPr>
            <p:cNvPr id="24704" name="Freeform 134"/>
            <p:cNvSpPr>
              <a:spLocks/>
            </p:cNvSpPr>
            <p:nvPr/>
          </p:nvSpPr>
          <p:spPr bwMode="auto">
            <a:xfrm>
              <a:off x="3273" y="2479"/>
              <a:ext cx="51" cy="656"/>
            </a:xfrm>
            <a:custGeom>
              <a:avLst/>
              <a:gdLst>
                <a:gd name="T0" fmla="*/ 0 w 54"/>
                <a:gd name="T1" fmla="*/ 46 h 804"/>
                <a:gd name="T2" fmla="*/ 6 w 54"/>
                <a:gd name="T3" fmla="*/ 2 h 804"/>
                <a:gd name="T4" fmla="*/ 25 w 54"/>
                <a:gd name="T5" fmla="*/ 0 h 804"/>
                <a:gd name="T6" fmla="*/ 23 w 54"/>
                <a:gd name="T7" fmla="*/ 45 h 804"/>
                <a:gd name="T8" fmla="*/ 0 w 54"/>
                <a:gd name="T9" fmla="*/ 46 h 804"/>
                <a:gd name="T10" fmla="*/ 0 60000 65536"/>
                <a:gd name="T11" fmla="*/ 0 60000 65536"/>
                <a:gd name="T12" fmla="*/ 0 60000 65536"/>
                <a:gd name="T13" fmla="*/ 0 60000 65536"/>
                <a:gd name="T14" fmla="*/ 0 60000 65536"/>
                <a:gd name="T15" fmla="*/ 0 w 54"/>
                <a:gd name="T16" fmla="*/ 0 h 804"/>
                <a:gd name="T17" fmla="*/ 54 w 54"/>
                <a:gd name="T18" fmla="*/ 804 h 804"/>
              </a:gdLst>
              <a:ahLst/>
              <a:cxnLst>
                <a:cxn ang="T10">
                  <a:pos x="T0" y="T1"/>
                </a:cxn>
                <a:cxn ang="T11">
                  <a:pos x="T2" y="T3"/>
                </a:cxn>
                <a:cxn ang="T12">
                  <a:pos x="T4" y="T5"/>
                </a:cxn>
                <a:cxn ang="T13">
                  <a:pos x="T6" y="T7"/>
                </a:cxn>
                <a:cxn ang="T14">
                  <a:pos x="T8" y="T9"/>
                </a:cxn>
              </a:cxnLst>
              <a:rect l="T15" t="T16" r="T17" b="T18"/>
              <a:pathLst>
                <a:path w="54" h="804">
                  <a:moveTo>
                    <a:pt x="0" y="804"/>
                  </a:moveTo>
                  <a:lnTo>
                    <a:pt x="6" y="36"/>
                  </a:lnTo>
                  <a:lnTo>
                    <a:pt x="54" y="0"/>
                  </a:lnTo>
                  <a:lnTo>
                    <a:pt x="48" y="762"/>
                  </a:lnTo>
                  <a:lnTo>
                    <a:pt x="0" y="804"/>
                  </a:lnTo>
                  <a:close/>
                </a:path>
              </a:pathLst>
            </a:custGeom>
            <a:solidFill>
              <a:srgbClr val="4D1A33"/>
            </a:solidFill>
            <a:ln w="9525">
              <a:solidFill>
                <a:srgbClr val="990000"/>
              </a:solidFill>
              <a:prstDash val="solid"/>
              <a:round/>
              <a:headEnd/>
              <a:tailEnd/>
            </a:ln>
          </p:spPr>
          <p:txBody>
            <a:bodyPr/>
            <a:lstStyle/>
            <a:p>
              <a:endParaRPr lang="lv-LV"/>
            </a:p>
          </p:txBody>
        </p:sp>
        <p:sp>
          <p:nvSpPr>
            <p:cNvPr id="24705" name="Freeform 135"/>
            <p:cNvSpPr>
              <a:spLocks/>
            </p:cNvSpPr>
            <p:nvPr/>
          </p:nvSpPr>
          <p:spPr bwMode="auto">
            <a:xfrm>
              <a:off x="3146" y="2499"/>
              <a:ext cx="131" cy="636"/>
            </a:xfrm>
            <a:custGeom>
              <a:avLst/>
              <a:gdLst>
                <a:gd name="T0" fmla="*/ 6 w 138"/>
                <a:gd name="T1" fmla="*/ 44 h 780"/>
                <a:gd name="T2" fmla="*/ 0 w 138"/>
                <a:gd name="T3" fmla="*/ 0 h 780"/>
                <a:gd name="T4" fmla="*/ 66 w 138"/>
                <a:gd name="T5" fmla="*/ 2 h 780"/>
                <a:gd name="T6" fmla="*/ 64 w 138"/>
                <a:gd name="T7" fmla="*/ 45 h 780"/>
                <a:gd name="T8" fmla="*/ 6 w 138"/>
                <a:gd name="T9" fmla="*/ 44 h 780"/>
                <a:gd name="T10" fmla="*/ 0 60000 65536"/>
                <a:gd name="T11" fmla="*/ 0 60000 65536"/>
                <a:gd name="T12" fmla="*/ 0 60000 65536"/>
                <a:gd name="T13" fmla="*/ 0 60000 65536"/>
                <a:gd name="T14" fmla="*/ 0 60000 65536"/>
                <a:gd name="T15" fmla="*/ 0 w 138"/>
                <a:gd name="T16" fmla="*/ 0 h 780"/>
                <a:gd name="T17" fmla="*/ 138 w 138"/>
                <a:gd name="T18" fmla="*/ 780 h 780"/>
              </a:gdLst>
              <a:ahLst/>
              <a:cxnLst>
                <a:cxn ang="T10">
                  <a:pos x="T0" y="T1"/>
                </a:cxn>
                <a:cxn ang="T11">
                  <a:pos x="T2" y="T3"/>
                </a:cxn>
                <a:cxn ang="T12">
                  <a:pos x="T4" y="T5"/>
                </a:cxn>
                <a:cxn ang="T13">
                  <a:pos x="T6" y="T7"/>
                </a:cxn>
                <a:cxn ang="T14">
                  <a:pos x="T8" y="T9"/>
                </a:cxn>
              </a:cxnLst>
              <a:rect l="T15" t="T16" r="T17" b="T18"/>
              <a:pathLst>
                <a:path w="138" h="780">
                  <a:moveTo>
                    <a:pt x="6" y="768"/>
                  </a:moveTo>
                  <a:lnTo>
                    <a:pt x="0" y="0"/>
                  </a:lnTo>
                  <a:lnTo>
                    <a:pt x="138" y="12"/>
                  </a:lnTo>
                  <a:lnTo>
                    <a:pt x="132" y="780"/>
                  </a:lnTo>
                  <a:lnTo>
                    <a:pt x="6" y="768"/>
                  </a:lnTo>
                  <a:close/>
                </a:path>
              </a:pathLst>
            </a:custGeom>
            <a:solidFill>
              <a:srgbClr val="993366"/>
            </a:solidFill>
            <a:ln w="9525">
              <a:solidFill>
                <a:srgbClr val="990000"/>
              </a:solidFill>
              <a:prstDash val="solid"/>
              <a:round/>
              <a:headEnd/>
              <a:tailEnd/>
            </a:ln>
          </p:spPr>
          <p:txBody>
            <a:bodyPr/>
            <a:lstStyle/>
            <a:p>
              <a:endParaRPr lang="lv-LV"/>
            </a:p>
          </p:txBody>
        </p:sp>
        <p:sp>
          <p:nvSpPr>
            <p:cNvPr id="24706" name="Freeform 136"/>
            <p:cNvSpPr>
              <a:spLocks/>
            </p:cNvSpPr>
            <p:nvPr/>
          </p:nvSpPr>
          <p:spPr bwMode="auto">
            <a:xfrm>
              <a:off x="3146" y="2465"/>
              <a:ext cx="178" cy="44"/>
            </a:xfrm>
            <a:custGeom>
              <a:avLst/>
              <a:gdLst>
                <a:gd name="T0" fmla="*/ 75 w 186"/>
                <a:gd name="T1" fmla="*/ 3 h 54"/>
                <a:gd name="T2" fmla="*/ 100 w 186"/>
                <a:gd name="T3" fmla="*/ 2 h 54"/>
                <a:gd name="T4" fmla="*/ 27 w 186"/>
                <a:gd name="T5" fmla="*/ 0 h 54"/>
                <a:gd name="T6" fmla="*/ 0 w 186"/>
                <a:gd name="T7" fmla="*/ 2 h 54"/>
                <a:gd name="T8" fmla="*/ 75 w 186"/>
                <a:gd name="T9" fmla="*/ 3 h 54"/>
                <a:gd name="T10" fmla="*/ 0 60000 65536"/>
                <a:gd name="T11" fmla="*/ 0 60000 65536"/>
                <a:gd name="T12" fmla="*/ 0 60000 65536"/>
                <a:gd name="T13" fmla="*/ 0 60000 65536"/>
                <a:gd name="T14" fmla="*/ 0 60000 65536"/>
                <a:gd name="T15" fmla="*/ 0 w 186"/>
                <a:gd name="T16" fmla="*/ 0 h 54"/>
                <a:gd name="T17" fmla="*/ 186 w 186"/>
                <a:gd name="T18" fmla="*/ 54 h 54"/>
              </a:gdLst>
              <a:ahLst/>
              <a:cxnLst>
                <a:cxn ang="T10">
                  <a:pos x="T0" y="T1"/>
                </a:cxn>
                <a:cxn ang="T11">
                  <a:pos x="T2" y="T3"/>
                </a:cxn>
                <a:cxn ang="T12">
                  <a:pos x="T4" y="T5"/>
                </a:cxn>
                <a:cxn ang="T13">
                  <a:pos x="T6" y="T7"/>
                </a:cxn>
                <a:cxn ang="T14">
                  <a:pos x="T8" y="T9"/>
                </a:cxn>
              </a:cxnLst>
              <a:rect l="T15" t="T16" r="T17" b="T18"/>
              <a:pathLst>
                <a:path w="186" h="54">
                  <a:moveTo>
                    <a:pt x="138" y="54"/>
                  </a:moveTo>
                  <a:lnTo>
                    <a:pt x="186" y="18"/>
                  </a:lnTo>
                  <a:lnTo>
                    <a:pt x="48" y="0"/>
                  </a:lnTo>
                  <a:lnTo>
                    <a:pt x="0" y="42"/>
                  </a:lnTo>
                  <a:lnTo>
                    <a:pt x="138" y="54"/>
                  </a:lnTo>
                  <a:close/>
                </a:path>
              </a:pathLst>
            </a:custGeom>
            <a:solidFill>
              <a:srgbClr val="73264D"/>
            </a:solidFill>
            <a:ln w="9525">
              <a:solidFill>
                <a:srgbClr val="990000"/>
              </a:solidFill>
              <a:prstDash val="solid"/>
              <a:round/>
              <a:headEnd/>
              <a:tailEnd/>
            </a:ln>
          </p:spPr>
          <p:txBody>
            <a:bodyPr/>
            <a:lstStyle/>
            <a:p>
              <a:endParaRPr lang="lv-LV"/>
            </a:p>
          </p:txBody>
        </p:sp>
        <p:sp>
          <p:nvSpPr>
            <p:cNvPr id="24707" name="Freeform 137"/>
            <p:cNvSpPr>
              <a:spLocks/>
            </p:cNvSpPr>
            <p:nvPr/>
          </p:nvSpPr>
          <p:spPr bwMode="auto">
            <a:xfrm>
              <a:off x="3593" y="2363"/>
              <a:ext cx="52" cy="811"/>
            </a:xfrm>
            <a:custGeom>
              <a:avLst/>
              <a:gdLst>
                <a:gd name="T0" fmla="*/ 0 w 54"/>
                <a:gd name="T1" fmla="*/ 55 h 996"/>
                <a:gd name="T2" fmla="*/ 12 w 54"/>
                <a:gd name="T3" fmla="*/ 2 h 996"/>
                <a:gd name="T4" fmla="*/ 33 w 54"/>
                <a:gd name="T5" fmla="*/ 0 h 996"/>
                <a:gd name="T6" fmla="*/ 27 w 54"/>
                <a:gd name="T7" fmla="*/ 54 h 996"/>
                <a:gd name="T8" fmla="*/ 0 w 54"/>
                <a:gd name="T9" fmla="*/ 55 h 996"/>
                <a:gd name="T10" fmla="*/ 0 60000 65536"/>
                <a:gd name="T11" fmla="*/ 0 60000 65536"/>
                <a:gd name="T12" fmla="*/ 0 60000 65536"/>
                <a:gd name="T13" fmla="*/ 0 60000 65536"/>
                <a:gd name="T14" fmla="*/ 0 60000 65536"/>
                <a:gd name="T15" fmla="*/ 0 w 54"/>
                <a:gd name="T16" fmla="*/ 0 h 996"/>
                <a:gd name="T17" fmla="*/ 54 w 54"/>
                <a:gd name="T18" fmla="*/ 996 h 996"/>
              </a:gdLst>
              <a:ahLst/>
              <a:cxnLst>
                <a:cxn ang="T10">
                  <a:pos x="T0" y="T1"/>
                </a:cxn>
                <a:cxn ang="T11">
                  <a:pos x="T2" y="T3"/>
                </a:cxn>
                <a:cxn ang="T12">
                  <a:pos x="T4" y="T5"/>
                </a:cxn>
                <a:cxn ang="T13">
                  <a:pos x="T6" y="T7"/>
                </a:cxn>
                <a:cxn ang="T14">
                  <a:pos x="T8" y="T9"/>
                </a:cxn>
              </a:cxnLst>
              <a:rect l="T15" t="T16" r="T17" b="T18"/>
              <a:pathLst>
                <a:path w="54" h="996">
                  <a:moveTo>
                    <a:pt x="0" y="996"/>
                  </a:moveTo>
                  <a:lnTo>
                    <a:pt x="12" y="36"/>
                  </a:lnTo>
                  <a:lnTo>
                    <a:pt x="54" y="0"/>
                  </a:lnTo>
                  <a:lnTo>
                    <a:pt x="42" y="948"/>
                  </a:lnTo>
                  <a:lnTo>
                    <a:pt x="0" y="996"/>
                  </a:lnTo>
                  <a:close/>
                </a:path>
              </a:pathLst>
            </a:custGeom>
            <a:solidFill>
              <a:srgbClr val="4D1A33"/>
            </a:solidFill>
            <a:ln w="9525">
              <a:solidFill>
                <a:srgbClr val="990000"/>
              </a:solidFill>
              <a:prstDash val="solid"/>
              <a:round/>
              <a:headEnd/>
              <a:tailEnd/>
            </a:ln>
          </p:spPr>
          <p:txBody>
            <a:bodyPr/>
            <a:lstStyle/>
            <a:p>
              <a:endParaRPr lang="lv-LV"/>
            </a:p>
          </p:txBody>
        </p:sp>
        <p:sp>
          <p:nvSpPr>
            <p:cNvPr id="24708" name="Freeform 138"/>
            <p:cNvSpPr>
              <a:spLocks/>
            </p:cNvSpPr>
            <p:nvPr/>
          </p:nvSpPr>
          <p:spPr bwMode="auto">
            <a:xfrm>
              <a:off x="3467" y="2377"/>
              <a:ext cx="137" cy="797"/>
            </a:xfrm>
            <a:custGeom>
              <a:avLst/>
              <a:gdLst>
                <a:gd name="T0" fmla="*/ 0 w 144"/>
                <a:gd name="T1" fmla="*/ 55 h 978"/>
                <a:gd name="T2" fmla="*/ 6 w 144"/>
                <a:gd name="T3" fmla="*/ 0 h 978"/>
                <a:gd name="T4" fmla="*/ 72 w 144"/>
                <a:gd name="T5" fmla="*/ 2 h 978"/>
                <a:gd name="T6" fmla="*/ 66 w 144"/>
                <a:gd name="T7" fmla="*/ 55 h 978"/>
                <a:gd name="T8" fmla="*/ 0 w 144"/>
                <a:gd name="T9" fmla="*/ 55 h 978"/>
                <a:gd name="T10" fmla="*/ 0 60000 65536"/>
                <a:gd name="T11" fmla="*/ 0 60000 65536"/>
                <a:gd name="T12" fmla="*/ 0 60000 65536"/>
                <a:gd name="T13" fmla="*/ 0 60000 65536"/>
                <a:gd name="T14" fmla="*/ 0 60000 65536"/>
                <a:gd name="T15" fmla="*/ 0 w 144"/>
                <a:gd name="T16" fmla="*/ 0 h 978"/>
                <a:gd name="T17" fmla="*/ 144 w 144"/>
                <a:gd name="T18" fmla="*/ 978 h 978"/>
              </a:gdLst>
              <a:ahLst/>
              <a:cxnLst>
                <a:cxn ang="T10">
                  <a:pos x="T0" y="T1"/>
                </a:cxn>
                <a:cxn ang="T11">
                  <a:pos x="T2" y="T3"/>
                </a:cxn>
                <a:cxn ang="T12">
                  <a:pos x="T4" y="T5"/>
                </a:cxn>
                <a:cxn ang="T13">
                  <a:pos x="T6" y="T7"/>
                </a:cxn>
                <a:cxn ang="T14">
                  <a:pos x="T8" y="T9"/>
                </a:cxn>
              </a:cxnLst>
              <a:rect l="T15" t="T16" r="T17" b="T18"/>
              <a:pathLst>
                <a:path w="144" h="978">
                  <a:moveTo>
                    <a:pt x="0" y="960"/>
                  </a:moveTo>
                  <a:lnTo>
                    <a:pt x="6" y="0"/>
                  </a:lnTo>
                  <a:lnTo>
                    <a:pt x="144" y="18"/>
                  </a:lnTo>
                  <a:lnTo>
                    <a:pt x="132" y="978"/>
                  </a:lnTo>
                  <a:lnTo>
                    <a:pt x="0" y="960"/>
                  </a:lnTo>
                  <a:close/>
                </a:path>
              </a:pathLst>
            </a:custGeom>
            <a:solidFill>
              <a:srgbClr val="993366"/>
            </a:solidFill>
            <a:ln w="9525">
              <a:solidFill>
                <a:srgbClr val="990000"/>
              </a:solidFill>
              <a:prstDash val="solid"/>
              <a:round/>
              <a:headEnd/>
              <a:tailEnd/>
            </a:ln>
          </p:spPr>
          <p:txBody>
            <a:bodyPr/>
            <a:lstStyle/>
            <a:p>
              <a:endParaRPr lang="lv-LV"/>
            </a:p>
          </p:txBody>
        </p:sp>
        <p:sp>
          <p:nvSpPr>
            <p:cNvPr id="24709" name="Freeform 139"/>
            <p:cNvSpPr>
              <a:spLocks/>
            </p:cNvSpPr>
            <p:nvPr/>
          </p:nvSpPr>
          <p:spPr bwMode="auto">
            <a:xfrm>
              <a:off x="3473" y="2347"/>
              <a:ext cx="172" cy="44"/>
            </a:xfrm>
            <a:custGeom>
              <a:avLst/>
              <a:gdLst>
                <a:gd name="T0" fmla="*/ 73 w 180"/>
                <a:gd name="T1" fmla="*/ 3 h 54"/>
                <a:gd name="T2" fmla="*/ 95 w 180"/>
                <a:gd name="T3" fmla="*/ 2 h 54"/>
                <a:gd name="T4" fmla="*/ 26 w 180"/>
                <a:gd name="T5" fmla="*/ 0 h 54"/>
                <a:gd name="T6" fmla="*/ 0 w 180"/>
                <a:gd name="T7" fmla="*/ 2 h 54"/>
                <a:gd name="T8" fmla="*/ 73 w 180"/>
                <a:gd name="T9" fmla="*/ 3 h 54"/>
                <a:gd name="T10" fmla="*/ 0 60000 65536"/>
                <a:gd name="T11" fmla="*/ 0 60000 65536"/>
                <a:gd name="T12" fmla="*/ 0 60000 65536"/>
                <a:gd name="T13" fmla="*/ 0 60000 65536"/>
                <a:gd name="T14" fmla="*/ 0 60000 65536"/>
                <a:gd name="T15" fmla="*/ 0 w 180"/>
                <a:gd name="T16" fmla="*/ 0 h 54"/>
                <a:gd name="T17" fmla="*/ 180 w 180"/>
                <a:gd name="T18" fmla="*/ 54 h 54"/>
              </a:gdLst>
              <a:ahLst/>
              <a:cxnLst>
                <a:cxn ang="T10">
                  <a:pos x="T0" y="T1"/>
                </a:cxn>
                <a:cxn ang="T11">
                  <a:pos x="T2" y="T3"/>
                </a:cxn>
                <a:cxn ang="T12">
                  <a:pos x="T4" y="T5"/>
                </a:cxn>
                <a:cxn ang="T13">
                  <a:pos x="T6" y="T7"/>
                </a:cxn>
                <a:cxn ang="T14">
                  <a:pos x="T8" y="T9"/>
                </a:cxn>
              </a:cxnLst>
              <a:rect l="T15" t="T16" r="T17" b="T18"/>
              <a:pathLst>
                <a:path w="180" h="54">
                  <a:moveTo>
                    <a:pt x="138" y="54"/>
                  </a:moveTo>
                  <a:lnTo>
                    <a:pt x="180" y="18"/>
                  </a:lnTo>
                  <a:lnTo>
                    <a:pt x="48" y="0"/>
                  </a:lnTo>
                  <a:lnTo>
                    <a:pt x="0" y="36"/>
                  </a:lnTo>
                  <a:lnTo>
                    <a:pt x="138" y="54"/>
                  </a:lnTo>
                  <a:close/>
                </a:path>
              </a:pathLst>
            </a:custGeom>
            <a:solidFill>
              <a:srgbClr val="73264D"/>
            </a:solidFill>
            <a:ln w="9525">
              <a:solidFill>
                <a:srgbClr val="990000"/>
              </a:solidFill>
              <a:prstDash val="solid"/>
              <a:round/>
              <a:headEnd/>
              <a:tailEnd/>
            </a:ln>
          </p:spPr>
          <p:txBody>
            <a:bodyPr/>
            <a:lstStyle/>
            <a:p>
              <a:endParaRPr lang="lv-LV"/>
            </a:p>
          </p:txBody>
        </p:sp>
        <p:sp>
          <p:nvSpPr>
            <p:cNvPr id="24710" name="Freeform 140"/>
            <p:cNvSpPr>
              <a:spLocks/>
            </p:cNvSpPr>
            <p:nvPr/>
          </p:nvSpPr>
          <p:spPr bwMode="auto">
            <a:xfrm>
              <a:off x="3921" y="2152"/>
              <a:ext cx="64" cy="1057"/>
            </a:xfrm>
            <a:custGeom>
              <a:avLst/>
              <a:gdLst>
                <a:gd name="T0" fmla="*/ 0 w 66"/>
                <a:gd name="T1" fmla="*/ 75 h 1296"/>
                <a:gd name="T2" fmla="*/ 16 w 66"/>
                <a:gd name="T3" fmla="*/ 2 h 1296"/>
                <a:gd name="T4" fmla="*/ 43 w 66"/>
                <a:gd name="T5" fmla="*/ 0 h 1296"/>
                <a:gd name="T6" fmla="*/ 28 w 66"/>
                <a:gd name="T7" fmla="*/ 72 h 1296"/>
                <a:gd name="T8" fmla="*/ 0 w 66"/>
                <a:gd name="T9" fmla="*/ 75 h 1296"/>
                <a:gd name="T10" fmla="*/ 0 60000 65536"/>
                <a:gd name="T11" fmla="*/ 0 60000 65536"/>
                <a:gd name="T12" fmla="*/ 0 60000 65536"/>
                <a:gd name="T13" fmla="*/ 0 60000 65536"/>
                <a:gd name="T14" fmla="*/ 0 60000 65536"/>
                <a:gd name="T15" fmla="*/ 0 w 66"/>
                <a:gd name="T16" fmla="*/ 0 h 1296"/>
                <a:gd name="T17" fmla="*/ 66 w 66"/>
                <a:gd name="T18" fmla="*/ 1296 h 1296"/>
              </a:gdLst>
              <a:ahLst/>
              <a:cxnLst>
                <a:cxn ang="T10">
                  <a:pos x="T0" y="T1"/>
                </a:cxn>
                <a:cxn ang="T11">
                  <a:pos x="T2" y="T3"/>
                </a:cxn>
                <a:cxn ang="T12">
                  <a:pos x="T4" y="T5"/>
                </a:cxn>
                <a:cxn ang="T13">
                  <a:pos x="T6" y="T7"/>
                </a:cxn>
                <a:cxn ang="T14">
                  <a:pos x="T8" y="T9"/>
                </a:cxn>
              </a:cxnLst>
              <a:rect l="T15" t="T16" r="T17" b="T18"/>
              <a:pathLst>
                <a:path w="66" h="1296">
                  <a:moveTo>
                    <a:pt x="0" y="1296"/>
                  </a:moveTo>
                  <a:lnTo>
                    <a:pt x="24" y="36"/>
                  </a:lnTo>
                  <a:lnTo>
                    <a:pt x="66" y="0"/>
                  </a:lnTo>
                  <a:lnTo>
                    <a:pt x="42" y="1248"/>
                  </a:lnTo>
                  <a:lnTo>
                    <a:pt x="0" y="1296"/>
                  </a:lnTo>
                  <a:close/>
                </a:path>
              </a:pathLst>
            </a:custGeom>
            <a:solidFill>
              <a:srgbClr val="4D1A33"/>
            </a:solidFill>
            <a:ln w="9525">
              <a:solidFill>
                <a:srgbClr val="990000"/>
              </a:solidFill>
              <a:prstDash val="solid"/>
              <a:round/>
              <a:headEnd/>
              <a:tailEnd/>
            </a:ln>
          </p:spPr>
          <p:txBody>
            <a:bodyPr/>
            <a:lstStyle/>
            <a:p>
              <a:endParaRPr lang="lv-LV"/>
            </a:p>
          </p:txBody>
        </p:sp>
        <p:sp>
          <p:nvSpPr>
            <p:cNvPr id="24711" name="Freeform 141"/>
            <p:cNvSpPr>
              <a:spLocks/>
            </p:cNvSpPr>
            <p:nvPr/>
          </p:nvSpPr>
          <p:spPr bwMode="auto">
            <a:xfrm>
              <a:off x="3789" y="2171"/>
              <a:ext cx="155" cy="1038"/>
            </a:xfrm>
            <a:custGeom>
              <a:avLst/>
              <a:gdLst>
                <a:gd name="T0" fmla="*/ 0 w 162"/>
                <a:gd name="T1" fmla="*/ 73 h 1272"/>
                <a:gd name="T2" fmla="*/ 11 w 162"/>
                <a:gd name="T3" fmla="*/ 0 h 1272"/>
                <a:gd name="T4" fmla="*/ 88 w 162"/>
                <a:gd name="T5" fmla="*/ 2 h 1272"/>
                <a:gd name="T6" fmla="*/ 75 w 162"/>
                <a:gd name="T7" fmla="*/ 73 h 1272"/>
                <a:gd name="T8" fmla="*/ 0 w 162"/>
                <a:gd name="T9" fmla="*/ 73 h 1272"/>
                <a:gd name="T10" fmla="*/ 0 60000 65536"/>
                <a:gd name="T11" fmla="*/ 0 60000 65536"/>
                <a:gd name="T12" fmla="*/ 0 60000 65536"/>
                <a:gd name="T13" fmla="*/ 0 60000 65536"/>
                <a:gd name="T14" fmla="*/ 0 60000 65536"/>
                <a:gd name="T15" fmla="*/ 0 w 162"/>
                <a:gd name="T16" fmla="*/ 0 h 1272"/>
                <a:gd name="T17" fmla="*/ 162 w 162"/>
                <a:gd name="T18" fmla="*/ 1272 h 1272"/>
              </a:gdLst>
              <a:ahLst/>
              <a:cxnLst>
                <a:cxn ang="T10">
                  <a:pos x="T0" y="T1"/>
                </a:cxn>
                <a:cxn ang="T11">
                  <a:pos x="T2" y="T3"/>
                </a:cxn>
                <a:cxn ang="T12">
                  <a:pos x="T4" y="T5"/>
                </a:cxn>
                <a:cxn ang="T13">
                  <a:pos x="T6" y="T7"/>
                </a:cxn>
                <a:cxn ang="T14">
                  <a:pos x="T8" y="T9"/>
                </a:cxn>
              </a:cxnLst>
              <a:rect l="T15" t="T16" r="T17" b="T18"/>
              <a:pathLst>
                <a:path w="162" h="1272">
                  <a:moveTo>
                    <a:pt x="0" y="1254"/>
                  </a:moveTo>
                  <a:lnTo>
                    <a:pt x="24" y="0"/>
                  </a:lnTo>
                  <a:lnTo>
                    <a:pt x="162" y="12"/>
                  </a:lnTo>
                  <a:lnTo>
                    <a:pt x="138" y="1272"/>
                  </a:lnTo>
                  <a:lnTo>
                    <a:pt x="0" y="1254"/>
                  </a:lnTo>
                  <a:close/>
                </a:path>
              </a:pathLst>
            </a:custGeom>
            <a:solidFill>
              <a:srgbClr val="993366"/>
            </a:solidFill>
            <a:ln w="9525">
              <a:solidFill>
                <a:srgbClr val="990000"/>
              </a:solidFill>
              <a:prstDash val="solid"/>
              <a:round/>
              <a:headEnd/>
              <a:tailEnd/>
            </a:ln>
          </p:spPr>
          <p:txBody>
            <a:bodyPr/>
            <a:lstStyle/>
            <a:p>
              <a:endParaRPr lang="lv-LV"/>
            </a:p>
          </p:txBody>
        </p:sp>
        <p:sp>
          <p:nvSpPr>
            <p:cNvPr id="24712" name="Freeform 142"/>
            <p:cNvSpPr>
              <a:spLocks/>
            </p:cNvSpPr>
            <p:nvPr/>
          </p:nvSpPr>
          <p:spPr bwMode="auto">
            <a:xfrm>
              <a:off x="3811" y="2141"/>
              <a:ext cx="174" cy="40"/>
            </a:xfrm>
            <a:custGeom>
              <a:avLst/>
              <a:gdLst>
                <a:gd name="T0" fmla="*/ 86 w 180"/>
                <a:gd name="T1" fmla="*/ 4 h 48"/>
                <a:gd name="T2" fmla="*/ 112 w 180"/>
                <a:gd name="T3" fmla="*/ 3 h 48"/>
                <a:gd name="T4" fmla="*/ 28 w 180"/>
                <a:gd name="T5" fmla="*/ 0 h 48"/>
                <a:gd name="T6" fmla="*/ 0 w 180"/>
                <a:gd name="T7" fmla="*/ 3 h 48"/>
                <a:gd name="T8" fmla="*/ 86 w 180"/>
                <a:gd name="T9" fmla="*/ 4 h 48"/>
                <a:gd name="T10" fmla="*/ 0 60000 65536"/>
                <a:gd name="T11" fmla="*/ 0 60000 65536"/>
                <a:gd name="T12" fmla="*/ 0 60000 65536"/>
                <a:gd name="T13" fmla="*/ 0 60000 65536"/>
                <a:gd name="T14" fmla="*/ 0 60000 65536"/>
                <a:gd name="T15" fmla="*/ 0 w 180"/>
                <a:gd name="T16" fmla="*/ 0 h 48"/>
                <a:gd name="T17" fmla="*/ 180 w 180"/>
                <a:gd name="T18" fmla="*/ 48 h 48"/>
              </a:gdLst>
              <a:ahLst/>
              <a:cxnLst>
                <a:cxn ang="T10">
                  <a:pos x="T0" y="T1"/>
                </a:cxn>
                <a:cxn ang="T11">
                  <a:pos x="T2" y="T3"/>
                </a:cxn>
                <a:cxn ang="T12">
                  <a:pos x="T4" y="T5"/>
                </a:cxn>
                <a:cxn ang="T13">
                  <a:pos x="T6" y="T7"/>
                </a:cxn>
                <a:cxn ang="T14">
                  <a:pos x="T8" y="T9"/>
                </a:cxn>
              </a:cxnLst>
              <a:rect l="T15" t="T16" r="T17" b="T18"/>
              <a:pathLst>
                <a:path w="180" h="48">
                  <a:moveTo>
                    <a:pt x="138" y="48"/>
                  </a:moveTo>
                  <a:lnTo>
                    <a:pt x="180" y="12"/>
                  </a:lnTo>
                  <a:lnTo>
                    <a:pt x="42" y="0"/>
                  </a:lnTo>
                  <a:lnTo>
                    <a:pt x="0" y="36"/>
                  </a:lnTo>
                  <a:lnTo>
                    <a:pt x="138" y="48"/>
                  </a:lnTo>
                  <a:close/>
                </a:path>
              </a:pathLst>
            </a:custGeom>
            <a:solidFill>
              <a:srgbClr val="73264D"/>
            </a:solidFill>
            <a:ln w="9525">
              <a:solidFill>
                <a:srgbClr val="990000"/>
              </a:solidFill>
              <a:prstDash val="solid"/>
              <a:round/>
              <a:headEnd/>
              <a:tailEnd/>
            </a:ln>
          </p:spPr>
          <p:txBody>
            <a:bodyPr/>
            <a:lstStyle/>
            <a:p>
              <a:endParaRPr lang="lv-LV"/>
            </a:p>
          </p:txBody>
        </p:sp>
        <p:sp>
          <p:nvSpPr>
            <p:cNvPr id="24713" name="Freeform 143"/>
            <p:cNvSpPr>
              <a:spLocks/>
            </p:cNvSpPr>
            <p:nvPr/>
          </p:nvSpPr>
          <p:spPr bwMode="auto">
            <a:xfrm>
              <a:off x="4254" y="2034"/>
              <a:ext cx="75" cy="1214"/>
            </a:xfrm>
            <a:custGeom>
              <a:avLst/>
              <a:gdLst>
                <a:gd name="T0" fmla="*/ 0 w 78"/>
                <a:gd name="T1" fmla="*/ 86 h 1488"/>
                <a:gd name="T2" fmla="*/ 26 w 78"/>
                <a:gd name="T3" fmla="*/ 2 h 1488"/>
                <a:gd name="T4" fmla="*/ 45 w 78"/>
                <a:gd name="T5" fmla="*/ 0 h 1488"/>
                <a:gd name="T6" fmla="*/ 22 w 78"/>
                <a:gd name="T7" fmla="*/ 83 h 1488"/>
                <a:gd name="T8" fmla="*/ 0 w 78"/>
                <a:gd name="T9" fmla="*/ 86 h 1488"/>
                <a:gd name="T10" fmla="*/ 0 60000 65536"/>
                <a:gd name="T11" fmla="*/ 0 60000 65536"/>
                <a:gd name="T12" fmla="*/ 0 60000 65536"/>
                <a:gd name="T13" fmla="*/ 0 60000 65536"/>
                <a:gd name="T14" fmla="*/ 0 60000 65536"/>
                <a:gd name="T15" fmla="*/ 0 w 78"/>
                <a:gd name="T16" fmla="*/ 0 h 1488"/>
                <a:gd name="T17" fmla="*/ 78 w 78"/>
                <a:gd name="T18" fmla="*/ 1488 h 1488"/>
              </a:gdLst>
              <a:ahLst/>
              <a:cxnLst>
                <a:cxn ang="T10">
                  <a:pos x="T0" y="T1"/>
                </a:cxn>
                <a:cxn ang="T11">
                  <a:pos x="T2" y="T3"/>
                </a:cxn>
                <a:cxn ang="T12">
                  <a:pos x="T4" y="T5"/>
                </a:cxn>
                <a:cxn ang="T13">
                  <a:pos x="T6" y="T7"/>
                </a:cxn>
                <a:cxn ang="T14">
                  <a:pos x="T8" y="T9"/>
                </a:cxn>
              </a:cxnLst>
              <a:rect l="T15" t="T16" r="T17" b="T18"/>
              <a:pathLst>
                <a:path w="78" h="1488">
                  <a:moveTo>
                    <a:pt x="0" y="1488"/>
                  </a:moveTo>
                  <a:lnTo>
                    <a:pt x="42" y="36"/>
                  </a:lnTo>
                  <a:lnTo>
                    <a:pt x="78" y="0"/>
                  </a:lnTo>
                  <a:lnTo>
                    <a:pt x="36" y="1434"/>
                  </a:lnTo>
                  <a:lnTo>
                    <a:pt x="0" y="1488"/>
                  </a:lnTo>
                  <a:close/>
                </a:path>
              </a:pathLst>
            </a:custGeom>
            <a:solidFill>
              <a:srgbClr val="4D1A33"/>
            </a:solidFill>
            <a:ln w="9525">
              <a:solidFill>
                <a:srgbClr val="990000"/>
              </a:solidFill>
              <a:prstDash val="solid"/>
              <a:round/>
              <a:headEnd/>
              <a:tailEnd/>
            </a:ln>
          </p:spPr>
          <p:txBody>
            <a:bodyPr/>
            <a:lstStyle/>
            <a:p>
              <a:endParaRPr lang="lv-LV"/>
            </a:p>
          </p:txBody>
        </p:sp>
        <p:sp>
          <p:nvSpPr>
            <p:cNvPr id="24714" name="Freeform 144"/>
            <p:cNvSpPr>
              <a:spLocks/>
            </p:cNvSpPr>
            <p:nvPr/>
          </p:nvSpPr>
          <p:spPr bwMode="auto">
            <a:xfrm>
              <a:off x="4122" y="2053"/>
              <a:ext cx="172" cy="1195"/>
            </a:xfrm>
            <a:custGeom>
              <a:avLst/>
              <a:gdLst>
                <a:gd name="T0" fmla="*/ 0 w 180"/>
                <a:gd name="T1" fmla="*/ 85 h 1464"/>
                <a:gd name="T2" fmla="*/ 20 w 180"/>
                <a:gd name="T3" fmla="*/ 0 h 1464"/>
                <a:gd name="T4" fmla="*/ 95 w 180"/>
                <a:gd name="T5" fmla="*/ 2 h 1464"/>
                <a:gd name="T6" fmla="*/ 73 w 180"/>
                <a:gd name="T7" fmla="*/ 85 h 1464"/>
                <a:gd name="T8" fmla="*/ 0 w 180"/>
                <a:gd name="T9" fmla="*/ 85 h 1464"/>
                <a:gd name="T10" fmla="*/ 0 60000 65536"/>
                <a:gd name="T11" fmla="*/ 0 60000 65536"/>
                <a:gd name="T12" fmla="*/ 0 60000 65536"/>
                <a:gd name="T13" fmla="*/ 0 60000 65536"/>
                <a:gd name="T14" fmla="*/ 0 60000 65536"/>
                <a:gd name="T15" fmla="*/ 0 w 180"/>
                <a:gd name="T16" fmla="*/ 0 h 1464"/>
                <a:gd name="T17" fmla="*/ 180 w 180"/>
                <a:gd name="T18" fmla="*/ 1464 h 1464"/>
              </a:gdLst>
              <a:ahLst/>
              <a:cxnLst>
                <a:cxn ang="T10">
                  <a:pos x="T0" y="T1"/>
                </a:cxn>
                <a:cxn ang="T11">
                  <a:pos x="T2" y="T3"/>
                </a:cxn>
                <a:cxn ang="T12">
                  <a:pos x="T4" y="T5"/>
                </a:cxn>
                <a:cxn ang="T13">
                  <a:pos x="T6" y="T7"/>
                </a:cxn>
                <a:cxn ang="T14">
                  <a:pos x="T8" y="T9"/>
                </a:cxn>
              </a:cxnLst>
              <a:rect l="T15" t="T16" r="T17" b="T18"/>
              <a:pathLst>
                <a:path w="180" h="1464">
                  <a:moveTo>
                    <a:pt x="0" y="1446"/>
                  </a:moveTo>
                  <a:lnTo>
                    <a:pt x="36" y="0"/>
                  </a:lnTo>
                  <a:lnTo>
                    <a:pt x="180" y="12"/>
                  </a:lnTo>
                  <a:lnTo>
                    <a:pt x="138" y="1464"/>
                  </a:lnTo>
                  <a:lnTo>
                    <a:pt x="0" y="1446"/>
                  </a:lnTo>
                  <a:close/>
                </a:path>
              </a:pathLst>
            </a:custGeom>
            <a:solidFill>
              <a:srgbClr val="993366"/>
            </a:solidFill>
            <a:ln w="9525">
              <a:solidFill>
                <a:srgbClr val="990000"/>
              </a:solidFill>
              <a:prstDash val="solid"/>
              <a:round/>
              <a:headEnd/>
              <a:tailEnd/>
            </a:ln>
          </p:spPr>
          <p:txBody>
            <a:bodyPr/>
            <a:lstStyle/>
            <a:p>
              <a:endParaRPr lang="lv-LV"/>
            </a:p>
          </p:txBody>
        </p:sp>
        <p:sp>
          <p:nvSpPr>
            <p:cNvPr id="24715" name="Freeform 145"/>
            <p:cNvSpPr>
              <a:spLocks/>
            </p:cNvSpPr>
            <p:nvPr/>
          </p:nvSpPr>
          <p:spPr bwMode="auto">
            <a:xfrm>
              <a:off x="4156" y="2025"/>
              <a:ext cx="173" cy="39"/>
            </a:xfrm>
            <a:custGeom>
              <a:avLst/>
              <a:gdLst>
                <a:gd name="T0" fmla="*/ 83 w 180"/>
                <a:gd name="T1" fmla="*/ 2 h 48"/>
                <a:gd name="T2" fmla="*/ 103 w 180"/>
                <a:gd name="T3" fmla="*/ 2 h 48"/>
                <a:gd name="T4" fmla="*/ 22 w 180"/>
                <a:gd name="T5" fmla="*/ 0 h 48"/>
                <a:gd name="T6" fmla="*/ 0 w 180"/>
                <a:gd name="T7" fmla="*/ 2 h 48"/>
                <a:gd name="T8" fmla="*/ 83 w 180"/>
                <a:gd name="T9" fmla="*/ 2 h 48"/>
                <a:gd name="T10" fmla="*/ 0 60000 65536"/>
                <a:gd name="T11" fmla="*/ 0 60000 65536"/>
                <a:gd name="T12" fmla="*/ 0 60000 65536"/>
                <a:gd name="T13" fmla="*/ 0 60000 65536"/>
                <a:gd name="T14" fmla="*/ 0 60000 65536"/>
                <a:gd name="T15" fmla="*/ 0 w 180"/>
                <a:gd name="T16" fmla="*/ 0 h 48"/>
                <a:gd name="T17" fmla="*/ 180 w 180"/>
                <a:gd name="T18" fmla="*/ 48 h 48"/>
              </a:gdLst>
              <a:ahLst/>
              <a:cxnLst>
                <a:cxn ang="T10">
                  <a:pos x="T0" y="T1"/>
                </a:cxn>
                <a:cxn ang="T11">
                  <a:pos x="T2" y="T3"/>
                </a:cxn>
                <a:cxn ang="T12">
                  <a:pos x="T4" y="T5"/>
                </a:cxn>
                <a:cxn ang="T13">
                  <a:pos x="T6" y="T7"/>
                </a:cxn>
                <a:cxn ang="T14">
                  <a:pos x="T8" y="T9"/>
                </a:cxn>
              </a:cxnLst>
              <a:rect l="T15" t="T16" r="T17" b="T18"/>
              <a:pathLst>
                <a:path w="180" h="48">
                  <a:moveTo>
                    <a:pt x="144" y="48"/>
                  </a:moveTo>
                  <a:lnTo>
                    <a:pt x="180" y="12"/>
                  </a:lnTo>
                  <a:lnTo>
                    <a:pt x="36" y="0"/>
                  </a:lnTo>
                  <a:lnTo>
                    <a:pt x="0" y="36"/>
                  </a:lnTo>
                  <a:lnTo>
                    <a:pt x="144" y="48"/>
                  </a:lnTo>
                  <a:close/>
                </a:path>
              </a:pathLst>
            </a:custGeom>
            <a:solidFill>
              <a:srgbClr val="73264D"/>
            </a:solidFill>
            <a:ln w="9525">
              <a:solidFill>
                <a:srgbClr val="990000"/>
              </a:solidFill>
              <a:prstDash val="solid"/>
              <a:round/>
              <a:headEnd/>
              <a:tailEnd/>
            </a:ln>
          </p:spPr>
          <p:txBody>
            <a:bodyPr/>
            <a:lstStyle/>
            <a:p>
              <a:endParaRPr lang="lv-LV"/>
            </a:p>
          </p:txBody>
        </p:sp>
        <p:sp>
          <p:nvSpPr>
            <p:cNvPr id="24716" name="Freeform 146"/>
            <p:cNvSpPr>
              <a:spLocks/>
            </p:cNvSpPr>
            <p:nvPr/>
          </p:nvSpPr>
          <p:spPr bwMode="auto">
            <a:xfrm>
              <a:off x="1899" y="2685"/>
              <a:ext cx="75" cy="411"/>
            </a:xfrm>
            <a:custGeom>
              <a:avLst/>
              <a:gdLst>
                <a:gd name="T0" fmla="*/ 12 w 78"/>
                <a:gd name="T1" fmla="*/ 29 h 504"/>
                <a:gd name="T2" fmla="*/ 0 w 78"/>
                <a:gd name="T3" fmla="*/ 2 h 504"/>
                <a:gd name="T4" fmla="*/ 35 w 78"/>
                <a:gd name="T5" fmla="*/ 0 h 504"/>
                <a:gd name="T6" fmla="*/ 45 w 78"/>
                <a:gd name="T7" fmla="*/ 27 h 504"/>
                <a:gd name="T8" fmla="*/ 12 w 78"/>
                <a:gd name="T9" fmla="*/ 29 h 504"/>
                <a:gd name="T10" fmla="*/ 0 60000 65536"/>
                <a:gd name="T11" fmla="*/ 0 60000 65536"/>
                <a:gd name="T12" fmla="*/ 0 60000 65536"/>
                <a:gd name="T13" fmla="*/ 0 60000 65536"/>
                <a:gd name="T14" fmla="*/ 0 60000 65536"/>
                <a:gd name="T15" fmla="*/ 0 w 78"/>
                <a:gd name="T16" fmla="*/ 0 h 504"/>
                <a:gd name="T17" fmla="*/ 78 w 78"/>
                <a:gd name="T18" fmla="*/ 504 h 504"/>
              </a:gdLst>
              <a:ahLst/>
              <a:cxnLst>
                <a:cxn ang="T10">
                  <a:pos x="T0" y="T1"/>
                </a:cxn>
                <a:cxn ang="T11">
                  <a:pos x="T2" y="T3"/>
                </a:cxn>
                <a:cxn ang="T12">
                  <a:pos x="T4" y="T5"/>
                </a:cxn>
                <a:cxn ang="T13">
                  <a:pos x="T6" y="T7"/>
                </a:cxn>
                <a:cxn ang="T14">
                  <a:pos x="T8" y="T9"/>
                </a:cxn>
              </a:cxnLst>
              <a:rect l="T15" t="T16" r="T17" b="T18"/>
              <a:pathLst>
                <a:path w="78" h="504">
                  <a:moveTo>
                    <a:pt x="12" y="504"/>
                  </a:moveTo>
                  <a:lnTo>
                    <a:pt x="0" y="42"/>
                  </a:lnTo>
                  <a:lnTo>
                    <a:pt x="60" y="0"/>
                  </a:lnTo>
                  <a:lnTo>
                    <a:pt x="78" y="456"/>
                  </a:lnTo>
                  <a:lnTo>
                    <a:pt x="12" y="504"/>
                  </a:lnTo>
                  <a:close/>
                </a:path>
              </a:pathLst>
            </a:custGeom>
            <a:solidFill>
              <a:srgbClr val="4D4D80"/>
            </a:solidFill>
            <a:ln w="9525">
              <a:solidFill>
                <a:srgbClr val="990000"/>
              </a:solidFill>
              <a:prstDash val="solid"/>
              <a:round/>
              <a:headEnd/>
              <a:tailEnd/>
            </a:ln>
          </p:spPr>
          <p:txBody>
            <a:bodyPr/>
            <a:lstStyle/>
            <a:p>
              <a:endParaRPr lang="lv-LV"/>
            </a:p>
          </p:txBody>
        </p:sp>
        <p:sp>
          <p:nvSpPr>
            <p:cNvPr id="24717" name="Freeform 147"/>
            <p:cNvSpPr>
              <a:spLocks/>
            </p:cNvSpPr>
            <p:nvPr/>
          </p:nvSpPr>
          <p:spPr bwMode="auto">
            <a:xfrm>
              <a:off x="1779" y="2709"/>
              <a:ext cx="131" cy="387"/>
            </a:xfrm>
            <a:custGeom>
              <a:avLst/>
              <a:gdLst>
                <a:gd name="T0" fmla="*/ 9 w 138"/>
                <a:gd name="T1" fmla="*/ 27 h 474"/>
                <a:gd name="T2" fmla="*/ 0 w 138"/>
                <a:gd name="T3" fmla="*/ 0 h 474"/>
                <a:gd name="T4" fmla="*/ 62 w 138"/>
                <a:gd name="T5" fmla="*/ 2 h 474"/>
                <a:gd name="T6" fmla="*/ 66 w 138"/>
                <a:gd name="T7" fmla="*/ 28 h 474"/>
                <a:gd name="T8" fmla="*/ 9 w 138"/>
                <a:gd name="T9" fmla="*/ 27 h 474"/>
                <a:gd name="T10" fmla="*/ 0 60000 65536"/>
                <a:gd name="T11" fmla="*/ 0 60000 65536"/>
                <a:gd name="T12" fmla="*/ 0 60000 65536"/>
                <a:gd name="T13" fmla="*/ 0 60000 65536"/>
                <a:gd name="T14" fmla="*/ 0 60000 65536"/>
                <a:gd name="T15" fmla="*/ 0 w 138"/>
                <a:gd name="T16" fmla="*/ 0 h 474"/>
                <a:gd name="T17" fmla="*/ 138 w 138"/>
                <a:gd name="T18" fmla="*/ 474 h 474"/>
              </a:gdLst>
              <a:ahLst/>
              <a:cxnLst>
                <a:cxn ang="T10">
                  <a:pos x="T0" y="T1"/>
                </a:cxn>
                <a:cxn ang="T11">
                  <a:pos x="T2" y="T3"/>
                </a:cxn>
                <a:cxn ang="T12">
                  <a:pos x="T4" y="T5"/>
                </a:cxn>
                <a:cxn ang="T13">
                  <a:pos x="T6" y="T7"/>
                </a:cxn>
                <a:cxn ang="T14">
                  <a:pos x="T8" y="T9"/>
                </a:cxn>
              </a:cxnLst>
              <a:rect l="T15" t="T16" r="T17" b="T18"/>
              <a:pathLst>
                <a:path w="138" h="474">
                  <a:moveTo>
                    <a:pt x="18" y="456"/>
                  </a:moveTo>
                  <a:lnTo>
                    <a:pt x="0" y="0"/>
                  </a:lnTo>
                  <a:lnTo>
                    <a:pt x="126" y="12"/>
                  </a:lnTo>
                  <a:lnTo>
                    <a:pt x="138" y="474"/>
                  </a:lnTo>
                  <a:lnTo>
                    <a:pt x="18" y="456"/>
                  </a:lnTo>
                  <a:close/>
                </a:path>
              </a:pathLst>
            </a:custGeom>
            <a:solidFill>
              <a:srgbClr val="9999FF"/>
            </a:solidFill>
            <a:ln w="9525">
              <a:solidFill>
                <a:srgbClr val="990000"/>
              </a:solidFill>
              <a:prstDash val="solid"/>
              <a:round/>
              <a:headEnd/>
              <a:tailEnd/>
            </a:ln>
          </p:spPr>
          <p:txBody>
            <a:bodyPr/>
            <a:lstStyle/>
            <a:p>
              <a:endParaRPr lang="lv-LV"/>
            </a:p>
          </p:txBody>
        </p:sp>
        <p:sp>
          <p:nvSpPr>
            <p:cNvPr id="24718" name="Freeform 148"/>
            <p:cNvSpPr>
              <a:spLocks/>
            </p:cNvSpPr>
            <p:nvPr/>
          </p:nvSpPr>
          <p:spPr bwMode="auto">
            <a:xfrm>
              <a:off x="1779" y="2676"/>
              <a:ext cx="178" cy="44"/>
            </a:xfrm>
            <a:custGeom>
              <a:avLst/>
              <a:gdLst>
                <a:gd name="T0" fmla="*/ 69 w 186"/>
                <a:gd name="T1" fmla="*/ 3 h 54"/>
                <a:gd name="T2" fmla="*/ 100 w 186"/>
                <a:gd name="T3" fmla="*/ 2 h 54"/>
                <a:gd name="T4" fmla="*/ 32 w 186"/>
                <a:gd name="T5" fmla="*/ 0 h 54"/>
                <a:gd name="T6" fmla="*/ 0 w 186"/>
                <a:gd name="T7" fmla="*/ 2 h 54"/>
                <a:gd name="T8" fmla="*/ 69 w 186"/>
                <a:gd name="T9" fmla="*/ 3 h 54"/>
                <a:gd name="T10" fmla="*/ 0 60000 65536"/>
                <a:gd name="T11" fmla="*/ 0 60000 65536"/>
                <a:gd name="T12" fmla="*/ 0 60000 65536"/>
                <a:gd name="T13" fmla="*/ 0 60000 65536"/>
                <a:gd name="T14" fmla="*/ 0 60000 65536"/>
                <a:gd name="T15" fmla="*/ 0 w 186"/>
                <a:gd name="T16" fmla="*/ 0 h 54"/>
                <a:gd name="T17" fmla="*/ 186 w 186"/>
                <a:gd name="T18" fmla="*/ 54 h 54"/>
              </a:gdLst>
              <a:ahLst/>
              <a:cxnLst>
                <a:cxn ang="T10">
                  <a:pos x="T0" y="T1"/>
                </a:cxn>
                <a:cxn ang="T11">
                  <a:pos x="T2" y="T3"/>
                </a:cxn>
                <a:cxn ang="T12">
                  <a:pos x="T4" y="T5"/>
                </a:cxn>
                <a:cxn ang="T13">
                  <a:pos x="T6" y="T7"/>
                </a:cxn>
                <a:cxn ang="T14">
                  <a:pos x="T8" y="T9"/>
                </a:cxn>
              </a:cxnLst>
              <a:rect l="T15" t="T16" r="T17" b="T18"/>
              <a:pathLst>
                <a:path w="186" h="54">
                  <a:moveTo>
                    <a:pt x="126" y="54"/>
                  </a:moveTo>
                  <a:lnTo>
                    <a:pt x="186" y="12"/>
                  </a:lnTo>
                  <a:lnTo>
                    <a:pt x="60" y="0"/>
                  </a:lnTo>
                  <a:lnTo>
                    <a:pt x="0" y="42"/>
                  </a:lnTo>
                  <a:lnTo>
                    <a:pt x="126" y="54"/>
                  </a:lnTo>
                  <a:close/>
                </a:path>
              </a:pathLst>
            </a:custGeom>
            <a:solidFill>
              <a:srgbClr val="7373BF"/>
            </a:solidFill>
            <a:ln w="9525">
              <a:solidFill>
                <a:srgbClr val="990000"/>
              </a:solidFill>
              <a:prstDash val="solid"/>
              <a:round/>
              <a:headEnd/>
              <a:tailEnd/>
            </a:ln>
          </p:spPr>
          <p:txBody>
            <a:bodyPr/>
            <a:lstStyle/>
            <a:p>
              <a:endParaRPr lang="lv-LV"/>
            </a:p>
          </p:txBody>
        </p:sp>
        <p:sp>
          <p:nvSpPr>
            <p:cNvPr id="24719" name="Freeform 149"/>
            <p:cNvSpPr>
              <a:spLocks/>
            </p:cNvSpPr>
            <p:nvPr/>
          </p:nvSpPr>
          <p:spPr bwMode="auto">
            <a:xfrm>
              <a:off x="2203" y="2709"/>
              <a:ext cx="70" cy="421"/>
            </a:xfrm>
            <a:custGeom>
              <a:avLst/>
              <a:gdLst>
                <a:gd name="T0" fmla="*/ 12 w 72"/>
                <a:gd name="T1" fmla="*/ 30 h 516"/>
                <a:gd name="T2" fmla="*/ 0 w 72"/>
                <a:gd name="T3" fmla="*/ 2 h 516"/>
                <a:gd name="T4" fmla="*/ 43 w 72"/>
                <a:gd name="T5" fmla="*/ 0 h 516"/>
                <a:gd name="T6" fmla="*/ 48 w 72"/>
                <a:gd name="T7" fmla="*/ 27 h 516"/>
                <a:gd name="T8" fmla="*/ 12 w 72"/>
                <a:gd name="T9" fmla="*/ 30 h 516"/>
                <a:gd name="T10" fmla="*/ 0 60000 65536"/>
                <a:gd name="T11" fmla="*/ 0 60000 65536"/>
                <a:gd name="T12" fmla="*/ 0 60000 65536"/>
                <a:gd name="T13" fmla="*/ 0 60000 65536"/>
                <a:gd name="T14" fmla="*/ 0 60000 65536"/>
                <a:gd name="T15" fmla="*/ 0 w 72"/>
                <a:gd name="T16" fmla="*/ 0 h 516"/>
                <a:gd name="T17" fmla="*/ 72 w 72"/>
                <a:gd name="T18" fmla="*/ 516 h 516"/>
              </a:gdLst>
              <a:ahLst/>
              <a:cxnLst>
                <a:cxn ang="T10">
                  <a:pos x="T0" y="T1"/>
                </a:cxn>
                <a:cxn ang="T11">
                  <a:pos x="T2" y="T3"/>
                </a:cxn>
                <a:cxn ang="T12">
                  <a:pos x="T4" y="T5"/>
                </a:cxn>
                <a:cxn ang="T13">
                  <a:pos x="T6" y="T7"/>
                </a:cxn>
                <a:cxn ang="T14">
                  <a:pos x="T8" y="T9"/>
                </a:cxn>
              </a:cxnLst>
              <a:rect l="T15" t="T16" r="T17" b="T18"/>
              <a:pathLst>
                <a:path w="72" h="516">
                  <a:moveTo>
                    <a:pt x="12" y="516"/>
                  </a:moveTo>
                  <a:lnTo>
                    <a:pt x="0" y="42"/>
                  </a:lnTo>
                  <a:lnTo>
                    <a:pt x="60" y="0"/>
                  </a:lnTo>
                  <a:lnTo>
                    <a:pt x="72" y="468"/>
                  </a:lnTo>
                  <a:lnTo>
                    <a:pt x="12" y="516"/>
                  </a:lnTo>
                  <a:close/>
                </a:path>
              </a:pathLst>
            </a:custGeom>
            <a:solidFill>
              <a:srgbClr val="4D4D80"/>
            </a:solidFill>
            <a:ln w="9525">
              <a:solidFill>
                <a:srgbClr val="990000"/>
              </a:solidFill>
              <a:prstDash val="solid"/>
              <a:round/>
              <a:headEnd/>
              <a:tailEnd/>
            </a:ln>
          </p:spPr>
          <p:txBody>
            <a:bodyPr/>
            <a:lstStyle/>
            <a:p>
              <a:endParaRPr lang="lv-LV"/>
            </a:p>
          </p:txBody>
        </p:sp>
        <p:sp>
          <p:nvSpPr>
            <p:cNvPr id="24720" name="Freeform 150"/>
            <p:cNvSpPr>
              <a:spLocks/>
            </p:cNvSpPr>
            <p:nvPr/>
          </p:nvSpPr>
          <p:spPr bwMode="auto">
            <a:xfrm>
              <a:off x="2077" y="2729"/>
              <a:ext cx="138" cy="401"/>
            </a:xfrm>
            <a:custGeom>
              <a:avLst/>
              <a:gdLst>
                <a:gd name="T0" fmla="*/ 11 w 144"/>
                <a:gd name="T1" fmla="*/ 27 h 492"/>
                <a:gd name="T2" fmla="*/ 0 w 144"/>
                <a:gd name="T3" fmla="*/ 0 h 492"/>
                <a:gd name="T4" fmla="*/ 74 w 144"/>
                <a:gd name="T5" fmla="*/ 2 h 492"/>
                <a:gd name="T6" fmla="*/ 80 w 144"/>
                <a:gd name="T7" fmla="*/ 28 h 492"/>
                <a:gd name="T8" fmla="*/ 11 w 144"/>
                <a:gd name="T9" fmla="*/ 27 h 492"/>
                <a:gd name="T10" fmla="*/ 0 60000 65536"/>
                <a:gd name="T11" fmla="*/ 0 60000 65536"/>
                <a:gd name="T12" fmla="*/ 0 60000 65536"/>
                <a:gd name="T13" fmla="*/ 0 60000 65536"/>
                <a:gd name="T14" fmla="*/ 0 60000 65536"/>
                <a:gd name="T15" fmla="*/ 0 w 144"/>
                <a:gd name="T16" fmla="*/ 0 h 492"/>
                <a:gd name="T17" fmla="*/ 144 w 144"/>
                <a:gd name="T18" fmla="*/ 492 h 492"/>
              </a:gdLst>
              <a:ahLst/>
              <a:cxnLst>
                <a:cxn ang="T10">
                  <a:pos x="T0" y="T1"/>
                </a:cxn>
                <a:cxn ang="T11">
                  <a:pos x="T2" y="T3"/>
                </a:cxn>
                <a:cxn ang="T12">
                  <a:pos x="T4" y="T5"/>
                </a:cxn>
                <a:cxn ang="T13">
                  <a:pos x="T6" y="T7"/>
                </a:cxn>
                <a:cxn ang="T14">
                  <a:pos x="T8" y="T9"/>
                </a:cxn>
              </a:cxnLst>
              <a:rect l="T15" t="T16" r="T17" b="T18"/>
              <a:pathLst>
                <a:path w="144" h="492">
                  <a:moveTo>
                    <a:pt x="18" y="474"/>
                  </a:moveTo>
                  <a:lnTo>
                    <a:pt x="0" y="0"/>
                  </a:lnTo>
                  <a:lnTo>
                    <a:pt x="132" y="18"/>
                  </a:lnTo>
                  <a:lnTo>
                    <a:pt x="144" y="492"/>
                  </a:lnTo>
                  <a:lnTo>
                    <a:pt x="18" y="474"/>
                  </a:lnTo>
                  <a:close/>
                </a:path>
              </a:pathLst>
            </a:custGeom>
            <a:solidFill>
              <a:srgbClr val="9999FF"/>
            </a:solidFill>
            <a:ln w="9525">
              <a:solidFill>
                <a:srgbClr val="990000"/>
              </a:solidFill>
              <a:prstDash val="solid"/>
              <a:round/>
              <a:headEnd/>
              <a:tailEnd/>
            </a:ln>
          </p:spPr>
          <p:txBody>
            <a:bodyPr/>
            <a:lstStyle/>
            <a:p>
              <a:endParaRPr lang="lv-LV"/>
            </a:p>
          </p:txBody>
        </p:sp>
        <p:sp>
          <p:nvSpPr>
            <p:cNvPr id="24721" name="Freeform 151"/>
            <p:cNvSpPr>
              <a:spLocks/>
            </p:cNvSpPr>
            <p:nvPr/>
          </p:nvSpPr>
          <p:spPr bwMode="auto">
            <a:xfrm>
              <a:off x="2077" y="2695"/>
              <a:ext cx="184" cy="49"/>
            </a:xfrm>
            <a:custGeom>
              <a:avLst/>
              <a:gdLst>
                <a:gd name="T0" fmla="*/ 74 w 192"/>
                <a:gd name="T1" fmla="*/ 4 h 60"/>
                <a:gd name="T2" fmla="*/ 106 w 192"/>
                <a:gd name="T3" fmla="*/ 2 h 60"/>
                <a:gd name="T4" fmla="*/ 36 w 192"/>
                <a:gd name="T5" fmla="*/ 0 h 60"/>
                <a:gd name="T6" fmla="*/ 0 w 192"/>
                <a:gd name="T7" fmla="*/ 2 h 60"/>
                <a:gd name="T8" fmla="*/ 74 w 192"/>
                <a:gd name="T9" fmla="*/ 4 h 60"/>
                <a:gd name="T10" fmla="*/ 0 60000 65536"/>
                <a:gd name="T11" fmla="*/ 0 60000 65536"/>
                <a:gd name="T12" fmla="*/ 0 60000 65536"/>
                <a:gd name="T13" fmla="*/ 0 60000 65536"/>
                <a:gd name="T14" fmla="*/ 0 60000 65536"/>
                <a:gd name="T15" fmla="*/ 0 w 192"/>
                <a:gd name="T16" fmla="*/ 0 h 60"/>
                <a:gd name="T17" fmla="*/ 192 w 192"/>
                <a:gd name="T18" fmla="*/ 60 h 60"/>
              </a:gdLst>
              <a:ahLst/>
              <a:cxnLst>
                <a:cxn ang="T10">
                  <a:pos x="T0" y="T1"/>
                </a:cxn>
                <a:cxn ang="T11">
                  <a:pos x="T2" y="T3"/>
                </a:cxn>
                <a:cxn ang="T12">
                  <a:pos x="T4" y="T5"/>
                </a:cxn>
                <a:cxn ang="T13">
                  <a:pos x="T6" y="T7"/>
                </a:cxn>
                <a:cxn ang="T14">
                  <a:pos x="T8" y="T9"/>
                </a:cxn>
              </a:cxnLst>
              <a:rect l="T15" t="T16" r="T17" b="T18"/>
              <a:pathLst>
                <a:path w="192" h="60">
                  <a:moveTo>
                    <a:pt x="132" y="60"/>
                  </a:moveTo>
                  <a:lnTo>
                    <a:pt x="192" y="18"/>
                  </a:lnTo>
                  <a:lnTo>
                    <a:pt x="66" y="0"/>
                  </a:lnTo>
                  <a:lnTo>
                    <a:pt x="0" y="42"/>
                  </a:lnTo>
                  <a:lnTo>
                    <a:pt x="132" y="60"/>
                  </a:lnTo>
                  <a:close/>
                </a:path>
              </a:pathLst>
            </a:custGeom>
            <a:solidFill>
              <a:srgbClr val="7373BF"/>
            </a:solidFill>
            <a:ln w="9525">
              <a:solidFill>
                <a:srgbClr val="990000"/>
              </a:solidFill>
              <a:prstDash val="solid"/>
              <a:round/>
              <a:headEnd/>
              <a:tailEnd/>
            </a:ln>
          </p:spPr>
          <p:txBody>
            <a:bodyPr/>
            <a:lstStyle/>
            <a:p>
              <a:endParaRPr lang="lv-LV"/>
            </a:p>
          </p:txBody>
        </p:sp>
        <p:sp>
          <p:nvSpPr>
            <p:cNvPr id="24722" name="Freeform 152"/>
            <p:cNvSpPr>
              <a:spLocks/>
            </p:cNvSpPr>
            <p:nvPr/>
          </p:nvSpPr>
          <p:spPr bwMode="auto">
            <a:xfrm>
              <a:off x="2514" y="2685"/>
              <a:ext cx="63" cy="480"/>
            </a:xfrm>
            <a:custGeom>
              <a:avLst/>
              <a:gdLst>
                <a:gd name="T0" fmla="*/ 6 w 66"/>
                <a:gd name="T1" fmla="*/ 34 h 588"/>
                <a:gd name="T2" fmla="*/ 0 w 66"/>
                <a:gd name="T3" fmla="*/ 2 h 588"/>
                <a:gd name="T4" fmla="*/ 29 w 66"/>
                <a:gd name="T5" fmla="*/ 0 h 588"/>
                <a:gd name="T6" fmla="*/ 34 w 66"/>
                <a:gd name="T7" fmla="*/ 31 h 588"/>
                <a:gd name="T8" fmla="*/ 6 w 66"/>
                <a:gd name="T9" fmla="*/ 34 h 588"/>
                <a:gd name="T10" fmla="*/ 0 60000 65536"/>
                <a:gd name="T11" fmla="*/ 0 60000 65536"/>
                <a:gd name="T12" fmla="*/ 0 60000 65536"/>
                <a:gd name="T13" fmla="*/ 0 60000 65536"/>
                <a:gd name="T14" fmla="*/ 0 60000 65536"/>
                <a:gd name="T15" fmla="*/ 0 w 66"/>
                <a:gd name="T16" fmla="*/ 0 h 588"/>
                <a:gd name="T17" fmla="*/ 66 w 66"/>
                <a:gd name="T18" fmla="*/ 588 h 588"/>
              </a:gdLst>
              <a:ahLst/>
              <a:cxnLst>
                <a:cxn ang="T10">
                  <a:pos x="T0" y="T1"/>
                </a:cxn>
                <a:cxn ang="T11">
                  <a:pos x="T2" y="T3"/>
                </a:cxn>
                <a:cxn ang="T12">
                  <a:pos x="T4" y="T5"/>
                </a:cxn>
                <a:cxn ang="T13">
                  <a:pos x="T6" y="T7"/>
                </a:cxn>
                <a:cxn ang="T14">
                  <a:pos x="T8" y="T9"/>
                </a:cxn>
              </a:cxnLst>
              <a:rect l="T15" t="T16" r="T17" b="T18"/>
              <a:pathLst>
                <a:path w="66" h="588">
                  <a:moveTo>
                    <a:pt x="6" y="588"/>
                  </a:moveTo>
                  <a:lnTo>
                    <a:pt x="0" y="42"/>
                  </a:lnTo>
                  <a:lnTo>
                    <a:pt x="54" y="0"/>
                  </a:lnTo>
                  <a:lnTo>
                    <a:pt x="66" y="540"/>
                  </a:lnTo>
                  <a:lnTo>
                    <a:pt x="6" y="588"/>
                  </a:lnTo>
                  <a:close/>
                </a:path>
              </a:pathLst>
            </a:custGeom>
            <a:solidFill>
              <a:srgbClr val="4D4D80"/>
            </a:solidFill>
            <a:ln w="9525">
              <a:solidFill>
                <a:srgbClr val="990000"/>
              </a:solidFill>
              <a:prstDash val="solid"/>
              <a:round/>
              <a:headEnd/>
              <a:tailEnd/>
            </a:ln>
          </p:spPr>
          <p:txBody>
            <a:bodyPr/>
            <a:lstStyle/>
            <a:p>
              <a:endParaRPr lang="lv-LV"/>
            </a:p>
          </p:txBody>
        </p:sp>
        <p:sp>
          <p:nvSpPr>
            <p:cNvPr id="24723" name="Freeform 153"/>
            <p:cNvSpPr>
              <a:spLocks/>
            </p:cNvSpPr>
            <p:nvPr/>
          </p:nvSpPr>
          <p:spPr bwMode="auto">
            <a:xfrm>
              <a:off x="2387" y="2709"/>
              <a:ext cx="132" cy="456"/>
            </a:xfrm>
            <a:custGeom>
              <a:avLst/>
              <a:gdLst>
                <a:gd name="T0" fmla="*/ 11 w 138"/>
                <a:gd name="T1" fmla="*/ 31 h 558"/>
                <a:gd name="T2" fmla="*/ 0 w 138"/>
                <a:gd name="T3" fmla="*/ 0 h 558"/>
                <a:gd name="T4" fmla="*/ 71 w 138"/>
                <a:gd name="T5" fmla="*/ 2 h 558"/>
                <a:gd name="T6" fmla="*/ 74 w 138"/>
                <a:gd name="T7" fmla="*/ 33 h 558"/>
                <a:gd name="T8" fmla="*/ 11 w 138"/>
                <a:gd name="T9" fmla="*/ 31 h 558"/>
                <a:gd name="T10" fmla="*/ 0 60000 65536"/>
                <a:gd name="T11" fmla="*/ 0 60000 65536"/>
                <a:gd name="T12" fmla="*/ 0 60000 65536"/>
                <a:gd name="T13" fmla="*/ 0 60000 65536"/>
                <a:gd name="T14" fmla="*/ 0 60000 65536"/>
                <a:gd name="T15" fmla="*/ 0 w 138"/>
                <a:gd name="T16" fmla="*/ 0 h 558"/>
                <a:gd name="T17" fmla="*/ 138 w 138"/>
                <a:gd name="T18" fmla="*/ 558 h 558"/>
              </a:gdLst>
              <a:ahLst/>
              <a:cxnLst>
                <a:cxn ang="T10">
                  <a:pos x="T0" y="T1"/>
                </a:cxn>
                <a:cxn ang="T11">
                  <a:pos x="T2" y="T3"/>
                </a:cxn>
                <a:cxn ang="T12">
                  <a:pos x="T4" y="T5"/>
                </a:cxn>
                <a:cxn ang="T13">
                  <a:pos x="T6" y="T7"/>
                </a:cxn>
                <a:cxn ang="T14">
                  <a:pos x="T8" y="T9"/>
                </a:cxn>
              </a:cxnLst>
              <a:rect l="T15" t="T16" r="T17" b="T18"/>
              <a:pathLst>
                <a:path w="138" h="558">
                  <a:moveTo>
                    <a:pt x="12" y="540"/>
                  </a:moveTo>
                  <a:lnTo>
                    <a:pt x="0" y="0"/>
                  </a:lnTo>
                  <a:lnTo>
                    <a:pt x="132" y="12"/>
                  </a:lnTo>
                  <a:lnTo>
                    <a:pt x="138" y="558"/>
                  </a:lnTo>
                  <a:lnTo>
                    <a:pt x="12" y="540"/>
                  </a:lnTo>
                  <a:close/>
                </a:path>
              </a:pathLst>
            </a:custGeom>
            <a:solidFill>
              <a:srgbClr val="9999FF"/>
            </a:solidFill>
            <a:ln w="9525">
              <a:solidFill>
                <a:srgbClr val="990000"/>
              </a:solidFill>
              <a:prstDash val="solid"/>
              <a:round/>
              <a:headEnd/>
              <a:tailEnd/>
            </a:ln>
          </p:spPr>
          <p:txBody>
            <a:bodyPr/>
            <a:lstStyle/>
            <a:p>
              <a:endParaRPr lang="lv-LV"/>
            </a:p>
          </p:txBody>
        </p:sp>
        <p:sp>
          <p:nvSpPr>
            <p:cNvPr id="24724" name="Freeform 154"/>
            <p:cNvSpPr>
              <a:spLocks/>
            </p:cNvSpPr>
            <p:nvPr/>
          </p:nvSpPr>
          <p:spPr bwMode="auto">
            <a:xfrm>
              <a:off x="2387" y="2676"/>
              <a:ext cx="178" cy="44"/>
            </a:xfrm>
            <a:custGeom>
              <a:avLst/>
              <a:gdLst>
                <a:gd name="T0" fmla="*/ 72 w 186"/>
                <a:gd name="T1" fmla="*/ 3 h 54"/>
                <a:gd name="T2" fmla="*/ 100 w 186"/>
                <a:gd name="T3" fmla="*/ 2 h 54"/>
                <a:gd name="T4" fmla="*/ 32 w 186"/>
                <a:gd name="T5" fmla="*/ 0 h 54"/>
                <a:gd name="T6" fmla="*/ 0 w 186"/>
                <a:gd name="T7" fmla="*/ 2 h 54"/>
                <a:gd name="T8" fmla="*/ 72 w 186"/>
                <a:gd name="T9" fmla="*/ 3 h 54"/>
                <a:gd name="T10" fmla="*/ 0 60000 65536"/>
                <a:gd name="T11" fmla="*/ 0 60000 65536"/>
                <a:gd name="T12" fmla="*/ 0 60000 65536"/>
                <a:gd name="T13" fmla="*/ 0 60000 65536"/>
                <a:gd name="T14" fmla="*/ 0 60000 65536"/>
                <a:gd name="T15" fmla="*/ 0 w 186"/>
                <a:gd name="T16" fmla="*/ 0 h 54"/>
                <a:gd name="T17" fmla="*/ 186 w 186"/>
                <a:gd name="T18" fmla="*/ 54 h 54"/>
              </a:gdLst>
              <a:ahLst/>
              <a:cxnLst>
                <a:cxn ang="T10">
                  <a:pos x="T0" y="T1"/>
                </a:cxn>
                <a:cxn ang="T11">
                  <a:pos x="T2" y="T3"/>
                </a:cxn>
                <a:cxn ang="T12">
                  <a:pos x="T4" y="T5"/>
                </a:cxn>
                <a:cxn ang="T13">
                  <a:pos x="T6" y="T7"/>
                </a:cxn>
                <a:cxn ang="T14">
                  <a:pos x="T8" y="T9"/>
                </a:cxn>
              </a:cxnLst>
              <a:rect l="T15" t="T16" r="T17" b="T18"/>
              <a:pathLst>
                <a:path w="186" h="54">
                  <a:moveTo>
                    <a:pt x="132" y="54"/>
                  </a:moveTo>
                  <a:lnTo>
                    <a:pt x="186" y="12"/>
                  </a:lnTo>
                  <a:lnTo>
                    <a:pt x="60" y="0"/>
                  </a:lnTo>
                  <a:lnTo>
                    <a:pt x="0" y="42"/>
                  </a:lnTo>
                  <a:lnTo>
                    <a:pt x="132" y="54"/>
                  </a:lnTo>
                  <a:close/>
                </a:path>
              </a:pathLst>
            </a:custGeom>
            <a:solidFill>
              <a:srgbClr val="7373BF"/>
            </a:solidFill>
            <a:ln w="9525">
              <a:solidFill>
                <a:srgbClr val="990000"/>
              </a:solidFill>
              <a:prstDash val="solid"/>
              <a:round/>
              <a:headEnd/>
              <a:tailEnd/>
            </a:ln>
          </p:spPr>
          <p:txBody>
            <a:bodyPr/>
            <a:lstStyle/>
            <a:p>
              <a:endParaRPr lang="lv-LV"/>
            </a:p>
          </p:txBody>
        </p:sp>
        <p:sp>
          <p:nvSpPr>
            <p:cNvPr id="24725" name="Freeform 155"/>
            <p:cNvSpPr>
              <a:spLocks/>
            </p:cNvSpPr>
            <p:nvPr/>
          </p:nvSpPr>
          <p:spPr bwMode="auto">
            <a:xfrm>
              <a:off x="2830" y="2646"/>
              <a:ext cx="57" cy="553"/>
            </a:xfrm>
            <a:custGeom>
              <a:avLst/>
              <a:gdLst>
                <a:gd name="T0" fmla="*/ 6 w 60"/>
                <a:gd name="T1" fmla="*/ 39 h 678"/>
                <a:gd name="T2" fmla="*/ 0 w 60"/>
                <a:gd name="T3" fmla="*/ 2 h 678"/>
                <a:gd name="T4" fmla="*/ 27 w 60"/>
                <a:gd name="T5" fmla="*/ 0 h 678"/>
                <a:gd name="T6" fmla="*/ 29 w 60"/>
                <a:gd name="T7" fmla="*/ 37 h 678"/>
                <a:gd name="T8" fmla="*/ 6 w 60"/>
                <a:gd name="T9" fmla="*/ 39 h 678"/>
                <a:gd name="T10" fmla="*/ 0 60000 65536"/>
                <a:gd name="T11" fmla="*/ 0 60000 65536"/>
                <a:gd name="T12" fmla="*/ 0 60000 65536"/>
                <a:gd name="T13" fmla="*/ 0 60000 65536"/>
                <a:gd name="T14" fmla="*/ 0 60000 65536"/>
                <a:gd name="T15" fmla="*/ 0 w 60"/>
                <a:gd name="T16" fmla="*/ 0 h 678"/>
                <a:gd name="T17" fmla="*/ 60 w 60"/>
                <a:gd name="T18" fmla="*/ 678 h 678"/>
              </a:gdLst>
              <a:ahLst/>
              <a:cxnLst>
                <a:cxn ang="T10">
                  <a:pos x="T0" y="T1"/>
                </a:cxn>
                <a:cxn ang="T11">
                  <a:pos x="T2" y="T3"/>
                </a:cxn>
                <a:cxn ang="T12">
                  <a:pos x="T4" y="T5"/>
                </a:cxn>
                <a:cxn ang="T13">
                  <a:pos x="T6" y="T7"/>
                </a:cxn>
                <a:cxn ang="T14">
                  <a:pos x="T8" y="T9"/>
                </a:cxn>
              </a:cxnLst>
              <a:rect l="T15" t="T16" r="T17" b="T18"/>
              <a:pathLst>
                <a:path w="60" h="678">
                  <a:moveTo>
                    <a:pt x="6" y="678"/>
                  </a:moveTo>
                  <a:lnTo>
                    <a:pt x="0" y="42"/>
                  </a:lnTo>
                  <a:lnTo>
                    <a:pt x="54" y="0"/>
                  </a:lnTo>
                  <a:lnTo>
                    <a:pt x="60" y="630"/>
                  </a:lnTo>
                  <a:lnTo>
                    <a:pt x="6" y="678"/>
                  </a:lnTo>
                  <a:close/>
                </a:path>
              </a:pathLst>
            </a:custGeom>
            <a:solidFill>
              <a:srgbClr val="4D4D80"/>
            </a:solidFill>
            <a:ln w="9525">
              <a:solidFill>
                <a:srgbClr val="990000"/>
              </a:solidFill>
              <a:prstDash val="solid"/>
              <a:round/>
              <a:headEnd/>
              <a:tailEnd/>
            </a:ln>
          </p:spPr>
          <p:txBody>
            <a:bodyPr/>
            <a:lstStyle/>
            <a:p>
              <a:endParaRPr lang="lv-LV"/>
            </a:p>
          </p:txBody>
        </p:sp>
        <p:sp>
          <p:nvSpPr>
            <p:cNvPr id="24726" name="Freeform 156"/>
            <p:cNvSpPr>
              <a:spLocks/>
            </p:cNvSpPr>
            <p:nvPr/>
          </p:nvSpPr>
          <p:spPr bwMode="auto">
            <a:xfrm>
              <a:off x="2704" y="2665"/>
              <a:ext cx="132" cy="534"/>
            </a:xfrm>
            <a:custGeom>
              <a:avLst/>
              <a:gdLst>
                <a:gd name="T0" fmla="*/ 6 w 138"/>
                <a:gd name="T1" fmla="*/ 38 h 654"/>
                <a:gd name="T2" fmla="*/ 0 w 138"/>
                <a:gd name="T3" fmla="*/ 0 h 654"/>
                <a:gd name="T4" fmla="*/ 71 w 138"/>
                <a:gd name="T5" fmla="*/ 2 h 654"/>
                <a:gd name="T6" fmla="*/ 74 w 138"/>
                <a:gd name="T7" fmla="*/ 38 h 654"/>
                <a:gd name="T8" fmla="*/ 6 w 138"/>
                <a:gd name="T9" fmla="*/ 38 h 654"/>
                <a:gd name="T10" fmla="*/ 0 60000 65536"/>
                <a:gd name="T11" fmla="*/ 0 60000 65536"/>
                <a:gd name="T12" fmla="*/ 0 60000 65536"/>
                <a:gd name="T13" fmla="*/ 0 60000 65536"/>
                <a:gd name="T14" fmla="*/ 0 60000 65536"/>
                <a:gd name="T15" fmla="*/ 0 w 138"/>
                <a:gd name="T16" fmla="*/ 0 h 654"/>
                <a:gd name="T17" fmla="*/ 138 w 138"/>
                <a:gd name="T18" fmla="*/ 654 h 654"/>
              </a:gdLst>
              <a:ahLst/>
              <a:cxnLst>
                <a:cxn ang="T10">
                  <a:pos x="T0" y="T1"/>
                </a:cxn>
                <a:cxn ang="T11">
                  <a:pos x="T2" y="T3"/>
                </a:cxn>
                <a:cxn ang="T12">
                  <a:pos x="T4" y="T5"/>
                </a:cxn>
                <a:cxn ang="T13">
                  <a:pos x="T6" y="T7"/>
                </a:cxn>
                <a:cxn ang="T14">
                  <a:pos x="T8" y="T9"/>
                </a:cxn>
              </a:cxnLst>
              <a:rect l="T15" t="T16" r="T17" b="T18"/>
              <a:pathLst>
                <a:path w="138" h="654">
                  <a:moveTo>
                    <a:pt x="6" y="636"/>
                  </a:moveTo>
                  <a:lnTo>
                    <a:pt x="0" y="0"/>
                  </a:lnTo>
                  <a:lnTo>
                    <a:pt x="132" y="18"/>
                  </a:lnTo>
                  <a:lnTo>
                    <a:pt x="138" y="654"/>
                  </a:lnTo>
                  <a:lnTo>
                    <a:pt x="6" y="636"/>
                  </a:lnTo>
                  <a:close/>
                </a:path>
              </a:pathLst>
            </a:custGeom>
            <a:solidFill>
              <a:srgbClr val="9999FF"/>
            </a:solidFill>
            <a:ln w="9525">
              <a:solidFill>
                <a:srgbClr val="990000"/>
              </a:solidFill>
              <a:prstDash val="solid"/>
              <a:round/>
              <a:headEnd/>
              <a:tailEnd/>
            </a:ln>
          </p:spPr>
          <p:txBody>
            <a:bodyPr/>
            <a:lstStyle/>
            <a:p>
              <a:endParaRPr lang="lv-LV"/>
            </a:p>
          </p:txBody>
        </p:sp>
        <p:sp>
          <p:nvSpPr>
            <p:cNvPr id="24727" name="Freeform 157"/>
            <p:cNvSpPr>
              <a:spLocks/>
            </p:cNvSpPr>
            <p:nvPr/>
          </p:nvSpPr>
          <p:spPr bwMode="auto">
            <a:xfrm>
              <a:off x="2704" y="2632"/>
              <a:ext cx="177" cy="48"/>
            </a:xfrm>
            <a:custGeom>
              <a:avLst/>
              <a:gdLst>
                <a:gd name="T0" fmla="*/ 66 w 186"/>
                <a:gd name="T1" fmla="*/ 2 h 60"/>
                <a:gd name="T2" fmla="*/ 93 w 186"/>
                <a:gd name="T3" fmla="*/ 2 h 60"/>
                <a:gd name="T4" fmla="*/ 27 w 186"/>
                <a:gd name="T5" fmla="*/ 0 h 60"/>
                <a:gd name="T6" fmla="*/ 0 w 186"/>
                <a:gd name="T7" fmla="*/ 2 h 60"/>
                <a:gd name="T8" fmla="*/ 66 w 186"/>
                <a:gd name="T9" fmla="*/ 2 h 60"/>
                <a:gd name="T10" fmla="*/ 0 60000 65536"/>
                <a:gd name="T11" fmla="*/ 0 60000 65536"/>
                <a:gd name="T12" fmla="*/ 0 60000 65536"/>
                <a:gd name="T13" fmla="*/ 0 60000 65536"/>
                <a:gd name="T14" fmla="*/ 0 60000 65536"/>
                <a:gd name="T15" fmla="*/ 0 w 186"/>
                <a:gd name="T16" fmla="*/ 0 h 60"/>
                <a:gd name="T17" fmla="*/ 186 w 186"/>
                <a:gd name="T18" fmla="*/ 60 h 60"/>
              </a:gdLst>
              <a:ahLst/>
              <a:cxnLst>
                <a:cxn ang="T10">
                  <a:pos x="T0" y="T1"/>
                </a:cxn>
                <a:cxn ang="T11">
                  <a:pos x="T2" y="T3"/>
                </a:cxn>
                <a:cxn ang="T12">
                  <a:pos x="T4" y="T5"/>
                </a:cxn>
                <a:cxn ang="T13">
                  <a:pos x="T6" y="T7"/>
                </a:cxn>
                <a:cxn ang="T14">
                  <a:pos x="T8" y="T9"/>
                </a:cxn>
              </a:cxnLst>
              <a:rect l="T15" t="T16" r="T17" b="T18"/>
              <a:pathLst>
                <a:path w="186" h="60">
                  <a:moveTo>
                    <a:pt x="132" y="60"/>
                  </a:moveTo>
                  <a:lnTo>
                    <a:pt x="186" y="18"/>
                  </a:lnTo>
                  <a:lnTo>
                    <a:pt x="54" y="0"/>
                  </a:lnTo>
                  <a:lnTo>
                    <a:pt x="0" y="42"/>
                  </a:lnTo>
                  <a:lnTo>
                    <a:pt x="132" y="60"/>
                  </a:lnTo>
                  <a:close/>
                </a:path>
              </a:pathLst>
            </a:custGeom>
            <a:solidFill>
              <a:srgbClr val="7373BF"/>
            </a:solidFill>
            <a:ln w="9525">
              <a:solidFill>
                <a:srgbClr val="990000"/>
              </a:solidFill>
              <a:prstDash val="solid"/>
              <a:round/>
              <a:headEnd/>
              <a:tailEnd/>
            </a:ln>
          </p:spPr>
          <p:txBody>
            <a:bodyPr/>
            <a:lstStyle/>
            <a:p>
              <a:endParaRPr lang="lv-LV"/>
            </a:p>
          </p:txBody>
        </p:sp>
        <p:sp>
          <p:nvSpPr>
            <p:cNvPr id="24728" name="Freeform 158"/>
            <p:cNvSpPr>
              <a:spLocks/>
            </p:cNvSpPr>
            <p:nvPr/>
          </p:nvSpPr>
          <p:spPr bwMode="auto">
            <a:xfrm>
              <a:off x="3157" y="2558"/>
              <a:ext cx="51" cy="681"/>
            </a:xfrm>
            <a:custGeom>
              <a:avLst/>
              <a:gdLst>
                <a:gd name="T0" fmla="*/ 0 w 54"/>
                <a:gd name="T1" fmla="*/ 49 h 834"/>
                <a:gd name="T2" fmla="*/ 0 w 54"/>
                <a:gd name="T3" fmla="*/ 2 h 834"/>
                <a:gd name="T4" fmla="*/ 25 w 54"/>
                <a:gd name="T5" fmla="*/ 0 h 834"/>
                <a:gd name="T6" fmla="*/ 25 w 54"/>
                <a:gd name="T7" fmla="*/ 46 h 834"/>
                <a:gd name="T8" fmla="*/ 0 w 54"/>
                <a:gd name="T9" fmla="*/ 49 h 834"/>
                <a:gd name="T10" fmla="*/ 0 60000 65536"/>
                <a:gd name="T11" fmla="*/ 0 60000 65536"/>
                <a:gd name="T12" fmla="*/ 0 60000 65536"/>
                <a:gd name="T13" fmla="*/ 0 60000 65536"/>
                <a:gd name="T14" fmla="*/ 0 60000 65536"/>
                <a:gd name="T15" fmla="*/ 0 w 54"/>
                <a:gd name="T16" fmla="*/ 0 h 834"/>
                <a:gd name="T17" fmla="*/ 54 w 54"/>
                <a:gd name="T18" fmla="*/ 834 h 834"/>
              </a:gdLst>
              <a:ahLst/>
              <a:cxnLst>
                <a:cxn ang="T10">
                  <a:pos x="T0" y="T1"/>
                </a:cxn>
                <a:cxn ang="T11">
                  <a:pos x="T2" y="T3"/>
                </a:cxn>
                <a:cxn ang="T12">
                  <a:pos x="T4" y="T5"/>
                </a:cxn>
                <a:cxn ang="T13">
                  <a:pos x="T6" y="T7"/>
                </a:cxn>
                <a:cxn ang="T14">
                  <a:pos x="T8" y="T9"/>
                </a:cxn>
              </a:cxnLst>
              <a:rect l="T15" t="T16" r="T17" b="T18"/>
              <a:pathLst>
                <a:path w="54" h="834">
                  <a:moveTo>
                    <a:pt x="0" y="834"/>
                  </a:moveTo>
                  <a:lnTo>
                    <a:pt x="0" y="42"/>
                  </a:lnTo>
                  <a:lnTo>
                    <a:pt x="54" y="0"/>
                  </a:lnTo>
                  <a:lnTo>
                    <a:pt x="54" y="786"/>
                  </a:lnTo>
                  <a:lnTo>
                    <a:pt x="0" y="834"/>
                  </a:lnTo>
                  <a:close/>
                </a:path>
              </a:pathLst>
            </a:custGeom>
            <a:solidFill>
              <a:srgbClr val="4D4D80"/>
            </a:solidFill>
            <a:ln w="9525">
              <a:solidFill>
                <a:srgbClr val="990000"/>
              </a:solidFill>
              <a:prstDash val="solid"/>
              <a:round/>
              <a:headEnd/>
              <a:tailEnd/>
            </a:ln>
          </p:spPr>
          <p:txBody>
            <a:bodyPr/>
            <a:lstStyle/>
            <a:p>
              <a:endParaRPr lang="lv-LV"/>
            </a:p>
          </p:txBody>
        </p:sp>
        <p:sp>
          <p:nvSpPr>
            <p:cNvPr id="24729" name="Freeform 159"/>
            <p:cNvSpPr>
              <a:spLocks/>
            </p:cNvSpPr>
            <p:nvPr/>
          </p:nvSpPr>
          <p:spPr bwMode="auto">
            <a:xfrm>
              <a:off x="3025" y="2583"/>
              <a:ext cx="132" cy="656"/>
            </a:xfrm>
            <a:custGeom>
              <a:avLst/>
              <a:gdLst>
                <a:gd name="T0" fmla="*/ 6 w 138"/>
                <a:gd name="T1" fmla="*/ 46 h 804"/>
                <a:gd name="T2" fmla="*/ 0 w 138"/>
                <a:gd name="T3" fmla="*/ 0 h 804"/>
                <a:gd name="T4" fmla="*/ 74 w 138"/>
                <a:gd name="T5" fmla="*/ 2 h 804"/>
                <a:gd name="T6" fmla="*/ 74 w 138"/>
                <a:gd name="T7" fmla="*/ 46 h 804"/>
                <a:gd name="T8" fmla="*/ 6 w 138"/>
                <a:gd name="T9" fmla="*/ 46 h 804"/>
                <a:gd name="T10" fmla="*/ 0 60000 65536"/>
                <a:gd name="T11" fmla="*/ 0 60000 65536"/>
                <a:gd name="T12" fmla="*/ 0 60000 65536"/>
                <a:gd name="T13" fmla="*/ 0 60000 65536"/>
                <a:gd name="T14" fmla="*/ 0 60000 65536"/>
                <a:gd name="T15" fmla="*/ 0 w 138"/>
                <a:gd name="T16" fmla="*/ 0 h 804"/>
                <a:gd name="T17" fmla="*/ 138 w 138"/>
                <a:gd name="T18" fmla="*/ 804 h 804"/>
              </a:gdLst>
              <a:ahLst/>
              <a:cxnLst>
                <a:cxn ang="T10">
                  <a:pos x="T0" y="T1"/>
                </a:cxn>
                <a:cxn ang="T11">
                  <a:pos x="T2" y="T3"/>
                </a:cxn>
                <a:cxn ang="T12">
                  <a:pos x="T4" y="T5"/>
                </a:cxn>
                <a:cxn ang="T13">
                  <a:pos x="T6" y="T7"/>
                </a:cxn>
                <a:cxn ang="T14">
                  <a:pos x="T8" y="T9"/>
                </a:cxn>
              </a:cxnLst>
              <a:rect l="T15" t="T16" r="T17" b="T18"/>
              <a:pathLst>
                <a:path w="138" h="804">
                  <a:moveTo>
                    <a:pt x="6" y="786"/>
                  </a:moveTo>
                  <a:lnTo>
                    <a:pt x="0" y="0"/>
                  </a:lnTo>
                  <a:lnTo>
                    <a:pt x="138" y="12"/>
                  </a:lnTo>
                  <a:lnTo>
                    <a:pt x="138" y="804"/>
                  </a:lnTo>
                  <a:lnTo>
                    <a:pt x="6" y="786"/>
                  </a:lnTo>
                  <a:close/>
                </a:path>
              </a:pathLst>
            </a:custGeom>
            <a:solidFill>
              <a:srgbClr val="9999FF"/>
            </a:solidFill>
            <a:ln w="9525">
              <a:solidFill>
                <a:srgbClr val="990000"/>
              </a:solidFill>
              <a:prstDash val="solid"/>
              <a:round/>
              <a:headEnd/>
              <a:tailEnd/>
            </a:ln>
          </p:spPr>
          <p:txBody>
            <a:bodyPr/>
            <a:lstStyle/>
            <a:p>
              <a:endParaRPr lang="lv-LV"/>
            </a:p>
          </p:txBody>
        </p:sp>
        <p:sp>
          <p:nvSpPr>
            <p:cNvPr id="24730" name="Freeform 160"/>
            <p:cNvSpPr>
              <a:spLocks/>
            </p:cNvSpPr>
            <p:nvPr/>
          </p:nvSpPr>
          <p:spPr bwMode="auto">
            <a:xfrm>
              <a:off x="3025" y="2548"/>
              <a:ext cx="183" cy="44"/>
            </a:xfrm>
            <a:custGeom>
              <a:avLst/>
              <a:gdLst>
                <a:gd name="T0" fmla="*/ 71 w 192"/>
                <a:gd name="T1" fmla="*/ 3 h 54"/>
                <a:gd name="T2" fmla="*/ 98 w 192"/>
                <a:gd name="T3" fmla="*/ 2 h 54"/>
                <a:gd name="T4" fmla="*/ 28 w 192"/>
                <a:gd name="T5" fmla="*/ 0 h 54"/>
                <a:gd name="T6" fmla="*/ 0 w 192"/>
                <a:gd name="T7" fmla="*/ 2 h 54"/>
                <a:gd name="T8" fmla="*/ 71 w 192"/>
                <a:gd name="T9" fmla="*/ 3 h 54"/>
                <a:gd name="T10" fmla="*/ 0 60000 65536"/>
                <a:gd name="T11" fmla="*/ 0 60000 65536"/>
                <a:gd name="T12" fmla="*/ 0 60000 65536"/>
                <a:gd name="T13" fmla="*/ 0 60000 65536"/>
                <a:gd name="T14" fmla="*/ 0 60000 65536"/>
                <a:gd name="T15" fmla="*/ 0 w 192"/>
                <a:gd name="T16" fmla="*/ 0 h 54"/>
                <a:gd name="T17" fmla="*/ 192 w 192"/>
                <a:gd name="T18" fmla="*/ 54 h 54"/>
              </a:gdLst>
              <a:ahLst/>
              <a:cxnLst>
                <a:cxn ang="T10">
                  <a:pos x="T0" y="T1"/>
                </a:cxn>
                <a:cxn ang="T11">
                  <a:pos x="T2" y="T3"/>
                </a:cxn>
                <a:cxn ang="T12">
                  <a:pos x="T4" y="T5"/>
                </a:cxn>
                <a:cxn ang="T13">
                  <a:pos x="T6" y="T7"/>
                </a:cxn>
                <a:cxn ang="T14">
                  <a:pos x="T8" y="T9"/>
                </a:cxn>
              </a:cxnLst>
              <a:rect l="T15" t="T16" r="T17" b="T18"/>
              <a:pathLst>
                <a:path w="192" h="54">
                  <a:moveTo>
                    <a:pt x="138" y="54"/>
                  </a:moveTo>
                  <a:lnTo>
                    <a:pt x="192" y="12"/>
                  </a:lnTo>
                  <a:lnTo>
                    <a:pt x="54" y="0"/>
                  </a:lnTo>
                  <a:lnTo>
                    <a:pt x="0" y="42"/>
                  </a:lnTo>
                  <a:lnTo>
                    <a:pt x="138" y="54"/>
                  </a:lnTo>
                  <a:close/>
                </a:path>
              </a:pathLst>
            </a:custGeom>
            <a:solidFill>
              <a:srgbClr val="7373BF"/>
            </a:solidFill>
            <a:ln w="9525">
              <a:solidFill>
                <a:srgbClr val="990000"/>
              </a:solidFill>
              <a:prstDash val="solid"/>
              <a:round/>
              <a:headEnd/>
              <a:tailEnd/>
            </a:ln>
          </p:spPr>
          <p:txBody>
            <a:bodyPr/>
            <a:lstStyle/>
            <a:p>
              <a:endParaRPr lang="lv-LV"/>
            </a:p>
          </p:txBody>
        </p:sp>
        <p:sp>
          <p:nvSpPr>
            <p:cNvPr id="24731" name="Freeform 161"/>
            <p:cNvSpPr>
              <a:spLocks/>
            </p:cNvSpPr>
            <p:nvPr/>
          </p:nvSpPr>
          <p:spPr bwMode="auto">
            <a:xfrm>
              <a:off x="3491" y="2451"/>
              <a:ext cx="51" cy="827"/>
            </a:xfrm>
            <a:custGeom>
              <a:avLst/>
              <a:gdLst>
                <a:gd name="T0" fmla="*/ 0 w 54"/>
                <a:gd name="T1" fmla="*/ 59 h 1014"/>
                <a:gd name="T2" fmla="*/ 6 w 54"/>
                <a:gd name="T3" fmla="*/ 2 h 1014"/>
                <a:gd name="T4" fmla="*/ 25 w 54"/>
                <a:gd name="T5" fmla="*/ 0 h 1014"/>
                <a:gd name="T6" fmla="*/ 20 w 54"/>
                <a:gd name="T7" fmla="*/ 55 h 1014"/>
                <a:gd name="T8" fmla="*/ 0 w 54"/>
                <a:gd name="T9" fmla="*/ 59 h 1014"/>
                <a:gd name="T10" fmla="*/ 0 60000 65536"/>
                <a:gd name="T11" fmla="*/ 0 60000 65536"/>
                <a:gd name="T12" fmla="*/ 0 60000 65536"/>
                <a:gd name="T13" fmla="*/ 0 60000 65536"/>
                <a:gd name="T14" fmla="*/ 0 60000 65536"/>
                <a:gd name="T15" fmla="*/ 0 w 54"/>
                <a:gd name="T16" fmla="*/ 0 h 1014"/>
                <a:gd name="T17" fmla="*/ 54 w 54"/>
                <a:gd name="T18" fmla="*/ 1014 h 1014"/>
              </a:gdLst>
              <a:ahLst/>
              <a:cxnLst>
                <a:cxn ang="T10">
                  <a:pos x="T0" y="T1"/>
                </a:cxn>
                <a:cxn ang="T11">
                  <a:pos x="T2" y="T3"/>
                </a:cxn>
                <a:cxn ang="T12">
                  <a:pos x="T4" y="T5"/>
                </a:cxn>
                <a:cxn ang="T13">
                  <a:pos x="T6" y="T7"/>
                </a:cxn>
                <a:cxn ang="T14">
                  <a:pos x="T8" y="T9"/>
                </a:cxn>
              </a:cxnLst>
              <a:rect l="T15" t="T16" r="T17" b="T18"/>
              <a:pathLst>
                <a:path w="54" h="1014">
                  <a:moveTo>
                    <a:pt x="0" y="1014"/>
                  </a:moveTo>
                  <a:lnTo>
                    <a:pt x="6" y="36"/>
                  </a:lnTo>
                  <a:lnTo>
                    <a:pt x="54" y="0"/>
                  </a:lnTo>
                  <a:lnTo>
                    <a:pt x="42" y="960"/>
                  </a:lnTo>
                  <a:lnTo>
                    <a:pt x="0" y="1014"/>
                  </a:lnTo>
                  <a:close/>
                </a:path>
              </a:pathLst>
            </a:custGeom>
            <a:solidFill>
              <a:srgbClr val="4D4D80"/>
            </a:solidFill>
            <a:ln w="9525">
              <a:solidFill>
                <a:srgbClr val="990000"/>
              </a:solidFill>
              <a:prstDash val="solid"/>
              <a:round/>
              <a:headEnd/>
              <a:tailEnd/>
            </a:ln>
          </p:spPr>
          <p:txBody>
            <a:bodyPr/>
            <a:lstStyle/>
            <a:p>
              <a:endParaRPr lang="lv-LV"/>
            </a:p>
          </p:txBody>
        </p:sp>
        <p:sp>
          <p:nvSpPr>
            <p:cNvPr id="24732" name="Freeform 162"/>
            <p:cNvSpPr>
              <a:spLocks/>
            </p:cNvSpPr>
            <p:nvPr/>
          </p:nvSpPr>
          <p:spPr bwMode="auto">
            <a:xfrm>
              <a:off x="3352" y="2470"/>
              <a:ext cx="143" cy="808"/>
            </a:xfrm>
            <a:custGeom>
              <a:avLst/>
              <a:gdLst>
                <a:gd name="T0" fmla="*/ 0 w 150"/>
                <a:gd name="T1" fmla="*/ 56 h 990"/>
                <a:gd name="T2" fmla="*/ 6 w 150"/>
                <a:gd name="T3" fmla="*/ 0 h 990"/>
                <a:gd name="T4" fmla="*/ 76 w 150"/>
                <a:gd name="T5" fmla="*/ 2 h 990"/>
                <a:gd name="T6" fmla="*/ 73 w 150"/>
                <a:gd name="T7" fmla="*/ 57 h 990"/>
                <a:gd name="T8" fmla="*/ 0 w 150"/>
                <a:gd name="T9" fmla="*/ 56 h 990"/>
                <a:gd name="T10" fmla="*/ 0 60000 65536"/>
                <a:gd name="T11" fmla="*/ 0 60000 65536"/>
                <a:gd name="T12" fmla="*/ 0 60000 65536"/>
                <a:gd name="T13" fmla="*/ 0 60000 65536"/>
                <a:gd name="T14" fmla="*/ 0 60000 65536"/>
                <a:gd name="T15" fmla="*/ 0 w 150"/>
                <a:gd name="T16" fmla="*/ 0 h 990"/>
                <a:gd name="T17" fmla="*/ 150 w 150"/>
                <a:gd name="T18" fmla="*/ 990 h 990"/>
              </a:gdLst>
              <a:ahLst/>
              <a:cxnLst>
                <a:cxn ang="T10">
                  <a:pos x="T0" y="T1"/>
                </a:cxn>
                <a:cxn ang="T11">
                  <a:pos x="T2" y="T3"/>
                </a:cxn>
                <a:cxn ang="T12">
                  <a:pos x="T4" y="T5"/>
                </a:cxn>
                <a:cxn ang="T13">
                  <a:pos x="T6" y="T7"/>
                </a:cxn>
                <a:cxn ang="T14">
                  <a:pos x="T8" y="T9"/>
                </a:cxn>
              </a:cxnLst>
              <a:rect l="T15" t="T16" r="T17" b="T18"/>
              <a:pathLst>
                <a:path w="150" h="990">
                  <a:moveTo>
                    <a:pt x="0" y="966"/>
                  </a:moveTo>
                  <a:lnTo>
                    <a:pt x="6" y="0"/>
                  </a:lnTo>
                  <a:lnTo>
                    <a:pt x="150" y="12"/>
                  </a:lnTo>
                  <a:lnTo>
                    <a:pt x="144" y="990"/>
                  </a:lnTo>
                  <a:lnTo>
                    <a:pt x="0" y="966"/>
                  </a:lnTo>
                  <a:close/>
                </a:path>
              </a:pathLst>
            </a:custGeom>
            <a:solidFill>
              <a:srgbClr val="9999FF"/>
            </a:solidFill>
            <a:ln w="9525">
              <a:solidFill>
                <a:srgbClr val="990000"/>
              </a:solidFill>
              <a:prstDash val="solid"/>
              <a:round/>
              <a:headEnd/>
              <a:tailEnd/>
            </a:ln>
          </p:spPr>
          <p:txBody>
            <a:bodyPr/>
            <a:lstStyle/>
            <a:p>
              <a:endParaRPr lang="lv-LV"/>
            </a:p>
          </p:txBody>
        </p:sp>
        <p:sp>
          <p:nvSpPr>
            <p:cNvPr id="24733" name="Freeform 163"/>
            <p:cNvSpPr>
              <a:spLocks/>
            </p:cNvSpPr>
            <p:nvPr/>
          </p:nvSpPr>
          <p:spPr bwMode="auto">
            <a:xfrm>
              <a:off x="3358" y="2435"/>
              <a:ext cx="184" cy="44"/>
            </a:xfrm>
            <a:custGeom>
              <a:avLst/>
              <a:gdLst>
                <a:gd name="T0" fmla="*/ 80 w 192"/>
                <a:gd name="T1" fmla="*/ 3 h 54"/>
                <a:gd name="T2" fmla="*/ 106 w 192"/>
                <a:gd name="T3" fmla="*/ 2 h 54"/>
                <a:gd name="T4" fmla="*/ 28 w 192"/>
                <a:gd name="T5" fmla="*/ 0 h 54"/>
                <a:gd name="T6" fmla="*/ 0 w 192"/>
                <a:gd name="T7" fmla="*/ 2 h 54"/>
                <a:gd name="T8" fmla="*/ 80 w 192"/>
                <a:gd name="T9" fmla="*/ 3 h 54"/>
                <a:gd name="T10" fmla="*/ 0 60000 65536"/>
                <a:gd name="T11" fmla="*/ 0 60000 65536"/>
                <a:gd name="T12" fmla="*/ 0 60000 65536"/>
                <a:gd name="T13" fmla="*/ 0 60000 65536"/>
                <a:gd name="T14" fmla="*/ 0 60000 65536"/>
                <a:gd name="T15" fmla="*/ 0 w 192"/>
                <a:gd name="T16" fmla="*/ 0 h 54"/>
                <a:gd name="T17" fmla="*/ 192 w 192"/>
                <a:gd name="T18" fmla="*/ 54 h 54"/>
              </a:gdLst>
              <a:ahLst/>
              <a:cxnLst>
                <a:cxn ang="T10">
                  <a:pos x="T0" y="T1"/>
                </a:cxn>
                <a:cxn ang="T11">
                  <a:pos x="T2" y="T3"/>
                </a:cxn>
                <a:cxn ang="T12">
                  <a:pos x="T4" y="T5"/>
                </a:cxn>
                <a:cxn ang="T13">
                  <a:pos x="T6" y="T7"/>
                </a:cxn>
                <a:cxn ang="T14">
                  <a:pos x="T8" y="T9"/>
                </a:cxn>
              </a:cxnLst>
              <a:rect l="T15" t="T16" r="T17" b="T18"/>
              <a:pathLst>
                <a:path w="192" h="54">
                  <a:moveTo>
                    <a:pt x="144" y="54"/>
                  </a:moveTo>
                  <a:lnTo>
                    <a:pt x="192" y="18"/>
                  </a:lnTo>
                  <a:lnTo>
                    <a:pt x="48" y="0"/>
                  </a:lnTo>
                  <a:lnTo>
                    <a:pt x="0" y="42"/>
                  </a:lnTo>
                  <a:lnTo>
                    <a:pt x="144" y="54"/>
                  </a:lnTo>
                  <a:close/>
                </a:path>
              </a:pathLst>
            </a:custGeom>
            <a:solidFill>
              <a:srgbClr val="7373BF"/>
            </a:solidFill>
            <a:ln w="9525">
              <a:solidFill>
                <a:srgbClr val="990000"/>
              </a:solidFill>
              <a:prstDash val="solid"/>
              <a:round/>
              <a:headEnd/>
              <a:tailEnd/>
            </a:ln>
          </p:spPr>
          <p:txBody>
            <a:bodyPr/>
            <a:lstStyle/>
            <a:p>
              <a:endParaRPr lang="lv-LV"/>
            </a:p>
          </p:txBody>
        </p:sp>
        <p:sp>
          <p:nvSpPr>
            <p:cNvPr id="24734" name="Freeform 164"/>
            <p:cNvSpPr>
              <a:spLocks/>
            </p:cNvSpPr>
            <p:nvPr/>
          </p:nvSpPr>
          <p:spPr bwMode="auto">
            <a:xfrm>
              <a:off x="3823" y="2303"/>
              <a:ext cx="64" cy="1008"/>
            </a:xfrm>
            <a:custGeom>
              <a:avLst/>
              <a:gdLst>
                <a:gd name="T0" fmla="*/ 0 w 66"/>
                <a:gd name="T1" fmla="*/ 71 h 1236"/>
                <a:gd name="T2" fmla="*/ 16 w 66"/>
                <a:gd name="T3" fmla="*/ 2 h 1236"/>
                <a:gd name="T4" fmla="*/ 43 w 66"/>
                <a:gd name="T5" fmla="*/ 0 h 1236"/>
                <a:gd name="T6" fmla="*/ 28 w 66"/>
                <a:gd name="T7" fmla="*/ 69 h 1236"/>
                <a:gd name="T8" fmla="*/ 0 w 66"/>
                <a:gd name="T9" fmla="*/ 71 h 1236"/>
                <a:gd name="T10" fmla="*/ 0 60000 65536"/>
                <a:gd name="T11" fmla="*/ 0 60000 65536"/>
                <a:gd name="T12" fmla="*/ 0 60000 65536"/>
                <a:gd name="T13" fmla="*/ 0 60000 65536"/>
                <a:gd name="T14" fmla="*/ 0 60000 65536"/>
                <a:gd name="T15" fmla="*/ 0 w 66"/>
                <a:gd name="T16" fmla="*/ 0 h 1236"/>
                <a:gd name="T17" fmla="*/ 66 w 66"/>
                <a:gd name="T18" fmla="*/ 1236 h 1236"/>
              </a:gdLst>
              <a:ahLst/>
              <a:cxnLst>
                <a:cxn ang="T10">
                  <a:pos x="T0" y="T1"/>
                </a:cxn>
                <a:cxn ang="T11">
                  <a:pos x="T2" y="T3"/>
                </a:cxn>
                <a:cxn ang="T12">
                  <a:pos x="T4" y="T5"/>
                </a:cxn>
                <a:cxn ang="T13">
                  <a:pos x="T6" y="T7"/>
                </a:cxn>
                <a:cxn ang="T14">
                  <a:pos x="T8" y="T9"/>
                </a:cxn>
              </a:cxnLst>
              <a:rect l="T15" t="T16" r="T17" b="T18"/>
              <a:pathLst>
                <a:path w="66" h="1236">
                  <a:moveTo>
                    <a:pt x="0" y="1236"/>
                  </a:moveTo>
                  <a:lnTo>
                    <a:pt x="18" y="36"/>
                  </a:lnTo>
                  <a:lnTo>
                    <a:pt x="66" y="0"/>
                  </a:lnTo>
                  <a:lnTo>
                    <a:pt x="42" y="1188"/>
                  </a:lnTo>
                  <a:lnTo>
                    <a:pt x="0" y="1236"/>
                  </a:lnTo>
                  <a:close/>
                </a:path>
              </a:pathLst>
            </a:custGeom>
            <a:solidFill>
              <a:srgbClr val="4D4D80"/>
            </a:solidFill>
            <a:ln w="9525">
              <a:solidFill>
                <a:srgbClr val="990000"/>
              </a:solidFill>
              <a:prstDash val="solid"/>
              <a:round/>
              <a:headEnd/>
              <a:tailEnd/>
            </a:ln>
          </p:spPr>
          <p:txBody>
            <a:bodyPr/>
            <a:lstStyle/>
            <a:p>
              <a:endParaRPr lang="lv-LV"/>
            </a:p>
          </p:txBody>
        </p:sp>
        <p:sp>
          <p:nvSpPr>
            <p:cNvPr id="24735" name="Freeform 165"/>
            <p:cNvSpPr>
              <a:spLocks/>
            </p:cNvSpPr>
            <p:nvPr/>
          </p:nvSpPr>
          <p:spPr bwMode="auto">
            <a:xfrm>
              <a:off x="3691" y="2323"/>
              <a:ext cx="149" cy="988"/>
            </a:xfrm>
            <a:custGeom>
              <a:avLst/>
              <a:gdLst>
                <a:gd name="T0" fmla="*/ 0 w 156"/>
                <a:gd name="T1" fmla="*/ 68 h 1212"/>
                <a:gd name="T2" fmla="*/ 11 w 156"/>
                <a:gd name="T3" fmla="*/ 0 h 1212"/>
                <a:gd name="T4" fmla="*/ 82 w 156"/>
                <a:gd name="T5" fmla="*/ 2 h 1212"/>
                <a:gd name="T6" fmla="*/ 73 w 156"/>
                <a:gd name="T7" fmla="*/ 69 h 1212"/>
                <a:gd name="T8" fmla="*/ 0 w 156"/>
                <a:gd name="T9" fmla="*/ 68 h 1212"/>
                <a:gd name="T10" fmla="*/ 0 60000 65536"/>
                <a:gd name="T11" fmla="*/ 0 60000 65536"/>
                <a:gd name="T12" fmla="*/ 0 60000 65536"/>
                <a:gd name="T13" fmla="*/ 0 60000 65536"/>
                <a:gd name="T14" fmla="*/ 0 60000 65536"/>
                <a:gd name="T15" fmla="*/ 0 w 156"/>
                <a:gd name="T16" fmla="*/ 0 h 1212"/>
                <a:gd name="T17" fmla="*/ 156 w 156"/>
                <a:gd name="T18" fmla="*/ 1212 h 1212"/>
              </a:gdLst>
              <a:ahLst/>
              <a:cxnLst>
                <a:cxn ang="T10">
                  <a:pos x="T0" y="T1"/>
                </a:cxn>
                <a:cxn ang="T11">
                  <a:pos x="T2" y="T3"/>
                </a:cxn>
                <a:cxn ang="T12">
                  <a:pos x="T4" y="T5"/>
                </a:cxn>
                <a:cxn ang="T13">
                  <a:pos x="T6" y="T7"/>
                </a:cxn>
                <a:cxn ang="T14">
                  <a:pos x="T8" y="T9"/>
                </a:cxn>
              </a:cxnLst>
              <a:rect l="T15" t="T16" r="T17" b="T18"/>
              <a:pathLst>
                <a:path w="156" h="1212">
                  <a:moveTo>
                    <a:pt x="0" y="1194"/>
                  </a:moveTo>
                  <a:lnTo>
                    <a:pt x="12" y="0"/>
                  </a:lnTo>
                  <a:lnTo>
                    <a:pt x="156" y="12"/>
                  </a:lnTo>
                  <a:lnTo>
                    <a:pt x="138" y="1212"/>
                  </a:lnTo>
                  <a:lnTo>
                    <a:pt x="0" y="1194"/>
                  </a:lnTo>
                  <a:close/>
                </a:path>
              </a:pathLst>
            </a:custGeom>
            <a:solidFill>
              <a:srgbClr val="9999FF"/>
            </a:solidFill>
            <a:ln w="9525">
              <a:solidFill>
                <a:srgbClr val="990000"/>
              </a:solidFill>
              <a:prstDash val="solid"/>
              <a:round/>
              <a:headEnd/>
              <a:tailEnd/>
            </a:ln>
          </p:spPr>
          <p:txBody>
            <a:bodyPr/>
            <a:lstStyle/>
            <a:p>
              <a:endParaRPr lang="lv-LV"/>
            </a:p>
          </p:txBody>
        </p:sp>
        <p:sp>
          <p:nvSpPr>
            <p:cNvPr id="24736" name="Freeform 166"/>
            <p:cNvSpPr>
              <a:spLocks/>
            </p:cNvSpPr>
            <p:nvPr/>
          </p:nvSpPr>
          <p:spPr bwMode="auto">
            <a:xfrm>
              <a:off x="3702" y="2289"/>
              <a:ext cx="185" cy="44"/>
            </a:xfrm>
            <a:custGeom>
              <a:avLst/>
              <a:gdLst>
                <a:gd name="T0" fmla="*/ 86 w 192"/>
                <a:gd name="T1" fmla="*/ 3 h 54"/>
                <a:gd name="T2" fmla="*/ 115 w 192"/>
                <a:gd name="T3" fmla="*/ 2 h 54"/>
                <a:gd name="T4" fmla="*/ 30 w 192"/>
                <a:gd name="T5" fmla="*/ 0 h 54"/>
                <a:gd name="T6" fmla="*/ 0 w 192"/>
                <a:gd name="T7" fmla="*/ 2 h 54"/>
                <a:gd name="T8" fmla="*/ 86 w 192"/>
                <a:gd name="T9" fmla="*/ 3 h 54"/>
                <a:gd name="T10" fmla="*/ 0 60000 65536"/>
                <a:gd name="T11" fmla="*/ 0 60000 65536"/>
                <a:gd name="T12" fmla="*/ 0 60000 65536"/>
                <a:gd name="T13" fmla="*/ 0 60000 65536"/>
                <a:gd name="T14" fmla="*/ 0 60000 65536"/>
                <a:gd name="T15" fmla="*/ 0 w 192"/>
                <a:gd name="T16" fmla="*/ 0 h 54"/>
                <a:gd name="T17" fmla="*/ 192 w 192"/>
                <a:gd name="T18" fmla="*/ 54 h 54"/>
              </a:gdLst>
              <a:ahLst/>
              <a:cxnLst>
                <a:cxn ang="T10">
                  <a:pos x="T0" y="T1"/>
                </a:cxn>
                <a:cxn ang="T11">
                  <a:pos x="T2" y="T3"/>
                </a:cxn>
                <a:cxn ang="T12">
                  <a:pos x="T4" y="T5"/>
                </a:cxn>
                <a:cxn ang="T13">
                  <a:pos x="T6" y="T7"/>
                </a:cxn>
                <a:cxn ang="T14">
                  <a:pos x="T8" y="T9"/>
                </a:cxn>
              </a:cxnLst>
              <a:rect l="T15" t="T16" r="T17" b="T18"/>
              <a:pathLst>
                <a:path w="192" h="54">
                  <a:moveTo>
                    <a:pt x="144" y="54"/>
                  </a:moveTo>
                  <a:lnTo>
                    <a:pt x="192" y="18"/>
                  </a:lnTo>
                  <a:lnTo>
                    <a:pt x="48" y="0"/>
                  </a:lnTo>
                  <a:lnTo>
                    <a:pt x="0" y="42"/>
                  </a:lnTo>
                  <a:lnTo>
                    <a:pt x="144" y="54"/>
                  </a:lnTo>
                  <a:close/>
                </a:path>
              </a:pathLst>
            </a:custGeom>
            <a:solidFill>
              <a:srgbClr val="7373BF"/>
            </a:solidFill>
            <a:ln w="9525">
              <a:solidFill>
                <a:srgbClr val="990000"/>
              </a:solidFill>
              <a:prstDash val="solid"/>
              <a:round/>
              <a:headEnd/>
              <a:tailEnd/>
            </a:ln>
          </p:spPr>
          <p:txBody>
            <a:bodyPr/>
            <a:lstStyle/>
            <a:p>
              <a:endParaRPr lang="lv-LV"/>
            </a:p>
          </p:txBody>
        </p:sp>
        <p:sp>
          <p:nvSpPr>
            <p:cNvPr id="24737" name="Freeform 167"/>
            <p:cNvSpPr>
              <a:spLocks/>
            </p:cNvSpPr>
            <p:nvPr/>
          </p:nvSpPr>
          <p:spPr bwMode="auto">
            <a:xfrm>
              <a:off x="4168" y="2185"/>
              <a:ext cx="70" cy="1170"/>
            </a:xfrm>
            <a:custGeom>
              <a:avLst/>
              <a:gdLst>
                <a:gd name="T0" fmla="*/ 0 w 72"/>
                <a:gd name="T1" fmla="*/ 83 h 1434"/>
                <a:gd name="T2" fmla="*/ 22 w 72"/>
                <a:gd name="T3" fmla="*/ 2 h 1434"/>
                <a:gd name="T4" fmla="*/ 48 w 72"/>
                <a:gd name="T5" fmla="*/ 0 h 1434"/>
                <a:gd name="T6" fmla="*/ 22 w 72"/>
                <a:gd name="T7" fmla="*/ 80 h 1434"/>
                <a:gd name="T8" fmla="*/ 0 w 72"/>
                <a:gd name="T9" fmla="*/ 83 h 1434"/>
                <a:gd name="T10" fmla="*/ 0 60000 65536"/>
                <a:gd name="T11" fmla="*/ 0 60000 65536"/>
                <a:gd name="T12" fmla="*/ 0 60000 65536"/>
                <a:gd name="T13" fmla="*/ 0 60000 65536"/>
                <a:gd name="T14" fmla="*/ 0 60000 65536"/>
                <a:gd name="T15" fmla="*/ 0 w 72"/>
                <a:gd name="T16" fmla="*/ 0 h 1434"/>
                <a:gd name="T17" fmla="*/ 72 w 72"/>
                <a:gd name="T18" fmla="*/ 1434 h 1434"/>
              </a:gdLst>
              <a:ahLst/>
              <a:cxnLst>
                <a:cxn ang="T10">
                  <a:pos x="T0" y="T1"/>
                </a:cxn>
                <a:cxn ang="T11">
                  <a:pos x="T2" y="T3"/>
                </a:cxn>
                <a:cxn ang="T12">
                  <a:pos x="T4" y="T5"/>
                </a:cxn>
                <a:cxn ang="T13">
                  <a:pos x="T6" y="T7"/>
                </a:cxn>
                <a:cxn ang="T14">
                  <a:pos x="T8" y="T9"/>
                </a:cxn>
              </a:cxnLst>
              <a:rect l="T15" t="T16" r="T17" b="T18"/>
              <a:pathLst>
                <a:path w="72" h="1434">
                  <a:moveTo>
                    <a:pt x="0" y="1434"/>
                  </a:moveTo>
                  <a:lnTo>
                    <a:pt x="36" y="36"/>
                  </a:lnTo>
                  <a:lnTo>
                    <a:pt x="72" y="0"/>
                  </a:lnTo>
                  <a:lnTo>
                    <a:pt x="36" y="1380"/>
                  </a:lnTo>
                  <a:lnTo>
                    <a:pt x="0" y="1434"/>
                  </a:lnTo>
                  <a:close/>
                </a:path>
              </a:pathLst>
            </a:custGeom>
            <a:solidFill>
              <a:srgbClr val="4D4D80"/>
            </a:solidFill>
            <a:ln w="9525">
              <a:solidFill>
                <a:srgbClr val="990000"/>
              </a:solidFill>
              <a:prstDash val="solid"/>
              <a:round/>
              <a:headEnd/>
              <a:tailEnd/>
            </a:ln>
          </p:spPr>
          <p:txBody>
            <a:bodyPr/>
            <a:lstStyle/>
            <a:p>
              <a:endParaRPr lang="lv-LV"/>
            </a:p>
          </p:txBody>
        </p:sp>
        <p:sp>
          <p:nvSpPr>
            <p:cNvPr id="24738" name="Freeform 168"/>
            <p:cNvSpPr>
              <a:spLocks/>
            </p:cNvSpPr>
            <p:nvPr/>
          </p:nvSpPr>
          <p:spPr bwMode="auto">
            <a:xfrm>
              <a:off x="4031" y="2206"/>
              <a:ext cx="172" cy="1149"/>
            </a:xfrm>
            <a:custGeom>
              <a:avLst/>
              <a:gdLst>
                <a:gd name="T0" fmla="*/ 0 w 180"/>
                <a:gd name="T1" fmla="*/ 79 h 1410"/>
                <a:gd name="T2" fmla="*/ 16 w 180"/>
                <a:gd name="T3" fmla="*/ 0 h 1410"/>
                <a:gd name="T4" fmla="*/ 95 w 180"/>
                <a:gd name="T5" fmla="*/ 2 h 1410"/>
                <a:gd name="T6" fmla="*/ 76 w 180"/>
                <a:gd name="T7" fmla="*/ 81 h 1410"/>
                <a:gd name="T8" fmla="*/ 0 w 180"/>
                <a:gd name="T9" fmla="*/ 79 h 1410"/>
                <a:gd name="T10" fmla="*/ 0 60000 65536"/>
                <a:gd name="T11" fmla="*/ 0 60000 65536"/>
                <a:gd name="T12" fmla="*/ 0 60000 65536"/>
                <a:gd name="T13" fmla="*/ 0 60000 65536"/>
                <a:gd name="T14" fmla="*/ 0 60000 65536"/>
                <a:gd name="T15" fmla="*/ 0 w 180"/>
                <a:gd name="T16" fmla="*/ 0 h 1410"/>
                <a:gd name="T17" fmla="*/ 180 w 180"/>
                <a:gd name="T18" fmla="*/ 1410 h 1410"/>
              </a:gdLst>
              <a:ahLst/>
              <a:cxnLst>
                <a:cxn ang="T10">
                  <a:pos x="T0" y="T1"/>
                </a:cxn>
                <a:cxn ang="T11">
                  <a:pos x="T2" y="T3"/>
                </a:cxn>
                <a:cxn ang="T12">
                  <a:pos x="T4" y="T5"/>
                </a:cxn>
                <a:cxn ang="T13">
                  <a:pos x="T6" y="T7"/>
                </a:cxn>
                <a:cxn ang="T14">
                  <a:pos x="T8" y="T9"/>
                </a:cxn>
              </a:cxnLst>
              <a:rect l="T15" t="T16" r="T17" b="T18"/>
              <a:pathLst>
                <a:path w="180" h="1410">
                  <a:moveTo>
                    <a:pt x="0" y="1386"/>
                  </a:moveTo>
                  <a:lnTo>
                    <a:pt x="30" y="0"/>
                  </a:lnTo>
                  <a:lnTo>
                    <a:pt x="180" y="12"/>
                  </a:lnTo>
                  <a:lnTo>
                    <a:pt x="144" y="1410"/>
                  </a:lnTo>
                  <a:lnTo>
                    <a:pt x="0" y="1386"/>
                  </a:lnTo>
                  <a:close/>
                </a:path>
              </a:pathLst>
            </a:custGeom>
            <a:solidFill>
              <a:srgbClr val="9999FF"/>
            </a:solidFill>
            <a:ln w="9525">
              <a:solidFill>
                <a:srgbClr val="990000"/>
              </a:solidFill>
              <a:prstDash val="solid"/>
              <a:round/>
              <a:headEnd/>
              <a:tailEnd/>
            </a:ln>
          </p:spPr>
          <p:txBody>
            <a:bodyPr/>
            <a:lstStyle/>
            <a:p>
              <a:endParaRPr lang="lv-LV"/>
            </a:p>
          </p:txBody>
        </p:sp>
        <p:sp>
          <p:nvSpPr>
            <p:cNvPr id="24739" name="Freeform 169"/>
            <p:cNvSpPr>
              <a:spLocks/>
            </p:cNvSpPr>
            <p:nvPr/>
          </p:nvSpPr>
          <p:spPr bwMode="auto">
            <a:xfrm>
              <a:off x="4059" y="2171"/>
              <a:ext cx="179" cy="44"/>
            </a:xfrm>
            <a:custGeom>
              <a:avLst/>
              <a:gdLst>
                <a:gd name="T0" fmla="*/ 88 w 186"/>
                <a:gd name="T1" fmla="*/ 3 h 54"/>
                <a:gd name="T2" fmla="*/ 109 w 186"/>
                <a:gd name="T3" fmla="*/ 2 h 54"/>
                <a:gd name="T4" fmla="*/ 26 w 186"/>
                <a:gd name="T5" fmla="*/ 0 h 54"/>
                <a:gd name="T6" fmla="*/ 0 w 186"/>
                <a:gd name="T7" fmla="*/ 2 h 54"/>
                <a:gd name="T8" fmla="*/ 88 w 186"/>
                <a:gd name="T9" fmla="*/ 3 h 54"/>
                <a:gd name="T10" fmla="*/ 0 60000 65536"/>
                <a:gd name="T11" fmla="*/ 0 60000 65536"/>
                <a:gd name="T12" fmla="*/ 0 60000 65536"/>
                <a:gd name="T13" fmla="*/ 0 60000 65536"/>
                <a:gd name="T14" fmla="*/ 0 60000 65536"/>
                <a:gd name="T15" fmla="*/ 0 w 186"/>
                <a:gd name="T16" fmla="*/ 0 h 54"/>
                <a:gd name="T17" fmla="*/ 186 w 186"/>
                <a:gd name="T18" fmla="*/ 54 h 54"/>
              </a:gdLst>
              <a:ahLst/>
              <a:cxnLst>
                <a:cxn ang="T10">
                  <a:pos x="T0" y="T1"/>
                </a:cxn>
                <a:cxn ang="T11">
                  <a:pos x="T2" y="T3"/>
                </a:cxn>
                <a:cxn ang="T12">
                  <a:pos x="T4" y="T5"/>
                </a:cxn>
                <a:cxn ang="T13">
                  <a:pos x="T6" y="T7"/>
                </a:cxn>
                <a:cxn ang="T14">
                  <a:pos x="T8" y="T9"/>
                </a:cxn>
              </a:cxnLst>
              <a:rect l="T15" t="T16" r="T17" b="T18"/>
              <a:pathLst>
                <a:path w="186" h="54">
                  <a:moveTo>
                    <a:pt x="150" y="54"/>
                  </a:moveTo>
                  <a:lnTo>
                    <a:pt x="186" y="18"/>
                  </a:lnTo>
                  <a:lnTo>
                    <a:pt x="42" y="0"/>
                  </a:lnTo>
                  <a:lnTo>
                    <a:pt x="0" y="42"/>
                  </a:lnTo>
                  <a:lnTo>
                    <a:pt x="150" y="54"/>
                  </a:lnTo>
                  <a:close/>
                </a:path>
              </a:pathLst>
            </a:custGeom>
            <a:solidFill>
              <a:srgbClr val="7373BF"/>
            </a:solidFill>
            <a:ln w="9525">
              <a:solidFill>
                <a:srgbClr val="990000"/>
              </a:solidFill>
              <a:prstDash val="solid"/>
              <a:round/>
              <a:headEnd/>
              <a:tailEnd/>
            </a:ln>
          </p:spPr>
          <p:txBody>
            <a:bodyPr/>
            <a:lstStyle/>
            <a:p>
              <a:endParaRPr lang="lv-LV"/>
            </a:p>
          </p:txBody>
        </p:sp>
        <p:sp>
          <p:nvSpPr>
            <p:cNvPr id="24740" name="Line 170"/>
            <p:cNvSpPr>
              <a:spLocks noChangeShapeType="1"/>
            </p:cNvSpPr>
            <p:nvPr/>
          </p:nvSpPr>
          <p:spPr bwMode="auto">
            <a:xfrm flipH="1" flipV="1">
              <a:off x="1577" y="1418"/>
              <a:ext cx="81" cy="1678"/>
            </a:xfrm>
            <a:prstGeom prst="line">
              <a:avLst/>
            </a:prstGeom>
            <a:noFill/>
            <a:ln w="0">
              <a:solidFill>
                <a:srgbClr val="990000"/>
              </a:solidFill>
              <a:round/>
              <a:headEnd/>
              <a:tailEnd/>
            </a:ln>
          </p:spPr>
          <p:txBody>
            <a:bodyPr/>
            <a:lstStyle/>
            <a:p>
              <a:endParaRPr lang="lv-LV"/>
            </a:p>
          </p:txBody>
        </p:sp>
        <p:sp>
          <p:nvSpPr>
            <p:cNvPr id="24741" name="Line 171"/>
            <p:cNvSpPr>
              <a:spLocks noChangeShapeType="1"/>
            </p:cNvSpPr>
            <p:nvPr/>
          </p:nvSpPr>
          <p:spPr bwMode="auto">
            <a:xfrm flipH="1">
              <a:off x="1606" y="3096"/>
              <a:ext cx="52" cy="1"/>
            </a:xfrm>
            <a:prstGeom prst="line">
              <a:avLst/>
            </a:prstGeom>
            <a:noFill/>
            <a:ln w="0">
              <a:solidFill>
                <a:srgbClr val="990000"/>
              </a:solidFill>
              <a:round/>
              <a:headEnd/>
              <a:tailEnd/>
            </a:ln>
          </p:spPr>
          <p:txBody>
            <a:bodyPr/>
            <a:lstStyle/>
            <a:p>
              <a:endParaRPr lang="lv-LV"/>
            </a:p>
          </p:txBody>
        </p:sp>
        <p:sp>
          <p:nvSpPr>
            <p:cNvPr id="24742" name="Line 172"/>
            <p:cNvSpPr>
              <a:spLocks noChangeShapeType="1"/>
            </p:cNvSpPr>
            <p:nvPr/>
          </p:nvSpPr>
          <p:spPr bwMode="auto">
            <a:xfrm flipH="1">
              <a:off x="1595" y="2896"/>
              <a:ext cx="51" cy="1"/>
            </a:xfrm>
            <a:prstGeom prst="line">
              <a:avLst/>
            </a:prstGeom>
            <a:noFill/>
            <a:ln w="0">
              <a:solidFill>
                <a:srgbClr val="990000"/>
              </a:solidFill>
              <a:round/>
              <a:headEnd/>
              <a:tailEnd/>
            </a:ln>
          </p:spPr>
          <p:txBody>
            <a:bodyPr/>
            <a:lstStyle/>
            <a:p>
              <a:endParaRPr lang="lv-LV"/>
            </a:p>
          </p:txBody>
        </p:sp>
        <p:sp>
          <p:nvSpPr>
            <p:cNvPr id="24743" name="Line 173"/>
            <p:cNvSpPr>
              <a:spLocks noChangeShapeType="1"/>
            </p:cNvSpPr>
            <p:nvPr/>
          </p:nvSpPr>
          <p:spPr bwMode="auto">
            <a:xfrm flipH="1">
              <a:off x="1589" y="2695"/>
              <a:ext cx="52" cy="1"/>
            </a:xfrm>
            <a:prstGeom prst="line">
              <a:avLst/>
            </a:prstGeom>
            <a:noFill/>
            <a:ln w="0">
              <a:solidFill>
                <a:srgbClr val="990000"/>
              </a:solidFill>
              <a:round/>
              <a:headEnd/>
              <a:tailEnd/>
            </a:ln>
          </p:spPr>
          <p:txBody>
            <a:bodyPr/>
            <a:lstStyle/>
            <a:p>
              <a:endParaRPr lang="lv-LV"/>
            </a:p>
          </p:txBody>
        </p:sp>
        <p:sp>
          <p:nvSpPr>
            <p:cNvPr id="24744" name="Line 174"/>
            <p:cNvSpPr>
              <a:spLocks noChangeShapeType="1"/>
            </p:cNvSpPr>
            <p:nvPr/>
          </p:nvSpPr>
          <p:spPr bwMode="auto">
            <a:xfrm flipH="1">
              <a:off x="1577" y="2489"/>
              <a:ext cx="53" cy="1"/>
            </a:xfrm>
            <a:prstGeom prst="line">
              <a:avLst/>
            </a:prstGeom>
            <a:noFill/>
            <a:ln w="0">
              <a:solidFill>
                <a:srgbClr val="990000"/>
              </a:solidFill>
              <a:round/>
              <a:headEnd/>
              <a:tailEnd/>
            </a:ln>
          </p:spPr>
          <p:txBody>
            <a:bodyPr/>
            <a:lstStyle/>
            <a:p>
              <a:endParaRPr lang="lv-LV"/>
            </a:p>
          </p:txBody>
        </p:sp>
        <p:sp>
          <p:nvSpPr>
            <p:cNvPr id="24745" name="Rectangle 175"/>
            <p:cNvSpPr>
              <a:spLocks noChangeArrowheads="1"/>
            </p:cNvSpPr>
            <p:nvPr/>
          </p:nvSpPr>
          <p:spPr bwMode="auto">
            <a:xfrm>
              <a:off x="1468" y="3051"/>
              <a:ext cx="82" cy="144"/>
            </a:xfrm>
            <a:prstGeom prst="rect">
              <a:avLst/>
            </a:prstGeom>
            <a:noFill/>
            <a:ln w="9525">
              <a:noFill/>
              <a:miter lim="800000"/>
              <a:headEnd/>
              <a:tailEnd/>
            </a:ln>
          </p:spPr>
          <p:txBody>
            <a:bodyPr wrap="none" lIns="0" tIns="0" rIns="0" bIns="0">
              <a:spAutoFit/>
            </a:bodyPr>
            <a:lstStyle/>
            <a:p>
              <a:r>
                <a:rPr lang="en-US" sz="1500" b="1">
                  <a:solidFill>
                    <a:srgbClr val="990000"/>
                  </a:solidFill>
                  <a:latin typeface="Comic Sans MS" pitchFamily="66" charset="0"/>
                </a:rPr>
                <a:t>4</a:t>
              </a:r>
              <a:endParaRPr lang="en-US" sz="2000" b="1">
                <a:solidFill>
                  <a:srgbClr val="990000"/>
                </a:solidFill>
                <a:latin typeface="Comic Sans MS" pitchFamily="66" charset="0"/>
              </a:endParaRPr>
            </a:p>
          </p:txBody>
        </p:sp>
        <p:sp>
          <p:nvSpPr>
            <p:cNvPr id="24746" name="Rectangle 176"/>
            <p:cNvSpPr>
              <a:spLocks noChangeArrowheads="1"/>
            </p:cNvSpPr>
            <p:nvPr/>
          </p:nvSpPr>
          <p:spPr bwMode="auto">
            <a:xfrm>
              <a:off x="1455" y="2852"/>
              <a:ext cx="82" cy="144"/>
            </a:xfrm>
            <a:prstGeom prst="rect">
              <a:avLst/>
            </a:prstGeom>
            <a:noFill/>
            <a:ln w="9525">
              <a:noFill/>
              <a:miter lim="800000"/>
              <a:headEnd/>
              <a:tailEnd/>
            </a:ln>
          </p:spPr>
          <p:txBody>
            <a:bodyPr wrap="none" lIns="0" tIns="0" rIns="0" bIns="0">
              <a:spAutoFit/>
            </a:bodyPr>
            <a:lstStyle/>
            <a:p>
              <a:r>
                <a:rPr lang="en-US" sz="1500" b="1">
                  <a:solidFill>
                    <a:srgbClr val="990000"/>
                  </a:solidFill>
                  <a:latin typeface="Comic Sans MS" pitchFamily="66" charset="0"/>
                </a:rPr>
                <a:t>6</a:t>
              </a:r>
              <a:endParaRPr lang="en-US" sz="2000" b="1">
                <a:solidFill>
                  <a:srgbClr val="990000"/>
                </a:solidFill>
                <a:latin typeface="Comic Sans MS" pitchFamily="66" charset="0"/>
              </a:endParaRPr>
            </a:p>
          </p:txBody>
        </p:sp>
        <p:sp>
          <p:nvSpPr>
            <p:cNvPr id="24747" name="Rectangle 177"/>
            <p:cNvSpPr>
              <a:spLocks noChangeArrowheads="1"/>
            </p:cNvSpPr>
            <p:nvPr/>
          </p:nvSpPr>
          <p:spPr bwMode="auto">
            <a:xfrm>
              <a:off x="1451" y="2651"/>
              <a:ext cx="82" cy="144"/>
            </a:xfrm>
            <a:prstGeom prst="rect">
              <a:avLst/>
            </a:prstGeom>
            <a:noFill/>
            <a:ln w="9525">
              <a:noFill/>
              <a:miter lim="800000"/>
              <a:headEnd/>
              <a:tailEnd/>
            </a:ln>
          </p:spPr>
          <p:txBody>
            <a:bodyPr wrap="none" lIns="0" tIns="0" rIns="0" bIns="0">
              <a:spAutoFit/>
            </a:bodyPr>
            <a:lstStyle/>
            <a:p>
              <a:r>
                <a:rPr lang="en-US" sz="1500" b="1">
                  <a:solidFill>
                    <a:srgbClr val="990000"/>
                  </a:solidFill>
                  <a:latin typeface="Comic Sans MS" pitchFamily="66" charset="0"/>
                </a:rPr>
                <a:t>8</a:t>
              </a:r>
              <a:endParaRPr lang="en-US" sz="2000" b="1">
                <a:solidFill>
                  <a:srgbClr val="990000"/>
                </a:solidFill>
                <a:latin typeface="Comic Sans MS" pitchFamily="66" charset="0"/>
              </a:endParaRPr>
            </a:p>
          </p:txBody>
        </p:sp>
        <p:sp>
          <p:nvSpPr>
            <p:cNvPr id="24748" name="Rectangle 178"/>
            <p:cNvSpPr>
              <a:spLocks noChangeArrowheads="1"/>
            </p:cNvSpPr>
            <p:nvPr/>
          </p:nvSpPr>
          <p:spPr bwMode="auto">
            <a:xfrm>
              <a:off x="1388" y="2445"/>
              <a:ext cx="164" cy="144"/>
            </a:xfrm>
            <a:prstGeom prst="rect">
              <a:avLst/>
            </a:prstGeom>
            <a:noFill/>
            <a:ln w="9525">
              <a:noFill/>
              <a:miter lim="800000"/>
              <a:headEnd/>
              <a:tailEnd/>
            </a:ln>
          </p:spPr>
          <p:txBody>
            <a:bodyPr wrap="none" lIns="0" tIns="0" rIns="0" bIns="0">
              <a:spAutoFit/>
            </a:bodyPr>
            <a:lstStyle/>
            <a:p>
              <a:r>
                <a:rPr lang="en-US" sz="1500" b="1">
                  <a:solidFill>
                    <a:srgbClr val="990000"/>
                  </a:solidFill>
                  <a:latin typeface="Comic Sans MS" pitchFamily="66" charset="0"/>
                </a:rPr>
                <a:t>10</a:t>
              </a:r>
              <a:endParaRPr lang="en-US" sz="2000" b="1">
                <a:solidFill>
                  <a:srgbClr val="990000"/>
                </a:solidFill>
                <a:latin typeface="Comic Sans MS" pitchFamily="66" charset="0"/>
              </a:endParaRPr>
            </a:p>
          </p:txBody>
        </p:sp>
        <p:sp>
          <p:nvSpPr>
            <p:cNvPr id="24749" name="Rectangle 179"/>
            <p:cNvSpPr>
              <a:spLocks noChangeArrowheads="1"/>
            </p:cNvSpPr>
            <p:nvPr/>
          </p:nvSpPr>
          <p:spPr bwMode="auto">
            <a:xfrm>
              <a:off x="1376" y="2235"/>
              <a:ext cx="165" cy="144"/>
            </a:xfrm>
            <a:prstGeom prst="rect">
              <a:avLst/>
            </a:prstGeom>
            <a:noFill/>
            <a:ln w="9525">
              <a:noFill/>
              <a:miter lim="800000"/>
              <a:headEnd/>
              <a:tailEnd/>
            </a:ln>
          </p:spPr>
          <p:txBody>
            <a:bodyPr wrap="none" lIns="0" tIns="0" rIns="0" bIns="0">
              <a:spAutoFit/>
            </a:bodyPr>
            <a:lstStyle/>
            <a:p>
              <a:r>
                <a:rPr lang="en-US" sz="1500" b="1">
                  <a:solidFill>
                    <a:srgbClr val="990000"/>
                  </a:solidFill>
                  <a:latin typeface="Comic Sans MS" pitchFamily="66" charset="0"/>
                </a:rPr>
                <a:t>12</a:t>
              </a:r>
              <a:endParaRPr lang="en-US" sz="2000" b="1">
                <a:solidFill>
                  <a:srgbClr val="990000"/>
                </a:solidFill>
                <a:latin typeface="Comic Sans MS" pitchFamily="66" charset="0"/>
              </a:endParaRPr>
            </a:p>
          </p:txBody>
        </p:sp>
        <p:sp>
          <p:nvSpPr>
            <p:cNvPr id="24750" name="Rectangle 180"/>
            <p:cNvSpPr>
              <a:spLocks noChangeArrowheads="1"/>
            </p:cNvSpPr>
            <p:nvPr/>
          </p:nvSpPr>
          <p:spPr bwMode="auto">
            <a:xfrm>
              <a:off x="1369" y="2025"/>
              <a:ext cx="164" cy="144"/>
            </a:xfrm>
            <a:prstGeom prst="rect">
              <a:avLst/>
            </a:prstGeom>
            <a:noFill/>
            <a:ln w="9525">
              <a:noFill/>
              <a:miter lim="800000"/>
              <a:headEnd/>
              <a:tailEnd/>
            </a:ln>
          </p:spPr>
          <p:txBody>
            <a:bodyPr wrap="none" lIns="0" tIns="0" rIns="0" bIns="0">
              <a:spAutoFit/>
            </a:bodyPr>
            <a:lstStyle/>
            <a:p>
              <a:r>
                <a:rPr lang="en-US" sz="1500" b="1">
                  <a:solidFill>
                    <a:srgbClr val="990000"/>
                  </a:solidFill>
                  <a:latin typeface="Comic Sans MS" pitchFamily="66" charset="0"/>
                </a:rPr>
                <a:t>14</a:t>
              </a:r>
              <a:endParaRPr lang="en-US" sz="2000" b="1">
                <a:solidFill>
                  <a:srgbClr val="990000"/>
                </a:solidFill>
                <a:latin typeface="Comic Sans MS" pitchFamily="66" charset="0"/>
              </a:endParaRPr>
            </a:p>
          </p:txBody>
        </p:sp>
        <p:sp>
          <p:nvSpPr>
            <p:cNvPr id="24751" name="Rectangle 181"/>
            <p:cNvSpPr>
              <a:spLocks noChangeArrowheads="1"/>
            </p:cNvSpPr>
            <p:nvPr/>
          </p:nvSpPr>
          <p:spPr bwMode="auto">
            <a:xfrm>
              <a:off x="1358" y="1809"/>
              <a:ext cx="165" cy="144"/>
            </a:xfrm>
            <a:prstGeom prst="rect">
              <a:avLst/>
            </a:prstGeom>
            <a:noFill/>
            <a:ln w="9525">
              <a:noFill/>
              <a:miter lim="800000"/>
              <a:headEnd/>
              <a:tailEnd/>
            </a:ln>
          </p:spPr>
          <p:txBody>
            <a:bodyPr wrap="none" lIns="0" tIns="0" rIns="0" bIns="0">
              <a:spAutoFit/>
            </a:bodyPr>
            <a:lstStyle/>
            <a:p>
              <a:r>
                <a:rPr lang="en-US" sz="1500" b="1">
                  <a:solidFill>
                    <a:srgbClr val="990000"/>
                  </a:solidFill>
                  <a:latin typeface="Comic Sans MS" pitchFamily="66" charset="0"/>
                </a:rPr>
                <a:t>16</a:t>
              </a:r>
              <a:endParaRPr lang="en-US" sz="2000" b="1">
                <a:solidFill>
                  <a:srgbClr val="990000"/>
                </a:solidFill>
                <a:latin typeface="Comic Sans MS" pitchFamily="66" charset="0"/>
              </a:endParaRPr>
            </a:p>
          </p:txBody>
        </p:sp>
        <p:sp>
          <p:nvSpPr>
            <p:cNvPr id="24752" name="Rectangle 182"/>
            <p:cNvSpPr>
              <a:spLocks noChangeArrowheads="1"/>
            </p:cNvSpPr>
            <p:nvPr/>
          </p:nvSpPr>
          <p:spPr bwMode="auto">
            <a:xfrm>
              <a:off x="1347" y="1594"/>
              <a:ext cx="164" cy="144"/>
            </a:xfrm>
            <a:prstGeom prst="rect">
              <a:avLst/>
            </a:prstGeom>
            <a:noFill/>
            <a:ln w="9525">
              <a:noFill/>
              <a:miter lim="800000"/>
              <a:headEnd/>
              <a:tailEnd/>
            </a:ln>
          </p:spPr>
          <p:txBody>
            <a:bodyPr wrap="none" lIns="0" tIns="0" rIns="0" bIns="0">
              <a:spAutoFit/>
            </a:bodyPr>
            <a:lstStyle/>
            <a:p>
              <a:r>
                <a:rPr lang="en-US" sz="1500" b="1">
                  <a:solidFill>
                    <a:srgbClr val="990000"/>
                  </a:solidFill>
                  <a:latin typeface="Comic Sans MS" pitchFamily="66" charset="0"/>
                </a:rPr>
                <a:t>18</a:t>
              </a:r>
              <a:endParaRPr lang="en-US" sz="2000" b="1">
                <a:solidFill>
                  <a:srgbClr val="990000"/>
                </a:solidFill>
                <a:latin typeface="Comic Sans MS" pitchFamily="66" charset="0"/>
              </a:endParaRPr>
            </a:p>
          </p:txBody>
        </p:sp>
        <p:sp>
          <p:nvSpPr>
            <p:cNvPr id="24753" name="Rectangle 183"/>
            <p:cNvSpPr>
              <a:spLocks noChangeArrowheads="1"/>
            </p:cNvSpPr>
            <p:nvPr/>
          </p:nvSpPr>
          <p:spPr bwMode="auto">
            <a:xfrm>
              <a:off x="1335" y="1374"/>
              <a:ext cx="164" cy="144"/>
            </a:xfrm>
            <a:prstGeom prst="rect">
              <a:avLst/>
            </a:prstGeom>
            <a:noFill/>
            <a:ln w="9525">
              <a:noFill/>
              <a:miter lim="800000"/>
              <a:headEnd/>
              <a:tailEnd/>
            </a:ln>
          </p:spPr>
          <p:txBody>
            <a:bodyPr wrap="none" lIns="0" tIns="0" rIns="0" bIns="0">
              <a:spAutoFit/>
            </a:bodyPr>
            <a:lstStyle/>
            <a:p>
              <a:r>
                <a:rPr lang="en-US" sz="1500" b="1">
                  <a:solidFill>
                    <a:srgbClr val="990000"/>
                  </a:solidFill>
                  <a:latin typeface="Comic Sans MS" pitchFamily="66" charset="0"/>
                </a:rPr>
                <a:t>20</a:t>
              </a:r>
              <a:endParaRPr lang="en-US" sz="2000" b="1">
                <a:solidFill>
                  <a:srgbClr val="990000"/>
                </a:solidFill>
                <a:latin typeface="Comic Sans MS" pitchFamily="66" charset="0"/>
              </a:endParaRPr>
            </a:p>
          </p:txBody>
        </p:sp>
        <p:sp>
          <p:nvSpPr>
            <p:cNvPr id="24754" name="Text Box 184"/>
            <p:cNvSpPr txBox="1">
              <a:spLocks noChangeArrowheads="1"/>
            </p:cNvSpPr>
            <p:nvPr/>
          </p:nvSpPr>
          <p:spPr bwMode="auto">
            <a:xfrm rot="550875">
              <a:off x="1429" y="3606"/>
              <a:ext cx="2519" cy="250"/>
            </a:xfrm>
            <a:prstGeom prst="rect">
              <a:avLst/>
            </a:prstGeom>
            <a:noFill/>
            <a:ln w="9525">
              <a:noFill/>
              <a:miter lim="800000"/>
              <a:headEnd/>
              <a:tailEnd/>
            </a:ln>
          </p:spPr>
          <p:txBody>
            <a:bodyPr wrap="none">
              <a:spAutoFit/>
            </a:bodyPr>
            <a:lstStyle/>
            <a:p>
              <a:r>
                <a:rPr lang="lv-LV" sz="2000" b="1">
                  <a:solidFill>
                    <a:srgbClr val="000066"/>
                  </a:solidFill>
                  <a:latin typeface="Comic Sans MS" pitchFamily="66" charset="0"/>
                </a:rPr>
                <a:t>Vecuma kategorijas (gados)</a:t>
              </a:r>
              <a:endParaRPr lang="en-US" sz="2000" b="1">
                <a:solidFill>
                  <a:srgbClr val="000066"/>
                </a:solidFill>
                <a:latin typeface="Comic Sans MS" pitchFamily="66" charset="0"/>
              </a:endParaRPr>
            </a:p>
          </p:txBody>
        </p:sp>
      </p:grpSp>
      <p:sp>
        <p:nvSpPr>
          <p:cNvPr id="24579" name="Rectangle 185"/>
          <p:cNvSpPr>
            <a:spLocks noChangeArrowheads="1"/>
          </p:cNvSpPr>
          <p:nvPr/>
        </p:nvSpPr>
        <p:spPr bwMode="auto">
          <a:xfrm>
            <a:off x="603250" y="366713"/>
            <a:ext cx="7772400" cy="1006475"/>
          </a:xfrm>
          <a:prstGeom prst="rect">
            <a:avLst/>
          </a:prstGeom>
          <a:noFill/>
          <a:ln w="9525">
            <a:noFill/>
            <a:miter lim="800000"/>
            <a:headEnd/>
            <a:tailEnd/>
          </a:ln>
        </p:spPr>
        <p:txBody>
          <a:bodyPr anchor="ctr">
            <a:spAutoFit/>
          </a:bodyPr>
          <a:lstStyle/>
          <a:p>
            <a:pPr algn="ctr"/>
            <a:r>
              <a:rPr lang="en-US" sz="2800" b="1">
                <a:solidFill>
                  <a:srgbClr val="990000"/>
                </a:solidFill>
                <a:latin typeface="Comic Sans MS" pitchFamily="66" charset="0"/>
              </a:rPr>
              <a:t>Norm</a:t>
            </a:r>
            <a:r>
              <a:rPr lang="lv-LV" sz="2800" b="1">
                <a:solidFill>
                  <a:srgbClr val="990000"/>
                </a:solidFill>
                <a:latin typeface="Comic Sans MS" pitchFamily="66" charset="0"/>
              </a:rPr>
              <a:t>āla un paātrināta asinsvadu novecošanās</a:t>
            </a:r>
            <a:r>
              <a:rPr lang="en-US" sz="2800" b="1">
                <a:solidFill>
                  <a:srgbClr val="990000"/>
                </a:solidFill>
                <a:latin typeface="Comic Sans MS" pitchFamily="66" charset="0"/>
              </a:rPr>
              <a:t> </a:t>
            </a:r>
            <a:r>
              <a:rPr lang="lv-LV" sz="3200" b="1">
                <a:solidFill>
                  <a:srgbClr val="990000"/>
                </a:solidFill>
                <a:latin typeface="Comic Sans MS" pitchFamily="66" charset="0"/>
              </a:rPr>
              <a:t>(</a:t>
            </a:r>
            <a:r>
              <a:rPr lang="en-US" sz="3200" b="1">
                <a:solidFill>
                  <a:srgbClr val="990000"/>
                </a:solidFill>
                <a:latin typeface="Comic Sans MS" pitchFamily="66" charset="0"/>
              </a:rPr>
              <a:t> n=17,625 subje</a:t>
            </a:r>
            <a:r>
              <a:rPr lang="lv-LV" sz="3200" b="1">
                <a:solidFill>
                  <a:srgbClr val="990000"/>
                </a:solidFill>
                <a:latin typeface="Comic Sans MS" pitchFamily="66" charset="0"/>
              </a:rPr>
              <a:t>kti)</a:t>
            </a:r>
            <a:endParaRPr lang="en-US" sz="3200" b="1">
              <a:solidFill>
                <a:srgbClr val="990000"/>
              </a:solidFill>
              <a:latin typeface="Comic Sans MS" pitchFamily="66" charset="0"/>
            </a:endParaRPr>
          </a:p>
        </p:txBody>
      </p:sp>
      <p:sp>
        <p:nvSpPr>
          <p:cNvPr id="24580" name="Text Box 186"/>
          <p:cNvSpPr txBox="1">
            <a:spLocks noChangeArrowheads="1"/>
          </p:cNvSpPr>
          <p:nvPr/>
        </p:nvSpPr>
        <p:spPr bwMode="auto">
          <a:xfrm>
            <a:off x="5219700" y="6521450"/>
            <a:ext cx="3481388" cy="336550"/>
          </a:xfrm>
          <a:prstGeom prst="rect">
            <a:avLst/>
          </a:prstGeom>
          <a:noFill/>
          <a:ln w="9525">
            <a:noFill/>
            <a:miter lim="800000"/>
            <a:headEnd/>
            <a:tailEnd/>
          </a:ln>
        </p:spPr>
        <p:txBody>
          <a:bodyPr wrap="none">
            <a:spAutoFit/>
          </a:bodyPr>
          <a:lstStyle/>
          <a:p>
            <a:r>
              <a:rPr lang="fr-FR" sz="1600" i="1">
                <a:solidFill>
                  <a:srgbClr val="66FFFF"/>
                </a:solidFill>
                <a:latin typeface="Comic Sans MS" pitchFamily="66" charset="0"/>
              </a:rPr>
              <a:t>Boutouyrie et al. Eur Heart J 2010</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323850" y="188913"/>
            <a:ext cx="3135313" cy="2085975"/>
          </a:xfrm>
          <a:prstGeom prst="rect">
            <a:avLst/>
          </a:prstGeom>
          <a:noFill/>
          <a:ln w="9525">
            <a:noFill/>
            <a:miter lim="800000"/>
            <a:headEnd/>
            <a:tailEnd/>
          </a:ln>
        </p:spPr>
      </p:pic>
      <p:sp>
        <p:nvSpPr>
          <p:cNvPr id="25603" name="Text Box 3"/>
          <p:cNvSpPr txBox="1">
            <a:spLocks noChangeArrowheads="1"/>
          </p:cNvSpPr>
          <p:nvPr/>
        </p:nvSpPr>
        <p:spPr bwMode="auto">
          <a:xfrm>
            <a:off x="755650" y="2997200"/>
            <a:ext cx="6985000" cy="1736725"/>
          </a:xfrm>
          <a:prstGeom prst="rect">
            <a:avLst/>
          </a:prstGeom>
          <a:noFill/>
          <a:ln w="9525">
            <a:noFill/>
            <a:miter lim="800000"/>
            <a:headEnd/>
            <a:tailEnd/>
          </a:ln>
        </p:spPr>
        <p:txBody>
          <a:bodyPr>
            <a:spAutoFit/>
          </a:bodyPr>
          <a:lstStyle/>
          <a:p>
            <a:pPr algn="ctr" eaLnBrk="0" hangingPunct="0">
              <a:spcBef>
                <a:spcPct val="50000"/>
              </a:spcBef>
            </a:pPr>
            <a:r>
              <a:rPr lang="lv-LV" sz="5400" b="1">
                <a:solidFill>
                  <a:srgbClr val="990000"/>
                </a:solidFill>
                <a:latin typeface="Comic Sans MS" pitchFamily="66" charset="0"/>
              </a:rPr>
              <a:t>ARTERIĀLA HIPERTENSIJA</a:t>
            </a:r>
            <a:endParaRPr lang="en-US" sz="5400" b="1">
              <a:solidFill>
                <a:srgbClr val="990000"/>
              </a:solidFill>
              <a:latin typeface="Comic Sans MS"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ph type="title"/>
          </p:nvPr>
        </p:nvSpPr>
        <p:spPr bwMode="auto">
          <a:xfrm>
            <a:off x="1042988" y="274638"/>
            <a:ext cx="7058025" cy="774700"/>
          </a:xfrm>
          <a:noFill/>
          <a:ln>
            <a:miter lim="800000"/>
            <a:headEnd/>
            <a:tailEnd/>
          </a:ln>
        </p:spPr>
        <p:txBody>
          <a:bodyPr vert="horz" wrap="square" lIns="91440" tIns="45720" rIns="91440" bIns="45720" numCol="1" anchor="t" anchorCtr="0" compatLnSpc="1">
            <a:prstTxWarp prst="textNoShape">
              <a:avLst/>
            </a:prstTxWarp>
          </a:bodyPr>
          <a:lstStyle/>
          <a:p>
            <a:r>
              <a:rPr lang="lv-LV" sz="3200" smtClean="0">
                <a:solidFill>
                  <a:srgbClr val="990000"/>
                </a:solidFill>
                <a:latin typeface="Comic Sans MS" pitchFamily="66" charset="0"/>
              </a:rPr>
              <a:t>AH un noveco</a:t>
            </a:r>
            <a:r>
              <a:rPr lang="lv-LV" sz="3200" smtClean="0">
                <a:solidFill>
                  <a:srgbClr val="990000"/>
                </a:solidFill>
              </a:rPr>
              <a:t>š</a:t>
            </a:r>
            <a:r>
              <a:rPr lang="lv-LV" sz="3200" smtClean="0">
                <a:solidFill>
                  <a:srgbClr val="990000"/>
                </a:solidFill>
                <a:latin typeface="Comic Sans MS" pitchFamily="66" charset="0"/>
              </a:rPr>
              <a:t>anās</a:t>
            </a:r>
            <a:endParaRPr lang="en-US" sz="3200" smtClean="0">
              <a:solidFill>
                <a:srgbClr val="990000"/>
              </a:solidFill>
              <a:latin typeface="Comic Sans MS" pitchFamily="66" charset="0"/>
            </a:endParaRPr>
          </a:p>
        </p:txBody>
      </p:sp>
      <p:sp>
        <p:nvSpPr>
          <p:cNvPr id="26627" name="Rectangle 3"/>
          <p:cNvSpPr>
            <a:spLocks noChangeArrowheads="1"/>
          </p:cNvSpPr>
          <p:nvPr>
            <p:ph type="body" idx="1"/>
          </p:nvPr>
        </p:nvSpPr>
        <p:spPr bwMode="auto">
          <a:xfrm>
            <a:off x="250825" y="1125538"/>
            <a:ext cx="8713788" cy="5399087"/>
          </a:xfrm>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r>
              <a:rPr lang="lv-LV" sz="2800" smtClean="0">
                <a:latin typeface="Arial" charset="0"/>
              </a:rPr>
              <a:t> </a:t>
            </a:r>
            <a:r>
              <a:rPr lang="lv-LV" sz="2800" smtClean="0">
                <a:solidFill>
                  <a:srgbClr val="000066"/>
                </a:solidFill>
                <a:latin typeface="Arial" charset="0"/>
              </a:rPr>
              <a:t>“</a:t>
            </a:r>
            <a:r>
              <a:rPr lang="lv-LV" sz="2400" smtClean="0">
                <a:solidFill>
                  <a:srgbClr val="000066"/>
                </a:solidFill>
                <a:latin typeface="Arial" charset="0"/>
              </a:rPr>
              <a:t>Hipertensija veicina novecošanos un liek bioloģiskam pulkstenim iet ātrāk”</a:t>
            </a:r>
          </a:p>
          <a:p>
            <a:pPr lvl="2">
              <a:buFont typeface="Arial" charset="0"/>
              <a:buNone/>
            </a:pPr>
            <a:r>
              <a:rPr lang="lv-LV" sz="1800" b="1" i="1" smtClean="0">
                <a:latin typeface="Arial" charset="0"/>
              </a:rPr>
              <a:t>                              </a:t>
            </a:r>
            <a:r>
              <a:rPr lang="lv-LV" sz="1800" b="1" i="1" smtClean="0">
                <a:solidFill>
                  <a:schemeClr val="hlink"/>
                </a:solidFill>
                <a:latin typeface="Arial" charset="0"/>
              </a:rPr>
              <a:t>Nathan Wetherell Shock, 1906-1989.</a:t>
            </a:r>
          </a:p>
          <a:p>
            <a:pPr lvl="2">
              <a:buFont typeface="Arial" charset="0"/>
              <a:buNone/>
            </a:pPr>
            <a:endParaRPr lang="lv-LV" sz="1800" b="1" i="1" smtClean="0">
              <a:solidFill>
                <a:schemeClr val="hlink"/>
              </a:solidFill>
              <a:latin typeface="Arial" charset="0"/>
            </a:endParaRPr>
          </a:p>
          <a:p>
            <a:pPr>
              <a:lnSpc>
                <a:spcPct val="80000"/>
              </a:lnSpc>
              <a:buFont typeface="Arial" charset="0"/>
              <a:buNone/>
            </a:pPr>
            <a:r>
              <a:rPr lang="lv-LV" sz="2400" smtClean="0">
                <a:solidFill>
                  <a:srgbClr val="FF0000"/>
                </a:solidFill>
                <a:latin typeface="Arial" charset="0"/>
                <a:sym typeface="Webdings" pitchFamily="18" charset="2"/>
              </a:rPr>
              <a:t> </a:t>
            </a:r>
            <a:r>
              <a:rPr lang="lv-LV" sz="2400" smtClean="0">
                <a:solidFill>
                  <a:srgbClr val="000066"/>
                </a:solidFill>
                <a:latin typeface="Arial" charset="0"/>
              </a:rPr>
              <a:t>Pie novecošanās un AH līdzīgas  morfoloģiskas un  </a:t>
            </a:r>
          </a:p>
          <a:p>
            <a:pPr>
              <a:lnSpc>
                <a:spcPct val="80000"/>
              </a:lnSpc>
              <a:buFont typeface="Arial" charset="0"/>
              <a:buNone/>
            </a:pPr>
            <a:r>
              <a:rPr lang="lv-LV" sz="2400" smtClean="0">
                <a:solidFill>
                  <a:srgbClr val="000066"/>
                </a:solidFill>
                <a:latin typeface="Arial" charset="0"/>
              </a:rPr>
              <a:t>     funkcionālas pārmaiņas  (endotēlija disfunkcija, KKH,   </a:t>
            </a:r>
          </a:p>
          <a:p>
            <a:pPr>
              <a:lnSpc>
                <a:spcPct val="80000"/>
              </a:lnSpc>
              <a:buFont typeface="Arial" charset="0"/>
              <a:buNone/>
            </a:pPr>
            <a:r>
              <a:rPr lang="lv-LV" sz="2400" smtClean="0">
                <a:solidFill>
                  <a:srgbClr val="000066"/>
                </a:solidFill>
                <a:latin typeface="Arial" charset="0"/>
              </a:rPr>
              <a:t>     artēriju elasticitātes zudums, fibroze).</a:t>
            </a:r>
          </a:p>
          <a:p>
            <a:pPr>
              <a:buClr>
                <a:srgbClr val="FF3300"/>
              </a:buClr>
              <a:buFont typeface="Webdings" pitchFamily="18" charset="2"/>
              <a:buChar char="Y"/>
            </a:pPr>
            <a:r>
              <a:rPr lang="lv-LV" sz="2400" smtClean="0">
                <a:solidFill>
                  <a:srgbClr val="000066"/>
                </a:solidFill>
                <a:latin typeface="Arial" charset="0"/>
              </a:rPr>
              <a:t>AH gadījumā un vecumā nav balansa starp kollagēna sintēzi un degradāciju – rodas fibroze</a:t>
            </a:r>
          </a:p>
          <a:p>
            <a:pPr lvl="2">
              <a:buFont typeface="Arial" charset="0"/>
              <a:buNone/>
            </a:pPr>
            <a:r>
              <a:rPr lang="lv-LV" sz="1800" b="1" i="1" smtClean="0">
                <a:solidFill>
                  <a:srgbClr val="66FFFF"/>
                </a:solidFill>
                <a:latin typeface="Arial" charset="0"/>
              </a:rPr>
              <a:t>              </a:t>
            </a:r>
            <a:r>
              <a:rPr lang="lv-LV" sz="1800" b="1" i="1" smtClean="0">
                <a:solidFill>
                  <a:schemeClr val="hlink"/>
                </a:solidFill>
                <a:latin typeface="Arial" charset="0"/>
              </a:rPr>
              <a:t>Nature Clin. Pract.: Cardiovasc. Med. 2008; 5(2): 104-110</a:t>
            </a:r>
          </a:p>
          <a:p>
            <a:pPr>
              <a:buClr>
                <a:srgbClr val="FF3300"/>
              </a:buClr>
              <a:buFont typeface="Webdings" pitchFamily="18" charset="2"/>
              <a:buChar char="Y"/>
            </a:pPr>
            <a:r>
              <a:rPr lang="lv-LV" sz="2400" smtClean="0">
                <a:latin typeface="Arial" charset="0"/>
              </a:rPr>
              <a:t> </a:t>
            </a:r>
            <a:r>
              <a:rPr lang="lv-LV" sz="2400" smtClean="0">
                <a:solidFill>
                  <a:srgbClr val="000066"/>
                </a:solidFill>
                <a:latin typeface="Arial" charset="0"/>
              </a:rPr>
              <a:t>AH un vecums ir lielie RF, kas veicina KV saslimstību un mirstību</a:t>
            </a:r>
          </a:p>
          <a:p>
            <a:pPr lvl="2">
              <a:buFont typeface="Arial" charset="0"/>
              <a:buNone/>
            </a:pPr>
            <a:endParaRPr lang="en-US" sz="1800" b="1" i="1" smtClean="0">
              <a:solidFill>
                <a:srgbClr val="000066"/>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8" descr="11949839351698335289sand_glass_frederic_mose_01"/>
          <p:cNvPicPr>
            <a:picLocks noChangeAspect="1" noChangeArrowheads="1"/>
          </p:cNvPicPr>
          <p:nvPr/>
        </p:nvPicPr>
        <p:blipFill>
          <a:blip r:embed="rId2" cstate="print"/>
          <a:srcRect/>
          <a:stretch>
            <a:fillRect/>
          </a:stretch>
        </p:blipFill>
        <p:spPr bwMode="auto">
          <a:xfrm>
            <a:off x="3348038" y="3500438"/>
            <a:ext cx="1365250" cy="1512887"/>
          </a:xfrm>
          <a:prstGeom prst="rect">
            <a:avLst/>
          </a:prstGeom>
          <a:noFill/>
          <a:ln w="9525">
            <a:noFill/>
            <a:miter lim="800000"/>
            <a:headEnd/>
            <a:tailEnd/>
          </a:ln>
        </p:spPr>
      </p:pic>
      <p:sp>
        <p:nvSpPr>
          <p:cNvPr id="14340" name="Rectangle 4"/>
          <p:cNvSpPr>
            <a:spLocks noChangeArrowheads="1"/>
          </p:cNvSpPr>
          <p:nvPr/>
        </p:nvSpPr>
        <p:spPr bwMode="auto">
          <a:xfrm>
            <a:off x="323850" y="1557338"/>
            <a:ext cx="6985000" cy="1800225"/>
          </a:xfrm>
          <a:prstGeom prst="rect">
            <a:avLst/>
          </a:prstGeom>
          <a:noFill/>
          <a:ln w="9525">
            <a:noFill/>
            <a:miter lim="800000"/>
            <a:headEnd/>
            <a:tailEnd/>
          </a:ln>
        </p:spPr>
        <p:txBody>
          <a:bodyPr anchor="ctr"/>
          <a:lstStyle/>
          <a:p>
            <a:pPr algn="ctr">
              <a:lnSpc>
                <a:spcPct val="90000"/>
              </a:lnSpc>
              <a:defRPr/>
            </a:pPr>
            <a:r>
              <a:rPr lang="lv-LV" sz="4800" b="1">
                <a:solidFill>
                  <a:srgbClr val="000066"/>
                </a:solidFill>
                <a:latin typeface="Comic Sans MS" pitchFamily="66" charset="0"/>
              </a:rPr>
              <a:t>Vecums –</a:t>
            </a:r>
            <a:endParaRPr lang="lv-LV" sz="4800" b="1">
              <a:solidFill>
                <a:srgbClr val="000066"/>
              </a:solidFill>
            </a:endParaRPr>
          </a:p>
          <a:p>
            <a:pPr algn="ctr">
              <a:lnSpc>
                <a:spcPct val="90000"/>
              </a:lnSpc>
              <a:defRPr/>
            </a:pPr>
            <a:r>
              <a:rPr lang="lv-LV" sz="4800" b="1">
                <a:solidFill>
                  <a:srgbClr val="000066"/>
                </a:solidFill>
                <a:latin typeface="Comic Sans MS" pitchFamily="66" charset="0"/>
              </a:rPr>
              <a:t> kā KVS riska faktors</a:t>
            </a:r>
            <a:endParaRPr lang="en-US" sz="4800" b="1">
              <a:solidFill>
                <a:srgbClr val="000066"/>
              </a:solidFill>
              <a:effectLst>
                <a:outerShdw blurRad="38100" dist="38100" dir="2700000" algn="tl">
                  <a:srgbClr val="000000"/>
                </a:outerShdw>
              </a:effectLst>
              <a:latin typeface="Comic Sans MS" pitchFamily="66" charset="0"/>
            </a:endParaRPr>
          </a:p>
        </p:txBody>
      </p:sp>
      <p:sp>
        <p:nvSpPr>
          <p:cNvPr id="9220" name="Rectangle 7"/>
          <p:cNvSpPr>
            <a:spLocks noChangeArrowheads="1"/>
          </p:cNvSpPr>
          <p:nvPr/>
        </p:nvSpPr>
        <p:spPr bwMode="auto">
          <a:xfrm>
            <a:off x="1619250" y="5373688"/>
            <a:ext cx="6551613" cy="641350"/>
          </a:xfrm>
          <a:prstGeom prst="rect">
            <a:avLst/>
          </a:prstGeom>
          <a:noFill/>
          <a:ln w="9525">
            <a:noFill/>
            <a:miter lim="800000"/>
            <a:headEnd/>
            <a:tailEnd/>
          </a:ln>
        </p:spPr>
        <p:txBody>
          <a:bodyPr>
            <a:spAutoFit/>
          </a:bodyPr>
          <a:lstStyle/>
          <a:p>
            <a:r>
              <a:rPr lang="lv-LV" sz="3200" b="1">
                <a:solidFill>
                  <a:srgbClr val="000066"/>
                </a:solidFill>
                <a:latin typeface="Comic Sans MS" pitchFamily="66" charset="0"/>
              </a:rPr>
              <a:t>Profesors</a:t>
            </a:r>
            <a:r>
              <a:rPr lang="lv-LV" sz="3600" b="1">
                <a:solidFill>
                  <a:srgbClr val="000066"/>
                </a:solidFill>
                <a:latin typeface="Comic Sans MS" pitchFamily="66" charset="0"/>
              </a:rPr>
              <a:t> Andrejs Kalvelis</a:t>
            </a:r>
            <a:r>
              <a:rPr lang="lv-LV" sz="3600" b="1">
                <a:latin typeface="Comic Sans MS" pitchFamily="66" charset="0"/>
              </a:rPr>
              <a:t> </a:t>
            </a:r>
            <a:endParaRPr lang="en-US" sz="3200" b="1">
              <a:latin typeface="Comic Sans MS" pitchFamily="66" charset="0"/>
            </a:endParaRPr>
          </a:p>
        </p:txBody>
      </p:sp>
      <p:pic>
        <p:nvPicPr>
          <p:cNvPr id="9221" name="Picture 13" descr="hi"/>
          <p:cNvPicPr>
            <a:picLocks noChangeAspect="1" noChangeArrowheads="1" noCrop="1"/>
          </p:cNvPicPr>
          <p:nvPr/>
        </p:nvPicPr>
        <p:blipFill>
          <a:blip r:embed="rId3" cstate="print"/>
          <a:srcRect/>
          <a:stretch>
            <a:fillRect/>
          </a:stretch>
        </p:blipFill>
        <p:spPr bwMode="auto">
          <a:xfrm>
            <a:off x="1331913" y="3789363"/>
            <a:ext cx="1223962" cy="1046162"/>
          </a:xfrm>
          <a:prstGeom prst="rect">
            <a:avLst/>
          </a:prstGeom>
          <a:noFill/>
          <a:ln w="9525">
            <a:noFill/>
            <a:miter lim="800000"/>
            <a:headEnd/>
            <a:tailEnd/>
          </a:ln>
        </p:spPr>
      </p:pic>
      <p:pic>
        <p:nvPicPr>
          <p:cNvPr id="9222" name="Picture 16" descr="old-man"/>
          <p:cNvPicPr>
            <a:picLocks noChangeAspect="1" noChangeArrowheads="1"/>
          </p:cNvPicPr>
          <p:nvPr/>
        </p:nvPicPr>
        <p:blipFill>
          <a:blip r:embed="rId4" cstate="print"/>
          <a:srcRect/>
          <a:stretch>
            <a:fillRect/>
          </a:stretch>
        </p:blipFill>
        <p:spPr bwMode="auto">
          <a:xfrm>
            <a:off x="6156325" y="3573463"/>
            <a:ext cx="1368425" cy="1368425"/>
          </a:xfrm>
          <a:prstGeom prst="rect">
            <a:avLst/>
          </a:prstGeom>
          <a:noFill/>
          <a:ln w="9525">
            <a:noFill/>
            <a:miter lim="800000"/>
            <a:headEnd/>
            <a:tailEnd/>
          </a:ln>
        </p:spPr>
      </p:pic>
      <p:sp>
        <p:nvSpPr>
          <p:cNvPr id="41998" name="AutoShape 14"/>
          <p:cNvSpPr>
            <a:spLocks noChangeArrowheads="1"/>
          </p:cNvSpPr>
          <p:nvPr/>
        </p:nvSpPr>
        <p:spPr bwMode="auto">
          <a:xfrm>
            <a:off x="2555875" y="4149725"/>
            <a:ext cx="3529013" cy="215900"/>
          </a:xfrm>
          <a:prstGeom prst="rightArrow">
            <a:avLst>
              <a:gd name="adj1" fmla="val 50000"/>
              <a:gd name="adj2" fmla="val 516912"/>
            </a:avLst>
          </a:prstGeom>
          <a:solidFill>
            <a:schemeClr val="tx1"/>
          </a:solidFill>
          <a:ln w="9525">
            <a:solidFill>
              <a:schemeClr val="tx1"/>
            </a:solidFill>
            <a:miter lim="800000"/>
            <a:headEnd/>
            <a:tailEnd/>
          </a:ln>
          <a:effectLst/>
        </p:spPr>
        <p:txBody>
          <a:bodyPr wrap="none" anchor="ctr"/>
          <a:lstStyle/>
          <a:p>
            <a:pPr>
              <a:defRPr/>
            </a:pPr>
            <a:endParaRPr lang="lv-LV" sz="3200" b="1" baseline="-25000">
              <a:solidFill>
                <a:schemeClr val="bg2"/>
              </a:solidFill>
              <a:effectLst>
                <a:outerShdw blurRad="38100" dist="38100" dir="2700000" algn="tl">
                  <a:srgbClr val="000000">
                    <a:alpha val="43137"/>
                  </a:srgbClr>
                </a:outerShdw>
              </a:effectLst>
              <a:latin typeface="Comic Sans MS" pitchFamily="66" charset="0"/>
              <a:cs typeface="+mn-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395288" y="0"/>
            <a:ext cx="8748712" cy="6669088"/>
          </a:xfrm>
          <a:prstGeom prst="rect">
            <a:avLst/>
          </a:prstGeom>
          <a:noFill/>
          <a:ln w="9525">
            <a:noFill/>
            <a:miter lim="800000"/>
            <a:headEnd/>
            <a:tailEnd/>
          </a:ln>
        </p:spPr>
      </p:pic>
      <p:sp>
        <p:nvSpPr>
          <p:cNvPr id="27651" name="Text Box 3"/>
          <p:cNvSpPr txBox="1">
            <a:spLocks noChangeArrowheads="1"/>
          </p:cNvSpPr>
          <p:nvPr/>
        </p:nvSpPr>
        <p:spPr bwMode="auto">
          <a:xfrm rot="10800000">
            <a:off x="171450" y="836613"/>
            <a:ext cx="428625" cy="5761037"/>
          </a:xfrm>
          <a:prstGeom prst="rect">
            <a:avLst/>
          </a:prstGeom>
          <a:solidFill>
            <a:schemeClr val="bg2"/>
          </a:solidFill>
          <a:ln w="9525">
            <a:noFill/>
            <a:miter lim="800000"/>
            <a:headEnd/>
            <a:tailEnd/>
          </a:ln>
        </p:spPr>
        <p:txBody>
          <a:bodyPr vert="eaVert">
            <a:spAutoFit/>
          </a:bodyPr>
          <a:lstStyle/>
          <a:p>
            <a:pPr algn="ctr" eaLnBrk="0" hangingPunct="0">
              <a:spcBef>
                <a:spcPct val="50000"/>
              </a:spcBef>
            </a:pPr>
            <a:r>
              <a:rPr lang="lv-LV" sz="1600" b="1">
                <a:solidFill>
                  <a:srgbClr val="003E73"/>
                </a:solidFill>
              </a:rPr>
              <a:t>PULSA VIĻŅA IZPLATĪŠANĀS ĀTRUMS m/sek</a:t>
            </a:r>
            <a:endParaRPr lang="en-US" sz="1600" b="1">
              <a:solidFill>
                <a:srgbClr val="003E73"/>
              </a:solidFill>
            </a:endParaRPr>
          </a:p>
        </p:txBody>
      </p:sp>
      <p:sp>
        <p:nvSpPr>
          <p:cNvPr id="27652" name="Text Box 4"/>
          <p:cNvSpPr txBox="1">
            <a:spLocks noChangeArrowheads="1"/>
          </p:cNvSpPr>
          <p:nvPr/>
        </p:nvSpPr>
        <p:spPr bwMode="auto">
          <a:xfrm>
            <a:off x="6948488" y="5876925"/>
            <a:ext cx="1511300" cy="274638"/>
          </a:xfrm>
          <a:prstGeom prst="rect">
            <a:avLst/>
          </a:prstGeom>
          <a:solidFill>
            <a:schemeClr val="bg2"/>
          </a:solidFill>
          <a:ln w="9525">
            <a:noFill/>
            <a:miter lim="800000"/>
            <a:headEnd/>
            <a:tailEnd/>
          </a:ln>
        </p:spPr>
        <p:txBody>
          <a:bodyPr>
            <a:spAutoFit/>
          </a:bodyPr>
          <a:lstStyle/>
          <a:p>
            <a:pPr eaLnBrk="0" hangingPunct="0">
              <a:spcBef>
                <a:spcPct val="50000"/>
              </a:spcBef>
            </a:pPr>
            <a:r>
              <a:rPr lang="lv-LV" sz="1200" b="1">
                <a:solidFill>
                  <a:srgbClr val="990000"/>
                </a:solidFill>
              </a:rPr>
              <a:t>OPTIMĀLS AS</a:t>
            </a:r>
            <a:endParaRPr lang="en-US" sz="1200" b="1">
              <a:solidFill>
                <a:srgbClr val="990000"/>
              </a:solidFill>
            </a:endParaRPr>
          </a:p>
        </p:txBody>
      </p:sp>
      <p:sp>
        <p:nvSpPr>
          <p:cNvPr id="27653" name="Text Box 5"/>
          <p:cNvSpPr txBox="1">
            <a:spLocks noChangeArrowheads="1"/>
          </p:cNvSpPr>
          <p:nvPr/>
        </p:nvSpPr>
        <p:spPr bwMode="auto">
          <a:xfrm>
            <a:off x="7164388" y="5373688"/>
            <a:ext cx="1511300" cy="274637"/>
          </a:xfrm>
          <a:prstGeom prst="rect">
            <a:avLst/>
          </a:prstGeom>
          <a:solidFill>
            <a:schemeClr val="bg2"/>
          </a:solidFill>
          <a:ln w="9525">
            <a:noFill/>
            <a:miter lim="800000"/>
            <a:headEnd/>
            <a:tailEnd/>
          </a:ln>
        </p:spPr>
        <p:txBody>
          <a:bodyPr>
            <a:spAutoFit/>
          </a:bodyPr>
          <a:lstStyle/>
          <a:p>
            <a:pPr eaLnBrk="0" hangingPunct="0">
              <a:spcBef>
                <a:spcPct val="50000"/>
              </a:spcBef>
            </a:pPr>
            <a:r>
              <a:rPr lang="lv-LV" sz="1200" b="1">
                <a:solidFill>
                  <a:srgbClr val="990000"/>
                </a:solidFill>
              </a:rPr>
              <a:t>NORMĀLS AS</a:t>
            </a:r>
            <a:endParaRPr lang="en-US" sz="1200" b="1">
              <a:solidFill>
                <a:srgbClr val="990000"/>
              </a:solidFill>
            </a:endParaRPr>
          </a:p>
        </p:txBody>
      </p:sp>
      <p:sp>
        <p:nvSpPr>
          <p:cNvPr id="27654" name="Text Box 6"/>
          <p:cNvSpPr txBox="1">
            <a:spLocks noChangeArrowheads="1"/>
          </p:cNvSpPr>
          <p:nvPr/>
        </p:nvSpPr>
        <p:spPr bwMode="auto">
          <a:xfrm>
            <a:off x="7488238" y="5013325"/>
            <a:ext cx="1655762" cy="244475"/>
          </a:xfrm>
          <a:prstGeom prst="rect">
            <a:avLst/>
          </a:prstGeom>
          <a:solidFill>
            <a:schemeClr val="bg2"/>
          </a:solidFill>
          <a:ln w="9525">
            <a:noFill/>
            <a:miter lim="800000"/>
            <a:headEnd/>
            <a:tailEnd/>
          </a:ln>
        </p:spPr>
        <p:txBody>
          <a:bodyPr>
            <a:spAutoFit/>
          </a:bodyPr>
          <a:lstStyle/>
          <a:p>
            <a:pPr eaLnBrk="0" hangingPunct="0">
              <a:spcBef>
                <a:spcPct val="50000"/>
              </a:spcBef>
            </a:pPr>
            <a:r>
              <a:rPr lang="lv-LV" sz="1000" b="1">
                <a:solidFill>
                  <a:srgbClr val="990000"/>
                </a:solidFill>
              </a:rPr>
              <a:t>AUGSTI NORMĀLS AS</a:t>
            </a:r>
            <a:endParaRPr lang="en-US" sz="1000" b="1">
              <a:solidFill>
                <a:srgbClr val="990000"/>
              </a:solidFill>
            </a:endParaRPr>
          </a:p>
        </p:txBody>
      </p:sp>
      <p:sp>
        <p:nvSpPr>
          <p:cNvPr id="27655" name="Text Box 7"/>
          <p:cNvSpPr txBox="1">
            <a:spLocks noChangeArrowheads="1"/>
          </p:cNvSpPr>
          <p:nvPr/>
        </p:nvSpPr>
        <p:spPr bwMode="auto">
          <a:xfrm>
            <a:off x="7632700" y="4581525"/>
            <a:ext cx="1511300" cy="274638"/>
          </a:xfrm>
          <a:prstGeom prst="rect">
            <a:avLst/>
          </a:prstGeom>
          <a:solidFill>
            <a:schemeClr val="bg2"/>
          </a:solidFill>
          <a:ln w="9525">
            <a:noFill/>
            <a:miter lim="800000"/>
            <a:headEnd/>
            <a:tailEnd/>
          </a:ln>
        </p:spPr>
        <p:txBody>
          <a:bodyPr>
            <a:spAutoFit/>
          </a:bodyPr>
          <a:lstStyle/>
          <a:p>
            <a:pPr eaLnBrk="0" hangingPunct="0">
              <a:spcBef>
                <a:spcPct val="50000"/>
              </a:spcBef>
            </a:pPr>
            <a:r>
              <a:rPr lang="lv-LV" sz="1200" b="1">
                <a:solidFill>
                  <a:srgbClr val="990000"/>
                </a:solidFill>
              </a:rPr>
              <a:t>1.PAKĀPES AH</a:t>
            </a:r>
            <a:endParaRPr lang="en-US" sz="1200" b="1">
              <a:solidFill>
                <a:srgbClr val="990000"/>
              </a:solidFill>
            </a:endParaRPr>
          </a:p>
        </p:txBody>
      </p:sp>
      <p:sp>
        <p:nvSpPr>
          <p:cNvPr id="27656" name="Text Box 8"/>
          <p:cNvSpPr txBox="1">
            <a:spLocks noChangeArrowheads="1"/>
          </p:cNvSpPr>
          <p:nvPr/>
        </p:nvSpPr>
        <p:spPr bwMode="auto">
          <a:xfrm>
            <a:off x="7812088" y="4292600"/>
            <a:ext cx="1331912" cy="244475"/>
          </a:xfrm>
          <a:prstGeom prst="rect">
            <a:avLst/>
          </a:prstGeom>
          <a:solidFill>
            <a:schemeClr val="bg2"/>
          </a:solidFill>
          <a:ln w="9525">
            <a:noFill/>
            <a:miter lim="800000"/>
            <a:headEnd/>
            <a:tailEnd/>
          </a:ln>
        </p:spPr>
        <p:txBody>
          <a:bodyPr>
            <a:spAutoFit/>
          </a:bodyPr>
          <a:lstStyle/>
          <a:p>
            <a:pPr eaLnBrk="0" hangingPunct="0">
              <a:spcBef>
                <a:spcPct val="50000"/>
              </a:spcBef>
            </a:pPr>
            <a:r>
              <a:rPr lang="lv-LV" sz="1000" b="1">
                <a:solidFill>
                  <a:srgbClr val="990000"/>
                </a:solidFill>
              </a:rPr>
              <a:t>2.-3.PAKĀPES AH</a:t>
            </a:r>
            <a:endParaRPr lang="en-US" sz="1000" b="1">
              <a:solidFill>
                <a:srgbClr val="990000"/>
              </a:solidFill>
            </a:endParaRPr>
          </a:p>
        </p:txBody>
      </p:sp>
      <p:sp>
        <p:nvSpPr>
          <p:cNvPr id="27657" name="Text Box 9"/>
          <p:cNvSpPr txBox="1">
            <a:spLocks noChangeArrowheads="1"/>
          </p:cNvSpPr>
          <p:nvPr/>
        </p:nvSpPr>
        <p:spPr bwMode="auto">
          <a:xfrm>
            <a:off x="1258888" y="5589588"/>
            <a:ext cx="792162" cy="304800"/>
          </a:xfrm>
          <a:prstGeom prst="rect">
            <a:avLst/>
          </a:prstGeom>
          <a:solidFill>
            <a:schemeClr val="bg2"/>
          </a:solidFill>
          <a:ln w="9525">
            <a:noFill/>
            <a:miter lim="800000"/>
            <a:headEnd/>
            <a:tailEnd/>
          </a:ln>
        </p:spPr>
        <p:txBody>
          <a:bodyPr>
            <a:spAutoFit/>
          </a:bodyPr>
          <a:lstStyle/>
          <a:p>
            <a:pPr eaLnBrk="0" hangingPunct="0">
              <a:spcBef>
                <a:spcPct val="50000"/>
              </a:spcBef>
            </a:pPr>
            <a:r>
              <a:rPr lang="lv-LV" sz="1400" b="1">
                <a:solidFill>
                  <a:srgbClr val="003E73"/>
                </a:solidFill>
              </a:rPr>
              <a:t>&lt;30 g.</a:t>
            </a:r>
            <a:endParaRPr lang="en-US" sz="1400" b="1">
              <a:solidFill>
                <a:srgbClr val="003E73"/>
              </a:solidFill>
            </a:endParaRPr>
          </a:p>
        </p:txBody>
      </p:sp>
      <p:sp>
        <p:nvSpPr>
          <p:cNvPr id="27658" name="Text Box 10"/>
          <p:cNvSpPr txBox="1">
            <a:spLocks noChangeArrowheads="1"/>
          </p:cNvSpPr>
          <p:nvPr/>
        </p:nvSpPr>
        <p:spPr bwMode="auto">
          <a:xfrm>
            <a:off x="2051050" y="5734050"/>
            <a:ext cx="936625" cy="314325"/>
          </a:xfrm>
          <a:prstGeom prst="rect">
            <a:avLst/>
          </a:prstGeom>
          <a:solidFill>
            <a:schemeClr val="bg2"/>
          </a:solidFill>
          <a:ln w="9525">
            <a:solidFill>
              <a:schemeClr val="bg2"/>
            </a:solidFill>
            <a:miter lim="800000"/>
            <a:headEnd/>
            <a:tailEnd/>
          </a:ln>
        </p:spPr>
        <p:txBody>
          <a:bodyPr>
            <a:spAutoFit/>
          </a:bodyPr>
          <a:lstStyle/>
          <a:p>
            <a:pPr eaLnBrk="0" hangingPunct="0">
              <a:spcBef>
                <a:spcPct val="50000"/>
              </a:spcBef>
            </a:pPr>
            <a:r>
              <a:rPr lang="lv-LV" sz="1400" b="1">
                <a:solidFill>
                  <a:srgbClr val="003E73"/>
                </a:solidFill>
              </a:rPr>
              <a:t>30-39 g.</a:t>
            </a:r>
            <a:endParaRPr lang="en-US" sz="1400" b="1">
              <a:solidFill>
                <a:srgbClr val="003E73"/>
              </a:solidFill>
            </a:endParaRPr>
          </a:p>
        </p:txBody>
      </p:sp>
      <p:sp>
        <p:nvSpPr>
          <p:cNvPr id="27659" name="Text Box 11"/>
          <p:cNvSpPr txBox="1">
            <a:spLocks noChangeArrowheads="1"/>
          </p:cNvSpPr>
          <p:nvPr/>
        </p:nvSpPr>
        <p:spPr bwMode="auto">
          <a:xfrm>
            <a:off x="3059113" y="5949950"/>
            <a:ext cx="865187" cy="304800"/>
          </a:xfrm>
          <a:prstGeom prst="rect">
            <a:avLst/>
          </a:prstGeom>
          <a:solidFill>
            <a:schemeClr val="bg2"/>
          </a:solidFill>
          <a:ln w="9525">
            <a:noFill/>
            <a:miter lim="800000"/>
            <a:headEnd/>
            <a:tailEnd/>
          </a:ln>
        </p:spPr>
        <p:txBody>
          <a:bodyPr>
            <a:spAutoFit/>
          </a:bodyPr>
          <a:lstStyle/>
          <a:p>
            <a:pPr eaLnBrk="0" hangingPunct="0">
              <a:spcBef>
                <a:spcPct val="50000"/>
              </a:spcBef>
            </a:pPr>
            <a:r>
              <a:rPr lang="lv-LV" sz="1400" b="1">
                <a:solidFill>
                  <a:srgbClr val="003E73"/>
                </a:solidFill>
              </a:rPr>
              <a:t>40-49 g.</a:t>
            </a:r>
            <a:endParaRPr lang="en-US" sz="1400" b="1">
              <a:solidFill>
                <a:srgbClr val="003E73"/>
              </a:solidFill>
            </a:endParaRPr>
          </a:p>
        </p:txBody>
      </p:sp>
      <p:sp>
        <p:nvSpPr>
          <p:cNvPr id="27660" name="Text Box 12"/>
          <p:cNvSpPr txBox="1">
            <a:spLocks noChangeArrowheads="1"/>
          </p:cNvSpPr>
          <p:nvPr/>
        </p:nvSpPr>
        <p:spPr bwMode="auto">
          <a:xfrm>
            <a:off x="4067175" y="6092825"/>
            <a:ext cx="865188" cy="304800"/>
          </a:xfrm>
          <a:prstGeom prst="rect">
            <a:avLst/>
          </a:prstGeom>
          <a:solidFill>
            <a:schemeClr val="bg2"/>
          </a:solidFill>
          <a:ln w="9525">
            <a:noFill/>
            <a:miter lim="800000"/>
            <a:headEnd/>
            <a:tailEnd/>
          </a:ln>
        </p:spPr>
        <p:txBody>
          <a:bodyPr>
            <a:spAutoFit/>
          </a:bodyPr>
          <a:lstStyle/>
          <a:p>
            <a:pPr eaLnBrk="0" hangingPunct="0">
              <a:spcBef>
                <a:spcPct val="50000"/>
              </a:spcBef>
            </a:pPr>
            <a:r>
              <a:rPr lang="lv-LV" sz="1400" b="1">
                <a:solidFill>
                  <a:srgbClr val="003E73"/>
                </a:solidFill>
              </a:rPr>
              <a:t>50-59 g.</a:t>
            </a:r>
            <a:endParaRPr lang="en-US" sz="1400" b="1">
              <a:solidFill>
                <a:srgbClr val="003E73"/>
              </a:solidFill>
            </a:endParaRPr>
          </a:p>
        </p:txBody>
      </p:sp>
      <p:sp>
        <p:nvSpPr>
          <p:cNvPr id="27661" name="Text Box 13"/>
          <p:cNvSpPr txBox="1">
            <a:spLocks noChangeArrowheads="1"/>
          </p:cNvSpPr>
          <p:nvPr/>
        </p:nvSpPr>
        <p:spPr bwMode="auto">
          <a:xfrm>
            <a:off x="5003800" y="6237288"/>
            <a:ext cx="936625" cy="304800"/>
          </a:xfrm>
          <a:prstGeom prst="rect">
            <a:avLst/>
          </a:prstGeom>
          <a:solidFill>
            <a:schemeClr val="bg2"/>
          </a:solidFill>
          <a:ln w="9525">
            <a:noFill/>
            <a:miter lim="800000"/>
            <a:headEnd/>
            <a:tailEnd/>
          </a:ln>
        </p:spPr>
        <p:txBody>
          <a:bodyPr>
            <a:spAutoFit/>
          </a:bodyPr>
          <a:lstStyle/>
          <a:p>
            <a:pPr eaLnBrk="0" hangingPunct="0">
              <a:spcBef>
                <a:spcPct val="50000"/>
              </a:spcBef>
            </a:pPr>
            <a:r>
              <a:rPr lang="lv-LV" sz="1400" b="1">
                <a:solidFill>
                  <a:srgbClr val="003E73"/>
                </a:solidFill>
              </a:rPr>
              <a:t>60-69 g.</a:t>
            </a:r>
            <a:endParaRPr lang="en-US" sz="1400" b="1">
              <a:solidFill>
                <a:srgbClr val="003E73"/>
              </a:solidFill>
            </a:endParaRPr>
          </a:p>
        </p:txBody>
      </p:sp>
      <p:sp>
        <p:nvSpPr>
          <p:cNvPr id="27662" name="Text Box 14"/>
          <p:cNvSpPr txBox="1">
            <a:spLocks noChangeArrowheads="1"/>
          </p:cNvSpPr>
          <p:nvPr/>
        </p:nvSpPr>
        <p:spPr bwMode="auto">
          <a:xfrm>
            <a:off x="5940425" y="6381750"/>
            <a:ext cx="936625" cy="304800"/>
          </a:xfrm>
          <a:prstGeom prst="rect">
            <a:avLst/>
          </a:prstGeom>
          <a:solidFill>
            <a:schemeClr val="bg2"/>
          </a:solidFill>
          <a:ln w="9525">
            <a:noFill/>
            <a:miter lim="800000"/>
            <a:headEnd/>
            <a:tailEnd/>
          </a:ln>
        </p:spPr>
        <p:txBody>
          <a:bodyPr>
            <a:spAutoFit/>
          </a:bodyPr>
          <a:lstStyle/>
          <a:p>
            <a:pPr eaLnBrk="0" hangingPunct="0">
              <a:spcBef>
                <a:spcPct val="50000"/>
              </a:spcBef>
            </a:pPr>
            <a:r>
              <a:rPr lang="lv-LV" sz="1400" b="1">
                <a:solidFill>
                  <a:srgbClr val="003E73"/>
                </a:solidFill>
                <a:sym typeface="Symbol" pitchFamily="18" charset="2"/>
              </a:rPr>
              <a:t>70</a:t>
            </a:r>
            <a:r>
              <a:rPr lang="lv-LV" sz="1400" b="1">
                <a:solidFill>
                  <a:srgbClr val="003E73"/>
                </a:solidFill>
              </a:rPr>
              <a:t> g.</a:t>
            </a:r>
            <a:endParaRPr lang="en-US" sz="1400" b="1">
              <a:solidFill>
                <a:srgbClr val="003E73"/>
              </a:solidFill>
            </a:endParaRPr>
          </a:p>
        </p:txBody>
      </p:sp>
      <p:sp>
        <p:nvSpPr>
          <p:cNvPr id="27663" name="Text Box 15"/>
          <p:cNvSpPr txBox="1">
            <a:spLocks noChangeArrowheads="1"/>
          </p:cNvSpPr>
          <p:nvPr/>
        </p:nvSpPr>
        <p:spPr bwMode="auto">
          <a:xfrm>
            <a:off x="250825" y="0"/>
            <a:ext cx="6842125" cy="822325"/>
          </a:xfrm>
          <a:prstGeom prst="rect">
            <a:avLst/>
          </a:prstGeom>
          <a:solidFill>
            <a:schemeClr val="bg2"/>
          </a:solidFill>
          <a:ln w="9525">
            <a:noFill/>
            <a:miter lim="800000"/>
            <a:headEnd/>
            <a:tailEnd/>
          </a:ln>
        </p:spPr>
        <p:txBody>
          <a:bodyPr>
            <a:spAutoFit/>
          </a:bodyPr>
          <a:lstStyle/>
          <a:p>
            <a:pPr algn="ctr" eaLnBrk="0" hangingPunct="0">
              <a:spcBef>
                <a:spcPct val="50000"/>
              </a:spcBef>
            </a:pPr>
            <a:r>
              <a:rPr lang="lv-LV" sz="2400" b="1">
                <a:solidFill>
                  <a:srgbClr val="990000"/>
                </a:solidFill>
                <a:latin typeface="Comic Sans MS" pitchFamily="66" charset="0"/>
              </a:rPr>
              <a:t>PULSA VIĻŅA IZPLATĪŠANĀS ĀTRUMA SAISTĪBA AR VECUMU UN AS</a:t>
            </a:r>
            <a:endParaRPr lang="en-US" sz="2400" b="1">
              <a:solidFill>
                <a:srgbClr val="990000"/>
              </a:solidFill>
              <a:latin typeface="Comic Sans MS" pitchFamily="66"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50825" y="309563"/>
            <a:ext cx="8713788" cy="5634037"/>
          </a:xfrm>
          <a:prstGeom prst="rect">
            <a:avLst/>
          </a:prstGeom>
          <a:noFill/>
          <a:ln w="9525">
            <a:noFill/>
            <a:miter lim="800000"/>
            <a:headEnd/>
            <a:tailEnd/>
          </a:ln>
        </p:spPr>
        <p:txBody>
          <a:bodyPr anchor="ctr">
            <a:spAutoFit/>
          </a:bodyPr>
          <a:lstStyle/>
          <a:p>
            <a:pPr algn="ctr" eaLnBrk="0" hangingPunct="0"/>
            <a:r>
              <a:rPr lang="lv-LV" sz="2800" b="1">
                <a:solidFill>
                  <a:srgbClr val="990000"/>
                </a:solidFill>
                <a:latin typeface="Comic Sans MS" pitchFamily="66" charset="0"/>
              </a:rPr>
              <a:t>Vecums un artēriju stīvums, izolēta sistoliskā hipertensija, pulsa spiediens</a:t>
            </a:r>
          </a:p>
          <a:p>
            <a:pPr algn="ctr" eaLnBrk="0" hangingPunct="0"/>
            <a:r>
              <a:rPr lang="lv-LV" sz="2800" b="1">
                <a:solidFill>
                  <a:srgbClr val="FFFF00"/>
                </a:solidFill>
                <a:latin typeface="Comic Sans MS" pitchFamily="66" charset="0"/>
              </a:rPr>
              <a:t> </a:t>
            </a:r>
          </a:p>
          <a:p>
            <a:pPr eaLnBrk="0" hangingPunct="0">
              <a:buClr>
                <a:srgbClr val="990000"/>
              </a:buClr>
              <a:buFont typeface="Webdings" pitchFamily="18" charset="2"/>
              <a:buChar char="Y"/>
            </a:pPr>
            <a:r>
              <a:rPr lang="lv-LV" sz="2000" b="1"/>
              <a:t>    </a:t>
            </a:r>
            <a:r>
              <a:rPr lang="lv-LV" sz="2400" b="1">
                <a:solidFill>
                  <a:srgbClr val="000066"/>
                </a:solidFill>
              </a:rPr>
              <a:t>Samazināta artēriju elastība ir vispār pieņemti SAS un  </a:t>
            </a:r>
          </a:p>
          <a:p>
            <a:pPr eaLnBrk="0" hangingPunct="0">
              <a:buClr>
                <a:srgbClr val="990000"/>
              </a:buClr>
              <a:buFont typeface="Webdings" pitchFamily="18" charset="2"/>
              <a:buNone/>
            </a:pPr>
            <a:r>
              <a:rPr lang="lv-LV" sz="2400" b="1">
                <a:solidFill>
                  <a:srgbClr val="000066"/>
                </a:solidFill>
              </a:rPr>
              <a:t>      PS pieauguma  noteicošie  faktori vecākiem cilvēkiem.</a:t>
            </a:r>
          </a:p>
          <a:p>
            <a:pPr eaLnBrk="0" hangingPunct="0">
              <a:buClr>
                <a:srgbClr val="990000"/>
              </a:buClr>
              <a:buFont typeface="Webdings" pitchFamily="18" charset="2"/>
              <a:buChar char="Y"/>
            </a:pPr>
            <a:endParaRPr lang="lv-LV" sz="2400" b="1">
              <a:solidFill>
                <a:srgbClr val="000066"/>
              </a:solidFill>
            </a:endParaRPr>
          </a:p>
          <a:p>
            <a:pPr eaLnBrk="0" hangingPunct="0">
              <a:buClr>
                <a:srgbClr val="990000"/>
              </a:buClr>
              <a:buFont typeface="Webdings" pitchFamily="18" charset="2"/>
              <a:buChar char="Y"/>
            </a:pPr>
            <a:r>
              <a:rPr lang="lv-LV" sz="2400" b="1">
                <a:solidFill>
                  <a:srgbClr val="000066"/>
                </a:solidFill>
              </a:rPr>
              <a:t>    Palielināts PS nosaka lielākas spiediena  fluktuācijas  </a:t>
            </a:r>
          </a:p>
          <a:p>
            <a:pPr eaLnBrk="0" hangingPunct="0">
              <a:buClr>
                <a:srgbClr val="990000"/>
              </a:buClr>
              <a:buFont typeface="Webdings" pitchFamily="18" charset="2"/>
              <a:buNone/>
            </a:pPr>
            <a:r>
              <a:rPr lang="lv-LV" sz="2400" b="1">
                <a:solidFill>
                  <a:srgbClr val="000066"/>
                </a:solidFill>
              </a:rPr>
              <a:t>       smadzeņu, nieru u.c. asinsvados, kas ievērojami bojā   </a:t>
            </a:r>
          </a:p>
          <a:p>
            <a:pPr eaLnBrk="0" hangingPunct="0">
              <a:buClr>
                <a:srgbClr val="990000"/>
              </a:buClr>
              <a:buFont typeface="Webdings" pitchFamily="18" charset="2"/>
              <a:buNone/>
            </a:pPr>
            <a:r>
              <a:rPr lang="lv-LV" sz="2400" b="1">
                <a:solidFill>
                  <a:srgbClr val="000066"/>
                </a:solidFill>
              </a:rPr>
              <a:t>       asinsvadus.</a:t>
            </a:r>
          </a:p>
          <a:p>
            <a:pPr eaLnBrk="0" hangingPunct="0">
              <a:buClr>
                <a:srgbClr val="990000"/>
              </a:buClr>
              <a:buFont typeface="Webdings" pitchFamily="18" charset="2"/>
              <a:buChar char="Y"/>
            </a:pPr>
            <a:endParaRPr lang="lv-LV" sz="2400" b="1">
              <a:solidFill>
                <a:srgbClr val="000066"/>
              </a:solidFill>
            </a:endParaRPr>
          </a:p>
          <a:p>
            <a:pPr eaLnBrk="0" hangingPunct="0">
              <a:buClr>
                <a:srgbClr val="990000"/>
              </a:buClr>
              <a:buFont typeface="Webdings" pitchFamily="18" charset="2"/>
              <a:buChar char="Y"/>
            </a:pPr>
            <a:r>
              <a:rPr lang="lv-LV" sz="2400" b="1">
                <a:solidFill>
                  <a:srgbClr val="000066"/>
                </a:solidFill>
              </a:rPr>
              <a:t>    Rigīdās  artērijas nemazina pulsējošo asins plūsmu   </a:t>
            </a:r>
          </a:p>
          <a:p>
            <a:pPr eaLnBrk="0" hangingPunct="0">
              <a:buClr>
                <a:srgbClr val="990000"/>
              </a:buClr>
              <a:buFont typeface="Webdings" pitchFamily="18" charset="2"/>
              <a:buNone/>
            </a:pPr>
            <a:r>
              <a:rPr lang="lv-LV" sz="2400" b="1">
                <a:solidFill>
                  <a:srgbClr val="000066"/>
                </a:solidFill>
              </a:rPr>
              <a:t>       un nenodrošina plūsmas vienmērīgumu, padara  </a:t>
            </a:r>
          </a:p>
          <a:p>
            <a:pPr eaLnBrk="0" hangingPunct="0">
              <a:buClr>
                <a:srgbClr val="990000"/>
              </a:buClr>
              <a:buFont typeface="Webdings" pitchFamily="18" charset="2"/>
              <a:buNone/>
            </a:pPr>
            <a:r>
              <a:rPr lang="lv-LV" sz="2400" b="1">
                <a:solidFill>
                  <a:srgbClr val="000066"/>
                </a:solidFill>
              </a:rPr>
              <a:t>       asinsvadus blīvus un  pasliktina asinsapgādi. </a:t>
            </a:r>
          </a:p>
          <a:p>
            <a:pPr eaLnBrk="0" hangingPunct="0">
              <a:buClr>
                <a:srgbClr val="990000"/>
              </a:buClr>
              <a:buFont typeface="Webdings" pitchFamily="18" charset="2"/>
              <a:buNone/>
            </a:pPr>
            <a:r>
              <a:rPr lang="lv-LV" sz="2000" b="1"/>
              <a:t> </a:t>
            </a:r>
          </a:p>
          <a:p>
            <a:pPr eaLnBrk="0" hangingPunct="0">
              <a:buClr>
                <a:srgbClr val="FFFF00"/>
              </a:buClr>
              <a:buFont typeface="Wingdings" pitchFamily="2" charset="2"/>
              <a:buChar char="v"/>
            </a:pPr>
            <a:endParaRPr lang="en-US" sz="20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ph type="title"/>
          </p:nvPr>
        </p:nvSpPr>
        <p:spPr bwMode="auto">
          <a:xfrm>
            <a:off x="1116013" y="274638"/>
            <a:ext cx="7127875" cy="703262"/>
          </a:xfrm>
          <a:noFill/>
          <a:ln>
            <a:miter lim="800000"/>
            <a:headEnd/>
            <a:tailEnd/>
          </a:ln>
        </p:spPr>
        <p:txBody>
          <a:bodyPr vert="horz" wrap="square" lIns="91440" tIns="45720" rIns="91440" bIns="45720" numCol="1" anchor="t" anchorCtr="0" compatLnSpc="1">
            <a:prstTxWarp prst="textNoShape">
              <a:avLst/>
            </a:prstTxWarp>
          </a:bodyPr>
          <a:lstStyle/>
          <a:p>
            <a:r>
              <a:rPr lang="lv-LV" sz="3600" smtClean="0">
                <a:solidFill>
                  <a:srgbClr val="990000"/>
                </a:solidFill>
                <a:latin typeface="Comic Sans MS" pitchFamily="66" charset="0"/>
              </a:rPr>
              <a:t>AH veidi dažādos vecumos</a:t>
            </a:r>
            <a:endParaRPr lang="en-US" sz="3600" smtClean="0">
              <a:solidFill>
                <a:srgbClr val="990000"/>
              </a:solidFill>
              <a:latin typeface="Comic Sans MS" pitchFamily="66" charset="0"/>
            </a:endParaRPr>
          </a:p>
        </p:txBody>
      </p:sp>
      <p:graphicFrame>
        <p:nvGraphicFramePr>
          <p:cNvPr id="1026" name="Object 3"/>
          <p:cNvGraphicFramePr>
            <a:graphicFrameLocks noChangeAspect="1"/>
          </p:cNvGraphicFramePr>
          <p:nvPr>
            <p:ph idx="1"/>
          </p:nvPr>
        </p:nvGraphicFramePr>
        <p:xfrm>
          <a:off x="468313" y="1412875"/>
          <a:ext cx="8445500" cy="4722813"/>
        </p:xfrm>
        <a:graphic>
          <a:graphicData uri="http://schemas.openxmlformats.org/presentationml/2006/ole">
            <p:oleObj spid="_x0000_s1026" name="Chart" r:id="rId3" imgW="8448556" imgH="4724340" progId="MSGraph.Chart.8">
              <p:embed followColorScheme="full"/>
            </p:oleObj>
          </a:graphicData>
        </a:graphic>
      </p:graphicFrame>
      <p:sp>
        <p:nvSpPr>
          <p:cNvPr id="1028" name="Rectangle 4" descr="80%"/>
          <p:cNvSpPr>
            <a:spLocks noChangeArrowheads="1"/>
          </p:cNvSpPr>
          <p:nvPr/>
        </p:nvSpPr>
        <p:spPr bwMode="auto">
          <a:xfrm>
            <a:off x="1547813" y="3644900"/>
            <a:ext cx="360362" cy="1874838"/>
          </a:xfrm>
          <a:prstGeom prst="rect">
            <a:avLst/>
          </a:prstGeom>
          <a:pattFill prst="pct80">
            <a:fgClr>
              <a:srgbClr val="00FF00"/>
            </a:fgClr>
            <a:bgClr>
              <a:schemeClr val="bg1"/>
            </a:bgClr>
          </a:pattFill>
          <a:ln w="9525">
            <a:solidFill>
              <a:srgbClr val="FF3300"/>
            </a:solidFill>
            <a:miter lim="800000"/>
            <a:headEnd/>
            <a:tailEnd/>
          </a:ln>
        </p:spPr>
        <p:txBody>
          <a:bodyPr wrap="none" anchor="ctr"/>
          <a:lstStyle/>
          <a:p>
            <a:endParaRPr lang="lv-LV"/>
          </a:p>
        </p:txBody>
      </p:sp>
      <p:sp>
        <p:nvSpPr>
          <p:cNvPr id="1029" name="Rectangle 5" descr="80%"/>
          <p:cNvSpPr>
            <a:spLocks noChangeArrowheads="1"/>
          </p:cNvSpPr>
          <p:nvPr/>
        </p:nvSpPr>
        <p:spPr bwMode="auto">
          <a:xfrm>
            <a:off x="2555875" y="4076700"/>
            <a:ext cx="360363" cy="1443038"/>
          </a:xfrm>
          <a:prstGeom prst="rect">
            <a:avLst/>
          </a:prstGeom>
          <a:pattFill prst="pct80">
            <a:fgClr>
              <a:srgbClr val="00FF00"/>
            </a:fgClr>
            <a:bgClr>
              <a:schemeClr val="bg1"/>
            </a:bgClr>
          </a:pattFill>
          <a:ln w="9525">
            <a:solidFill>
              <a:srgbClr val="FF3300"/>
            </a:solidFill>
            <a:miter lim="800000"/>
            <a:headEnd/>
            <a:tailEnd/>
          </a:ln>
        </p:spPr>
        <p:txBody>
          <a:bodyPr wrap="none" anchor="ctr"/>
          <a:lstStyle/>
          <a:p>
            <a:endParaRPr lang="lv-LV"/>
          </a:p>
        </p:txBody>
      </p:sp>
      <p:sp>
        <p:nvSpPr>
          <p:cNvPr id="1030" name="Rectangle 6" descr="80%"/>
          <p:cNvSpPr>
            <a:spLocks noChangeArrowheads="1"/>
          </p:cNvSpPr>
          <p:nvPr/>
        </p:nvSpPr>
        <p:spPr bwMode="auto">
          <a:xfrm>
            <a:off x="3563938" y="4941888"/>
            <a:ext cx="360362" cy="576262"/>
          </a:xfrm>
          <a:prstGeom prst="rect">
            <a:avLst/>
          </a:prstGeom>
          <a:pattFill prst="pct80">
            <a:fgClr>
              <a:srgbClr val="00FF00"/>
            </a:fgClr>
            <a:bgClr>
              <a:schemeClr val="bg1"/>
            </a:bgClr>
          </a:pattFill>
          <a:ln w="9525">
            <a:solidFill>
              <a:srgbClr val="FF3300"/>
            </a:solidFill>
            <a:miter lim="800000"/>
            <a:headEnd/>
            <a:tailEnd/>
          </a:ln>
        </p:spPr>
        <p:txBody>
          <a:bodyPr wrap="none" anchor="ctr"/>
          <a:lstStyle/>
          <a:p>
            <a:endParaRPr lang="lv-LV"/>
          </a:p>
        </p:txBody>
      </p:sp>
      <p:sp>
        <p:nvSpPr>
          <p:cNvPr id="1031" name="Rectangle 7" descr="80%"/>
          <p:cNvSpPr>
            <a:spLocks noChangeArrowheads="1"/>
          </p:cNvSpPr>
          <p:nvPr/>
        </p:nvSpPr>
        <p:spPr bwMode="auto">
          <a:xfrm>
            <a:off x="4572000" y="5373688"/>
            <a:ext cx="360363" cy="146050"/>
          </a:xfrm>
          <a:prstGeom prst="rect">
            <a:avLst/>
          </a:prstGeom>
          <a:pattFill prst="pct80">
            <a:fgClr>
              <a:srgbClr val="00FF00"/>
            </a:fgClr>
            <a:bgClr>
              <a:schemeClr val="bg1"/>
            </a:bgClr>
          </a:pattFill>
          <a:ln w="9525">
            <a:solidFill>
              <a:srgbClr val="FF3300"/>
            </a:solidFill>
            <a:miter lim="800000"/>
            <a:headEnd/>
            <a:tailEnd/>
          </a:ln>
        </p:spPr>
        <p:txBody>
          <a:bodyPr wrap="none" anchor="ctr"/>
          <a:lstStyle/>
          <a:p>
            <a:endParaRPr lang="lv-LV"/>
          </a:p>
        </p:txBody>
      </p:sp>
      <p:sp>
        <p:nvSpPr>
          <p:cNvPr id="1032" name="Rectangle 8" descr="80%"/>
          <p:cNvSpPr>
            <a:spLocks noChangeArrowheads="1"/>
          </p:cNvSpPr>
          <p:nvPr/>
        </p:nvSpPr>
        <p:spPr bwMode="auto">
          <a:xfrm>
            <a:off x="5580063" y="5373688"/>
            <a:ext cx="360362" cy="144462"/>
          </a:xfrm>
          <a:prstGeom prst="rect">
            <a:avLst/>
          </a:prstGeom>
          <a:pattFill prst="pct80">
            <a:fgClr>
              <a:srgbClr val="00FF00"/>
            </a:fgClr>
            <a:bgClr>
              <a:schemeClr val="bg1"/>
            </a:bgClr>
          </a:pattFill>
          <a:ln w="9525">
            <a:solidFill>
              <a:srgbClr val="FF3300"/>
            </a:solidFill>
            <a:miter lim="800000"/>
            <a:headEnd/>
            <a:tailEnd/>
          </a:ln>
        </p:spPr>
        <p:txBody>
          <a:bodyPr wrap="none" anchor="ctr"/>
          <a:lstStyle/>
          <a:p>
            <a:endParaRPr lang="lv-LV"/>
          </a:p>
        </p:txBody>
      </p:sp>
      <p:sp>
        <p:nvSpPr>
          <p:cNvPr id="1033" name="Rectangle 9"/>
          <p:cNvSpPr>
            <a:spLocks noChangeArrowheads="1"/>
          </p:cNvSpPr>
          <p:nvPr/>
        </p:nvSpPr>
        <p:spPr bwMode="auto">
          <a:xfrm>
            <a:off x="1547813" y="2349500"/>
            <a:ext cx="360362" cy="1366838"/>
          </a:xfrm>
          <a:prstGeom prst="rect">
            <a:avLst/>
          </a:prstGeom>
          <a:solidFill>
            <a:srgbClr val="000066"/>
          </a:solidFill>
          <a:ln w="9525">
            <a:solidFill>
              <a:srgbClr val="FF3300"/>
            </a:solidFill>
            <a:miter lim="800000"/>
            <a:headEnd/>
            <a:tailEnd/>
          </a:ln>
        </p:spPr>
        <p:txBody>
          <a:bodyPr wrap="none" anchor="ctr"/>
          <a:lstStyle/>
          <a:p>
            <a:endParaRPr lang="lv-LV"/>
          </a:p>
        </p:txBody>
      </p:sp>
      <p:sp>
        <p:nvSpPr>
          <p:cNvPr id="1034" name="Rectangle 10"/>
          <p:cNvSpPr>
            <a:spLocks noChangeArrowheads="1"/>
          </p:cNvSpPr>
          <p:nvPr/>
        </p:nvSpPr>
        <p:spPr bwMode="auto">
          <a:xfrm>
            <a:off x="3563938" y="3644900"/>
            <a:ext cx="360362" cy="1296988"/>
          </a:xfrm>
          <a:prstGeom prst="rect">
            <a:avLst/>
          </a:prstGeom>
          <a:solidFill>
            <a:srgbClr val="000066"/>
          </a:solidFill>
          <a:ln w="9525">
            <a:solidFill>
              <a:srgbClr val="FF3300"/>
            </a:solidFill>
            <a:miter lim="800000"/>
            <a:headEnd/>
            <a:tailEnd/>
          </a:ln>
        </p:spPr>
        <p:txBody>
          <a:bodyPr wrap="none" anchor="ctr"/>
          <a:lstStyle/>
          <a:p>
            <a:endParaRPr lang="lv-LV"/>
          </a:p>
        </p:txBody>
      </p:sp>
      <p:sp>
        <p:nvSpPr>
          <p:cNvPr id="1035" name="Rectangle 11"/>
          <p:cNvSpPr>
            <a:spLocks noChangeArrowheads="1"/>
          </p:cNvSpPr>
          <p:nvPr/>
        </p:nvSpPr>
        <p:spPr bwMode="auto">
          <a:xfrm>
            <a:off x="4572000" y="4797425"/>
            <a:ext cx="360363" cy="576263"/>
          </a:xfrm>
          <a:prstGeom prst="rect">
            <a:avLst/>
          </a:prstGeom>
          <a:solidFill>
            <a:srgbClr val="000066"/>
          </a:solidFill>
          <a:ln w="9525">
            <a:solidFill>
              <a:srgbClr val="FF3300"/>
            </a:solidFill>
            <a:miter lim="800000"/>
            <a:headEnd/>
            <a:tailEnd/>
          </a:ln>
        </p:spPr>
        <p:txBody>
          <a:bodyPr wrap="none" anchor="ctr"/>
          <a:lstStyle/>
          <a:p>
            <a:endParaRPr lang="lv-LV"/>
          </a:p>
        </p:txBody>
      </p:sp>
      <p:sp>
        <p:nvSpPr>
          <p:cNvPr id="1036" name="Rectangle 12"/>
          <p:cNvSpPr>
            <a:spLocks noChangeArrowheads="1"/>
          </p:cNvSpPr>
          <p:nvPr/>
        </p:nvSpPr>
        <p:spPr bwMode="auto">
          <a:xfrm>
            <a:off x="5580063" y="5084763"/>
            <a:ext cx="360362" cy="288925"/>
          </a:xfrm>
          <a:prstGeom prst="rect">
            <a:avLst/>
          </a:prstGeom>
          <a:solidFill>
            <a:srgbClr val="000066"/>
          </a:solidFill>
          <a:ln w="9525">
            <a:solidFill>
              <a:srgbClr val="FF3300"/>
            </a:solidFill>
            <a:miter lim="800000"/>
            <a:headEnd/>
            <a:tailEnd/>
          </a:ln>
        </p:spPr>
        <p:txBody>
          <a:bodyPr wrap="none" anchor="ctr"/>
          <a:lstStyle/>
          <a:p>
            <a:endParaRPr lang="lv-LV"/>
          </a:p>
        </p:txBody>
      </p:sp>
      <p:sp>
        <p:nvSpPr>
          <p:cNvPr id="1037" name="Rectangle 13"/>
          <p:cNvSpPr>
            <a:spLocks noChangeArrowheads="1"/>
          </p:cNvSpPr>
          <p:nvPr/>
        </p:nvSpPr>
        <p:spPr bwMode="auto">
          <a:xfrm>
            <a:off x="6588125" y="5157788"/>
            <a:ext cx="360363" cy="360362"/>
          </a:xfrm>
          <a:prstGeom prst="rect">
            <a:avLst/>
          </a:prstGeom>
          <a:solidFill>
            <a:srgbClr val="000066"/>
          </a:solidFill>
          <a:ln w="9525">
            <a:solidFill>
              <a:srgbClr val="FF3300"/>
            </a:solidFill>
            <a:miter lim="800000"/>
            <a:headEnd/>
            <a:tailEnd/>
          </a:ln>
        </p:spPr>
        <p:txBody>
          <a:bodyPr wrap="none" anchor="ctr"/>
          <a:lstStyle/>
          <a:p>
            <a:endParaRPr lang="lv-LV"/>
          </a:p>
        </p:txBody>
      </p:sp>
      <p:sp>
        <p:nvSpPr>
          <p:cNvPr id="1038" name="Rectangle 14"/>
          <p:cNvSpPr>
            <a:spLocks noChangeArrowheads="1"/>
          </p:cNvSpPr>
          <p:nvPr/>
        </p:nvSpPr>
        <p:spPr bwMode="auto">
          <a:xfrm>
            <a:off x="2555875" y="2565400"/>
            <a:ext cx="360363" cy="1511300"/>
          </a:xfrm>
          <a:prstGeom prst="rect">
            <a:avLst/>
          </a:prstGeom>
          <a:solidFill>
            <a:srgbClr val="000066"/>
          </a:solidFill>
          <a:ln w="9525">
            <a:solidFill>
              <a:srgbClr val="FF3300"/>
            </a:solidFill>
            <a:miter lim="800000"/>
            <a:headEnd/>
            <a:tailEnd/>
          </a:ln>
        </p:spPr>
        <p:txBody>
          <a:bodyPr wrap="none" anchor="ctr"/>
          <a:lstStyle/>
          <a:p>
            <a:pPr algn="ctr"/>
            <a:endParaRPr lang="en-US">
              <a:solidFill>
                <a:srgbClr val="000066"/>
              </a:solidFill>
            </a:endParaRPr>
          </a:p>
        </p:txBody>
      </p:sp>
      <p:sp>
        <p:nvSpPr>
          <p:cNvPr id="1039" name="Rectangle 15"/>
          <p:cNvSpPr>
            <a:spLocks noChangeArrowheads="1"/>
          </p:cNvSpPr>
          <p:nvPr/>
        </p:nvSpPr>
        <p:spPr bwMode="auto">
          <a:xfrm>
            <a:off x="3563938" y="1628775"/>
            <a:ext cx="360362" cy="2017713"/>
          </a:xfrm>
          <a:prstGeom prst="rect">
            <a:avLst/>
          </a:prstGeom>
          <a:solidFill>
            <a:srgbClr val="FF00FF"/>
          </a:solidFill>
          <a:ln w="9525">
            <a:solidFill>
              <a:schemeClr val="tx2"/>
            </a:solidFill>
            <a:miter lim="800000"/>
            <a:headEnd/>
            <a:tailEnd/>
          </a:ln>
        </p:spPr>
        <p:txBody>
          <a:bodyPr wrap="none" anchor="ctr"/>
          <a:lstStyle/>
          <a:p>
            <a:endParaRPr lang="lv-LV"/>
          </a:p>
        </p:txBody>
      </p:sp>
      <p:sp>
        <p:nvSpPr>
          <p:cNvPr id="1040" name="Rectangle 16"/>
          <p:cNvSpPr>
            <a:spLocks noChangeArrowheads="1"/>
          </p:cNvSpPr>
          <p:nvPr/>
        </p:nvSpPr>
        <p:spPr bwMode="auto">
          <a:xfrm>
            <a:off x="1547813" y="1628775"/>
            <a:ext cx="360362" cy="722313"/>
          </a:xfrm>
          <a:prstGeom prst="rect">
            <a:avLst/>
          </a:prstGeom>
          <a:solidFill>
            <a:srgbClr val="FF00FF"/>
          </a:solidFill>
          <a:ln w="9525">
            <a:solidFill>
              <a:schemeClr val="tx2"/>
            </a:solidFill>
            <a:miter lim="800000"/>
            <a:headEnd/>
            <a:tailEnd/>
          </a:ln>
        </p:spPr>
        <p:txBody>
          <a:bodyPr wrap="none" anchor="ctr"/>
          <a:lstStyle/>
          <a:p>
            <a:endParaRPr lang="lv-LV"/>
          </a:p>
        </p:txBody>
      </p:sp>
      <p:sp>
        <p:nvSpPr>
          <p:cNvPr id="1041" name="Rectangle 17"/>
          <p:cNvSpPr>
            <a:spLocks noChangeArrowheads="1"/>
          </p:cNvSpPr>
          <p:nvPr/>
        </p:nvSpPr>
        <p:spPr bwMode="auto">
          <a:xfrm>
            <a:off x="2555875" y="1628775"/>
            <a:ext cx="360363" cy="938213"/>
          </a:xfrm>
          <a:prstGeom prst="rect">
            <a:avLst/>
          </a:prstGeom>
          <a:solidFill>
            <a:srgbClr val="FF00FF"/>
          </a:solidFill>
          <a:ln w="9525">
            <a:solidFill>
              <a:schemeClr val="tx2"/>
            </a:solidFill>
            <a:miter lim="800000"/>
            <a:headEnd/>
            <a:tailEnd/>
          </a:ln>
        </p:spPr>
        <p:txBody>
          <a:bodyPr wrap="none" anchor="ctr"/>
          <a:lstStyle/>
          <a:p>
            <a:endParaRPr lang="lv-LV"/>
          </a:p>
        </p:txBody>
      </p:sp>
      <p:sp>
        <p:nvSpPr>
          <p:cNvPr id="1042" name="Rectangle 18"/>
          <p:cNvSpPr>
            <a:spLocks noChangeArrowheads="1"/>
          </p:cNvSpPr>
          <p:nvPr/>
        </p:nvSpPr>
        <p:spPr bwMode="auto">
          <a:xfrm>
            <a:off x="4572000" y="1628775"/>
            <a:ext cx="360363" cy="3168650"/>
          </a:xfrm>
          <a:prstGeom prst="rect">
            <a:avLst/>
          </a:prstGeom>
          <a:solidFill>
            <a:srgbClr val="FF00FF"/>
          </a:solidFill>
          <a:ln w="9525">
            <a:solidFill>
              <a:schemeClr val="tx2"/>
            </a:solidFill>
            <a:miter lim="800000"/>
            <a:headEnd/>
            <a:tailEnd/>
          </a:ln>
        </p:spPr>
        <p:txBody>
          <a:bodyPr wrap="none" anchor="ctr"/>
          <a:lstStyle/>
          <a:p>
            <a:endParaRPr lang="lv-LV"/>
          </a:p>
        </p:txBody>
      </p:sp>
      <p:sp>
        <p:nvSpPr>
          <p:cNvPr id="1043" name="Rectangle 19"/>
          <p:cNvSpPr>
            <a:spLocks noChangeArrowheads="1"/>
          </p:cNvSpPr>
          <p:nvPr/>
        </p:nvSpPr>
        <p:spPr bwMode="auto">
          <a:xfrm>
            <a:off x="5580063" y="1628775"/>
            <a:ext cx="360362" cy="3455988"/>
          </a:xfrm>
          <a:prstGeom prst="rect">
            <a:avLst/>
          </a:prstGeom>
          <a:solidFill>
            <a:srgbClr val="FF00FF"/>
          </a:solidFill>
          <a:ln w="9525">
            <a:solidFill>
              <a:schemeClr val="tx2"/>
            </a:solidFill>
            <a:miter lim="800000"/>
            <a:headEnd/>
            <a:tailEnd/>
          </a:ln>
        </p:spPr>
        <p:txBody>
          <a:bodyPr wrap="none" anchor="ctr"/>
          <a:lstStyle/>
          <a:p>
            <a:endParaRPr lang="lv-LV"/>
          </a:p>
        </p:txBody>
      </p:sp>
      <p:sp>
        <p:nvSpPr>
          <p:cNvPr id="1044" name="Rectangle 20"/>
          <p:cNvSpPr>
            <a:spLocks noChangeArrowheads="1"/>
          </p:cNvSpPr>
          <p:nvPr/>
        </p:nvSpPr>
        <p:spPr bwMode="auto">
          <a:xfrm>
            <a:off x="6588125" y="1628775"/>
            <a:ext cx="360363" cy="3530600"/>
          </a:xfrm>
          <a:prstGeom prst="rect">
            <a:avLst/>
          </a:prstGeom>
          <a:solidFill>
            <a:srgbClr val="FF00FF"/>
          </a:solidFill>
          <a:ln w="9525">
            <a:solidFill>
              <a:schemeClr val="tx2"/>
            </a:solidFill>
            <a:miter lim="800000"/>
            <a:headEnd/>
            <a:tailEnd/>
          </a:ln>
        </p:spPr>
        <p:txBody>
          <a:bodyPr wrap="none" anchor="ctr"/>
          <a:lstStyle/>
          <a:p>
            <a:endParaRPr lang="lv-LV"/>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lide Number Placeholder 6"/>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D8DD3190-B463-406B-8471-BA0C7AD7AF68}" type="slidenum">
              <a:rPr lang="lv-LV" sz="1200">
                <a:effectLst>
                  <a:outerShdw blurRad="38100" dist="38100" dir="2700000" algn="tl">
                    <a:srgbClr val="000000"/>
                  </a:outerShdw>
                </a:effectLst>
                <a:latin typeface="Arial" pitchFamily="34" charset="0"/>
                <a:cs typeface="+mn-cs"/>
              </a:rPr>
              <a:pPr algn="r">
                <a:defRPr/>
              </a:pPr>
              <a:t>23</a:t>
            </a:fld>
            <a:endParaRPr lang="lv-LV" sz="1200">
              <a:effectLst>
                <a:outerShdw blurRad="38100" dist="38100" dir="2700000" algn="tl">
                  <a:srgbClr val="000000"/>
                </a:outerShdw>
              </a:effectLst>
              <a:latin typeface="Arial" pitchFamily="34" charset="0"/>
              <a:cs typeface="+mn-cs"/>
            </a:endParaRPr>
          </a:p>
        </p:txBody>
      </p:sp>
      <p:sp>
        <p:nvSpPr>
          <p:cNvPr id="29699" name="Rectangle 2"/>
          <p:cNvSpPr>
            <a:spLocks noGrp="1" noChangeArrowheads="1"/>
          </p:cNvSpPr>
          <p:nvPr>
            <p:ph type="title" idx="4294967295"/>
          </p:nvPr>
        </p:nvSpPr>
        <p:spPr bwMode="auto">
          <a:xfrm>
            <a:off x="468313" y="1125538"/>
            <a:ext cx="3743325" cy="4752975"/>
          </a:xfrm>
          <a:prstGeom prst="rect">
            <a:avLst/>
          </a:prstGeom>
          <a:noFill/>
          <a:ln>
            <a:miter lim="800000"/>
            <a:headEnd/>
            <a:tailEnd/>
          </a:ln>
        </p:spPr>
        <p:txBody>
          <a:bodyPr anchor="ctr"/>
          <a:lstStyle/>
          <a:p>
            <a:pPr>
              <a:lnSpc>
                <a:spcPct val="80000"/>
              </a:lnSpc>
            </a:pPr>
            <a:r>
              <a:rPr lang="lv-LV" sz="2800" smtClean="0">
                <a:solidFill>
                  <a:srgbClr val="990000"/>
                </a:solidFill>
                <a:latin typeface="Comic Sans MS" pitchFamily="66" charset="0"/>
              </a:rPr>
              <a:t>Mirstība pacientiem dažādā vecumā atkarībā no SAS palielināšanās </a:t>
            </a:r>
            <a:br>
              <a:rPr lang="lv-LV" sz="2800" smtClean="0">
                <a:solidFill>
                  <a:srgbClr val="990000"/>
                </a:solidFill>
                <a:latin typeface="Comic Sans MS" pitchFamily="66" charset="0"/>
              </a:rPr>
            </a:br>
            <a:r>
              <a:rPr lang="lv-LV" sz="1900" smtClean="0">
                <a:solidFill>
                  <a:srgbClr val="990000"/>
                </a:solidFill>
                <a:latin typeface="Comic Sans MS" pitchFamily="66" charset="0"/>
              </a:rPr>
              <a:t>                                    </a:t>
            </a:r>
            <a:r>
              <a:rPr lang="lv-LV" sz="2000" smtClean="0">
                <a:solidFill>
                  <a:srgbClr val="990000"/>
                </a:solidFill>
                <a:latin typeface="Comic Sans MS" pitchFamily="66" charset="0"/>
              </a:rPr>
              <a:t>(61 pētījuma metaanalīze, 1 miljons pacientu)</a:t>
            </a:r>
            <a:endParaRPr lang="en-US" sz="2000" smtClean="0">
              <a:solidFill>
                <a:srgbClr val="990000"/>
              </a:solidFill>
              <a:latin typeface="Comic Sans MS" pitchFamily="66" charset="0"/>
            </a:endParaRPr>
          </a:p>
        </p:txBody>
      </p:sp>
      <p:sp>
        <p:nvSpPr>
          <p:cNvPr id="29700" name="Text Box 92"/>
          <p:cNvSpPr txBox="1">
            <a:spLocks noChangeArrowheads="1"/>
          </p:cNvSpPr>
          <p:nvPr/>
        </p:nvSpPr>
        <p:spPr bwMode="auto">
          <a:xfrm>
            <a:off x="5508625" y="5589588"/>
            <a:ext cx="719138" cy="366712"/>
          </a:xfrm>
          <a:prstGeom prst="rect">
            <a:avLst/>
          </a:prstGeom>
          <a:noFill/>
          <a:ln w="9525">
            <a:noFill/>
            <a:miter lim="800000"/>
            <a:headEnd/>
            <a:tailEnd/>
          </a:ln>
        </p:spPr>
        <p:txBody>
          <a:bodyPr>
            <a:spAutoFit/>
          </a:bodyPr>
          <a:lstStyle/>
          <a:p>
            <a:pPr eaLnBrk="0" hangingPunct="0">
              <a:spcBef>
                <a:spcPct val="50000"/>
              </a:spcBef>
            </a:pPr>
            <a:endParaRPr lang="en-US" b="1"/>
          </a:p>
        </p:txBody>
      </p:sp>
      <p:graphicFrame>
        <p:nvGraphicFramePr>
          <p:cNvPr id="504933" name="Group 101"/>
          <p:cNvGraphicFramePr>
            <a:graphicFrameLocks noGrp="1"/>
          </p:cNvGraphicFramePr>
          <p:nvPr>
            <p:ph sz="half" idx="4294967295"/>
          </p:nvPr>
        </p:nvGraphicFramePr>
        <p:xfrm>
          <a:off x="4643438" y="1628775"/>
          <a:ext cx="4038600" cy="4752978"/>
        </p:xfrm>
        <a:graphic>
          <a:graphicData uri="http://schemas.openxmlformats.org/drawingml/2006/table">
            <a:tbl>
              <a:tblPr/>
              <a:tblGrid>
                <a:gridCol w="673100"/>
                <a:gridCol w="561975"/>
                <a:gridCol w="576262"/>
                <a:gridCol w="574675"/>
                <a:gridCol w="576263"/>
                <a:gridCol w="1076325"/>
              </a:tblGrid>
              <a:tr h="4286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1600" b="1" i="0" u="none" strike="noStrike" cap="none" normalizeH="0" baseline="0" smtClean="0">
                          <a:ln>
                            <a:noFill/>
                          </a:ln>
                          <a:solidFill>
                            <a:srgbClr val="003F72"/>
                          </a:solidFill>
                          <a:effectLst/>
                          <a:latin typeface="Arial" charset="0"/>
                        </a:rPr>
                        <a:t>256</a:t>
                      </a:r>
                      <a:endParaRPr kumimoji="0" lang="en-US" sz="1600" b="1" i="0" u="none" strike="noStrike" cap="none" normalizeH="0" baseline="0" smtClean="0">
                        <a:ln>
                          <a:noFill/>
                        </a:ln>
                        <a:solidFill>
                          <a:srgbClr val="003F72"/>
                        </a:solidFill>
                        <a:effectLst/>
                        <a:latin typeface="Arial" charset="0"/>
                      </a:endParaRPr>
                    </a:p>
                  </a:txBody>
                  <a:tcPr horzOverflow="overflow">
                    <a:lnL w="19050" cap="flat" cmpd="sng" algn="ctr">
                      <a:solidFill>
                        <a:srgbClr val="000099"/>
                      </a:solidFill>
                      <a:prstDash val="sysDash"/>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003399"/>
                      </a:solidFill>
                      <a:prstDash val="sysDash"/>
                      <a:round/>
                      <a:headEnd type="none" w="med" len="med"/>
                      <a:tailEnd type="none" w="med" len="med"/>
                    </a:lnT>
                    <a:lnB w="19050" cap="flat" cmpd="sng" algn="ctr">
                      <a:solidFill>
                        <a:srgbClr val="000099"/>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1"/>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ysDash"/>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1"/>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ysDash"/>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1"/>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ysDash"/>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1"/>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rowSpan="9">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600" b="0" i="0" u="none" strike="noStrike" cap="none" normalizeH="0" baseline="0" smtClean="0">
                        <a:ln>
                          <a:noFill/>
                        </a:ln>
                        <a:solidFill>
                          <a:srgbClr val="003F72"/>
                        </a:solidFill>
                        <a:effectLst/>
                        <a:latin typeface="CentSchbook TL" pitchFamily="18" charset="0"/>
                      </a:endParaRPr>
                    </a:p>
                  </a:txBody>
                  <a:tcPr horzOverflow="overflow">
                    <a:lnL w="19050" cap="flat" cmpd="sng" algn="ctr">
                      <a:solidFill>
                        <a:srgbClr val="FF0000"/>
                      </a:solidFill>
                      <a:prstDash val="sysDash"/>
                      <a:round/>
                      <a:headEnd type="none" w="med" len="med"/>
                      <a:tailEnd type="none" w="med" len="med"/>
                    </a:lnL>
                    <a:lnR w="19050" cap="flat" cmpd="sng" algn="ctr">
                      <a:solidFill>
                        <a:srgbClr val="000099"/>
                      </a:solidFill>
                      <a:prstDash val="sysDash"/>
                      <a:round/>
                      <a:headEnd type="none" w="med" len="med"/>
                      <a:tailEnd type="none" w="med" len="med"/>
                    </a:lnR>
                    <a:lnT w="19050" cap="flat" cmpd="sng" algn="ctr">
                      <a:solidFill>
                        <a:srgbClr val="003399"/>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1600" b="1" i="0" u="none" strike="noStrike" cap="none" normalizeH="0" baseline="0" smtClean="0">
                          <a:ln>
                            <a:noFill/>
                          </a:ln>
                          <a:solidFill>
                            <a:srgbClr val="003F72"/>
                          </a:solidFill>
                          <a:effectLst/>
                          <a:latin typeface="Arial" charset="0"/>
                        </a:rPr>
                        <a:t>128</a:t>
                      </a:r>
                      <a:endParaRPr kumimoji="0" lang="en-US" sz="1600" b="1" i="0" u="none" strike="noStrike" cap="none" normalizeH="0" baseline="0" smtClean="0">
                        <a:ln>
                          <a:noFill/>
                        </a:ln>
                        <a:solidFill>
                          <a:srgbClr val="003F72"/>
                        </a:solidFill>
                        <a:effectLst/>
                        <a:latin typeface="Arial" charset="0"/>
                      </a:endParaRPr>
                    </a:p>
                  </a:txBody>
                  <a:tcPr horzOverflow="overflow">
                    <a:lnL w="19050" cap="flat" cmpd="sng" algn="ctr">
                      <a:solidFill>
                        <a:srgbClr val="000099"/>
                      </a:solidFill>
                      <a:prstDash val="sysDash"/>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000099"/>
                      </a:solidFill>
                      <a:prstDash val="sysDash"/>
                      <a:round/>
                      <a:headEnd type="none" w="med" len="med"/>
                      <a:tailEnd type="none" w="med" len="med"/>
                    </a:lnT>
                    <a:lnB w="19050" cap="flat" cmpd="sng" algn="ctr">
                      <a:solidFill>
                        <a:srgbClr val="000099"/>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ysDash"/>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ysDash"/>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ysDash"/>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vMerge="1">
                  <a:txBody>
                    <a:bodyPr/>
                    <a:lstStyle/>
                    <a:p>
                      <a:endParaRPr lang="lv-LV"/>
                    </a:p>
                  </a:txBody>
                  <a:tcPr/>
                </a:tc>
              </a:tr>
              <a:tr h="46831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1600" b="1" i="0" u="none" strike="noStrike" cap="none" normalizeH="0" baseline="0" smtClean="0">
                          <a:ln>
                            <a:noFill/>
                          </a:ln>
                          <a:solidFill>
                            <a:srgbClr val="003F72"/>
                          </a:solidFill>
                          <a:effectLst/>
                          <a:latin typeface="Arial" charset="0"/>
                        </a:rPr>
                        <a:t>64</a:t>
                      </a:r>
                      <a:endParaRPr kumimoji="0" lang="en-US" sz="1600" b="1" i="0" u="none" strike="noStrike" cap="none" normalizeH="0" baseline="0" smtClean="0">
                        <a:ln>
                          <a:noFill/>
                        </a:ln>
                        <a:solidFill>
                          <a:srgbClr val="003F72"/>
                        </a:solidFill>
                        <a:effectLst/>
                        <a:latin typeface="Arial" charset="0"/>
                      </a:endParaRPr>
                    </a:p>
                  </a:txBody>
                  <a:tcPr horzOverflow="overflow">
                    <a:lnL w="19050" cap="flat" cmpd="sng" algn="ctr">
                      <a:solidFill>
                        <a:srgbClr val="000099"/>
                      </a:solidFill>
                      <a:prstDash val="sysDash"/>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000099"/>
                      </a:solidFill>
                      <a:prstDash val="sysDash"/>
                      <a:round/>
                      <a:headEnd type="none" w="med" len="med"/>
                      <a:tailEnd type="none" w="med" len="med"/>
                    </a:lnT>
                    <a:lnB w="19050" cap="flat" cmpd="sng" algn="ctr">
                      <a:solidFill>
                        <a:srgbClr val="000099"/>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ysDash"/>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ysDash"/>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ysDash"/>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vMerge="1">
                  <a:txBody>
                    <a:bodyPr/>
                    <a:lstStyle/>
                    <a:p>
                      <a:endParaRPr lang="lv-LV"/>
                    </a:p>
                  </a:txBody>
                  <a:tcPr/>
                </a:tc>
              </a:tr>
              <a:tr h="4667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1600" b="1" i="0" u="none" strike="noStrike" cap="none" normalizeH="0" baseline="0" smtClean="0">
                          <a:ln>
                            <a:noFill/>
                          </a:ln>
                          <a:solidFill>
                            <a:srgbClr val="003F72"/>
                          </a:solidFill>
                          <a:effectLst/>
                          <a:latin typeface="Arial" charset="0"/>
                        </a:rPr>
                        <a:t>32</a:t>
                      </a:r>
                      <a:endParaRPr kumimoji="0" lang="en-US" sz="1600" b="1" i="0" u="none" strike="noStrike" cap="none" normalizeH="0" baseline="0" smtClean="0">
                        <a:ln>
                          <a:noFill/>
                        </a:ln>
                        <a:solidFill>
                          <a:srgbClr val="003F72"/>
                        </a:solidFill>
                        <a:effectLst/>
                        <a:latin typeface="Arial" charset="0"/>
                      </a:endParaRPr>
                    </a:p>
                  </a:txBody>
                  <a:tcPr horzOverflow="overflow">
                    <a:lnL w="19050" cap="flat" cmpd="sng" algn="ctr">
                      <a:solidFill>
                        <a:srgbClr val="000099"/>
                      </a:solidFill>
                      <a:prstDash val="sysDash"/>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000099"/>
                      </a:solidFill>
                      <a:prstDash val="sysDash"/>
                      <a:round/>
                      <a:headEnd type="none" w="med" len="med"/>
                      <a:tailEnd type="none" w="med" len="med"/>
                    </a:lnT>
                    <a:lnB w="19050" cap="flat" cmpd="sng" algn="ctr">
                      <a:solidFill>
                        <a:srgbClr val="000099"/>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ysDash"/>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ysDash"/>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ysDash"/>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vMerge="1">
                  <a:txBody>
                    <a:bodyPr/>
                    <a:lstStyle/>
                    <a:p>
                      <a:endParaRPr lang="lv-LV"/>
                    </a:p>
                  </a:txBody>
                  <a:tcPr/>
                </a:tc>
              </a:tr>
              <a:tr h="46831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1600" b="1" i="0" u="none" strike="noStrike" cap="none" normalizeH="0" baseline="0" smtClean="0">
                          <a:ln>
                            <a:noFill/>
                          </a:ln>
                          <a:solidFill>
                            <a:srgbClr val="003F72"/>
                          </a:solidFill>
                          <a:effectLst/>
                          <a:latin typeface="Arial" charset="0"/>
                        </a:rPr>
                        <a:t>16</a:t>
                      </a:r>
                      <a:endParaRPr kumimoji="0" lang="en-US" sz="1600" b="1" i="0" u="none" strike="noStrike" cap="none" normalizeH="0" baseline="0" smtClean="0">
                        <a:ln>
                          <a:noFill/>
                        </a:ln>
                        <a:solidFill>
                          <a:srgbClr val="003F72"/>
                        </a:solidFill>
                        <a:effectLst/>
                        <a:latin typeface="Arial" charset="0"/>
                      </a:endParaRPr>
                    </a:p>
                  </a:txBody>
                  <a:tcPr horzOverflow="overflow">
                    <a:lnL w="19050" cap="flat" cmpd="sng" algn="ctr">
                      <a:solidFill>
                        <a:srgbClr val="000099"/>
                      </a:solidFill>
                      <a:prstDash val="sysDash"/>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000099"/>
                      </a:solidFill>
                      <a:prstDash val="sysDash"/>
                      <a:round/>
                      <a:headEnd type="none" w="med" len="med"/>
                      <a:tailEnd type="none" w="med" len="med"/>
                    </a:lnT>
                    <a:lnB w="19050" cap="flat" cmpd="sng" algn="ctr">
                      <a:solidFill>
                        <a:srgbClr val="000099"/>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ysDash"/>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ysDash"/>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ysDash"/>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vMerge="1">
                  <a:txBody>
                    <a:bodyPr/>
                    <a:lstStyle/>
                    <a:p>
                      <a:endParaRPr lang="lv-LV"/>
                    </a:p>
                  </a:txBody>
                  <a:tcPr/>
                </a:tc>
              </a:tr>
              <a:tr h="4699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1600" b="1" i="0" u="none" strike="noStrike" cap="none" normalizeH="0" baseline="0" smtClean="0">
                          <a:ln>
                            <a:noFill/>
                          </a:ln>
                          <a:solidFill>
                            <a:srgbClr val="003F72"/>
                          </a:solidFill>
                          <a:effectLst/>
                          <a:latin typeface="Arial" charset="0"/>
                        </a:rPr>
                        <a:t>8</a:t>
                      </a:r>
                      <a:endParaRPr kumimoji="0" lang="en-US" sz="1600" b="1" i="0" u="none" strike="noStrike" cap="none" normalizeH="0" baseline="0" smtClean="0">
                        <a:ln>
                          <a:noFill/>
                        </a:ln>
                        <a:solidFill>
                          <a:srgbClr val="003F72"/>
                        </a:solidFill>
                        <a:effectLst/>
                        <a:latin typeface="Arial" charset="0"/>
                      </a:endParaRPr>
                    </a:p>
                  </a:txBody>
                  <a:tcPr horzOverflow="overflow">
                    <a:lnL w="19050" cap="flat" cmpd="sng" algn="ctr">
                      <a:solidFill>
                        <a:srgbClr val="000099"/>
                      </a:solidFill>
                      <a:prstDash val="sysDash"/>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000099"/>
                      </a:solidFill>
                      <a:prstDash val="sysDash"/>
                      <a:round/>
                      <a:headEnd type="none" w="med" len="med"/>
                      <a:tailEnd type="none" w="med" len="med"/>
                    </a:lnT>
                    <a:lnB w="19050" cap="flat" cmpd="sng" algn="ctr">
                      <a:solidFill>
                        <a:srgbClr val="000099"/>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ysDash"/>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ysDash"/>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ysDash"/>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vMerge="1">
                  <a:txBody>
                    <a:bodyPr/>
                    <a:lstStyle/>
                    <a:p>
                      <a:endParaRPr lang="lv-LV"/>
                    </a:p>
                  </a:txBody>
                  <a:tcPr/>
                </a:tc>
              </a:tr>
              <a:tr h="46831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1600" b="1" i="0" u="none" strike="noStrike" cap="none" normalizeH="0" baseline="0" smtClean="0">
                          <a:ln>
                            <a:noFill/>
                          </a:ln>
                          <a:solidFill>
                            <a:srgbClr val="003F72"/>
                          </a:solidFill>
                          <a:effectLst/>
                          <a:latin typeface="Arial" charset="0"/>
                        </a:rPr>
                        <a:t>4</a:t>
                      </a:r>
                      <a:endParaRPr kumimoji="0" lang="en-US" sz="1600" b="1" i="0" u="none" strike="noStrike" cap="none" normalizeH="0" baseline="0" smtClean="0">
                        <a:ln>
                          <a:noFill/>
                        </a:ln>
                        <a:solidFill>
                          <a:srgbClr val="003F72"/>
                        </a:solidFill>
                        <a:effectLst/>
                        <a:latin typeface="Arial" charset="0"/>
                      </a:endParaRPr>
                    </a:p>
                  </a:txBody>
                  <a:tcPr horzOverflow="overflow">
                    <a:lnL w="19050" cap="flat" cmpd="sng" algn="ctr">
                      <a:solidFill>
                        <a:srgbClr val="000099"/>
                      </a:solidFill>
                      <a:prstDash val="sysDash"/>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000099"/>
                      </a:solidFill>
                      <a:prstDash val="sysDash"/>
                      <a:round/>
                      <a:headEnd type="none" w="med" len="med"/>
                      <a:tailEnd type="none" w="med" len="med"/>
                    </a:lnT>
                    <a:lnB w="19050" cap="flat" cmpd="sng" algn="ctr">
                      <a:solidFill>
                        <a:srgbClr val="000099"/>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ysDash"/>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ysDash"/>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ysDash"/>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vMerge="1">
                  <a:txBody>
                    <a:bodyPr/>
                    <a:lstStyle/>
                    <a:p>
                      <a:endParaRPr lang="lv-LV"/>
                    </a:p>
                  </a:txBody>
                  <a:tcPr/>
                </a:tc>
              </a:tr>
              <a:tr h="43338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1600" b="1" i="0" u="none" strike="noStrike" cap="none" normalizeH="0" baseline="0" smtClean="0">
                          <a:ln>
                            <a:noFill/>
                          </a:ln>
                          <a:solidFill>
                            <a:srgbClr val="003F72"/>
                          </a:solidFill>
                          <a:effectLst/>
                          <a:latin typeface="Arial" charset="0"/>
                        </a:rPr>
                        <a:t>2</a:t>
                      </a:r>
                      <a:endParaRPr kumimoji="0" lang="en-US" sz="1600" b="1" i="0" u="none" strike="noStrike" cap="none" normalizeH="0" baseline="0" smtClean="0">
                        <a:ln>
                          <a:noFill/>
                        </a:ln>
                        <a:solidFill>
                          <a:srgbClr val="003F72"/>
                        </a:solidFill>
                        <a:effectLst/>
                        <a:latin typeface="Arial" charset="0"/>
                      </a:endParaRPr>
                    </a:p>
                  </a:txBody>
                  <a:tcPr horzOverflow="overflow">
                    <a:lnL w="19050" cap="flat" cmpd="sng" algn="ctr">
                      <a:solidFill>
                        <a:srgbClr val="000099"/>
                      </a:solidFill>
                      <a:prstDash val="sysDash"/>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000099"/>
                      </a:solidFill>
                      <a:prstDash val="sysDash"/>
                      <a:round/>
                      <a:headEnd type="none" w="med" len="med"/>
                      <a:tailEnd type="none" w="med" len="med"/>
                    </a:lnT>
                    <a:lnB w="19050" cap="flat" cmpd="sng" algn="ctr">
                      <a:solidFill>
                        <a:srgbClr val="000099"/>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ysDash"/>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ysDash"/>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ysDash"/>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chemeClr val="bg2"/>
                      </a:solidFill>
                      <a:prstDash val="sysDash"/>
                      <a:round/>
                      <a:headEnd type="none" w="med" len="med"/>
                      <a:tailEnd type="none" w="med" len="med"/>
                    </a:lnB>
                    <a:lnTlToBr>
                      <a:noFill/>
                    </a:lnTlToBr>
                    <a:lnBlToTr>
                      <a:noFill/>
                    </a:lnBlToTr>
                    <a:noFill/>
                  </a:tcPr>
                </a:tc>
                <a:tc vMerge="1">
                  <a:txBody>
                    <a:bodyPr/>
                    <a:lstStyle/>
                    <a:p>
                      <a:endParaRPr lang="lv-LV"/>
                    </a:p>
                  </a:txBody>
                  <a:tcPr/>
                </a:tc>
              </a:tr>
              <a:tr h="46831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1600" b="1" i="0" u="none" strike="noStrike" cap="none" normalizeH="0" baseline="0" smtClean="0">
                          <a:ln>
                            <a:noFill/>
                          </a:ln>
                          <a:solidFill>
                            <a:srgbClr val="003F72"/>
                          </a:solidFill>
                          <a:effectLst/>
                          <a:latin typeface="Arial" charset="0"/>
                        </a:rPr>
                        <a:t>1</a:t>
                      </a:r>
                      <a:endParaRPr kumimoji="0" lang="en-US" sz="1600" b="1" i="0" u="none" strike="noStrike" cap="none" normalizeH="0" baseline="0" smtClean="0">
                        <a:ln>
                          <a:noFill/>
                        </a:ln>
                        <a:solidFill>
                          <a:srgbClr val="003F72"/>
                        </a:solidFill>
                        <a:effectLst/>
                        <a:latin typeface="Arial" charset="0"/>
                      </a:endParaRPr>
                    </a:p>
                  </a:txBody>
                  <a:tcPr horzOverflow="overflow">
                    <a:lnL w="19050" cap="flat" cmpd="sng" algn="ctr">
                      <a:solidFill>
                        <a:srgbClr val="000099"/>
                      </a:solidFill>
                      <a:prstDash val="sysDash"/>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000099"/>
                      </a:solidFill>
                      <a:prstDash val="sysDash"/>
                      <a:round/>
                      <a:headEnd type="none" w="med" len="med"/>
                      <a:tailEnd type="none" w="med" len="med"/>
                    </a:lnT>
                    <a:lnB w="19050" cap="flat" cmpd="sng" algn="ctr">
                      <a:solidFill>
                        <a:srgbClr val="000099"/>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ysDash"/>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ysDash"/>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rgbClr val="000099"/>
                        </a:solidFill>
                        <a:effectLst/>
                        <a:latin typeface="CentSchbook TL" pitchFamily="18" charset="0"/>
                      </a:endParaRPr>
                    </a:p>
                  </a:txBody>
                  <a:tcPr anchor="ctr" horzOverflow="overflow">
                    <a:lnL w="19050" cap="flat" cmpd="sng" algn="ctr">
                      <a:solidFill>
                        <a:srgbClr val="FF0000"/>
                      </a:solidFill>
                      <a:prstDash val="sysDash"/>
                      <a:round/>
                      <a:headEnd type="none" w="med" len="med"/>
                      <a:tailEnd type="none" w="med" len="med"/>
                    </a:lnL>
                    <a:lnR w="19050" cap="flat" cmpd="sng" algn="ctr">
                      <a:solidFill>
                        <a:srgbClr val="FF0000"/>
                      </a:solidFill>
                      <a:prstDash val="sysDash"/>
                      <a:round/>
                      <a:headEnd type="none" w="med" len="med"/>
                      <a:tailEnd type="none" w="med" len="med"/>
                    </a:lnR>
                    <a:lnT w="19050" cap="flat" cmpd="sng" algn="ctr">
                      <a:solidFill>
                        <a:schemeClr val="bg2"/>
                      </a:solidFill>
                      <a:prstDash val="sysDash"/>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noFill/>
                  </a:tcPr>
                </a:tc>
                <a:tc vMerge="1">
                  <a:txBody>
                    <a:bodyPr/>
                    <a:lstStyle/>
                    <a:p>
                      <a:endParaRPr lang="lv-LV"/>
                    </a:p>
                  </a:txBody>
                  <a:tcPr/>
                </a:tc>
              </a:tr>
              <a:tr h="612775">
                <a:tc gridSpan="6">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lv-LV" sz="1600" b="0" i="0" u="none" strike="noStrike" cap="none" normalizeH="0" baseline="0" smtClean="0">
                          <a:ln>
                            <a:noFill/>
                          </a:ln>
                          <a:solidFill>
                            <a:srgbClr val="000099"/>
                          </a:solidFill>
                          <a:effectLst/>
                          <a:latin typeface="CentSchbook TL" pitchFamily="18" charset="0"/>
                        </a:rPr>
                        <a:t>                 </a:t>
                      </a:r>
                      <a:r>
                        <a:rPr kumimoji="0" lang="lv-LV" sz="1600" b="1" i="0" u="none" strike="noStrike" cap="none" normalizeH="0" baseline="0" smtClean="0">
                          <a:ln>
                            <a:noFill/>
                          </a:ln>
                          <a:solidFill>
                            <a:srgbClr val="003F72"/>
                          </a:solidFill>
                          <a:effectLst/>
                          <a:latin typeface="Arial" charset="0"/>
                        </a:rPr>
                        <a:t>120     140    160    180</a:t>
                      </a:r>
                      <a:endParaRPr kumimoji="0" lang="en-US" sz="1600" b="1" i="0" u="none" strike="noStrike" cap="none" normalizeH="0" baseline="0" smtClean="0">
                        <a:ln>
                          <a:noFill/>
                        </a:ln>
                        <a:solidFill>
                          <a:srgbClr val="003F72"/>
                        </a:solidFill>
                        <a:effectLst/>
                        <a:latin typeface="Arial" charset="0"/>
                      </a:endParaRPr>
                    </a:p>
                  </a:txBody>
                  <a:tcPr anchor="ctr" horzOverflow="overflow">
                    <a:lnL w="19050" cap="flat" cmpd="sng" algn="ctr">
                      <a:solidFill>
                        <a:srgbClr val="000099"/>
                      </a:solidFill>
                      <a:prstDash val="sysDash"/>
                      <a:round/>
                      <a:headEnd type="none" w="med" len="med"/>
                      <a:tailEnd type="none" w="med" len="med"/>
                    </a:lnL>
                    <a:lnR>
                      <a:noFill/>
                    </a:lnR>
                    <a:lnT w="19050" cap="flat" cmpd="sng" algn="ctr">
                      <a:solidFill>
                        <a:srgbClr val="000099"/>
                      </a:solidFill>
                      <a:prstDash val="sysDash"/>
                      <a:round/>
                      <a:headEnd type="none" w="med" len="med"/>
                      <a:tailEnd type="none" w="med" len="med"/>
                    </a:lnT>
                    <a:lnB w="19050" cap="flat" cmpd="sng" algn="ctr">
                      <a:solidFill>
                        <a:srgbClr val="000099"/>
                      </a:solidFill>
                      <a:prstDash val="sysDash"/>
                      <a:round/>
                      <a:headEnd type="none" w="med" len="med"/>
                      <a:tailEnd type="none" w="med" len="med"/>
                    </a:lnB>
                    <a:lnTlToBr>
                      <a:noFill/>
                    </a:lnTlToBr>
                    <a:lnBlToTr>
                      <a:noFill/>
                    </a:lnBlToTr>
                    <a:no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r>
            </a:tbl>
          </a:graphicData>
        </a:graphic>
      </p:graphicFrame>
      <p:sp>
        <p:nvSpPr>
          <p:cNvPr id="29779" name="Text Box 180"/>
          <p:cNvSpPr txBox="1">
            <a:spLocks noChangeArrowheads="1"/>
          </p:cNvSpPr>
          <p:nvPr/>
        </p:nvSpPr>
        <p:spPr bwMode="auto">
          <a:xfrm>
            <a:off x="7596188" y="1484313"/>
            <a:ext cx="1008062" cy="366712"/>
          </a:xfrm>
          <a:prstGeom prst="rect">
            <a:avLst/>
          </a:prstGeom>
          <a:solidFill>
            <a:srgbClr val="FFFFFF"/>
          </a:solidFill>
          <a:ln w="9525">
            <a:noFill/>
            <a:miter lim="800000"/>
            <a:headEnd/>
            <a:tailEnd/>
          </a:ln>
        </p:spPr>
        <p:txBody>
          <a:bodyPr>
            <a:spAutoFit/>
          </a:bodyPr>
          <a:lstStyle/>
          <a:p>
            <a:pPr algn="ctr" eaLnBrk="0" hangingPunct="0">
              <a:spcBef>
                <a:spcPct val="50000"/>
              </a:spcBef>
            </a:pPr>
            <a:r>
              <a:rPr lang="lv-LV" b="1">
                <a:solidFill>
                  <a:srgbClr val="003F72"/>
                </a:solidFill>
              </a:rPr>
              <a:t>80-89</a:t>
            </a:r>
            <a:endParaRPr lang="en-US" b="1">
              <a:solidFill>
                <a:srgbClr val="003F72"/>
              </a:solidFill>
            </a:endParaRPr>
          </a:p>
        </p:txBody>
      </p:sp>
      <p:sp>
        <p:nvSpPr>
          <p:cNvPr id="29780" name="Text Box 181"/>
          <p:cNvSpPr txBox="1">
            <a:spLocks noChangeArrowheads="1"/>
          </p:cNvSpPr>
          <p:nvPr/>
        </p:nvSpPr>
        <p:spPr bwMode="auto">
          <a:xfrm>
            <a:off x="7596188" y="1844675"/>
            <a:ext cx="936625" cy="366713"/>
          </a:xfrm>
          <a:prstGeom prst="rect">
            <a:avLst/>
          </a:prstGeom>
          <a:noFill/>
          <a:ln w="9525">
            <a:noFill/>
            <a:miter lim="800000"/>
            <a:headEnd/>
            <a:tailEnd/>
          </a:ln>
        </p:spPr>
        <p:txBody>
          <a:bodyPr>
            <a:spAutoFit/>
          </a:bodyPr>
          <a:lstStyle/>
          <a:p>
            <a:pPr algn="ctr" eaLnBrk="0" hangingPunct="0">
              <a:spcBef>
                <a:spcPct val="50000"/>
              </a:spcBef>
            </a:pPr>
            <a:r>
              <a:rPr lang="lv-LV" b="1">
                <a:solidFill>
                  <a:srgbClr val="003F72"/>
                </a:solidFill>
              </a:rPr>
              <a:t>70-79</a:t>
            </a:r>
            <a:endParaRPr lang="en-US" b="1">
              <a:solidFill>
                <a:srgbClr val="003F72"/>
              </a:solidFill>
            </a:endParaRPr>
          </a:p>
        </p:txBody>
      </p:sp>
      <p:sp>
        <p:nvSpPr>
          <p:cNvPr id="29781" name="Text Box 182"/>
          <p:cNvSpPr txBox="1">
            <a:spLocks noChangeArrowheads="1"/>
          </p:cNvSpPr>
          <p:nvPr/>
        </p:nvSpPr>
        <p:spPr bwMode="auto">
          <a:xfrm>
            <a:off x="7596188" y="2205038"/>
            <a:ext cx="936625" cy="366712"/>
          </a:xfrm>
          <a:prstGeom prst="rect">
            <a:avLst/>
          </a:prstGeom>
          <a:noFill/>
          <a:ln w="9525">
            <a:noFill/>
            <a:miter lim="800000"/>
            <a:headEnd/>
            <a:tailEnd/>
          </a:ln>
        </p:spPr>
        <p:txBody>
          <a:bodyPr>
            <a:spAutoFit/>
          </a:bodyPr>
          <a:lstStyle/>
          <a:p>
            <a:pPr algn="ctr" eaLnBrk="0" hangingPunct="0">
              <a:spcBef>
                <a:spcPct val="50000"/>
              </a:spcBef>
            </a:pPr>
            <a:r>
              <a:rPr lang="lv-LV" b="1"/>
              <a:t>60-69</a:t>
            </a:r>
            <a:endParaRPr lang="en-US" b="1"/>
          </a:p>
        </p:txBody>
      </p:sp>
      <p:sp>
        <p:nvSpPr>
          <p:cNvPr id="29782" name="Text Box 183"/>
          <p:cNvSpPr txBox="1">
            <a:spLocks noChangeArrowheads="1"/>
          </p:cNvSpPr>
          <p:nvPr/>
        </p:nvSpPr>
        <p:spPr bwMode="auto">
          <a:xfrm>
            <a:off x="7524750" y="2636838"/>
            <a:ext cx="1008063" cy="366712"/>
          </a:xfrm>
          <a:prstGeom prst="rect">
            <a:avLst/>
          </a:prstGeom>
          <a:noFill/>
          <a:ln w="9525">
            <a:noFill/>
            <a:miter lim="800000"/>
            <a:headEnd/>
            <a:tailEnd/>
          </a:ln>
        </p:spPr>
        <p:txBody>
          <a:bodyPr>
            <a:spAutoFit/>
          </a:bodyPr>
          <a:lstStyle/>
          <a:p>
            <a:pPr algn="ctr" eaLnBrk="0" hangingPunct="0">
              <a:spcBef>
                <a:spcPct val="50000"/>
              </a:spcBef>
            </a:pPr>
            <a:r>
              <a:rPr lang="lv-LV" b="1"/>
              <a:t>50-59</a:t>
            </a:r>
            <a:endParaRPr lang="en-US" b="1"/>
          </a:p>
        </p:txBody>
      </p:sp>
      <p:sp>
        <p:nvSpPr>
          <p:cNvPr id="29783" name="Line 184"/>
          <p:cNvSpPr>
            <a:spLocks noChangeShapeType="1"/>
          </p:cNvSpPr>
          <p:nvPr/>
        </p:nvSpPr>
        <p:spPr bwMode="auto">
          <a:xfrm>
            <a:off x="5219700" y="1773238"/>
            <a:ext cx="144463" cy="0"/>
          </a:xfrm>
          <a:prstGeom prst="line">
            <a:avLst/>
          </a:prstGeom>
          <a:noFill/>
          <a:ln w="76200">
            <a:solidFill>
              <a:schemeClr val="tx1"/>
            </a:solidFill>
            <a:round/>
            <a:headEnd/>
            <a:tailEnd/>
          </a:ln>
        </p:spPr>
        <p:txBody>
          <a:bodyPr/>
          <a:lstStyle/>
          <a:p>
            <a:endParaRPr lang="lv-LV"/>
          </a:p>
        </p:txBody>
      </p:sp>
      <p:sp>
        <p:nvSpPr>
          <p:cNvPr id="29784" name="Line 185"/>
          <p:cNvSpPr>
            <a:spLocks noChangeShapeType="1"/>
          </p:cNvSpPr>
          <p:nvPr/>
        </p:nvSpPr>
        <p:spPr bwMode="auto">
          <a:xfrm>
            <a:off x="5219700" y="2205038"/>
            <a:ext cx="144463" cy="0"/>
          </a:xfrm>
          <a:prstGeom prst="line">
            <a:avLst/>
          </a:prstGeom>
          <a:noFill/>
          <a:ln w="76200">
            <a:solidFill>
              <a:schemeClr val="tx1"/>
            </a:solidFill>
            <a:round/>
            <a:headEnd/>
            <a:tailEnd/>
          </a:ln>
        </p:spPr>
        <p:txBody>
          <a:bodyPr/>
          <a:lstStyle/>
          <a:p>
            <a:endParaRPr lang="lv-LV"/>
          </a:p>
        </p:txBody>
      </p:sp>
      <p:sp>
        <p:nvSpPr>
          <p:cNvPr id="29785" name="Line 186"/>
          <p:cNvSpPr>
            <a:spLocks noChangeShapeType="1"/>
          </p:cNvSpPr>
          <p:nvPr/>
        </p:nvSpPr>
        <p:spPr bwMode="auto">
          <a:xfrm>
            <a:off x="5219700" y="2636838"/>
            <a:ext cx="144463" cy="0"/>
          </a:xfrm>
          <a:prstGeom prst="line">
            <a:avLst/>
          </a:prstGeom>
          <a:noFill/>
          <a:ln w="76200">
            <a:solidFill>
              <a:schemeClr val="tx1"/>
            </a:solidFill>
            <a:round/>
            <a:headEnd/>
            <a:tailEnd/>
          </a:ln>
        </p:spPr>
        <p:txBody>
          <a:bodyPr/>
          <a:lstStyle/>
          <a:p>
            <a:endParaRPr lang="lv-LV"/>
          </a:p>
        </p:txBody>
      </p:sp>
      <p:sp>
        <p:nvSpPr>
          <p:cNvPr id="29786" name="Line 187"/>
          <p:cNvSpPr>
            <a:spLocks noChangeShapeType="1"/>
          </p:cNvSpPr>
          <p:nvPr/>
        </p:nvSpPr>
        <p:spPr bwMode="auto">
          <a:xfrm>
            <a:off x="5219700" y="3068638"/>
            <a:ext cx="144463" cy="0"/>
          </a:xfrm>
          <a:prstGeom prst="line">
            <a:avLst/>
          </a:prstGeom>
          <a:noFill/>
          <a:ln w="76200">
            <a:solidFill>
              <a:schemeClr val="tx1"/>
            </a:solidFill>
            <a:round/>
            <a:headEnd/>
            <a:tailEnd/>
          </a:ln>
        </p:spPr>
        <p:txBody>
          <a:bodyPr/>
          <a:lstStyle/>
          <a:p>
            <a:endParaRPr lang="lv-LV"/>
          </a:p>
        </p:txBody>
      </p:sp>
      <p:sp>
        <p:nvSpPr>
          <p:cNvPr id="29787" name="Line 188"/>
          <p:cNvSpPr>
            <a:spLocks noChangeShapeType="1"/>
          </p:cNvSpPr>
          <p:nvPr/>
        </p:nvSpPr>
        <p:spPr bwMode="auto">
          <a:xfrm>
            <a:off x="5219700" y="3500438"/>
            <a:ext cx="144463" cy="0"/>
          </a:xfrm>
          <a:prstGeom prst="line">
            <a:avLst/>
          </a:prstGeom>
          <a:noFill/>
          <a:ln w="76200">
            <a:solidFill>
              <a:schemeClr val="tx1"/>
            </a:solidFill>
            <a:round/>
            <a:headEnd/>
            <a:tailEnd/>
          </a:ln>
        </p:spPr>
        <p:txBody>
          <a:bodyPr/>
          <a:lstStyle/>
          <a:p>
            <a:endParaRPr lang="lv-LV"/>
          </a:p>
        </p:txBody>
      </p:sp>
      <p:sp>
        <p:nvSpPr>
          <p:cNvPr id="29788" name="Line 189"/>
          <p:cNvSpPr>
            <a:spLocks noChangeShapeType="1"/>
          </p:cNvSpPr>
          <p:nvPr/>
        </p:nvSpPr>
        <p:spPr bwMode="auto">
          <a:xfrm>
            <a:off x="5219700" y="4005263"/>
            <a:ext cx="144463" cy="0"/>
          </a:xfrm>
          <a:prstGeom prst="line">
            <a:avLst/>
          </a:prstGeom>
          <a:noFill/>
          <a:ln w="76200">
            <a:solidFill>
              <a:schemeClr val="tx1"/>
            </a:solidFill>
            <a:round/>
            <a:headEnd/>
            <a:tailEnd/>
          </a:ln>
        </p:spPr>
        <p:txBody>
          <a:bodyPr/>
          <a:lstStyle/>
          <a:p>
            <a:endParaRPr lang="lv-LV"/>
          </a:p>
        </p:txBody>
      </p:sp>
      <p:sp>
        <p:nvSpPr>
          <p:cNvPr id="29789" name="Line 190"/>
          <p:cNvSpPr>
            <a:spLocks noChangeShapeType="1"/>
          </p:cNvSpPr>
          <p:nvPr/>
        </p:nvSpPr>
        <p:spPr bwMode="auto">
          <a:xfrm>
            <a:off x="5219700" y="4437063"/>
            <a:ext cx="144463" cy="0"/>
          </a:xfrm>
          <a:prstGeom prst="line">
            <a:avLst/>
          </a:prstGeom>
          <a:noFill/>
          <a:ln w="76200">
            <a:solidFill>
              <a:schemeClr val="tx1"/>
            </a:solidFill>
            <a:round/>
            <a:headEnd/>
            <a:tailEnd/>
          </a:ln>
        </p:spPr>
        <p:txBody>
          <a:bodyPr/>
          <a:lstStyle/>
          <a:p>
            <a:endParaRPr lang="lv-LV"/>
          </a:p>
        </p:txBody>
      </p:sp>
      <p:sp>
        <p:nvSpPr>
          <p:cNvPr id="29790" name="Line 191"/>
          <p:cNvSpPr>
            <a:spLocks noChangeShapeType="1"/>
          </p:cNvSpPr>
          <p:nvPr/>
        </p:nvSpPr>
        <p:spPr bwMode="auto">
          <a:xfrm>
            <a:off x="5219700" y="4868863"/>
            <a:ext cx="144463" cy="0"/>
          </a:xfrm>
          <a:prstGeom prst="line">
            <a:avLst/>
          </a:prstGeom>
          <a:noFill/>
          <a:ln w="76200">
            <a:solidFill>
              <a:schemeClr val="tx1"/>
            </a:solidFill>
            <a:round/>
            <a:headEnd/>
            <a:tailEnd/>
          </a:ln>
        </p:spPr>
        <p:txBody>
          <a:bodyPr/>
          <a:lstStyle/>
          <a:p>
            <a:endParaRPr lang="lv-LV"/>
          </a:p>
        </p:txBody>
      </p:sp>
      <p:sp>
        <p:nvSpPr>
          <p:cNvPr id="29791" name="Line 192"/>
          <p:cNvSpPr>
            <a:spLocks noChangeShapeType="1"/>
          </p:cNvSpPr>
          <p:nvPr/>
        </p:nvSpPr>
        <p:spPr bwMode="auto">
          <a:xfrm>
            <a:off x="5219700" y="5373688"/>
            <a:ext cx="144463" cy="0"/>
          </a:xfrm>
          <a:prstGeom prst="line">
            <a:avLst/>
          </a:prstGeom>
          <a:noFill/>
          <a:ln w="76200">
            <a:solidFill>
              <a:schemeClr val="tx1"/>
            </a:solidFill>
            <a:round/>
            <a:headEnd/>
            <a:tailEnd/>
          </a:ln>
        </p:spPr>
        <p:txBody>
          <a:bodyPr/>
          <a:lstStyle/>
          <a:p>
            <a:endParaRPr lang="lv-LV"/>
          </a:p>
        </p:txBody>
      </p:sp>
      <p:sp>
        <p:nvSpPr>
          <p:cNvPr id="29792" name="Line 194"/>
          <p:cNvSpPr>
            <a:spLocks noChangeShapeType="1"/>
          </p:cNvSpPr>
          <p:nvPr/>
        </p:nvSpPr>
        <p:spPr bwMode="auto">
          <a:xfrm>
            <a:off x="5292725" y="1628775"/>
            <a:ext cx="0" cy="4103688"/>
          </a:xfrm>
          <a:prstGeom prst="line">
            <a:avLst/>
          </a:prstGeom>
          <a:noFill/>
          <a:ln w="76200">
            <a:solidFill>
              <a:srgbClr val="FF0000"/>
            </a:solidFill>
            <a:round/>
            <a:headEnd/>
            <a:tailEnd/>
          </a:ln>
        </p:spPr>
        <p:txBody>
          <a:bodyPr/>
          <a:lstStyle/>
          <a:p>
            <a:endParaRPr lang="lv-LV"/>
          </a:p>
        </p:txBody>
      </p:sp>
      <p:sp>
        <p:nvSpPr>
          <p:cNvPr id="29793" name="Text Box 195"/>
          <p:cNvSpPr txBox="1">
            <a:spLocks noChangeArrowheads="1"/>
          </p:cNvSpPr>
          <p:nvPr/>
        </p:nvSpPr>
        <p:spPr bwMode="auto">
          <a:xfrm>
            <a:off x="7596188" y="3141663"/>
            <a:ext cx="1008062" cy="366712"/>
          </a:xfrm>
          <a:prstGeom prst="rect">
            <a:avLst/>
          </a:prstGeom>
          <a:noFill/>
          <a:ln w="9525">
            <a:noFill/>
            <a:miter lim="800000"/>
            <a:headEnd/>
            <a:tailEnd/>
          </a:ln>
        </p:spPr>
        <p:txBody>
          <a:bodyPr>
            <a:spAutoFit/>
          </a:bodyPr>
          <a:lstStyle/>
          <a:p>
            <a:pPr algn="ctr" eaLnBrk="0" hangingPunct="0">
              <a:spcBef>
                <a:spcPct val="50000"/>
              </a:spcBef>
            </a:pPr>
            <a:r>
              <a:rPr lang="lv-LV" b="1"/>
              <a:t>40-49</a:t>
            </a:r>
            <a:endParaRPr lang="en-US" b="1"/>
          </a:p>
        </p:txBody>
      </p:sp>
      <p:sp>
        <p:nvSpPr>
          <p:cNvPr id="29794" name="Line 196"/>
          <p:cNvSpPr>
            <a:spLocks noChangeShapeType="1"/>
          </p:cNvSpPr>
          <p:nvPr/>
        </p:nvSpPr>
        <p:spPr bwMode="auto">
          <a:xfrm flipV="1">
            <a:off x="5364163" y="1700213"/>
            <a:ext cx="2232025" cy="936625"/>
          </a:xfrm>
          <a:prstGeom prst="line">
            <a:avLst/>
          </a:prstGeom>
          <a:noFill/>
          <a:ln w="76200">
            <a:solidFill>
              <a:schemeClr val="tx1"/>
            </a:solidFill>
            <a:round/>
            <a:headEnd/>
            <a:tailEnd/>
          </a:ln>
        </p:spPr>
        <p:txBody>
          <a:bodyPr/>
          <a:lstStyle/>
          <a:p>
            <a:endParaRPr lang="lv-LV"/>
          </a:p>
        </p:txBody>
      </p:sp>
      <p:sp>
        <p:nvSpPr>
          <p:cNvPr id="29795" name="Line 197"/>
          <p:cNvSpPr>
            <a:spLocks noChangeShapeType="1"/>
          </p:cNvSpPr>
          <p:nvPr/>
        </p:nvSpPr>
        <p:spPr bwMode="auto">
          <a:xfrm flipV="1">
            <a:off x="5364163" y="2060575"/>
            <a:ext cx="2232025" cy="1152525"/>
          </a:xfrm>
          <a:prstGeom prst="line">
            <a:avLst/>
          </a:prstGeom>
          <a:noFill/>
          <a:ln w="76200">
            <a:solidFill>
              <a:schemeClr val="tx1"/>
            </a:solidFill>
            <a:round/>
            <a:headEnd/>
            <a:tailEnd/>
          </a:ln>
        </p:spPr>
        <p:txBody>
          <a:bodyPr/>
          <a:lstStyle/>
          <a:p>
            <a:endParaRPr lang="lv-LV"/>
          </a:p>
        </p:txBody>
      </p:sp>
      <p:sp>
        <p:nvSpPr>
          <p:cNvPr id="29796" name="Line 198"/>
          <p:cNvSpPr>
            <a:spLocks noChangeShapeType="1"/>
          </p:cNvSpPr>
          <p:nvPr/>
        </p:nvSpPr>
        <p:spPr bwMode="auto">
          <a:xfrm flipV="1">
            <a:off x="5435600" y="2492375"/>
            <a:ext cx="2160588" cy="1441450"/>
          </a:xfrm>
          <a:prstGeom prst="line">
            <a:avLst/>
          </a:prstGeom>
          <a:noFill/>
          <a:ln w="76200">
            <a:solidFill>
              <a:schemeClr val="tx1"/>
            </a:solidFill>
            <a:round/>
            <a:headEnd/>
            <a:tailEnd/>
          </a:ln>
        </p:spPr>
        <p:txBody>
          <a:bodyPr/>
          <a:lstStyle/>
          <a:p>
            <a:endParaRPr lang="lv-LV"/>
          </a:p>
        </p:txBody>
      </p:sp>
      <p:sp>
        <p:nvSpPr>
          <p:cNvPr id="29797" name="Line 199"/>
          <p:cNvSpPr>
            <a:spLocks noChangeShapeType="1"/>
          </p:cNvSpPr>
          <p:nvPr/>
        </p:nvSpPr>
        <p:spPr bwMode="auto">
          <a:xfrm flipV="1">
            <a:off x="5435600" y="2924175"/>
            <a:ext cx="2160588" cy="1584325"/>
          </a:xfrm>
          <a:prstGeom prst="line">
            <a:avLst/>
          </a:prstGeom>
          <a:noFill/>
          <a:ln w="76200">
            <a:solidFill>
              <a:schemeClr val="tx1"/>
            </a:solidFill>
            <a:round/>
            <a:headEnd/>
            <a:tailEnd/>
          </a:ln>
        </p:spPr>
        <p:txBody>
          <a:bodyPr/>
          <a:lstStyle/>
          <a:p>
            <a:endParaRPr lang="lv-LV"/>
          </a:p>
        </p:txBody>
      </p:sp>
      <p:sp>
        <p:nvSpPr>
          <p:cNvPr id="29798" name="Line 200"/>
          <p:cNvSpPr>
            <a:spLocks noChangeShapeType="1"/>
          </p:cNvSpPr>
          <p:nvPr/>
        </p:nvSpPr>
        <p:spPr bwMode="auto">
          <a:xfrm flipV="1">
            <a:off x="5435600" y="3429000"/>
            <a:ext cx="2160588" cy="1873250"/>
          </a:xfrm>
          <a:prstGeom prst="line">
            <a:avLst/>
          </a:prstGeom>
          <a:noFill/>
          <a:ln w="76200">
            <a:solidFill>
              <a:schemeClr val="tx1"/>
            </a:solidFill>
            <a:round/>
            <a:headEnd/>
            <a:tailEnd/>
          </a:ln>
        </p:spPr>
        <p:txBody>
          <a:bodyPr/>
          <a:lstStyle/>
          <a:p>
            <a:endParaRPr lang="lv-LV"/>
          </a:p>
        </p:txBody>
      </p:sp>
      <p:sp>
        <p:nvSpPr>
          <p:cNvPr id="29799" name="Line 201"/>
          <p:cNvSpPr>
            <a:spLocks noChangeShapeType="1"/>
          </p:cNvSpPr>
          <p:nvPr/>
        </p:nvSpPr>
        <p:spPr bwMode="auto">
          <a:xfrm flipH="1">
            <a:off x="5867400" y="5734050"/>
            <a:ext cx="0" cy="144463"/>
          </a:xfrm>
          <a:prstGeom prst="line">
            <a:avLst/>
          </a:prstGeom>
          <a:noFill/>
          <a:ln w="76200">
            <a:solidFill>
              <a:schemeClr val="tx1"/>
            </a:solidFill>
            <a:round/>
            <a:headEnd/>
            <a:tailEnd/>
          </a:ln>
        </p:spPr>
        <p:txBody>
          <a:bodyPr/>
          <a:lstStyle/>
          <a:p>
            <a:endParaRPr lang="lv-LV"/>
          </a:p>
        </p:txBody>
      </p:sp>
      <p:sp>
        <p:nvSpPr>
          <p:cNvPr id="29800" name="Line 202"/>
          <p:cNvSpPr>
            <a:spLocks noChangeShapeType="1"/>
          </p:cNvSpPr>
          <p:nvPr/>
        </p:nvSpPr>
        <p:spPr bwMode="auto">
          <a:xfrm flipH="1">
            <a:off x="6443663" y="5734050"/>
            <a:ext cx="0" cy="144463"/>
          </a:xfrm>
          <a:prstGeom prst="line">
            <a:avLst/>
          </a:prstGeom>
          <a:noFill/>
          <a:ln w="76200">
            <a:solidFill>
              <a:schemeClr val="tx1"/>
            </a:solidFill>
            <a:round/>
            <a:headEnd/>
            <a:tailEnd/>
          </a:ln>
        </p:spPr>
        <p:txBody>
          <a:bodyPr/>
          <a:lstStyle/>
          <a:p>
            <a:endParaRPr lang="lv-LV"/>
          </a:p>
        </p:txBody>
      </p:sp>
      <p:sp>
        <p:nvSpPr>
          <p:cNvPr id="29801" name="Line 203"/>
          <p:cNvSpPr>
            <a:spLocks noChangeShapeType="1"/>
          </p:cNvSpPr>
          <p:nvPr/>
        </p:nvSpPr>
        <p:spPr bwMode="auto">
          <a:xfrm flipH="1">
            <a:off x="7019925" y="5734050"/>
            <a:ext cx="0" cy="144463"/>
          </a:xfrm>
          <a:prstGeom prst="line">
            <a:avLst/>
          </a:prstGeom>
          <a:noFill/>
          <a:ln w="76200">
            <a:solidFill>
              <a:schemeClr val="tx1"/>
            </a:solidFill>
            <a:round/>
            <a:headEnd/>
            <a:tailEnd/>
          </a:ln>
        </p:spPr>
        <p:txBody>
          <a:bodyPr/>
          <a:lstStyle/>
          <a:p>
            <a:endParaRPr lang="lv-LV"/>
          </a:p>
        </p:txBody>
      </p:sp>
      <p:sp>
        <p:nvSpPr>
          <p:cNvPr id="29802" name="Line 204"/>
          <p:cNvSpPr>
            <a:spLocks noChangeShapeType="1"/>
          </p:cNvSpPr>
          <p:nvPr/>
        </p:nvSpPr>
        <p:spPr bwMode="auto">
          <a:xfrm flipH="1">
            <a:off x="7596188" y="5734050"/>
            <a:ext cx="0" cy="144463"/>
          </a:xfrm>
          <a:prstGeom prst="line">
            <a:avLst/>
          </a:prstGeom>
          <a:noFill/>
          <a:ln w="76200">
            <a:solidFill>
              <a:schemeClr val="tx1"/>
            </a:solidFill>
            <a:round/>
            <a:headEnd/>
            <a:tailEnd/>
          </a:ln>
        </p:spPr>
        <p:txBody>
          <a:bodyPr/>
          <a:lstStyle/>
          <a:p>
            <a:endParaRPr lang="lv-LV"/>
          </a:p>
        </p:txBody>
      </p:sp>
      <p:sp>
        <p:nvSpPr>
          <p:cNvPr id="29803" name="Oval 213"/>
          <p:cNvSpPr>
            <a:spLocks noChangeArrowheads="1"/>
          </p:cNvSpPr>
          <p:nvPr/>
        </p:nvSpPr>
        <p:spPr bwMode="auto">
          <a:xfrm>
            <a:off x="7524750" y="1628775"/>
            <a:ext cx="144463" cy="144463"/>
          </a:xfrm>
          <a:prstGeom prst="ellipse">
            <a:avLst/>
          </a:prstGeom>
          <a:solidFill>
            <a:srgbClr val="FF0000"/>
          </a:solidFill>
          <a:ln w="28575">
            <a:noFill/>
            <a:round/>
            <a:headEnd/>
            <a:tailEnd/>
          </a:ln>
        </p:spPr>
        <p:txBody>
          <a:bodyPr wrap="none" anchor="ctr"/>
          <a:lstStyle/>
          <a:p>
            <a:pPr eaLnBrk="0" hangingPunct="0"/>
            <a:endParaRPr lang="en-US" sz="2400" b="1"/>
          </a:p>
        </p:txBody>
      </p:sp>
      <p:sp>
        <p:nvSpPr>
          <p:cNvPr id="29804" name="Oval 214"/>
          <p:cNvSpPr>
            <a:spLocks noChangeArrowheads="1"/>
          </p:cNvSpPr>
          <p:nvPr/>
        </p:nvSpPr>
        <p:spPr bwMode="auto">
          <a:xfrm>
            <a:off x="7524750" y="1989138"/>
            <a:ext cx="144463" cy="144462"/>
          </a:xfrm>
          <a:prstGeom prst="ellipse">
            <a:avLst/>
          </a:prstGeom>
          <a:solidFill>
            <a:srgbClr val="FF0000"/>
          </a:solidFill>
          <a:ln w="28575">
            <a:noFill/>
            <a:round/>
            <a:headEnd/>
            <a:tailEnd/>
          </a:ln>
        </p:spPr>
        <p:txBody>
          <a:bodyPr wrap="none" anchor="ctr"/>
          <a:lstStyle/>
          <a:p>
            <a:pPr eaLnBrk="0" hangingPunct="0"/>
            <a:endParaRPr lang="en-US" sz="2400" b="1"/>
          </a:p>
        </p:txBody>
      </p:sp>
      <p:sp>
        <p:nvSpPr>
          <p:cNvPr id="29805" name="Oval 215"/>
          <p:cNvSpPr>
            <a:spLocks noChangeArrowheads="1"/>
          </p:cNvSpPr>
          <p:nvPr/>
        </p:nvSpPr>
        <p:spPr bwMode="auto">
          <a:xfrm>
            <a:off x="7524750" y="2420938"/>
            <a:ext cx="144463" cy="144462"/>
          </a:xfrm>
          <a:prstGeom prst="ellipse">
            <a:avLst/>
          </a:prstGeom>
          <a:solidFill>
            <a:srgbClr val="FF0000"/>
          </a:solidFill>
          <a:ln w="28575">
            <a:noFill/>
            <a:round/>
            <a:headEnd/>
            <a:tailEnd/>
          </a:ln>
        </p:spPr>
        <p:txBody>
          <a:bodyPr wrap="none" anchor="ctr"/>
          <a:lstStyle/>
          <a:p>
            <a:pPr eaLnBrk="0" hangingPunct="0"/>
            <a:endParaRPr lang="en-US" sz="2400" b="1"/>
          </a:p>
        </p:txBody>
      </p:sp>
      <p:sp>
        <p:nvSpPr>
          <p:cNvPr id="29806" name="Oval 216"/>
          <p:cNvSpPr>
            <a:spLocks noChangeArrowheads="1"/>
          </p:cNvSpPr>
          <p:nvPr/>
        </p:nvSpPr>
        <p:spPr bwMode="auto">
          <a:xfrm>
            <a:off x="7524750" y="2852738"/>
            <a:ext cx="144463" cy="144462"/>
          </a:xfrm>
          <a:prstGeom prst="ellipse">
            <a:avLst/>
          </a:prstGeom>
          <a:solidFill>
            <a:srgbClr val="FF0000"/>
          </a:solidFill>
          <a:ln w="28575">
            <a:noFill/>
            <a:round/>
            <a:headEnd/>
            <a:tailEnd/>
          </a:ln>
        </p:spPr>
        <p:txBody>
          <a:bodyPr wrap="none" anchor="ctr"/>
          <a:lstStyle/>
          <a:p>
            <a:pPr eaLnBrk="0" hangingPunct="0"/>
            <a:endParaRPr lang="en-US" sz="2400" b="1"/>
          </a:p>
        </p:txBody>
      </p:sp>
      <p:sp>
        <p:nvSpPr>
          <p:cNvPr id="29807" name="Oval 217"/>
          <p:cNvSpPr>
            <a:spLocks noChangeArrowheads="1"/>
          </p:cNvSpPr>
          <p:nvPr/>
        </p:nvSpPr>
        <p:spPr bwMode="auto">
          <a:xfrm>
            <a:off x="5292725" y="2565400"/>
            <a:ext cx="144463" cy="144463"/>
          </a:xfrm>
          <a:prstGeom prst="ellipse">
            <a:avLst/>
          </a:prstGeom>
          <a:solidFill>
            <a:srgbClr val="FF0000"/>
          </a:solidFill>
          <a:ln w="28575">
            <a:noFill/>
            <a:round/>
            <a:headEnd/>
            <a:tailEnd/>
          </a:ln>
        </p:spPr>
        <p:txBody>
          <a:bodyPr wrap="none" anchor="ctr"/>
          <a:lstStyle/>
          <a:p>
            <a:pPr eaLnBrk="0" hangingPunct="0"/>
            <a:endParaRPr lang="en-US" sz="2400" b="1"/>
          </a:p>
        </p:txBody>
      </p:sp>
      <p:sp>
        <p:nvSpPr>
          <p:cNvPr id="29808" name="Oval 218"/>
          <p:cNvSpPr>
            <a:spLocks noChangeArrowheads="1"/>
          </p:cNvSpPr>
          <p:nvPr/>
        </p:nvSpPr>
        <p:spPr bwMode="auto">
          <a:xfrm>
            <a:off x="7524750" y="3357563"/>
            <a:ext cx="144463" cy="144462"/>
          </a:xfrm>
          <a:prstGeom prst="ellipse">
            <a:avLst/>
          </a:prstGeom>
          <a:solidFill>
            <a:srgbClr val="FF0000"/>
          </a:solidFill>
          <a:ln w="28575">
            <a:noFill/>
            <a:round/>
            <a:headEnd/>
            <a:tailEnd/>
          </a:ln>
        </p:spPr>
        <p:txBody>
          <a:bodyPr wrap="none" anchor="ctr"/>
          <a:lstStyle/>
          <a:p>
            <a:pPr eaLnBrk="0" hangingPunct="0"/>
            <a:endParaRPr lang="en-US" sz="2400" b="1"/>
          </a:p>
        </p:txBody>
      </p:sp>
      <p:sp>
        <p:nvSpPr>
          <p:cNvPr id="29809" name="Oval 219"/>
          <p:cNvSpPr>
            <a:spLocks noChangeArrowheads="1"/>
          </p:cNvSpPr>
          <p:nvPr/>
        </p:nvSpPr>
        <p:spPr bwMode="auto">
          <a:xfrm>
            <a:off x="5292725" y="3141663"/>
            <a:ext cx="144463" cy="144462"/>
          </a:xfrm>
          <a:prstGeom prst="ellipse">
            <a:avLst/>
          </a:prstGeom>
          <a:solidFill>
            <a:srgbClr val="FF0000"/>
          </a:solidFill>
          <a:ln w="28575">
            <a:noFill/>
            <a:round/>
            <a:headEnd/>
            <a:tailEnd/>
          </a:ln>
        </p:spPr>
        <p:txBody>
          <a:bodyPr wrap="none" anchor="ctr"/>
          <a:lstStyle/>
          <a:p>
            <a:pPr eaLnBrk="0" hangingPunct="0"/>
            <a:endParaRPr lang="en-US" sz="2400" b="1"/>
          </a:p>
        </p:txBody>
      </p:sp>
      <p:sp>
        <p:nvSpPr>
          <p:cNvPr id="29810" name="Oval 220"/>
          <p:cNvSpPr>
            <a:spLocks noChangeArrowheads="1"/>
          </p:cNvSpPr>
          <p:nvPr/>
        </p:nvSpPr>
        <p:spPr bwMode="auto">
          <a:xfrm>
            <a:off x="5364163" y="3860800"/>
            <a:ext cx="144462" cy="144463"/>
          </a:xfrm>
          <a:prstGeom prst="ellipse">
            <a:avLst/>
          </a:prstGeom>
          <a:solidFill>
            <a:srgbClr val="FF0000"/>
          </a:solidFill>
          <a:ln w="28575">
            <a:noFill/>
            <a:round/>
            <a:headEnd/>
            <a:tailEnd/>
          </a:ln>
        </p:spPr>
        <p:txBody>
          <a:bodyPr wrap="none" anchor="ctr"/>
          <a:lstStyle/>
          <a:p>
            <a:pPr eaLnBrk="0" hangingPunct="0"/>
            <a:endParaRPr lang="en-US" sz="2400" b="1"/>
          </a:p>
        </p:txBody>
      </p:sp>
      <p:sp>
        <p:nvSpPr>
          <p:cNvPr id="29811" name="Oval 221"/>
          <p:cNvSpPr>
            <a:spLocks noChangeArrowheads="1"/>
          </p:cNvSpPr>
          <p:nvPr/>
        </p:nvSpPr>
        <p:spPr bwMode="auto">
          <a:xfrm>
            <a:off x="5364163" y="4437063"/>
            <a:ext cx="144462" cy="144462"/>
          </a:xfrm>
          <a:prstGeom prst="ellipse">
            <a:avLst/>
          </a:prstGeom>
          <a:solidFill>
            <a:srgbClr val="FF0000"/>
          </a:solidFill>
          <a:ln w="28575">
            <a:noFill/>
            <a:round/>
            <a:headEnd/>
            <a:tailEnd/>
          </a:ln>
        </p:spPr>
        <p:txBody>
          <a:bodyPr wrap="none" anchor="ctr"/>
          <a:lstStyle/>
          <a:p>
            <a:pPr eaLnBrk="0" hangingPunct="0"/>
            <a:endParaRPr lang="en-US" sz="2400" b="1"/>
          </a:p>
        </p:txBody>
      </p:sp>
      <p:sp>
        <p:nvSpPr>
          <p:cNvPr id="29812" name="Oval 222"/>
          <p:cNvSpPr>
            <a:spLocks noChangeArrowheads="1"/>
          </p:cNvSpPr>
          <p:nvPr/>
        </p:nvSpPr>
        <p:spPr bwMode="auto">
          <a:xfrm>
            <a:off x="5364163" y="5229225"/>
            <a:ext cx="144462" cy="144463"/>
          </a:xfrm>
          <a:prstGeom prst="ellipse">
            <a:avLst/>
          </a:prstGeom>
          <a:solidFill>
            <a:srgbClr val="FF0000"/>
          </a:solidFill>
          <a:ln w="28575">
            <a:noFill/>
            <a:round/>
            <a:headEnd/>
            <a:tailEnd/>
          </a:ln>
        </p:spPr>
        <p:txBody>
          <a:bodyPr wrap="none" anchor="ctr"/>
          <a:lstStyle/>
          <a:p>
            <a:pPr eaLnBrk="0" hangingPunct="0"/>
            <a:endParaRPr lang="en-US" sz="2400" b="1"/>
          </a:p>
        </p:txBody>
      </p:sp>
      <p:sp>
        <p:nvSpPr>
          <p:cNvPr id="29813" name="Text Box 223"/>
          <p:cNvSpPr txBox="1">
            <a:spLocks noChangeArrowheads="1"/>
          </p:cNvSpPr>
          <p:nvPr/>
        </p:nvSpPr>
        <p:spPr bwMode="auto">
          <a:xfrm>
            <a:off x="539750" y="6092825"/>
            <a:ext cx="3671888" cy="366713"/>
          </a:xfrm>
          <a:prstGeom prst="rect">
            <a:avLst/>
          </a:prstGeom>
          <a:noFill/>
          <a:ln w="9525">
            <a:noFill/>
            <a:miter lim="800000"/>
            <a:headEnd/>
            <a:tailEnd/>
          </a:ln>
        </p:spPr>
        <p:txBody>
          <a:bodyPr>
            <a:spAutoFit/>
          </a:bodyPr>
          <a:lstStyle/>
          <a:p>
            <a:pPr eaLnBrk="0" hangingPunct="0">
              <a:spcBef>
                <a:spcPct val="50000"/>
              </a:spcBef>
            </a:pPr>
            <a:r>
              <a:rPr lang="lv-LV" i="1">
                <a:solidFill>
                  <a:schemeClr val="hlink"/>
                </a:solidFill>
              </a:rPr>
              <a:t>Lancet, 2002, 360: 1903-13.</a:t>
            </a:r>
            <a:endParaRPr lang="en-US" i="1">
              <a:solidFill>
                <a:schemeClr val="hlink"/>
              </a:solidFill>
            </a:endParaRPr>
          </a:p>
        </p:txBody>
      </p:sp>
      <p:sp>
        <p:nvSpPr>
          <p:cNvPr id="29814" name="Line 225"/>
          <p:cNvSpPr>
            <a:spLocks noChangeShapeType="1"/>
          </p:cNvSpPr>
          <p:nvPr/>
        </p:nvSpPr>
        <p:spPr bwMode="auto">
          <a:xfrm flipV="1">
            <a:off x="5292725" y="5734050"/>
            <a:ext cx="3384550" cy="71438"/>
          </a:xfrm>
          <a:prstGeom prst="line">
            <a:avLst/>
          </a:prstGeom>
          <a:noFill/>
          <a:ln w="76200">
            <a:solidFill>
              <a:srgbClr val="FF0000"/>
            </a:solidFill>
            <a:round/>
            <a:headEnd/>
            <a:tailEnd/>
          </a:ln>
        </p:spPr>
        <p:txBody>
          <a:bodyPr/>
          <a:lstStyle/>
          <a:p>
            <a:endParaRPr lang="lv-LV"/>
          </a:p>
        </p:txBody>
      </p:sp>
      <p:sp>
        <p:nvSpPr>
          <p:cNvPr id="29815" name="Text Box 227"/>
          <p:cNvSpPr txBox="1">
            <a:spLocks noChangeArrowheads="1"/>
          </p:cNvSpPr>
          <p:nvPr/>
        </p:nvSpPr>
        <p:spPr bwMode="auto">
          <a:xfrm>
            <a:off x="6372225" y="5157788"/>
            <a:ext cx="1079500" cy="519112"/>
          </a:xfrm>
          <a:prstGeom prst="rect">
            <a:avLst/>
          </a:prstGeom>
          <a:solidFill>
            <a:srgbClr val="FFFFFF"/>
          </a:solidFill>
          <a:ln w="9525">
            <a:noFill/>
            <a:miter lim="800000"/>
            <a:headEnd/>
            <a:tailEnd/>
          </a:ln>
        </p:spPr>
        <p:txBody>
          <a:bodyPr>
            <a:spAutoFit/>
          </a:bodyPr>
          <a:lstStyle/>
          <a:p>
            <a:pPr eaLnBrk="0" hangingPunct="0">
              <a:spcBef>
                <a:spcPct val="50000"/>
              </a:spcBef>
            </a:pPr>
            <a:r>
              <a:rPr lang="lv-LV" sz="2800" b="1">
                <a:solidFill>
                  <a:srgbClr val="990000"/>
                </a:solidFill>
              </a:rPr>
              <a:t>KSS</a:t>
            </a:r>
            <a:endParaRPr lang="en-US" sz="2800" b="1">
              <a:solidFill>
                <a:srgbClr val="990000"/>
              </a:solidFill>
            </a:endParaRPr>
          </a:p>
        </p:txBody>
      </p:sp>
      <p:sp>
        <p:nvSpPr>
          <p:cNvPr id="29816" name="Line 121"/>
          <p:cNvSpPr>
            <a:spLocks noChangeShapeType="1"/>
          </p:cNvSpPr>
          <p:nvPr/>
        </p:nvSpPr>
        <p:spPr bwMode="auto">
          <a:xfrm>
            <a:off x="5292725" y="4365625"/>
            <a:ext cx="2374900" cy="0"/>
          </a:xfrm>
          <a:prstGeom prst="line">
            <a:avLst/>
          </a:prstGeom>
          <a:noFill/>
          <a:ln w="9525">
            <a:solidFill>
              <a:schemeClr val="tx1"/>
            </a:solidFill>
            <a:round/>
            <a:headEnd/>
            <a:tailEnd/>
          </a:ln>
        </p:spPr>
        <p:txBody>
          <a:bodyPr/>
          <a:lstStyle/>
          <a:p>
            <a:endParaRPr lang="lv-LV"/>
          </a:p>
        </p:txBody>
      </p:sp>
      <p:sp>
        <p:nvSpPr>
          <p:cNvPr id="29817" name="Line 122"/>
          <p:cNvSpPr>
            <a:spLocks noChangeShapeType="1"/>
          </p:cNvSpPr>
          <p:nvPr/>
        </p:nvSpPr>
        <p:spPr bwMode="auto">
          <a:xfrm>
            <a:off x="5364163" y="4868863"/>
            <a:ext cx="2232025" cy="0"/>
          </a:xfrm>
          <a:prstGeom prst="line">
            <a:avLst/>
          </a:prstGeom>
          <a:noFill/>
          <a:ln w="9525">
            <a:solidFill>
              <a:schemeClr val="hlink"/>
            </a:solidFill>
            <a:round/>
            <a:headEnd/>
            <a:tailEnd/>
          </a:ln>
        </p:spPr>
        <p:txBody>
          <a:bodyPr/>
          <a:lstStyle/>
          <a:p>
            <a:endParaRPr lang="lv-LV"/>
          </a:p>
        </p:txBody>
      </p:sp>
      <p:sp>
        <p:nvSpPr>
          <p:cNvPr id="29818" name="Line 123"/>
          <p:cNvSpPr>
            <a:spLocks noChangeShapeType="1"/>
          </p:cNvSpPr>
          <p:nvPr/>
        </p:nvSpPr>
        <p:spPr bwMode="auto">
          <a:xfrm>
            <a:off x="5364163" y="5300663"/>
            <a:ext cx="2232025" cy="0"/>
          </a:xfrm>
          <a:prstGeom prst="line">
            <a:avLst/>
          </a:prstGeom>
          <a:noFill/>
          <a:ln w="9525">
            <a:solidFill>
              <a:schemeClr val="tx1"/>
            </a:solidFill>
            <a:round/>
            <a:headEnd/>
            <a:tailEnd/>
          </a:ln>
        </p:spPr>
        <p:txBody>
          <a:bodyPr/>
          <a:lstStyle/>
          <a:p>
            <a:endParaRPr lang="lv-LV"/>
          </a:p>
        </p:txBody>
      </p:sp>
      <p:sp>
        <p:nvSpPr>
          <p:cNvPr id="29819" name="Line 124"/>
          <p:cNvSpPr>
            <a:spLocks noChangeShapeType="1"/>
          </p:cNvSpPr>
          <p:nvPr/>
        </p:nvSpPr>
        <p:spPr bwMode="auto">
          <a:xfrm>
            <a:off x="5364163" y="3933825"/>
            <a:ext cx="2232025" cy="0"/>
          </a:xfrm>
          <a:prstGeom prst="line">
            <a:avLst/>
          </a:prstGeom>
          <a:noFill/>
          <a:ln w="9525">
            <a:solidFill>
              <a:schemeClr val="tx1"/>
            </a:solidFill>
            <a:round/>
            <a:headEnd/>
            <a:tailEnd/>
          </a:ln>
        </p:spPr>
        <p:txBody>
          <a:bodyPr/>
          <a:lstStyle/>
          <a:p>
            <a:endParaRPr lang="lv-LV"/>
          </a:p>
        </p:txBody>
      </p:sp>
      <p:sp>
        <p:nvSpPr>
          <p:cNvPr id="29820" name="Line 125"/>
          <p:cNvSpPr>
            <a:spLocks noChangeShapeType="1"/>
          </p:cNvSpPr>
          <p:nvPr/>
        </p:nvSpPr>
        <p:spPr bwMode="auto">
          <a:xfrm>
            <a:off x="5292725" y="3500438"/>
            <a:ext cx="2303463" cy="0"/>
          </a:xfrm>
          <a:prstGeom prst="line">
            <a:avLst/>
          </a:prstGeom>
          <a:noFill/>
          <a:ln w="9525">
            <a:solidFill>
              <a:schemeClr val="tx1"/>
            </a:solidFill>
            <a:round/>
            <a:headEnd/>
            <a:tailEnd/>
          </a:ln>
        </p:spPr>
        <p:txBody>
          <a:bodyPr/>
          <a:lstStyle/>
          <a:p>
            <a:endParaRPr lang="lv-LV"/>
          </a:p>
        </p:txBody>
      </p:sp>
      <p:sp>
        <p:nvSpPr>
          <p:cNvPr id="29821" name="Line 126"/>
          <p:cNvSpPr>
            <a:spLocks noChangeShapeType="1"/>
          </p:cNvSpPr>
          <p:nvPr/>
        </p:nvSpPr>
        <p:spPr bwMode="auto">
          <a:xfrm>
            <a:off x="5364163" y="2997200"/>
            <a:ext cx="2232025" cy="0"/>
          </a:xfrm>
          <a:prstGeom prst="line">
            <a:avLst/>
          </a:prstGeom>
          <a:noFill/>
          <a:ln w="9525">
            <a:solidFill>
              <a:schemeClr val="tx1"/>
            </a:solidFill>
            <a:round/>
            <a:headEnd/>
            <a:tailEnd/>
          </a:ln>
        </p:spPr>
        <p:txBody>
          <a:bodyPr/>
          <a:lstStyle/>
          <a:p>
            <a:endParaRPr lang="lv-LV"/>
          </a:p>
        </p:txBody>
      </p:sp>
      <p:sp>
        <p:nvSpPr>
          <p:cNvPr id="29822" name="Line 127"/>
          <p:cNvSpPr>
            <a:spLocks noChangeShapeType="1"/>
          </p:cNvSpPr>
          <p:nvPr/>
        </p:nvSpPr>
        <p:spPr bwMode="auto">
          <a:xfrm>
            <a:off x="5364163" y="2492375"/>
            <a:ext cx="2232025" cy="0"/>
          </a:xfrm>
          <a:prstGeom prst="line">
            <a:avLst/>
          </a:prstGeom>
          <a:noFill/>
          <a:ln w="9525">
            <a:solidFill>
              <a:schemeClr val="tx1"/>
            </a:solidFill>
            <a:round/>
            <a:headEnd/>
            <a:tailEnd/>
          </a:ln>
        </p:spPr>
        <p:txBody>
          <a:bodyPr/>
          <a:lstStyle/>
          <a:p>
            <a:endParaRPr lang="lv-LV"/>
          </a:p>
        </p:txBody>
      </p:sp>
      <p:sp>
        <p:nvSpPr>
          <p:cNvPr id="29823" name="Line 128"/>
          <p:cNvSpPr>
            <a:spLocks noChangeShapeType="1"/>
          </p:cNvSpPr>
          <p:nvPr/>
        </p:nvSpPr>
        <p:spPr bwMode="auto">
          <a:xfrm>
            <a:off x="5364163" y="2060575"/>
            <a:ext cx="2232025" cy="0"/>
          </a:xfrm>
          <a:prstGeom prst="line">
            <a:avLst/>
          </a:prstGeom>
          <a:noFill/>
          <a:ln w="9525">
            <a:solidFill>
              <a:schemeClr val="tx1"/>
            </a:solidFill>
            <a:round/>
            <a:headEnd/>
            <a:tailEnd/>
          </a:ln>
        </p:spPr>
        <p:txBody>
          <a:bodyPr/>
          <a:lstStyle/>
          <a:p>
            <a:endParaRPr lang="lv-LV"/>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lide Number Placeholder 4"/>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971889BF-9A5C-4DE4-8CC9-66D5E50FB7C3}" type="slidenum">
              <a:rPr lang="lv-LV" sz="1200">
                <a:effectLst>
                  <a:outerShdw blurRad="38100" dist="38100" dir="2700000" algn="tl">
                    <a:srgbClr val="000000"/>
                  </a:outerShdw>
                </a:effectLst>
                <a:latin typeface="Arial" pitchFamily="34" charset="0"/>
                <a:cs typeface="+mn-cs"/>
              </a:rPr>
              <a:pPr algn="r">
                <a:defRPr/>
              </a:pPr>
              <a:t>24</a:t>
            </a:fld>
            <a:endParaRPr lang="lv-LV" sz="1200">
              <a:effectLst>
                <a:outerShdw blurRad="38100" dist="38100" dir="2700000" algn="tl">
                  <a:srgbClr val="000000"/>
                </a:outerShdw>
              </a:effectLst>
              <a:latin typeface="Arial" pitchFamily="34" charset="0"/>
              <a:cs typeface="+mn-cs"/>
            </a:endParaRPr>
          </a:p>
        </p:txBody>
      </p:sp>
      <p:sp>
        <p:nvSpPr>
          <p:cNvPr id="30723" name="Line 2"/>
          <p:cNvSpPr>
            <a:spLocks noChangeShapeType="1"/>
          </p:cNvSpPr>
          <p:nvPr/>
        </p:nvSpPr>
        <p:spPr bwMode="auto">
          <a:xfrm>
            <a:off x="1577975" y="5527675"/>
            <a:ext cx="2947988" cy="0"/>
          </a:xfrm>
          <a:prstGeom prst="line">
            <a:avLst/>
          </a:prstGeom>
          <a:noFill/>
          <a:ln w="12700">
            <a:solidFill>
              <a:schemeClr val="bg1"/>
            </a:solidFill>
            <a:round/>
            <a:headEnd type="none" w="sm" len="sm"/>
            <a:tailEnd type="none" w="sm" len="sm"/>
          </a:ln>
        </p:spPr>
        <p:txBody>
          <a:bodyPr wrap="none" anchor="ctr"/>
          <a:lstStyle/>
          <a:p>
            <a:endParaRPr lang="lv-LV"/>
          </a:p>
        </p:txBody>
      </p:sp>
      <p:sp>
        <p:nvSpPr>
          <p:cNvPr id="30724" name="Line 3"/>
          <p:cNvSpPr>
            <a:spLocks noChangeShapeType="1"/>
          </p:cNvSpPr>
          <p:nvPr/>
        </p:nvSpPr>
        <p:spPr bwMode="auto">
          <a:xfrm>
            <a:off x="1577975" y="4924425"/>
            <a:ext cx="2947988" cy="0"/>
          </a:xfrm>
          <a:prstGeom prst="line">
            <a:avLst/>
          </a:prstGeom>
          <a:noFill/>
          <a:ln w="12700">
            <a:solidFill>
              <a:srgbClr val="EF4135"/>
            </a:solidFill>
            <a:round/>
            <a:headEnd type="none" w="sm" len="sm"/>
            <a:tailEnd type="none" w="sm" len="sm"/>
          </a:ln>
        </p:spPr>
        <p:txBody>
          <a:bodyPr wrap="none" anchor="ctr"/>
          <a:lstStyle/>
          <a:p>
            <a:endParaRPr lang="lv-LV"/>
          </a:p>
        </p:txBody>
      </p:sp>
      <p:sp>
        <p:nvSpPr>
          <p:cNvPr id="30725" name="Line 4"/>
          <p:cNvSpPr>
            <a:spLocks noChangeShapeType="1"/>
          </p:cNvSpPr>
          <p:nvPr/>
        </p:nvSpPr>
        <p:spPr bwMode="auto">
          <a:xfrm>
            <a:off x="1577975" y="4321175"/>
            <a:ext cx="2947988" cy="0"/>
          </a:xfrm>
          <a:prstGeom prst="line">
            <a:avLst/>
          </a:prstGeom>
          <a:noFill/>
          <a:ln w="12700">
            <a:solidFill>
              <a:srgbClr val="EF4135"/>
            </a:solidFill>
            <a:round/>
            <a:headEnd type="none" w="sm" len="sm"/>
            <a:tailEnd type="none" w="sm" len="sm"/>
          </a:ln>
        </p:spPr>
        <p:txBody>
          <a:bodyPr wrap="none" anchor="ctr"/>
          <a:lstStyle/>
          <a:p>
            <a:endParaRPr lang="lv-LV"/>
          </a:p>
        </p:txBody>
      </p:sp>
      <p:sp>
        <p:nvSpPr>
          <p:cNvPr id="30726" name="Line 5"/>
          <p:cNvSpPr>
            <a:spLocks noChangeShapeType="1"/>
          </p:cNvSpPr>
          <p:nvPr/>
        </p:nvSpPr>
        <p:spPr bwMode="auto">
          <a:xfrm>
            <a:off x="1577975" y="3717925"/>
            <a:ext cx="2947988" cy="0"/>
          </a:xfrm>
          <a:prstGeom prst="line">
            <a:avLst/>
          </a:prstGeom>
          <a:noFill/>
          <a:ln w="12700">
            <a:solidFill>
              <a:srgbClr val="EF4135"/>
            </a:solidFill>
            <a:round/>
            <a:headEnd type="none" w="sm" len="sm"/>
            <a:tailEnd type="none" w="sm" len="sm"/>
          </a:ln>
        </p:spPr>
        <p:txBody>
          <a:bodyPr wrap="none" anchor="ctr"/>
          <a:lstStyle/>
          <a:p>
            <a:endParaRPr lang="lv-LV"/>
          </a:p>
        </p:txBody>
      </p:sp>
      <p:sp>
        <p:nvSpPr>
          <p:cNvPr id="30727" name="Line 6"/>
          <p:cNvSpPr>
            <a:spLocks noChangeShapeType="1"/>
          </p:cNvSpPr>
          <p:nvPr/>
        </p:nvSpPr>
        <p:spPr bwMode="auto">
          <a:xfrm>
            <a:off x="1577975" y="5226050"/>
            <a:ext cx="2947988" cy="0"/>
          </a:xfrm>
          <a:prstGeom prst="line">
            <a:avLst/>
          </a:prstGeom>
          <a:noFill/>
          <a:ln w="12700">
            <a:solidFill>
              <a:srgbClr val="EF4135"/>
            </a:solidFill>
            <a:round/>
            <a:headEnd type="none" w="sm" len="sm"/>
            <a:tailEnd type="none" w="sm" len="sm"/>
          </a:ln>
        </p:spPr>
        <p:txBody>
          <a:bodyPr wrap="none" anchor="ctr"/>
          <a:lstStyle/>
          <a:p>
            <a:endParaRPr lang="lv-LV"/>
          </a:p>
        </p:txBody>
      </p:sp>
      <p:sp>
        <p:nvSpPr>
          <p:cNvPr id="30728" name="Line 7"/>
          <p:cNvSpPr>
            <a:spLocks noChangeShapeType="1"/>
          </p:cNvSpPr>
          <p:nvPr/>
        </p:nvSpPr>
        <p:spPr bwMode="auto">
          <a:xfrm>
            <a:off x="1577975" y="4622800"/>
            <a:ext cx="2947988" cy="0"/>
          </a:xfrm>
          <a:prstGeom prst="line">
            <a:avLst/>
          </a:prstGeom>
          <a:noFill/>
          <a:ln w="12700">
            <a:solidFill>
              <a:srgbClr val="EF4135"/>
            </a:solidFill>
            <a:round/>
            <a:headEnd type="none" w="sm" len="sm"/>
            <a:tailEnd type="none" w="sm" len="sm"/>
          </a:ln>
        </p:spPr>
        <p:txBody>
          <a:bodyPr wrap="none" anchor="ctr"/>
          <a:lstStyle/>
          <a:p>
            <a:endParaRPr lang="lv-LV"/>
          </a:p>
        </p:txBody>
      </p:sp>
      <p:sp>
        <p:nvSpPr>
          <p:cNvPr id="30729" name="Line 8"/>
          <p:cNvSpPr>
            <a:spLocks noChangeShapeType="1"/>
          </p:cNvSpPr>
          <p:nvPr/>
        </p:nvSpPr>
        <p:spPr bwMode="auto">
          <a:xfrm>
            <a:off x="1577975" y="4019550"/>
            <a:ext cx="2947988" cy="0"/>
          </a:xfrm>
          <a:prstGeom prst="line">
            <a:avLst/>
          </a:prstGeom>
          <a:noFill/>
          <a:ln w="12700">
            <a:solidFill>
              <a:srgbClr val="EF4135"/>
            </a:solidFill>
            <a:round/>
            <a:headEnd type="none" w="sm" len="sm"/>
            <a:tailEnd type="none" w="sm" len="sm"/>
          </a:ln>
        </p:spPr>
        <p:txBody>
          <a:bodyPr wrap="none" anchor="ctr"/>
          <a:lstStyle/>
          <a:p>
            <a:endParaRPr lang="lv-LV"/>
          </a:p>
        </p:txBody>
      </p:sp>
      <p:sp>
        <p:nvSpPr>
          <p:cNvPr id="30730" name="Line 9"/>
          <p:cNvSpPr>
            <a:spLocks noChangeShapeType="1"/>
          </p:cNvSpPr>
          <p:nvPr/>
        </p:nvSpPr>
        <p:spPr bwMode="auto">
          <a:xfrm>
            <a:off x="1577975" y="2813050"/>
            <a:ext cx="2947988" cy="0"/>
          </a:xfrm>
          <a:prstGeom prst="line">
            <a:avLst/>
          </a:prstGeom>
          <a:noFill/>
          <a:ln w="12700">
            <a:solidFill>
              <a:srgbClr val="EF4135"/>
            </a:solidFill>
            <a:round/>
            <a:headEnd type="none" w="sm" len="sm"/>
            <a:tailEnd type="none" w="sm" len="sm"/>
          </a:ln>
        </p:spPr>
        <p:txBody>
          <a:bodyPr wrap="none" anchor="ctr"/>
          <a:lstStyle/>
          <a:p>
            <a:endParaRPr lang="lv-LV"/>
          </a:p>
        </p:txBody>
      </p:sp>
      <p:sp>
        <p:nvSpPr>
          <p:cNvPr id="30731" name="Line 10"/>
          <p:cNvSpPr>
            <a:spLocks noChangeShapeType="1"/>
          </p:cNvSpPr>
          <p:nvPr/>
        </p:nvSpPr>
        <p:spPr bwMode="auto">
          <a:xfrm flipV="1">
            <a:off x="1573213" y="2719388"/>
            <a:ext cx="0" cy="2816225"/>
          </a:xfrm>
          <a:prstGeom prst="line">
            <a:avLst/>
          </a:prstGeom>
          <a:noFill/>
          <a:ln w="28575">
            <a:solidFill>
              <a:srgbClr val="EF4135"/>
            </a:solidFill>
            <a:round/>
            <a:headEnd type="none" w="sm" len="sm"/>
            <a:tailEnd type="none" w="sm" len="sm"/>
          </a:ln>
        </p:spPr>
        <p:txBody>
          <a:bodyPr wrap="none" anchor="ctr"/>
          <a:lstStyle/>
          <a:p>
            <a:endParaRPr lang="lv-LV"/>
          </a:p>
        </p:txBody>
      </p:sp>
      <p:sp>
        <p:nvSpPr>
          <p:cNvPr id="30732" name="Line 11"/>
          <p:cNvSpPr>
            <a:spLocks noChangeShapeType="1"/>
          </p:cNvSpPr>
          <p:nvPr/>
        </p:nvSpPr>
        <p:spPr bwMode="auto">
          <a:xfrm>
            <a:off x="1462088" y="4924425"/>
            <a:ext cx="100012" cy="0"/>
          </a:xfrm>
          <a:prstGeom prst="line">
            <a:avLst/>
          </a:prstGeom>
          <a:noFill/>
          <a:ln w="28575">
            <a:solidFill>
              <a:schemeClr val="bg1"/>
            </a:solidFill>
            <a:round/>
            <a:headEnd type="none" w="sm" len="sm"/>
            <a:tailEnd type="none" w="sm" len="sm"/>
          </a:ln>
        </p:spPr>
        <p:txBody>
          <a:bodyPr wrap="none" anchor="ctr"/>
          <a:lstStyle/>
          <a:p>
            <a:endParaRPr lang="lv-LV"/>
          </a:p>
        </p:txBody>
      </p:sp>
      <p:sp>
        <p:nvSpPr>
          <p:cNvPr id="30733" name="Line 12"/>
          <p:cNvSpPr>
            <a:spLocks noChangeShapeType="1"/>
          </p:cNvSpPr>
          <p:nvPr/>
        </p:nvSpPr>
        <p:spPr bwMode="auto">
          <a:xfrm>
            <a:off x="1462088" y="4321175"/>
            <a:ext cx="100012" cy="0"/>
          </a:xfrm>
          <a:prstGeom prst="line">
            <a:avLst/>
          </a:prstGeom>
          <a:noFill/>
          <a:ln w="28575">
            <a:solidFill>
              <a:schemeClr val="bg1"/>
            </a:solidFill>
            <a:round/>
            <a:headEnd type="none" w="sm" len="sm"/>
            <a:tailEnd type="none" w="sm" len="sm"/>
          </a:ln>
        </p:spPr>
        <p:txBody>
          <a:bodyPr wrap="none" anchor="ctr"/>
          <a:lstStyle/>
          <a:p>
            <a:endParaRPr lang="lv-LV"/>
          </a:p>
        </p:txBody>
      </p:sp>
      <p:sp>
        <p:nvSpPr>
          <p:cNvPr id="30734" name="Line 13"/>
          <p:cNvSpPr>
            <a:spLocks noChangeShapeType="1"/>
          </p:cNvSpPr>
          <p:nvPr/>
        </p:nvSpPr>
        <p:spPr bwMode="auto">
          <a:xfrm>
            <a:off x="1462088" y="3717925"/>
            <a:ext cx="100012" cy="0"/>
          </a:xfrm>
          <a:prstGeom prst="line">
            <a:avLst/>
          </a:prstGeom>
          <a:noFill/>
          <a:ln w="28575">
            <a:solidFill>
              <a:schemeClr val="bg1"/>
            </a:solidFill>
            <a:round/>
            <a:headEnd type="none" w="sm" len="sm"/>
            <a:tailEnd type="none" w="sm" len="sm"/>
          </a:ln>
        </p:spPr>
        <p:txBody>
          <a:bodyPr wrap="none" anchor="ctr"/>
          <a:lstStyle/>
          <a:p>
            <a:endParaRPr lang="lv-LV"/>
          </a:p>
        </p:txBody>
      </p:sp>
      <p:sp>
        <p:nvSpPr>
          <p:cNvPr id="30735" name="Line 14"/>
          <p:cNvSpPr>
            <a:spLocks noChangeShapeType="1"/>
          </p:cNvSpPr>
          <p:nvPr/>
        </p:nvSpPr>
        <p:spPr bwMode="auto">
          <a:xfrm>
            <a:off x="1462088" y="5226050"/>
            <a:ext cx="100012" cy="0"/>
          </a:xfrm>
          <a:prstGeom prst="line">
            <a:avLst/>
          </a:prstGeom>
          <a:noFill/>
          <a:ln w="28575">
            <a:solidFill>
              <a:schemeClr val="bg1"/>
            </a:solidFill>
            <a:round/>
            <a:headEnd type="none" w="sm" len="sm"/>
            <a:tailEnd type="none" w="sm" len="sm"/>
          </a:ln>
        </p:spPr>
        <p:txBody>
          <a:bodyPr wrap="none" anchor="ctr"/>
          <a:lstStyle/>
          <a:p>
            <a:endParaRPr lang="lv-LV"/>
          </a:p>
        </p:txBody>
      </p:sp>
      <p:sp>
        <p:nvSpPr>
          <p:cNvPr id="30736" name="Line 15"/>
          <p:cNvSpPr>
            <a:spLocks noChangeShapeType="1"/>
          </p:cNvSpPr>
          <p:nvPr/>
        </p:nvSpPr>
        <p:spPr bwMode="auto">
          <a:xfrm>
            <a:off x="1462088" y="4622800"/>
            <a:ext cx="100012" cy="0"/>
          </a:xfrm>
          <a:prstGeom prst="line">
            <a:avLst/>
          </a:prstGeom>
          <a:noFill/>
          <a:ln w="28575">
            <a:solidFill>
              <a:schemeClr val="bg1"/>
            </a:solidFill>
            <a:round/>
            <a:headEnd type="none" w="sm" len="sm"/>
            <a:tailEnd type="none" w="sm" len="sm"/>
          </a:ln>
        </p:spPr>
        <p:txBody>
          <a:bodyPr wrap="none" anchor="ctr"/>
          <a:lstStyle/>
          <a:p>
            <a:endParaRPr lang="lv-LV"/>
          </a:p>
        </p:txBody>
      </p:sp>
      <p:sp>
        <p:nvSpPr>
          <p:cNvPr id="30737" name="Line 16"/>
          <p:cNvSpPr>
            <a:spLocks noChangeShapeType="1"/>
          </p:cNvSpPr>
          <p:nvPr/>
        </p:nvSpPr>
        <p:spPr bwMode="auto">
          <a:xfrm>
            <a:off x="1462088" y="4019550"/>
            <a:ext cx="100012" cy="0"/>
          </a:xfrm>
          <a:prstGeom prst="line">
            <a:avLst/>
          </a:prstGeom>
          <a:noFill/>
          <a:ln w="28575">
            <a:solidFill>
              <a:schemeClr val="bg1"/>
            </a:solidFill>
            <a:round/>
            <a:headEnd type="none" w="sm" len="sm"/>
            <a:tailEnd type="none" w="sm" len="sm"/>
          </a:ln>
        </p:spPr>
        <p:txBody>
          <a:bodyPr wrap="none" anchor="ctr"/>
          <a:lstStyle/>
          <a:p>
            <a:endParaRPr lang="lv-LV"/>
          </a:p>
        </p:txBody>
      </p:sp>
      <p:sp>
        <p:nvSpPr>
          <p:cNvPr id="30738" name="Line 17"/>
          <p:cNvSpPr>
            <a:spLocks noChangeShapeType="1"/>
          </p:cNvSpPr>
          <p:nvPr/>
        </p:nvSpPr>
        <p:spPr bwMode="auto">
          <a:xfrm>
            <a:off x="1462088" y="3416300"/>
            <a:ext cx="100012" cy="0"/>
          </a:xfrm>
          <a:prstGeom prst="line">
            <a:avLst/>
          </a:prstGeom>
          <a:noFill/>
          <a:ln w="28575">
            <a:solidFill>
              <a:schemeClr val="bg1"/>
            </a:solidFill>
            <a:round/>
            <a:headEnd type="none" w="sm" len="sm"/>
            <a:tailEnd type="none" w="sm" len="sm"/>
          </a:ln>
        </p:spPr>
        <p:txBody>
          <a:bodyPr wrap="none" anchor="ctr"/>
          <a:lstStyle/>
          <a:p>
            <a:endParaRPr lang="lv-LV"/>
          </a:p>
        </p:txBody>
      </p:sp>
      <p:sp>
        <p:nvSpPr>
          <p:cNvPr id="30739" name="Line 18"/>
          <p:cNvSpPr>
            <a:spLocks noChangeShapeType="1"/>
          </p:cNvSpPr>
          <p:nvPr/>
        </p:nvSpPr>
        <p:spPr bwMode="auto">
          <a:xfrm>
            <a:off x="1462088" y="3114675"/>
            <a:ext cx="100012" cy="0"/>
          </a:xfrm>
          <a:prstGeom prst="line">
            <a:avLst/>
          </a:prstGeom>
          <a:noFill/>
          <a:ln w="28575">
            <a:solidFill>
              <a:schemeClr val="bg1"/>
            </a:solidFill>
            <a:round/>
            <a:headEnd type="none" w="sm" len="sm"/>
            <a:tailEnd type="none" w="sm" len="sm"/>
          </a:ln>
        </p:spPr>
        <p:txBody>
          <a:bodyPr wrap="none" anchor="ctr"/>
          <a:lstStyle/>
          <a:p>
            <a:endParaRPr lang="lv-LV"/>
          </a:p>
        </p:txBody>
      </p:sp>
      <p:sp>
        <p:nvSpPr>
          <p:cNvPr id="30740" name="Line 19"/>
          <p:cNvSpPr>
            <a:spLocks noChangeShapeType="1"/>
          </p:cNvSpPr>
          <p:nvPr/>
        </p:nvSpPr>
        <p:spPr bwMode="auto">
          <a:xfrm>
            <a:off x="1462088" y="2813050"/>
            <a:ext cx="100012" cy="0"/>
          </a:xfrm>
          <a:prstGeom prst="line">
            <a:avLst/>
          </a:prstGeom>
          <a:noFill/>
          <a:ln w="28575">
            <a:solidFill>
              <a:schemeClr val="bg1"/>
            </a:solidFill>
            <a:round/>
            <a:headEnd type="none" w="sm" len="sm"/>
            <a:tailEnd type="none" w="sm" len="sm"/>
          </a:ln>
        </p:spPr>
        <p:txBody>
          <a:bodyPr wrap="none" anchor="ctr"/>
          <a:lstStyle/>
          <a:p>
            <a:endParaRPr lang="lv-LV"/>
          </a:p>
        </p:txBody>
      </p:sp>
      <p:sp>
        <p:nvSpPr>
          <p:cNvPr id="30741" name="Rectangle 20"/>
          <p:cNvSpPr>
            <a:spLocks noChangeArrowheads="1"/>
          </p:cNvSpPr>
          <p:nvPr/>
        </p:nvSpPr>
        <p:spPr bwMode="auto">
          <a:xfrm>
            <a:off x="1162050" y="5338763"/>
            <a:ext cx="311150" cy="366712"/>
          </a:xfrm>
          <a:prstGeom prst="rect">
            <a:avLst/>
          </a:prstGeom>
          <a:noFill/>
          <a:ln w="9525">
            <a:noFill/>
            <a:miter lim="800000"/>
            <a:headEnd/>
            <a:tailEnd/>
          </a:ln>
        </p:spPr>
        <p:txBody>
          <a:bodyPr wrap="none" lIns="92075" tIns="46038" rIns="92075" bIns="46038">
            <a:spAutoFit/>
          </a:bodyPr>
          <a:lstStyle/>
          <a:p>
            <a:pPr algn="r" eaLnBrk="0" hangingPunct="0"/>
            <a:r>
              <a:rPr lang="en-GB" b="1">
                <a:solidFill>
                  <a:srgbClr val="FFFF99"/>
                </a:solidFill>
              </a:rPr>
              <a:t>0</a:t>
            </a:r>
          </a:p>
        </p:txBody>
      </p:sp>
      <p:sp>
        <p:nvSpPr>
          <p:cNvPr id="30742" name="Rectangle 21"/>
          <p:cNvSpPr>
            <a:spLocks noChangeArrowheads="1"/>
          </p:cNvSpPr>
          <p:nvPr/>
        </p:nvSpPr>
        <p:spPr bwMode="auto">
          <a:xfrm>
            <a:off x="1035050" y="5046663"/>
            <a:ext cx="438150" cy="366712"/>
          </a:xfrm>
          <a:prstGeom prst="rect">
            <a:avLst/>
          </a:prstGeom>
          <a:noFill/>
          <a:ln w="9525">
            <a:noFill/>
            <a:miter lim="800000"/>
            <a:headEnd/>
            <a:tailEnd/>
          </a:ln>
        </p:spPr>
        <p:txBody>
          <a:bodyPr wrap="none" lIns="92075" tIns="46038" rIns="92075" bIns="46038">
            <a:spAutoFit/>
          </a:bodyPr>
          <a:lstStyle/>
          <a:p>
            <a:pPr algn="r" eaLnBrk="0" hangingPunct="0"/>
            <a:r>
              <a:rPr lang="en-GB" b="1">
                <a:solidFill>
                  <a:srgbClr val="174171"/>
                </a:solidFill>
              </a:rPr>
              <a:t>10</a:t>
            </a:r>
          </a:p>
        </p:txBody>
      </p:sp>
      <p:sp>
        <p:nvSpPr>
          <p:cNvPr id="30743" name="Rectangle 22"/>
          <p:cNvSpPr>
            <a:spLocks noChangeArrowheads="1"/>
          </p:cNvSpPr>
          <p:nvPr/>
        </p:nvSpPr>
        <p:spPr bwMode="auto">
          <a:xfrm>
            <a:off x="1035050" y="4733925"/>
            <a:ext cx="438150" cy="366713"/>
          </a:xfrm>
          <a:prstGeom prst="rect">
            <a:avLst/>
          </a:prstGeom>
          <a:noFill/>
          <a:ln w="9525">
            <a:noFill/>
            <a:miter lim="800000"/>
            <a:headEnd/>
            <a:tailEnd/>
          </a:ln>
        </p:spPr>
        <p:txBody>
          <a:bodyPr wrap="none" lIns="92075" tIns="46038" rIns="92075" bIns="46038">
            <a:spAutoFit/>
          </a:bodyPr>
          <a:lstStyle/>
          <a:p>
            <a:pPr algn="r" eaLnBrk="0" hangingPunct="0"/>
            <a:r>
              <a:rPr lang="en-GB" b="1">
                <a:solidFill>
                  <a:srgbClr val="174171"/>
                </a:solidFill>
              </a:rPr>
              <a:t>20</a:t>
            </a:r>
          </a:p>
        </p:txBody>
      </p:sp>
      <p:sp>
        <p:nvSpPr>
          <p:cNvPr id="30744" name="Rectangle 23"/>
          <p:cNvSpPr>
            <a:spLocks noChangeArrowheads="1"/>
          </p:cNvSpPr>
          <p:nvPr/>
        </p:nvSpPr>
        <p:spPr bwMode="auto">
          <a:xfrm>
            <a:off x="1035050" y="4441825"/>
            <a:ext cx="438150" cy="366713"/>
          </a:xfrm>
          <a:prstGeom prst="rect">
            <a:avLst/>
          </a:prstGeom>
          <a:noFill/>
          <a:ln w="9525">
            <a:noFill/>
            <a:miter lim="800000"/>
            <a:headEnd/>
            <a:tailEnd/>
          </a:ln>
        </p:spPr>
        <p:txBody>
          <a:bodyPr wrap="none" lIns="92075" tIns="46038" rIns="92075" bIns="46038">
            <a:spAutoFit/>
          </a:bodyPr>
          <a:lstStyle/>
          <a:p>
            <a:pPr algn="r" eaLnBrk="0" hangingPunct="0"/>
            <a:r>
              <a:rPr lang="en-GB" b="1">
                <a:solidFill>
                  <a:srgbClr val="174171"/>
                </a:solidFill>
              </a:rPr>
              <a:t>30</a:t>
            </a:r>
          </a:p>
        </p:txBody>
      </p:sp>
      <p:sp>
        <p:nvSpPr>
          <p:cNvPr id="30745" name="Rectangle 24"/>
          <p:cNvSpPr>
            <a:spLocks noChangeArrowheads="1"/>
          </p:cNvSpPr>
          <p:nvPr/>
        </p:nvSpPr>
        <p:spPr bwMode="auto">
          <a:xfrm>
            <a:off x="1035050" y="4137025"/>
            <a:ext cx="438150" cy="366713"/>
          </a:xfrm>
          <a:prstGeom prst="rect">
            <a:avLst/>
          </a:prstGeom>
          <a:noFill/>
          <a:ln w="9525">
            <a:noFill/>
            <a:miter lim="800000"/>
            <a:headEnd/>
            <a:tailEnd/>
          </a:ln>
        </p:spPr>
        <p:txBody>
          <a:bodyPr wrap="none" lIns="92075" tIns="46038" rIns="92075" bIns="46038">
            <a:spAutoFit/>
          </a:bodyPr>
          <a:lstStyle/>
          <a:p>
            <a:pPr algn="r" eaLnBrk="0" hangingPunct="0"/>
            <a:r>
              <a:rPr lang="en-GB" b="1">
                <a:solidFill>
                  <a:srgbClr val="174171"/>
                </a:solidFill>
              </a:rPr>
              <a:t>40</a:t>
            </a:r>
          </a:p>
        </p:txBody>
      </p:sp>
      <p:sp>
        <p:nvSpPr>
          <p:cNvPr id="30746" name="Rectangle 25"/>
          <p:cNvSpPr>
            <a:spLocks noChangeArrowheads="1"/>
          </p:cNvSpPr>
          <p:nvPr/>
        </p:nvSpPr>
        <p:spPr bwMode="auto">
          <a:xfrm>
            <a:off x="1035050" y="3825875"/>
            <a:ext cx="438150" cy="366713"/>
          </a:xfrm>
          <a:prstGeom prst="rect">
            <a:avLst/>
          </a:prstGeom>
          <a:noFill/>
          <a:ln w="9525">
            <a:noFill/>
            <a:miter lim="800000"/>
            <a:headEnd/>
            <a:tailEnd/>
          </a:ln>
        </p:spPr>
        <p:txBody>
          <a:bodyPr wrap="none" lIns="92075" tIns="46038" rIns="92075" bIns="46038">
            <a:spAutoFit/>
          </a:bodyPr>
          <a:lstStyle/>
          <a:p>
            <a:pPr algn="r" eaLnBrk="0" hangingPunct="0"/>
            <a:r>
              <a:rPr lang="en-GB" b="1">
                <a:solidFill>
                  <a:srgbClr val="174171"/>
                </a:solidFill>
              </a:rPr>
              <a:t>50</a:t>
            </a:r>
          </a:p>
        </p:txBody>
      </p:sp>
      <p:sp>
        <p:nvSpPr>
          <p:cNvPr id="30747" name="Rectangle 26"/>
          <p:cNvSpPr>
            <a:spLocks noChangeArrowheads="1"/>
          </p:cNvSpPr>
          <p:nvPr/>
        </p:nvSpPr>
        <p:spPr bwMode="auto">
          <a:xfrm>
            <a:off x="1035050" y="3530600"/>
            <a:ext cx="438150" cy="366713"/>
          </a:xfrm>
          <a:prstGeom prst="rect">
            <a:avLst/>
          </a:prstGeom>
          <a:noFill/>
          <a:ln w="9525">
            <a:noFill/>
            <a:miter lim="800000"/>
            <a:headEnd/>
            <a:tailEnd/>
          </a:ln>
        </p:spPr>
        <p:txBody>
          <a:bodyPr wrap="none" lIns="92075" tIns="46038" rIns="92075" bIns="46038">
            <a:spAutoFit/>
          </a:bodyPr>
          <a:lstStyle/>
          <a:p>
            <a:pPr algn="r" eaLnBrk="0" hangingPunct="0"/>
            <a:r>
              <a:rPr lang="en-GB" b="1">
                <a:solidFill>
                  <a:srgbClr val="174171"/>
                </a:solidFill>
              </a:rPr>
              <a:t>60</a:t>
            </a:r>
          </a:p>
        </p:txBody>
      </p:sp>
      <p:sp>
        <p:nvSpPr>
          <p:cNvPr id="30748" name="Rectangle 27"/>
          <p:cNvSpPr>
            <a:spLocks noChangeArrowheads="1"/>
          </p:cNvSpPr>
          <p:nvPr/>
        </p:nvSpPr>
        <p:spPr bwMode="auto">
          <a:xfrm>
            <a:off x="1035050" y="3227388"/>
            <a:ext cx="438150" cy="366712"/>
          </a:xfrm>
          <a:prstGeom prst="rect">
            <a:avLst/>
          </a:prstGeom>
          <a:noFill/>
          <a:ln w="9525">
            <a:noFill/>
            <a:miter lim="800000"/>
            <a:headEnd/>
            <a:tailEnd/>
          </a:ln>
        </p:spPr>
        <p:txBody>
          <a:bodyPr wrap="none" lIns="92075" tIns="46038" rIns="92075" bIns="46038">
            <a:spAutoFit/>
          </a:bodyPr>
          <a:lstStyle/>
          <a:p>
            <a:pPr algn="r" eaLnBrk="0" hangingPunct="0"/>
            <a:r>
              <a:rPr lang="en-GB" b="1">
                <a:solidFill>
                  <a:srgbClr val="174171"/>
                </a:solidFill>
              </a:rPr>
              <a:t>70</a:t>
            </a:r>
          </a:p>
        </p:txBody>
      </p:sp>
      <p:sp>
        <p:nvSpPr>
          <p:cNvPr id="30749" name="Rectangle 28"/>
          <p:cNvSpPr>
            <a:spLocks noChangeArrowheads="1"/>
          </p:cNvSpPr>
          <p:nvPr/>
        </p:nvSpPr>
        <p:spPr bwMode="auto">
          <a:xfrm>
            <a:off x="1035050" y="2927350"/>
            <a:ext cx="438150" cy="366713"/>
          </a:xfrm>
          <a:prstGeom prst="rect">
            <a:avLst/>
          </a:prstGeom>
          <a:noFill/>
          <a:ln w="9525">
            <a:noFill/>
            <a:miter lim="800000"/>
            <a:headEnd/>
            <a:tailEnd/>
          </a:ln>
        </p:spPr>
        <p:txBody>
          <a:bodyPr wrap="none" lIns="92075" tIns="46038" rIns="92075" bIns="46038">
            <a:spAutoFit/>
          </a:bodyPr>
          <a:lstStyle/>
          <a:p>
            <a:pPr algn="r" eaLnBrk="0" hangingPunct="0"/>
            <a:r>
              <a:rPr lang="en-GB" b="1">
                <a:solidFill>
                  <a:srgbClr val="174171"/>
                </a:solidFill>
              </a:rPr>
              <a:t>80</a:t>
            </a:r>
          </a:p>
        </p:txBody>
      </p:sp>
      <p:sp>
        <p:nvSpPr>
          <p:cNvPr id="30750" name="Rectangle 29"/>
          <p:cNvSpPr>
            <a:spLocks noChangeArrowheads="1"/>
          </p:cNvSpPr>
          <p:nvPr/>
        </p:nvSpPr>
        <p:spPr bwMode="auto">
          <a:xfrm>
            <a:off x="1035050" y="2624138"/>
            <a:ext cx="438150" cy="366712"/>
          </a:xfrm>
          <a:prstGeom prst="rect">
            <a:avLst/>
          </a:prstGeom>
          <a:noFill/>
          <a:ln w="9525">
            <a:noFill/>
            <a:miter lim="800000"/>
            <a:headEnd/>
            <a:tailEnd/>
          </a:ln>
        </p:spPr>
        <p:txBody>
          <a:bodyPr wrap="none" lIns="92075" tIns="46038" rIns="92075" bIns="46038">
            <a:spAutoFit/>
          </a:bodyPr>
          <a:lstStyle/>
          <a:p>
            <a:pPr algn="r" eaLnBrk="0" hangingPunct="0"/>
            <a:r>
              <a:rPr lang="en-GB" b="1">
                <a:solidFill>
                  <a:srgbClr val="174171"/>
                </a:solidFill>
              </a:rPr>
              <a:t>90</a:t>
            </a:r>
          </a:p>
        </p:txBody>
      </p:sp>
      <p:sp>
        <p:nvSpPr>
          <p:cNvPr id="30751" name="Rectangle 30"/>
          <p:cNvSpPr>
            <a:spLocks noChangeArrowheads="1"/>
          </p:cNvSpPr>
          <p:nvPr/>
        </p:nvSpPr>
        <p:spPr bwMode="auto">
          <a:xfrm>
            <a:off x="1597025" y="5594350"/>
            <a:ext cx="565150" cy="587375"/>
          </a:xfrm>
          <a:prstGeom prst="rect">
            <a:avLst/>
          </a:prstGeom>
          <a:noFill/>
          <a:ln w="9525">
            <a:noFill/>
            <a:miter lim="800000"/>
            <a:headEnd/>
            <a:tailEnd/>
          </a:ln>
        </p:spPr>
        <p:txBody>
          <a:bodyPr wrap="none" lIns="92075" tIns="46038" rIns="92075" bIns="46038">
            <a:spAutoFit/>
          </a:bodyPr>
          <a:lstStyle/>
          <a:p>
            <a:pPr algn="ctr" eaLnBrk="0" hangingPunct="0">
              <a:lnSpc>
                <a:spcPct val="90000"/>
              </a:lnSpc>
            </a:pPr>
            <a:r>
              <a:rPr lang="en-GB" b="1">
                <a:solidFill>
                  <a:srgbClr val="174171"/>
                </a:solidFill>
              </a:rPr>
              <a:t>74-</a:t>
            </a:r>
            <a:br>
              <a:rPr lang="en-GB" b="1">
                <a:solidFill>
                  <a:srgbClr val="174171"/>
                </a:solidFill>
              </a:rPr>
            </a:br>
            <a:r>
              <a:rPr lang="en-GB" b="1">
                <a:solidFill>
                  <a:srgbClr val="174171"/>
                </a:solidFill>
              </a:rPr>
              <a:t>119</a:t>
            </a:r>
          </a:p>
        </p:txBody>
      </p:sp>
      <p:sp>
        <p:nvSpPr>
          <p:cNvPr id="30752" name="Rectangle 31"/>
          <p:cNvSpPr>
            <a:spLocks noChangeArrowheads="1"/>
          </p:cNvSpPr>
          <p:nvPr/>
        </p:nvSpPr>
        <p:spPr bwMode="auto">
          <a:xfrm>
            <a:off x="2724150" y="5594350"/>
            <a:ext cx="641350" cy="587375"/>
          </a:xfrm>
          <a:prstGeom prst="rect">
            <a:avLst/>
          </a:prstGeom>
          <a:noFill/>
          <a:ln w="9525">
            <a:noFill/>
            <a:miter lim="800000"/>
            <a:headEnd/>
            <a:tailEnd/>
          </a:ln>
        </p:spPr>
        <p:txBody>
          <a:bodyPr wrap="none" lIns="92075" tIns="46038" rIns="92075" bIns="46038">
            <a:spAutoFit/>
          </a:bodyPr>
          <a:lstStyle/>
          <a:p>
            <a:pPr algn="ctr" eaLnBrk="0" hangingPunct="0">
              <a:lnSpc>
                <a:spcPct val="90000"/>
              </a:lnSpc>
            </a:pPr>
            <a:r>
              <a:rPr lang="en-GB" b="1">
                <a:solidFill>
                  <a:srgbClr val="174171"/>
                </a:solidFill>
              </a:rPr>
              <a:t>140-</a:t>
            </a:r>
            <a:br>
              <a:rPr lang="en-GB" b="1">
                <a:solidFill>
                  <a:srgbClr val="174171"/>
                </a:solidFill>
              </a:rPr>
            </a:br>
            <a:r>
              <a:rPr lang="en-GB" b="1">
                <a:solidFill>
                  <a:srgbClr val="174171"/>
                </a:solidFill>
              </a:rPr>
              <a:t>159</a:t>
            </a:r>
          </a:p>
        </p:txBody>
      </p:sp>
      <p:sp>
        <p:nvSpPr>
          <p:cNvPr id="30753" name="Rectangle 32"/>
          <p:cNvSpPr>
            <a:spLocks noChangeArrowheads="1"/>
          </p:cNvSpPr>
          <p:nvPr/>
        </p:nvSpPr>
        <p:spPr bwMode="auto">
          <a:xfrm>
            <a:off x="3902075" y="5594350"/>
            <a:ext cx="641350" cy="587375"/>
          </a:xfrm>
          <a:prstGeom prst="rect">
            <a:avLst/>
          </a:prstGeom>
          <a:noFill/>
          <a:ln w="9525">
            <a:noFill/>
            <a:miter lim="800000"/>
            <a:headEnd/>
            <a:tailEnd/>
          </a:ln>
        </p:spPr>
        <p:txBody>
          <a:bodyPr wrap="none" lIns="92075" tIns="46038" rIns="92075" bIns="46038">
            <a:spAutoFit/>
          </a:bodyPr>
          <a:lstStyle/>
          <a:p>
            <a:pPr algn="ctr" eaLnBrk="0" hangingPunct="0">
              <a:lnSpc>
                <a:spcPct val="90000"/>
              </a:lnSpc>
            </a:pPr>
            <a:r>
              <a:rPr lang="en-GB" b="1">
                <a:solidFill>
                  <a:srgbClr val="174171"/>
                </a:solidFill>
              </a:rPr>
              <a:t>180-</a:t>
            </a:r>
            <a:br>
              <a:rPr lang="en-GB" b="1">
                <a:solidFill>
                  <a:srgbClr val="174171"/>
                </a:solidFill>
              </a:rPr>
            </a:br>
            <a:r>
              <a:rPr lang="en-GB" b="1">
                <a:solidFill>
                  <a:srgbClr val="174171"/>
                </a:solidFill>
              </a:rPr>
              <a:t>300</a:t>
            </a:r>
          </a:p>
        </p:txBody>
      </p:sp>
      <p:sp>
        <p:nvSpPr>
          <p:cNvPr id="30754" name="Rectangle 33"/>
          <p:cNvSpPr>
            <a:spLocks noChangeArrowheads="1"/>
          </p:cNvSpPr>
          <p:nvPr/>
        </p:nvSpPr>
        <p:spPr bwMode="auto">
          <a:xfrm>
            <a:off x="3122613" y="2060575"/>
            <a:ext cx="1250950" cy="476250"/>
          </a:xfrm>
          <a:prstGeom prst="rect">
            <a:avLst/>
          </a:prstGeom>
          <a:noFill/>
          <a:ln w="9525">
            <a:noFill/>
            <a:miter lim="800000"/>
            <a:headEnd/>
            <a:tailEnd/>
          </a:ln>
        </p:spPr>
        <p:txBody>
          <a:bodyPr wrap="none" lIns="92075" tIns="46038" rIns="92075" bIns="46038">
            <a:spAutoFit/>
          </a:bodyPr>
          <a:lstStyle/>
          <a:p>
            <a:pPr algn="ctr" eaLnBrk="0" hangingPunct="0">
              <a:lnSpc>
                <a:spcPct val="90000"/>
              </a:lnSpc>
            </a:pPr>
            <a:r>
              <a:rPr lang="lv-LV" sz="2800" b="1">
                <a:solidFill>
                  <a:srgbClr val="000066"/>
                </a:solidFill>
              </a:rPr>
              <a:t>Vīrieši</a:t>
            </a:r>
            <a:endParaRPr lang="en-GB" sz="2800" b="1">
              <a:solidFill>
                <a:srgbClr val="000066"/>
              </a:solidFill>
            </a:endParaRPr>
          </a:p>
        </p:txBody>
      </p:sp>
      <p:sp>
        <p:nvSpPr>
          <p:cNvPr id="30755" name="Rectangle 34"/>
          <p:cNvSpPr>
            <a:spLocks noChangeArrowheads="1"/>
          </p:cNvSpPr>
          <p:nvPr/>
        </p:nvSpPr>
        <p:spPr bwMode="auto">
          <a:xfrm>
            <a:off x="1038225" y="2085975"/>
            <a:ext cx="1949450" cy="587375"/>
          </a:xfrm>
          <a:prstGeom prst="rect">
            <a:avLst/>
          </a:prstGeom>
          <a:noFill/>
          <a:ln w="9525">
            <a:noFill/>
            <a:miter lim="800000"/>
            <a:headEnd/>
            <a:tailEnd/>
          </a:ln>
        </p:spPr>
        <p:txBody>
          <a:bodyPr wrap="none" lIns="92075" tIns="46038" rIns="92075" bIns="46038">
            <a:spAutoFit/>
          </a:bodyPr>
          <a:lstStyle/>
          <a:p>
            <a:pPr eaLnBrk="0" hangingPunct="0">
              <a:lnSpc>
                <a:spcPct val="90000"/>
              </a:lnSpc>
            </a:pPr>
            <a:r>
              <a:rPr lang="lv-LV" b="1">
                <a:solidFill>
                  <a:srgbClr val="174171"/>
                </a:solidFill>
              </a:rPr>
              <a:t>Notikumi</a:t>
            </a:r>
            <a:r>
              <a:rPr lang="en-GB" b="1">
                <a:solidFill>
                  <a:srgbClr val="174171"/>
                </a:solidFill>
              </a:rPr>
              <a:t>/</a:t>
            </a:r>
            <a:br>
              <a:rPr lang="en-GB" b="1">
                <a:solidFill>
                  <a:srgbClr val="174171"/>
                </a:solidFill>
              </a:rPr>
            </a:br>
            <a:r>
              <a:rPr lang="en-GB" b="1">
                <a:solidFill>
                  <a:srgbClr val="174171"/>
                </a:solidFill>
              </a:rPr>
              <a:t>1000 pa</a:t>
            </a:r>
            <a:r>
              <a:rPr lang="lv-LV" b="1">
                <a:solidFill>
                  <a:srgbClr val="174171"/>
                </a:solidFill>
              </a:rPr>
              <a:t>cientiem</a:t>
            </a:r>
            <a:endParaRPr lang="en-GB" b="1">
              <a:solidFill>
                <a:srgbClr val="174171"/>
              </a:solidFill>
            </a:endParaRPr>
          </a:p>
        </p:txBody>
      </p:sp>
      <p:sp>
        <p:nvSpPr>
          <p:cNvPr id="30756" name="Line 35"/>
          <p:cNvSpPr>
            <a:spLocks noChangeShapeType="1"/>
          </p:cNvSpPr>
          <p:nvPr/>
        </p:nvSpPr>
        <p:spPr bwMode="auto">
          <a:xfrm>
            <a:off x="1462088" y="5527675"/>
            <a:ext cx="100012" cy="0"/>
          </a:xfrm>
          <a:prstGeom prst="line">
            <a:avLst/>
          </a:prstGeom>
          <a:noFill/>
          <a:ln w="28575">
            <a:solidFill>
              <a:schemeClr val="bg1"/>
            </a:solidFill>
            <a:round/>
            <a:headEnd type="none" w="sm" len="sm"/>
            <a:tailEnd type="none" w="sm" len="sm"/>
          </a:ln>
        </p:spPr>
        <p:txBody>
          <a:bodyPr wrap="none" anchor="ctr"/>
          <a:lstStyle/>
          <a:p>
            <a:endParaRPr lang="lv-LV"/>
          </a:p>
        </p:txBody>
      </p:sp>
      <p:sp>
        <p:nvSpPr>
          <p:cNvPr id="30757" name="Rectangle 36"/>
          <p:cNvSpPr>
            <a:spLocks noChangeArrowheads="1"/>
          </p:cNvSpPr>
          <p:nvPr/>
        </p:nvSpPr>
        <p:spPr bwMode="auto">
          <a:xfrm>
            <a:off x="2733675" y="6097588"/>
            <a:ext cx="654050" cy="366712"/>
          </a:xfrm>
          <a:prstGeom prst="rect">
            <a:avLst/>
          </a:prstGeom>
          <a:noFill/>
          <a:ln w="9525">
            <a:noFill/>
            <a:miter lim="800000"/>
            <a:headEnd/>
            <a:tailEnd/>
          </a:ln>
        </p:spPr>
        <p:txBody>
          <a:bodyPr wrap="none" lIns="92075" tIns="46038" rIns="92075" bIns="46038">
            <a:spAutoFit/>
          </a:bodyPr>
          <a:lstStyle/>
          <a:p>
            <a:pPr algn="ctr" eaLnBrk="0" hangingPunct="0"/>
            <a:r>
              <a:rPr lang="en-GB" b="1">
                <a:solidFill>
                  <a:srgbClr val="FFFF99"/>
                </a:solidFill>
              </a:rPr>
              <a:t>SBP</a:t>
            </a:r>
          </a:p>
        </p:txBody>
      </p:sp>
      <p:grpSp>
        <p:nvGrpSpPr>
          <p:cNvPr id="30758" name="Group 37"/>
          <p:cNvGrpSpPr>
            <a:grpSpLocks/>
          </p:cNvGrpSpPr>
          <p:nvPr/>
        </p:nvGrpSpPr>
        <p:grpSpPr bwMode="auto">
          <a:xfrm>
            <a:off x="5573713" y="2809875"/>
            <a:ext cx="2914650" cy="2714625"/>
            <a:chOff x="4062" y="1431"/>
            <a:chExt cx="2065" cy="1710"/>
          </a:xfrm>
        </p:grpSpPr>
        <p:sp>
          <p:nvSpPr>
            <p:cNvPr id="30820" name="Line 38"/>
            <p:cNvSpPr>
              <a:spLocks noChangeShapeType="1"/>
            </p:cNvSpPr>
            <p:nvPr/>
          </p:nvSpPr>
          <p:spPr bwMode="auto">
            <a:xfrm>
              <a:off x="4062" y="3141"/>
              <a:ext cx="2065" cy="0"/>
            </a:xfrm>
            <a:prstGeom prst="line">
              <a:avLst/>
            </a:prstGeom>
            <a:noFill/>
            <a:ln w="12700">
              <a:solidFill>
                <a:srgbClr val="EF4135"/>
              </a:solidFill>
              <a:round/>
              <a:headEnd type="none" w="sm" len="sm"/>
              <a:tailEnd type="none" w="sm" len="sm"/>
            </a:ln>
          </p:spPr>
          <p:txBody>
            <a:bodyPr wrap="none" anchor="ctr"/>
            <a:lstStyle/>
            <a:p>
              <a:endParaRPr lang="lv-LV"/>
            </a:p>
          </p:txBody>
        </p:sp>
        <p:sp>
          <p:nvSpPr>
            <p:cNvPr id="30821" name="Line 39"/>
            <p:cNvSpPr>
              <a:spLocks noChangeShapeType="1"/>
            </p:cNvSpPr>
            <p:nvPr/>
          </p:nvSpPr>
          <p:spPr bwMode="auto">
            <a:xfrm>
              <a:off x="4062" y="2761"/>
              <a:ext cx="2065" cy="0"/>
            </a:xfrm>
            <a:prstGeom prst="line">
              <a:avLst/>
            </a:prstGeom>
            <a:noFill/>
            <a:ln w="12700">
              <a:solidFill>
                <a:srgbClr val="EF4135"/>
              </a:solidFill>
              <a:round/>
              <a:headEnd type="none" w="sm" len="sm"/>
              <a:tailEnd type="none" w="sm" len="sm"/>
            </a:ln>
          </p:spPr>
          <p:txBody>
            <a:bodyPr wrap="none" anchor="ctr"/>
            <a:lstStyle/>
            <a:p>
              <a:endParaRPr lang="lv-LV"/>
            </a:p>
          </p:txBody>
        </p:sp>
        <p:sp>
          <p:nvSpPr>
            <p:cNvPr id="30822" name="Line 40"/>
            <p:cNvSpPr>
              <a:spLocks noChangeShapeType="1"/>
            </p:cNvSpPr>
            <p:nvPr/>
          </p:nvSpPr>
          <p:spPr bwMode="auto">
            <a:xfrm>
              <a:off x="4062" y="2381"/>
              <a:ext cx="2065" cy="0"/>
            </a:xfrm>
            <a:prstGeom prst="line">
              <a:avLst/>
            </a:prstGeom>
            <a:noFill/>
            <a:ln w="12700">
              <a:solidFill>
                <a:srgbClr val="EF4135"/>
              </a:solidFill>
              <a:round/>
              <a:headEnd type="none" w="sm" len="sm"/>
              <a:tailEnd type="none" w="sm" len="sm"/>
            </a:ln>
          </p:spPr>
          <p:txBody>
            <a:bodyPr wrap="none" anchor="ctr"/>
            <a:lstStyle/>
            <a:p>
              <a:endParaRPr lang="lv-LV"/>
            </a:p>
          </p:txBody>
        </p:sp>
        <p:sp>
          <p:nvSpPr>
            <p:cNvPr id="30823" name="Line 41"/>
            <p:cNvSpPr>
              <a:spLocks noChangeShapeType="1"/>
            </p:cNvSpPr>
            <p:nvPr/>
          </p:nvSpPr>
          <p:spPr bwMode="auto">
            <a:xfrm>
              <a:off x="4062" y="2001"/>
              <a:ext cx="2065" cy="0"/>
            </a:xfrm>
            <a:prstGeom prst="line">
              <a:avLst/>
            </a:prstGeom>
            <a:noFill/>
            <a:ln w="12700">
              <a:solidFill>
                <a:srgbClr val="EF4135"/>
              </a:solidFill>
              <a:round/>
              <a:headEnd type="none" w="sm" len="sm"/>
              <a:tailEnd type="none" w="sm" len="sm"/>
            </a:ln>
          </p:spPr>
          <p:txBody>
            <a:bodyPr wrap="none" anchor="ctr"/>
            <a:lstStyle/>
            <a:p>
              <a:endParaRPr lang="lv-LV"/>
            </a:p>
          </p:txBody>
        </p:sp>
        <p:sp>
          <p:nvSpPr>
            <p:cNvPr id="30824" name="Line 42"/>
            <p:cNvSpPr>
              <a:spLocks noChangeShapeType="1"/>
            </p:cNvSpPr>
            <p:nvPr/>
          </p:nvSpPr>
          <p:spPr bwMode="auto">
            <a:xfrm>
              <a:off x="4062" y="2951"/>
              <a:ext cx="2065" cy="0"/>
            </a:xfrm>
            <a:prstGeom prst="line">
              <a:avLst/>
            </a:prstGeom>
            <a:noFill/>
            <a:ln w="12700">
              <a:solidFill>
                <a:srgbClr val="EF4135"/>
              </a:solidFill>
              <a:round/>
              <a:headEnd type="none" w="sm" len="sm"/>
              <a:tailEnd type="none" w="sm" len="sm"/>
            </a:ln>
          </p:spPr>
          <p:txBody>
            <a:bodyPr wrap="none" anchor="ctr"/>
            <a:lstStyle/>
            <a:p>
              <a:endParaRPr lang="lv-LV"/>
            </a:p>
          </p:txBody>
        </p:sp>
        <p:sp>
          <p:nvSpPr>
            <p:cNvPr id="30825" name="Line 43"/>
            <p:cNvSpPr>
              <a:spLocks noChangeShapeType="1"/>
            </p:cNvSpPr>
            <p:nvPr/>
          </p:nvSpPr>
          <p:spPr bwMode="auto">
            <a:xfrm>
              <a:off x="4062" y="2571"/>
              <a:ext cx="2065" cy="0"/>
            </a:xfrm>
            <a:prstGeom prst="line">
              <a:avLst/>
            </a:prstGeom>
            <a:noFill/>
            <a:ln w="12700">
              <a:solidFill>
                <a:srgbClr val="EF4135"/>
              </a:solidFill>
              <a:round/>
              <a:headEnd type="none" w="sm" len="sm"/>
              <a:tailEnd type="none" w="sm" len="sm"/>
            </a:ln>
          </p:spPr>
          <p:txBody>
            <a:bodyPr wrap="none" anchor="ctr"/>
            <a:lstStyle/>
            <a:p>
              <a:endParaRPr lang="lv-LV"/>
            </a:p>
          </p:txBody>
        </p:sp>
        <p:sp>
          <p:nvSpPr>
            <p:cNvPr id="30826" name="Line 44"/>
            <p:cNvSpPr>
              <a:spLocks noChangeShapeType="1"/>
            </p:cNvSpPr>
            <p:nvPr/>
          </p:nvSpPr>
          <p:spPr bwMode="auto">
            <a:xfrm>
              <a:off x="4062" y="2191"/>
              <a:ext cx="2065" cy="0"/>
            </a:xfrm>
            <a:prstGeom prst="line">
              <a:avLst/>
            </a:prstGeom>
            <a:noFill/>
            <a:ln w="12700">
              <a:solidFill>
                <a:srgbClr val="EF4135"/>
              </a:solidFill>
              <a:round/>
              <a:headEnd type="none" w="sm" len="sm"/>
              <a:tailEnd type="none" w="sm" len="sm"/>
            </a:ln>
          </p:spPr>
          <p:txBody>
            <a:bodyPr wrap="none" anchor="ctr"/>
            <a:lstStyle/>
            <a:p>
              <a:endParaRPr lang="lv-LV"/>
            </a:p>
          </p:txBody>
        </p:sp>
        <p:sp>
          <p:nvSpPr>
            <p:cNvPr id="30827" name="Line 45"/>
            <p:cNvSpPr>
              <a:spLocks noChangeShapeType="1"/>
            </p:cNvSpPr>
            <p:nvPr/>
          </p:nvSpPr>
          <p:spPr bwMode="auto">
            <a:xfrm>
              <a:off x="4062" y="1811"/>
              <a:ext cx="2065" cy="0"/>
            </a:xfrm>
            <a:prstGeom prst="line">
              <a:avLst/>
            </a:prstGeom>
            <a:noFill/>
            <a:ln w="12700">
              <a:solidFill>
                <a:srgbClr val="EF4135"/>
              </a:solidFill>
              <a:round/>
              <a:headEnd type="none" w="sm" len="sm"/>
              <a:tailEnd type="none" w="sm" len="sm"/>
            </a:ln>
          </p:spPr>
          <p:txBody>
            <a:bodyPr wrap="none" anchor="ctr"/>
            <a:lstStyle/>
            <a:p>
              <a:endParaRPr lang="lv-LV"/>
            </a:p>
          </p:txBody>
        </p:sp>
        <p:sp>
          <p:nvSpPr>
            <p:cNvPr id="30828" name="Line 46"/>
            <p:cNvSpPr>
              <a:spLocks noChangeShapeType="1"/>
            </p:cNvSpPr>
            <p:nvPr/>
          </p:nvSpPr>
          <p:spPr bwMode="auto">
            <a:xfrm>
              <a:off x="4062" y="1621"/>
              <a:ext cx="2065" cy="0"/>
            </a:xfrm>
            <a:prstGeom prst="line">
              <a:avLst/>
            </a:prstGeom>
            <a:noFill/>
            <a:ln w="12700">
              <a:solidFill>
                <a:srgbClr val="EF4135"/>
              </a:solidFill>
              <a:round/>
              <a:headEnd type="none" w="sm" len="sm"/>
              <a:tailEnd type="none" w="sm" len="sm"/>
            </a:ln>
          </p:spPr>
          <p:txBody>
            <a:bodyPr wrap="none" anchor="ctr"/>
            <a:lstStyle/>
            <a:p>
              <a:endParaRPr lang="lv-LV"/>
            </a:p>
          </p:txBody>
        </p:sp>
        <p:sp>
          <p:nvSpPr>
            <p:cNvPr id="30829" name="Line 47"/>
            <p:cNvSpPr>
              <a:spLocks noChangeShapeType="1"/>
            </p:cNvSpPr>
            <p:nvPr/>
          </p:nvSpPr>
          <p:spPr bwMode="auto">
            <a:xfrm>
              <a:off x="4062" y="1431"/>
              <a:ext cx="2065" cy="0"/>
            </a:xfrm>
            <a:prstGeom prst="line">
              <a:avLst/>
            </a:prstGeom>
            <a:noFill/>
            <a:ln w="12700">
              <a:solidFill>
                <a:srgbClr val="EF4135"/>
              </a:solidFill>
              <a:round/>
              <a:headEnd type="none" w="sm" len="sm"/>
              <a:tailEnd type="none" w="sm" len="sm"/>
            </a:ln>
          </p:spPr>
          <p:txBody>
            <a:bodyPr wrap="none" anchor="ctr"/>
            <a:lstStyle/>
            <a:p>
              <a:endParaRPr lang="lv-LV"/>
            </a:p>
          </p:txBody>
        </p:sp>
      </p:grpSp>
      <p:sp>
        <p:nvSpPr>
          <p:cNvPr id="30759" name="Rectangle 48"/>
          <p:cNvSpPr>
            <a:spLocks noChangeArrowheads="1"/>
          </p:cNvSpPr>
          <p:nvPr/>
        </p:nvSpPr>
        <p:spPr bwMode="auto">
          <a:xfrm>
            <a:off x="6804025" y="2060575"/>
            <a:ext cx="1728788" cy="476250"/>
          </a:xfrm>
          <a:prstGeom prst="rect">
            <a:avLst/>
          </a:prstGeom>
          <a:noFill/>
          <a:ln w="9525">
            <a:noFill/>
            <a:miter lim="800000"/>
            <a:headEnd/>
            <a:tailEnd/>
          </a:ln>
        </p:spPr>
        <p:txBody>
          <a:bodyPr wrap="none" lIns="92075" tIns="46038" rIns="92075" bIns="46038">
            <a:spAutoFit/>
          </a:bodyPr>
          <a:lstStyle/>
          <a:p>
            <a:pPr algn="ctr" eaLnBrk="0" hangingPunct="0">
              <a:lnSpc>
                <a:spcPct val="90000"/>
              </a:lnSpc>
            </a:pPr>
            <a:r>
              <a:rPr lang="lv-LV" sz="2800" b="1">
                <a:solidFill>
                  <a:srgbClr val="000066"/>
                </a:solidFill>
              </a:rPr>
              <a:t>Sievietes</a:t>
            </a:r>
            <a:endParaRPr lang="en-GB" sz="2800" b="1">
              <a:solidFill>
                <a:srgbClr val="000066"/>
              </a:solidFill>
            </a:endParaRPr>
          </a:p>
        </p:txBody>
      </p:sp>
      <p:sp>
        <p:nvSpPr>
          <p:cNvPr id="30760" name="Line 49"/>
          <p:cNvSpPr>
            <a:spLocks noChangeShapeType="1"/>
          </p:cNvSpPr>
          <p:nvPr/>
        </p:nvSpPr>
        <p:spPr bwMode="auto">
          <a:xfrm flipV="1">
            <a:off x="5557838" y="2716213"/>
            <a:ext cx="0" cy="2816225"/>
          </a:xfrm>
          <a:prstGeom prst="line">
            <a:avLst/>
          </a:prstGeom>
          <a:noFill/>
          <a:ln w="28575">
            <a:solidFill>
              <a:srgbClr val="EF4135"/>
            </a:solidFill>
            <a:round/>
            <a:headEnd type="none" w="sm" len="sm"/>
            <a:tailEnd type="none" w="sm" len="sm"/>
          </a:ln>
        </p:spPr>
        <p:txBody>
          <a:bodyPr wrap="none" anchor="ctr"/>
          <a:lstStyle/>
          <a:p>
            <a:endParaRPr lang="lv-LV"/>
          </a:p>
        </p:txBody>
      </p:sp>
      <p:sp>
        <p:nvSpPr>
          <p:cNvPr id="30761" name="Line 50"/>
          <p:cNvSpPr>
            <a:spLocks noChangeShapeType="1"/>
          </p:cNvSpPr>
          <p:nvPr/>
        </p:nvSpPr>
        <p:spPr bwMode="auto">
          <a:xfrm>
            <a:off x="5446713" y="5526088"/>
            <a:ext cx="100012" cy="0"/>
          </a:xfrm>
          <a:prstGeom prst="line">
            <a:avLst/>
          </a:prstGeom>
          <a:noFill/>
          <a:ln w="28575">
            <a:solidFill>
              <a:schemeClr val="bg1"/>
            </a:solidFill>
            <a:round/>
            <a:headEnd type="none" w="sm" len="sm"/>
            <a:tailEnd type="none" w="sm" len="sm"/>
          </a:ln>
        </p:spPr>
        <p:txBody>
          <a:bodyPr wrap="none" anchor="ctr"/>
          <a:lstStyle/>
          <a:p>
            <a:endParaRPr lang="lv-LV"/>
          </a:p>
        </p:txBody>
      </p:sp>
      <p:sp>
        <p:nvSpPr>
          <p:cNvPr id="30762" name="Line 51"/>
          <p:cNvSpPr>
            <a:spLocks noChangeShapeType="1"/>
          </p:cNvSpPr>
          <p:nvPr/>
        </p:nvSpPr>
        <p:spPr bwMode="auto">
          <a:xfrm>
            <a:off x="5446713" y="4921250"/>
            <a:ext cx="100012" cy="0"/>
          </a:xfrm>
          <a:prstGeom prst="line">
            <a:avLst/>
          </a:prstGeom>
          <a:noFill/>
          <a:ln w="28575">
            <a:solidFill>
              <a:schemeClr val="bg1"/>
            </a:solidFill>
            <a:round/>
            <a:headEnd type="none" w="sm" len="sm"/>
            <a:tailEnd type="none" w="sm" len="sm"/>
          </a:ln>
        </p:spPr>
        <p:txBody>
          <a:bodyPr wrap="none" anchor="ctr"/>
          <a:lstStyle/>
          <a:p>
            <a:endParaRPr lang="lv-LV"/>
          </a:p>
        </p:txBody>
      </p:sp>
      <p:sp>
        <p:nvSpPr>
          <p:cNvPr id="30763" name="Line 52"/>
          <p:cNvSpPr>
            <a:spLocks noChangeShapeType="1"/>
          </p:cNvSpPr>
          <p:nvPr/>
        </p:nvSpPr>
        <p:spPr bwMode="auto">
          <a:xfrm>
            <a:off x="5446713" y="4318000"/>
            <a:ext cx="100012" cy="0"/>
          </a:xfrm>
          <a:prstGeom prst="line">
            <a:avLst/>
          </a:prstGeom>
          <a:noFill/>
          <a:ln w="28575">
            <a:solidFill>
              <a:schemeClr val="bg1"/>
            </a:solidFill>
            <a:round/>
            <a:headEnd type="none" w="sm" len="sm"/>
            <a:tailEnd type="none" w="sm" len="sm"/>
          </a:ln>
        </p:spPr>
        <p:txBody>
          <a:bodyPr wrap="none" anchor="ctr"/>
          <a:lstStyle/>
          <a:p>
            <a:endParaRPr lang="lv-LV"/>
          </a:p>
        </p:txBody>
      </p:sp>
      <p:sp>
        <p:nvSpPr>
          <p:cNvPr id="30764" name="Line 53"/>
          <p:cNvSpPr>
            <a:spLocks noChangeShapeType="1"/>
          </p:cNvSpPr>
          <p:nvPr/>
        </p:nvSpPr>
        <p:spPr bwMode="auto">
          <a:xfrm>
            <a:off x="5446713" y="3714750"/>
            <a:ext cx="100012" cy="0"/>
          </a:xfrm>
          <a:prstGeom prst="line">
            <a:avLst/>
          </a:prstGeom>
          <a:noFill/>
          <a:ln w="28575">
            <a:solidFill>
              <a:schemeClr val="bg1"/>
            </a:solidFill>
            <a:round/>
            <a:headEnd type="none" w="sm" len="sm"/>
            <a:tailEnd type="none" w="sm" len="sm"/>
          </a:ln>
        </p:spPr>
        <p:txBody>
          <a:bodyPr wrap="none" anchor="ctr"/>
          <a:lstStyle/>
          <a:p>
            <a:endParaRPr lang="lv-LV"/>
          </a:p>
        </p:txBody>
      </p:sp>
      <p:sp>
        <p:nvSpPr>
          <p:cNvPr id="30765" name="Line 54"/>
          <p:cNvSpPr>
            <a:spLocks noChangeShapeType="1"/>
          </p:cNvSpPr>
          <p:nvPr/>
        </p:nvSpPr>
        <p:spPr bwMode="auto">
          <a:xfrm>
            <a:off x="5446713" y="5222875"/>
            <a:ext cx="100012" cy="0"/>
          </a:xfrm>
          <a:prstGeom prst="line">
            <a:avLst/>
          </a:prstGeom>
          <a:noFill/>
          <a:ln w="28575">
            <a:solidFill>
              <a:schemeClr val="bg1"/>
            </a:solidFill>
            <a:round/>
            <a:headEnd type="none" w="sm" len="sm"/>
            <a:tailEnd type="none" w="sm" len="sm"/>
          </a:ln>
        </p:spPr>
        <p:txBody>
          <a:bodyPr wrap="none" anchor="ctr"/>
          <a:lstStyle/>
          <a:p>
            <a:endParaRPr lang="lv-LV"/>
          </a:p>
        </p:txBody>
      </p:sp>
      <p:sp>
        <p:nvSpPr>
          <p:cNvPr id="30766" name="Line 55"/>
          <p:cNvSpPr>
            <a:spLocks noChangeShapeType="1"/>
          </p:cNvSpPr>
          <p:nvPr/>
        </p:nvSpPr>
        <p:spPr bwMode="auto">
          <a:xfrm>
            <a:off x="5446713" y="4619625"/>
            <a:ext cx="100012" cy="0"/>
          </a:xfrm>
          <a:prstGeom prst="line">
            <a:avLst/>
          </a:prstGeom>
          <a:noFill/>
          <a:ln w="28575">
            <a:solidFill>
              <a:schemeClr val="bg1"/>
            </a:solidFill>
            <a:round/>
            <a:headEnd type="none" w="sm" len="sm"/>
            <a:tailEnd type="none" w="sm" len="sm"/>
          </a:ln>
        </p:spPr>
        <p:txBody>
          <a:bodyPr wrap="none" anchor="ctr"/>
          <a:lstStyle/>
          <a:p>
            <a:endParaRPr lang="lv-LV"/>
          </a:p>
        </p:txBody>
      </p:sp>
      <p:sp>
        <p:nvSpPr>
          <p:cNvPr id="30767" name="Line 56"/>
          <p:cNvSpPr>
            <a:spLocks noChangeShapeType="1"/>
          </p:cNvSpPr>
          <p:nvPr/>
        </p:nvSpPr>
        <p:spPr bwMode="auto">
          <a:xfrm>
            <a:off x="5446713" y="4016375"/>
            <a:ext cx="100012" cy="0"/>
          </a:xfrm>
          <a:prstGeom prst="line">
            <a:avLst/>
          </a:prstGeom>
          <a:noFill/>
          <a:ln w="28575">
            <a:solidFill>
              <a:schemeClr val="bg1"/>
            </a:solidFill>
            <a:round/>
            <a:headEnd type="none" w="sm" len="sm"/>
            <a:tailEnd type="none" w="sm" len="sm"/>
          </a:ln>
        </p:spPr>
        <p:txBody>
          <a:bodyPr wrap="none" anchor="ctr"/>
          <a:lstStyle/>
          <a:p>
            <a:endParaRPr lang="lv-LV"/>
          </a:p>
        </p:txBody>
      </p:sp>
      <p:sp>
        <p:nvSpPr>
          <p:cNvPr id="30768" name="Line 57"/>
          <p:cNvSpPr>
            <a:spLocks noChangeShapeType="1"/>
          </p:cNvSpPr>
          <p:nvPr/>
        </p:nvSpPr>
        <p:spPr bwMode="auto">
          <a:xfrm>
            <a:off x="5446713" y="3413125"/>
            <a:ext cx="100012" cy="0"/>
          </a:xfrm>
          <a:prstGeom prst="line">
            <a:avLst/>
          </a:prstGeom>
          <a:noFill/>
          <a:ln w="28575">
            <a:solidFill>
              <a:schemeClr val="bg1"/>
            </a:solidFill>
            <a:round/>
            <a:headEnd type="none" w="sm" len="sm"/>
            <a:tailEnd type="none" w="sm" len="sm"/>
          </a:ln>
        </p:spPr>
        <p:txBody>
          <a:bodyPr wrap="none" anchor="ctr"/>
          <a:lstStyle/>
          <a:p>
            <a:endParaRPr lang="lv-LV"/>
          </a:p>
        </p:txBody>
      </p:sp>
      <p:sp>
        <p:nvSpPr>
          <p:cNvPr id="30769" name="Line 58"/>
          <p:cNvSpPr>
            <a:spLocks noChangeShapeType="1"/>
          </p:cNvSpPr>
          <p:nvPr/>
        </p:nvSpPr>
        <p:spPr bwMode="auto">
          <a:xfrm>
            <a:off x="5446713" y="3111500"/>
            <a:ext cx="100012" cy="0"/>
          </a:xfrm>
          <a:prstGeom prst="line">
            <a:avLst/>
          </a:prstGeom>
          <a:noFill/>
          <a:ln w="28575">
            <a:solidFill>
              <a:schemeClr val="bg1"/>
            </a:solidFill>
            <a:round/>
            <a:headEnd type="none" w="sm" len="sm"/>
            <a:tailEnd type="none" w="sm" len="sm"/>
          </a:ln>
        </p:spPr>
        <p:txBody>
          <a:bodyPr wrap="none" anchor="ctr"/>
          <a:lstStyle/>
          <a:p>
            <a:endParaRPr lang="lv-LV"/>
          </a:p>
        </p:txBody>
      </p:sp>
      <p:sp>
        <p:nvSpPr>
          <p:cNvPr id="30770" name="Line 59"/>
          <p:cNvSpPr>
            <a:spLocks noChangeShapeType="1"/>
          </p:cNvSpPr>
          <p:nvPr/>
        </p:nvSpPr>
        <p:spPr bwMode="auto">
          <a:xfrm>
            <a:off x="5446713" y="2809875"/>
            <a:ext cx="100012" cy="0"/>
          </a:xfrm>
          <a:prstGeom prst="line">
            <a:avLst/>
          </a:prstGeom>
          <a:noFill/>
          <a:ln w="28575">
            <a:solidFill>
              <a:schemeClr val="bg1"/>
            </a:solidFill>
            <a:round/>
            <a:headEnd type="none" w="sm" len="sm"/>
            <a:tailEnd type="none" w="sm" len="sm"/>
          </a:ln>
        </p:spPr>
        <p:txBody>
          <a:bodyPr wrap="none" anchor="ctr"/>
          <a:lstStyle/>
          <a:p>
            <a:endParaRPr lang="lv-LV"/>
          </a:p>
        </p:txBody>
      </p:sp>
      <p:sp>
        <p:nvSpPr>
          <p:cNvPr id="30771" name="Rectangle 60"/>
          <p:cNvSpPr>
            <a:spLocks noChangeArrowheads="1"/>
          </p:cNvSpPr>
          <p:nvPr/>
        </p:nvSpPr>
        <p:spPr bwMode="auto">
          <a:xfrm>
            <a:off x="5146675" y="5368925"/>
            <a:ext cx="311150" cy="366713"/>
          </a:xfrm>
          <a:prstGeom prst="rect">
            <a:avLst/>
          </a:prstGeom>
          <a:noFill/>
          <a:ln w="9525">
            <a:noFill/>
            <a:miter lim="800000"/>
            <a:headEnd/>
            <a:tailEnd/>
          </a:ln>
        </p:spPr>
        <p:txBody>
          <a:bodyPr wrap="none" lIns="92075" tIns="46038" rIns="92075" bIns="46038">
            <a:spAutoFit/>
          </a:bodyPr>
          <a:lstStyle/>
          <a:p>
            <a:pPr algn="r" eaLnBrk="0" hangingPunct="0"/>
            <a:r>
              <a:rPr lang="en-GB" b="1">
                <a:solidFill>
                  <a:srgbClr val="174171"/>
                </a:solidFill>
              </a:rPr>
              <a:t>0</a:t>
            </a:r>
          </a:p>
        </p:txBody>
      </p:sp>
      <p:sp>
        <p:nvSpPr>
          <p:cNvPr id="30772" name="Rectangle 61"/>
          <p:cNvSpPr>
            <a:spLocks noChangeArrowheads="1"/>
          </p:cNvSpPr>
          <p:nvPr/>
        </p:nvSpPr>
        <p:spPr bwMode="auto">
          <a:xfrm>
            <a:off x="5019675" y="5043488"/>
            <a:ext cx="438150" cy="366712"/>
          </a:xfrm>
          <a:prstGeom prst="rect">
            <a:avLst/>
          </a:prstGeom>
          <a:noFill/>
          <a:ln w="9525">
            <a:noFill/>
            <a:miter lim="800000"/>
            <a:headEnd/>
            <a:tailEnd/>
          </a:ln>
        </p:spPr>
        <p:txBody>
          <a:bodyPr wrap="none" lIns="92075" tIns="46038" rIns="92075" bIns="46038">
            <a:spAutoFit/>
          </a:bodyPr>
          <a:lstStyle/>
          <a:p>
            <a:pPr algn="r" eaLnBrk="0" hangingPunct="0"/>
            <a:r>
              <a:rPr lang="en-GB" b="1">
                <a:solidFill>
                  <a:srgbClr val="174171"/>
                </a:solidFill>
              </a:rPr>
              <a:t>10</a:t>
            </a:r>
          </a:p>
        </p:txBody>
      </p:sp>
      <p:sp>
        <p:nvSpPr>
          <p:cNvPr id="30773" name="Rectangle 62"/>
          <p:cNvSpPr>
            <a:spLocks noChangeArrowheads="1"/>
          </p:cNvSpPr>
          <p:nvPr/>
        </p:nvSpPr>
        <p:spPr bwMode="auto">
          <a:xfrm>
            <a:off x="5019675" y="4730750"/>
            <a:ext cx="438150" cy="366713"/>
          </a:xfrm>
          <a:prstGeom prst="rect">
            <a:avLst/>
          </a:prstGeom>
          <a:noFill/>
          <a:ln w="9525">
            <a:noFill/>
            <a:miter lim="800000"/>
            <a:headEnd/>
            <a:tailEnd/>
          </a:ln>
        </p:spPr>
        <p:txBody>
          <a:bodyPr wrap="none" lIns="92075" tIns="46038" rIns="92075" bIns="46038">
            <a:spAutoFit/>
          </a:bodyPr>
          <a:lstStyle/>
          <a:p>
            <a:pPr algn="r" eaLnBrk="0" hangingPunct="0"/>
            <a:r>
              <a:rPr lang="en-GB" b="1">
                <a:solidFill>
                  <a:srgbClr val="174171"/>
                </a:solidFill>
              </a:rPr>
              <a:t>20</a:t>
            </a:r>
          </a:p>
        </p:txBody>
      </p:sp>
      <p:sp>
        <p:nvSpPr>
          <p:cNvPr id="30774" name="Rectangle 63"/>
          <p:cNvSpPr>
            <a:spLocks noChangeArrowheads="1"/>
          </p:cNvSpPr>
          <p:nvPr/>
        </p:nvSpPr>
        <p:spPr bwMode="auto">
          <a:xfrm>
            <a:off x="5019675" y="4438650"/>
            <a:ext cx="438150" cy="366713"/>
          </a:xfrm>
          <a:prstGeom prst="rect">
            <a:avLst/>
          </a:prstGeom>
          <a:noFill/>
          <a:ln w="9525">
            <a:noFill/>
            <a:miter lim="800000"/>
            <a:headEnd/>
            <a:tailEnd/>
          </a:ln>
        </p:spPr>
        <p:txBody>
          <a:bodyPr wrap="none" lIns="92075" tIns="46038" rIns="92075" bIns="46038">
            <a:spAutoFit/>
          </a:bodyPr>
          <a:lstStyle/>
          <a:p>
            <a:pPr algn="r" eaLnBrk="0" hangingPunct="0"/>
            <a:r>
              <a:rPr lang="en-GB" b="1">
                <a:solidFill>
                  <a:srgbClr val="174171"/>
                </a:solidFill>
              </a:rPr>
              <a:t>30</a:t>
            </a:r>
          </a:p>
        </p:txBody>
      </p:sp>
      <p:sp>
        <p:nvSpPr>
          <p:cNvPr id="30775" name="Rectangle 64"/>
          <p:cNvSpPr>
            <a:spLocks noChangeArrowheads="1"/>
          </p:cNvSpPr>
          <p:nvPr/>
        </p:nvSpPr>
        <p:spPr bwMode="auto">
          <a:xfrm>
            <a:off x="5019675" y="4133850"/>
            <a:ext cx="438150" cy="366713"/>
          </a:xfrm>
          <a:prstGeom prst="rect">
            <a:avLst/>
          </a:prstGeom>
          <a:noFill/>
          <a:ln w="9525">
            <a:noFill/>
            <a:miter lim="800000"/>
            <a:headEnd/>
            <a:tailEnd/>
          </a:ln>
        </p:spPr>
        <p:txBody>
          <a:bodyPr wrap="none" lIns="92075" tIns="46038" rIns="92075" bIns="46038">
            <a:spAutoFit/>
          </a:bodyPr>
          <a:lstStyle/>
          <a:p>
            <a:pPr algn="r" eaLnBrk="0" hangingPunct="0"/>
            <a:r>
              <a:rPr lang="en-GB" b="1">
                <a:solidFill>
                  <a:srgbClr val="174171"/>
                </a:solidFill>
              </a:rPr>
              <a:t>40</a:t>
            </a:r>
          </a:p>
        </p:txBody>
      </p:sp>
      <p:sp>
        <p:nvSpPr>
          <p:cNvPr id="30776" name="Rectangle 65"/>
          <p:cNvSpPr>
            <a:spLocks noChangeArrowheads="1"/>
          </p:cNvSpPr>
          <p:nvPr/>
        </p:nvSpPr>
        <p:spPr bwMode="auto">
          <a:xfrm>
            <a:off x="5019675" y="3822700"/>
            <a:ext cx="438150" cy="366713"/>
          </a:xfrm>
          <a:prstGeom prst="rect">
            <a:avLst/>
          </a:prstGeom>
          <a:noFill/>
          <a:ln w="9525">
            <a:noFill/>
            <a:miter lim="800000"/>
            <a:headEnd/>
            <a:tailEnd/>
          </a:ln>
        </p:spPr>
        <p:txBody>
          <a:bodyPr wrap="none" lIns="92075" tIns="46038" rIns="92075" bIns="46038">
            <a:spAutoFit/>
          </a:bodyPr>
          <a:lstStyle/>
          <a:p>
            <a:pPr algn="r" eaLnBrk="0" hangingPunct="0"/>
            <a:r>
              <a:rPr lang="en-GB" b="1">
                <a:solidFill>
                  <a:srgbClr val="174171"/>
                </a:solidFill>
              </a:rPr>
              <a:t>50</a:t>
            </a:r>
          </a:p>
        </p:txBody>
      </p:sp>
      <p:sp>
        <p:nvSpPr>
          <p:cNvPr id="30777" name="Rectangle 66"/>
          <p:cNvSpPr>
            <a:spLocks noChangeArrowheads="1"/>
          </p:cNvSpPr>
          <p:nvPr/>
        </p:nvSpPr>
        <p:spPr bwMode="auto">
          <a:xfrm>
            <a:off x="5019675" y="3527425"/>
            <a:ext cx="438150" cy="366713"/>
          </a:xfrm>
          <a:prstGeom prst="rect">
            <a:avLst/>
          </a:prstGeom>
          <a:noFill/>
          <a:ln w="9525">
            <a:noFill/>
            <a:miter lim="800000"/>
            <a:headEnd/>
            <a:tailEnd/>
          </a:ln>
        </p:spPr>
        <p:txBody>
          <a:bodyPr wrap="none" lIns="92075" tIns="46038" rIns="92075" bIns="46038">
            <a:spAutoFit/>
          </a:bodyPr>
          <a:lstStyle/>
          <a:p>
            <a:pPr algn="r" eaLnBrk="0" hangingPunct="0"/>
            <a:r>
              <a:rPr lang="en-GB" b="1">
                <a:solidFill>
                  <a:srgbClr val="174171"/>
                </a:solidFill>
              </a:rPr>
              <a:t>60</a:t>
            </a:r>
          </a:p>
        </p:txBody>
      </p:sp>
      <p:sp>
        <p:nvSpPr>
          <p:cNvPr id="30778" name="Rectangle 67"/>
          <p:cNvSpPr>
            <a:spLocks noChangeArrowheads="1"/>
          </p:cNvSpPr>
          <p:nvPr/>
        </p:nvSpPr>
        <p:spPr bwMode="auto">
          <a:xfrm>
            <a:off x="5019675" y="3224213"/>
            <a:ext cx="438150" cy="366712"/>
          </a:xfrm>
          <a:prstGeom prst="rect">
            <a:avLst/>
          </a:prstGeom>
          <a:noFill/>
          <a:ln w="9525">
            <a:noFill/>
            <a:miter lim="800000"/>
            <a:headEnd/>
            <a:tailEnd/>
          </a:ln>
        </p:spPr>
        <p:txBody>
          <a:bodyPr wrap="none" lIns="92075" tIns="46038" rIns="92075" bIns="46038">
            <a:spAutoFit/>
          </a:bodyPr>
          <a:lstStyle/>
          <a:p>
            <a:pPr algn="r" eaLnBrk="0" hangingPunct="0"/>
            <a:r>
              <a:rPr lang="en-GB" b="1">
                <a:solidFill>
                  <a:srgbClr val="174171"/>
                </a:solidFill>
              </a:rPr>
              <a:t>70</a:t>
            </a:r>
          </a:p>
        </p:txBody>
      </p:sp>
      <p:sp>
        <p:nvSpPr>
          <p:cNvPr id="30779" name="Rectangle 68"/>
          <p:cNvSpPr>
            <a:spLocks noChangeArrowheads="1"/>
          </p:cNvSpPr>
          <p:nvPr/>
        </p:nvSpPr>
        <p:spPr bwMode="auto">
          <a:xfrm>
            <a:off x="5019675" y="2924175"/>
            <a:ext cx="438150" cy="366713"/>
          </a:xfrm>
          <a:prstGeom prst="rect">
            <a:avLst/>
          </a:prstGeom>
          <a:noFill/>
          <a:ln w="9525">
            <a:noFill/>
            <a:miter lim="800000"/>
            <a:headEnd/>
            <a:tailEnd/>
          </a:ln>
        </p:spPr>
        <p:txBody>
          <a:bodyPr wrap="none" lIns="92075" tIns="46038" rIns="92075" bIns="46038">
            <a:spAutoFit/>
          </a:bodyPr>
          <a:lstStyle/>
          <a:p>
            <a:pPr algn="r" eaLnBrk="0" hangingPunct="0"/>
            <a:r>
              <a:rPr lang="en-GB" b="1">
                <a:solidFill>
                  <a:srgbClr val="174171"/>
                </a:solidFill>
              </a:rPr>
              <a:t>80</a:t>
            </a:r>
          </a:p>
        </p:txBody>
      </p:sp>
      <p:sp>
        <p:nvSpPr>
          <p:cNvPr id="30780" name="Rectangle 69"/>
          <p:cNvSpPr>
            <a:spLocks noChangeArrowheads="1"/>
          </p:cNvSpPr>
          <p:nvPr/>
        </p:nvSpPr>
        <p:spPr bwMode="auto">
          <a:xfrm>
            <a:off x="5019675" y="2620963"/>
            <a:ext cx="438150" cy="366712"/>
          </a:xfrm>
          <a:prstGeom prst="rect">
            <a:avLst/>
          </a:prstGeom>
          <a:noFill/>
          <a:ln w="9525">
            <a:noFill/>
            <a:miter lim="800000"/>
            <a:headEnd/>
            <a:tailEnd/>
          </a:ln>
        </p:spPr>
        <p:txBody>
          <a:bodyPr wrap="none" lIns="92075" tIns="46038" rIns="92075" bIns="46038">
            <a:spAutoFit/>
          </a:bodyPr>
          <a:lstStyle/>
          <a:p>
            <a:pPr algn="r" eaLnBrk="0" hangingPunct="0"/>
            <a:r>
              <a:rPr lang="en-GB" b="1">
                <a:solidFill>
                  <a:srgbClr val="174171"/>
                </a:solidFill>
              </a:rPr>
              <a:t>90</a:t>
            </a:r>
          </a:p>
        </p:txBody>
      </p:sp>
      <p:sp>
        <p:nvSpPr>
          <p:cNvPr id="30781" name="Rectangle 70"/>
          <p:cNvSpPr>
            <a:spLocks noChangeArrowheads="1"/>
          </p:cNvSpPr>
          <p:nvPr/>
        </p:nvSpPr>
        <p:spPr bwMode="auto">
          <a:xfrm>
            <a:off x="5605463" y="5594350"/>
            <a:ext cx="565150" cy="587375"/>
          </a:xfrm>
          <a:prstGeom prst="rect">
            <a:avLst/>
          </a:prstGeom>
          <a:noFill/>
          <a:ln w="9525">
            <a:noFill/>
            <a:miter lim="800000"/>
            <a:headEnd/>
            <a:tailEnd/>
          </a:ln>
        </p:spPr>
        <p:txBody>
          <a:bodyPr wrap="none" lIns="92075" tIns="46038" rIns="92075" bIns="46038">
            <a:spAutoFit/>
          </a:bodyPr>
          <a:lstStyle/>
          <a:p>
            <a:pPr algn="ctr" eaLnBrk="0" hangingPunct="0">
              <a:lnSpc>
                <a:spcPct val="90000"/>
              </a:lnSpc>
            </a:pPr>
            <a:r>
              <a:rPr lang="en-GB" b="1">
                <a:solidFill>
                  <a:srgbClr val="174171"/>
                </a:solidFill>
              </a:rPr>
              <a:t>74-</a:t>
            </a:r>
            <a:br>
              <a:rPr lang="en-GB" b="1">
                <a:solidFill>
                  <a:srgbClr val="174171"/>
                </a:solidFill>
              </a:rPr>
            </a:br>
            <a:r>
              <a:rPr lang="en-GB" b="1">
                <a:solidFill>
                  <a:srgbClr val="174171"/>
                </a:solidFill>
              </a:rPr>
              <a:t>119</a:t>
            </a:r>
          </a:p>
        </p:txBody>
      </p:sp>
      <p:sp>
        <p:nvSpPr>
          <p:cNvPr id="30782" name="Rectangle 71"/>
          <p:cNvSpPr>
            <a:spLocks noChangeArrowheads="1"/>
          </p:cNvSpPr>
          <p:nvPr/>
        </p:nvSpPr>
        <p:spPr bwMode="auto">
          <a:xfrm>
            <a:off x="6708775" y="5594350"/>
            <a:ext cx="641350" cy="587375"/>
          </a:xfrm>
          <a:prstGeom prst="rect">
            <a:avLst/>
          </a:prstGeom>
          <a:noFill/>
          <a:ln w="9525">
            <a:noFill/>
            <a:miter lim="800000"/>
            <a:headEnd/>
            <a:tailEnd/>
          </a:ln>
        </p:spPr>
        <p:txBody>
          <a:bodyPr wrap="none" lIns="92075" tIns="46038" rIns="92075" bIns="46038">
            <a:spAutoFit/>
          </a:bodyPr>
          <a:lstStyle/>
          <a:p>
            <a:pPr algn="ctr" eaLnBrk="0" hangingPunct="0">
              <a:lnSpc>
                <a:spcPct val="90000"/>
              </a:lnSpc>
            </a:pPr>
            <a:r>
              <a:rPr lang="en-GB" b="1">
                <a:solidFill>
                  <a:srgbClr val="174171"/>
                </a:solidFill>
              </a:rPr>
              <a:t>140-</a:t>
            </a:r>
            <a:br>
              <a:rPr lang="en-GB" b="1">
                <a:solidFill>
                  <a:srgbClr val="174171"/>
                </a:solidFill>
              </a:rPr>
            </a:br>
            <a:r>
              <a:rPr lang="en-GB" b="1">
                <a:solidFill>
                  <a:srgbClr val="174171"/>
                </a:solidFill>
              </a:rPr>
              <a:t>159</a:t>
            </a:r>
          </a:p>
        </p:txBody>
      </p:sp>
      <p:sp>
        <p:nvSpPr>
          <p:cNvPr id="30783" name="Rectangle 72"/>
          <p:cNvSpPr>
            <a:spLocks noChangeArrowheads="1"/>
          </p:cNvSpPr>
          <p:nvPr/>
        </p:nvSpPr>
        <p:spPr bwMode="auto">
          <a:xfrm>
            <a:off x="7886700" y="5594350"/>
            <a:ext cx="641350" cy="587375"/>
          </a:xfrm>
          <a:prstGeom prst="rect">
            <a:avLst/>
          </a:prstGeom>
          <a:noFill/>
          <a:ln w="9525">
            <a:noFill/>
            <a:miter lim="800000"/>
            <a:headEnd/>
            <a:tailEnd/>
          </a:ln>
        </p:spPr>
        <p:txBody>
          <a:bodyPr wrap="none" lIns="92075" tIns="46038" rIns="92075" bIns="46038">
            <a:spAutoFit/>
          </a:bodyPr>
          <a:lstStyle/>
          <a:p>
            <a:pPr algn="ctr" eaLnBrk="0" hangingPunct="0">
              <a:lnSpc>
                <a:spcPct val="90000"/>
              </a:lnSpc>
            </a:pPr>
            <a:r>
              <a:rPr lang="en-GB" b="1">
                <a:solidFill>
                  <a:srgbClr val="174171"/>
                </a:solidFill>
              </a:rPr>
              <a:t>180-</a:t>
            </a:r>
            <a:br>
              <a:rPr lang="en-GB" b="1">
                <a:solidFill>
                  <a:srgbClr val="174171"/>
                </a:solidFill>
              </a:rPr>
            </a:br>
            <a:r>
              <a:rPr lang="en-GB" b="1">
                <a:solidFill>
                  <a:srgbClr val="174171"/>
                </a:solidFill>
              </a:rPr>
              <a:t>300</a:t>
            </a:r>
          </a:p>
        </p:txBody>
      </p:sp>
      <p:sp>
        <p:nvSpPr>
          <p:cNvPr id="30784" name="Rectangle 73"/>
          <p:cNvSpPr>
            <a:spLocks noChangeArrowheads="1"/>
          </p:cNvSpPr>
          <p:nvPr/>
        </p:nvSpPr>
        <p:spPr bwMode="auto">
          <a:xfrm>
            <a:off x="5024438" y="2085975"/>
            <a:ext cx="1754187" cy="754063"/>
          </a:xfrm>
          <a:prstGeom prst="rect">
            <a:avLst/>
          </a:prstGeom>
          <a:noFill/>
          <a:ln w="9525">
            <a:noFill/>
            <a:miter lim="800000"/>
            <a:headEnd/>
            <a:tailEnd/>
          </a:ln>
        </p:spPr>
        <p:txBody>
          <a:bodyPr wrap="none" lIns="92075" tIns="46038" rIns="92075" bIns="46038">
            <a:spAutoFit/>
          </a:bodyPr>
          <a:lstStyle/>
          <a:p>
            <a:pPr eaLnBrk="0" hangingPunct="0">
              <a:lnSpc>
                <a:spcPct val="90000"/>
              </a:lnSpc>
            </a:pPr>
            <a:r>
              <a:rPr lang="lv-LV" sz="1600" b="1">
                <a:solidFill>
                  <a:srgbClr val="174171"/>
                </a:solidFill>
              </a:rPr>
              <a:t>Notikumi</a:t>
            </a:r>
            <a:r>
              <a:rPr lang="en-GB" sz="1600" b="1">
                <a:solidFill>
                  <a:srgbClr val="174171"/>
                </a:solidFill>
              </a:rPr>
              <a:t>/</a:t>
            </a:r>
            <a:br>
              <a:rPr lang="en-GB" sz="1600" b="1">
                <a:solidFill>
                  <a:srgbClr val="174171"/>
                </a:solidFill>
              </a:rPr>
            </a:br>
            <a:r>
              <a:rPr lang="en-GB" sz="1600" b="1">
                <a:solidFill>
                  <a:srgbClr val="174171"/>
                </a:solidFill>
              </a:rPr>
              <a:t>1000 pa</a:t>
            </a:r>
            <a:r>
              <a:rPr lang="lv-LV" sz="1600" b="1">
                <a:solidFill>
                  <a:srgbClr val="174171"/>
                </a:solidFill>
              </a:rPr>
              <a:t>cientiem</a:t>
            </a:r>
            <a:endParaRPr lang="en-GB" sz="1600" b="1">
              <a:solidFill>
                <a:srgbClr val="174171"/>
              </a:solidFill>
            </a:endParaRPr>
          </a:p>
          <a:p>
            <a:pPr eaLnBrk="0" hangingPunct="0">
              <a:lnSpc>
                <a:spcPct val="90000"/>
              </a:lnSpc>
            </a:pPr>
            <a:endParaRPr lang="en-GB" sz="1600" b="1">
              <a:solidFill>
                <a:srgbClr val="174171"/>
              </a:solidFill>
            </a:endParaRPr>
          </a:p>
        </p:txBody>
      </p:sp>
      <p:sp>
        <p:nvSpPr>
          <p:cNvPr id="30785" name="Rectangle 74"/>
          <p:cNvSpPr>
            <a:spLocks noChangeArrowheads="1"/>
          </p:cNvSpPr>
          <p:nvPr/>
        </p:nvSpPr>
        <p:spPr bwMode="auto">
          <a:xfrm>
            <a:off x="6710363" y="6107113"/>
            <a:ext cx="654050" cy="366712"/>
          </a:xfrm>
          <a:prstGeom prst="rect">
            <a:avLst/>
          </a:prstGeom>
          <a:noFill/>
          <a:ln w="9525">
            <a:noFill/>
            <a:miter lim="800000"/>
            <a:headEnd/>
            <a:tailEnd/>
          </a:ln>
        </p:spPr>
        <p:txBody>
          <a:bodyPr wrap="none" lIns="92075" tIns="46038" rIns="92075" bIns="46038">
            <a:spAutoFit/>
          </a:bodyPr>
          <a:lstStyle/>
          <a:p>
            <a:pPr algn="ctr" eaLnBrk="0" hangingPunct="0"/>
            <a:r>
              <a:rPr lang="en-GB" b="1">
                <a:solidFill>
                  <a:srgbClr val="FFFF99"/>
                </a:solidFill>
              </a:rPr>
              <a:t>SBP</a:t>
            </a:r>
          </a:p>
        </p:txBody>
      </p:sp>
      <p:sp>
        <p:nvSpPr>
          <p:cNvPr id="30786" name="Rectangle 75"/>
          <p:cNvSpPr>
            <a:spLocks noChangeArrowheads="1"/>
          </p:cNvSpPr>
          <p:nvPr/>
        </p:nvSpPr>
        <p:spPr bwMode="auto">
          <a:xfrm>
            <a:off x="2112963" y="5594350"/>
            <a:ext cx="641350" cy="587375"/>
          </a:xfrm>
          <a:prstGeom prst="rect">
            <a:avLst/>
          </a:prstGeom>
          <a:noFill/>
          <a:ln w="9525">
            <a:noFill/>
            <a:miter lim="800000"/>
            <a:headEnd/>
            <a:tailEnd/>
          </a:ln>
        </p:spPr>
        <p:txBody>
          <a:bodyPr wrap="none" lIns="92075" tIns="46038" rIns="92075" bIns="46038">
            <a:spAutoFit/>
          </a:bodyPr>
          <a:lstStyle/>
          <a:p>
            <a:pPr algn="ctr" eaLnBrk="0" hangingPunct="0">
              <a:lnSpc>
                <a:spcPct val="90000"/>
              </a:lnSpc>
            </a:pPr>
            <a:r>
              <a:rPr lang="en-GB" b="1">
                <a:solidFill>
                  <a:srgbClr val="174171"/>
                </a:solidFill>
              </a:rPr>
              <a:t>120-</a:t>
            </a:r>
          </a:p>
          <a:p>
            <a:pPr algn="ctr" eaLnBrk="0" hangingPunct="0">
              <a:lnSpc>
                <a:spcPct val="90000"/>
              </a:lnSpc>
            </a:pPr>
            <a:r>
              <a:rPr lang="en-GB" b="1">
                <a:solidFill>
                  <a:srgbClr val="174171"/>
                </a:solidFill>
              </a:rPr>
              <a:t>139</a:t>
            </a:r>
          </a:p>
        </p:txBody>
      </p:sp>
      <p:sp>
        <p:nvSpPr>
          <p:cNvPr id="30787" name="Rectangle 76"/>
          <p:cNvSpPr>
            <a:spLocks noChangeArrowheads="1"/>
          </p:cNvSpPr>
          <p:nvPr/>
        </p:nvSpPr>
        <p:spPr bwMode="auto">
          <a:xfrm>
            <a:off x="3268663" y="5594350"/>
            <a:ext cx="688975" cy="587375"/>
          </a:xfrm>
          <a:prstGeom prst="rect">
            <a:avLst/>
          </a:prstGeom>
          <a:noFill/>
          <a:ln w="9525">
            <a:noFill/>
            <a:miter lim="800000"/>
            <a:headEnd/>
            <a:tailEnd/>
          </a:ln>
        </p:spPr>
        <p:txBody>
          <a:bodyPr lIns="92075" tIns="46038" rIns="92075" bIns="46038">
            <a:spAutoFit/>
          </a:bodyPr>
          <a:lstStyle/>
          <a:p>
            <a:pPr algn="ctr" eaLnBrk="0" hangingPunct="0">
              <a:lnSpc>
                <a:spcPct val="90000"/>
              </a:lnSpc>
            </a:pPr>
            <a:r>
              <a:rPr lang="en-GB" b="1">
                <a:solidFill>
                  <a:srgbClr val="174171"/>
                </a:solidFill>
              </a:rPr>
              <a:t>16</a:t>
            </a:r>
            <a:r>
              <a:rPr lang="sv-SE" b="1">
                <a:solidFill>
                  <a:srgbClr val="174171"/>
                </a:solidFill>
              </a:rPr>
              <a:t>0</a:t>
            </a:r>
            <a:r>
              <a:rPr lang="en-GB" b="1">
                <a:solidFill>
                  <a:srgbClr val="174171"/>
                </a:solidFill>
              </a:rPr>
              <a:t>-</a:t>
            </a:r>
          </a:p>
          <a:p>
            <a:pPr algn="ctr" eaLnBrk="0" hangingPunct="0">
              <a:lnSpc>
                <a:spcPct val="90000"/>
              </a:lnSpc>
            </a:pPr>
            <a:r>
              <a:rPr lang="en-GB" b="1">
                <a:solidFill>
                  <a:srgbClr val="174171"/>
                </a:solidFill>
              </a:rPr>
              <a:t>179</a:t>
            </a:r>
          </a:p>
        </p:txBody>
      </p:sp>
      <p:sp>
        <p:nvSpPr>
          <p:cNvPr id="30788" name="Rectangle 77"/>
          <p:cNvSpPr>
            <a:spLocks noChangeArrowheads="1"/>
          </p:cNvSpPr>
          <p:nvPr/>
        </p:nvSpPr>
        <p:spPr bwMode="auto">
          <a:xfrm>
            <a:off x="6105525" y="5594350"/>
            <a:ext cx="641350" cy="587375"/>
          </a:xfrm>
          <a:prstGeom prst="rect">
            <a:avLst/>
          </a:prstGeom>
          <a:noFill/>
          <a:ln w="9525">
            <a:noFill/>
            <a:miter lim="800000"/>
            <a:headEnd/>
            <a:tailEnd/>
          </a:ln>
        </p:spPr>
        <p:txBody>
          <a:bodyPr wrap="none" lIns="92075" tIns="46038" rIns="92075" bIns="46038">
            <a:spAutoFit/>
          </a:bodyPr>
          <a:lstStyle/>
          <a:p>
            <a:pPr algn="ctr" eaLnBrk="0" hangingPunct="0">
              <a:lnSpc>
                <a:spcPct val="90000"/>
              </a:lnSpc>
            </a:pPr>
            <a:r>
              <a:rPr lang="en-GB" b="1">
                <a:solidFill>
                  <a:srgbClr val="174171"/>
                </a:solidFill>
              </a:rPr>
              <a:t>120-</a:t>
            </a:r>
          </a:p>
          <a:p>
            <a:pPr algn="ctr" eaLnBrk="0" hangingPunct="0">
              <a:lnSpc>
                <a:spcPct val="90000"/>
              </a:lnSpc>
            </a:pPr>
            <a:r>
              <a:rPr lang="en-GB" b="1">
                <a:solidFill>
                  <a:srgbClr val="174171"/>
                </a:solidFill>
              </a:rPr>
              <a:t>139</a:t>
            </a:r>
          </a:p>
        </p:txBody>
      </p:sp>
      <p:sp>
        <p:nvSpPr>
          <p:cNvPr id="30789" name="Rectangle 78"/>
          <p:cNvSpPr>
            <a:spLocks noChangeArrowheads="1"/>
          </p:cNvSpPr>
          <p:nvPr/>
        </p:nvSpPr>
        <p:spPr bwMode="auto">
          <a:xfrm>
            <a:off x="7272338" y="5594350"/>
            <a:ext cx="681037" cy="587375"/>
          </a:xfrm>
          <a:prstGeom prst="rect">
            <a:avLst/>
          </a:prstGeom>
          <a:noFill/>
          <a:ln w="9525">
            <a:noFill/>
            <a:miter lim="800000"/>
            <a:headEnd/>
            <a:tailEnd/>
          </a:ln>
        </p:spPr>
        <p:txBody>
          <a:bodyPr lIns="92075" tIns="46038" rIns="92075" bIns="46038">
            <a:spAutoFit/>
          </a:bodyPr>
          <a:lstStyle/>
          <a:p>
            <a:pPr algn="ctr" eaLnBrk="0" hangingPunct="0">
              <a:lnSpc>
                <a:spcPct val="90000"/>
              </a:lnSpc>
            </a:pPr>
            <a:r>
              <a:rPr lang="en-GB" b="1">
                <a:solidFill>
                  <a:srgbClr val="174171"/>
                </a:solidFill>
              </a:rPr>
              <a:t>160-</a:t>
            </a:r>
          </a:p>
          <a:p>
            <a:pPr algn="ctr" eaLnBrk="0" hangingPunct="0">
              <a:lnSpc>
                <a:spcPct val="90000"/>
              </a:lnSpc>
            </a:pPr>
            <a:r>
              <a:rPr lang="en-GB" b="1">
                <a:solidFill>
                  <a:srgbClr val="174171"/>
                </a:solidFill>
              </a:rPr>
              <a:t>179</a:t>
            </a:r>
          </a:p>
        </p:txBody>
      </p:sp>
      <p:sp>
        <p:nvSpPr>
          <p:cNvPr id="30790" name="Rectangle 79"/>
          <p:cNvSpPr>
            <a:spLocks noChangeArrowheads="1"/>
          </p:cNvSpPr>
          <p:nvPr/>
        </p:nvSpPr>
        <p:spPr bwMode="auto">
          <a:xfrm>
            <a:off x="6516688" y="6461125"/>
            <a:ext cx="2357437" cy="396875"/>
          </a:xfrm>
          <a:prstGeom prst="rect">
            <a:avLst/>
          </a:prstGeom>
          <a:noFill/>
          <a:ln w="9525">
            <a:noFill/>
            <a:miter lim="800000"/>
            <a:headEnd/>
            <a:tailEnd/>
          </a:ln>
        </p:spPr>
        <p:txBody>
          <a:bodyPr wrap="none" lIns="92075" tIns="46038" rIns="92075" bIns="46038">
            <a:spAutoFit/>
          </a:bodyPr>
          <a:lstStyle/>
          <a:p>
            <a:pPr algn="r" eaLnBrk="0" hangingPunct="0"/>
            <a:r>
              <a:rPr lang="en-GB" sz="2000" i="1">
                <a:solidFill>
                  <a:srgbClr val="66FFFF"/>
                </a:solidFill>
              </a:rPr>
              <a:t>Vokonas et al</a:t>
            </a:r>
            <a:r>
              <a:rPr lang="sv-SE" sz="2000" i="1">
                <a:solidFill>
                  <a:srgbClr val="66FFFF"/>
                </a:solidFill>
              </a:rPr>
              <a:t> </a:t>
            </a:r>
            <a:r>
              <a:rPr lang="en-GB" sz="2000" i="1">
                <a:solidFill>
                  <a:srgbClr val="66FFFF"/>
                </a:solidFill>
              </a:rPr>
              <a:t>1988</a:t>
            </a:r>
          </a:p>
        </p:txBody>
      </p:sp>
      <p:sp>
        <p:nvSpPr>
          <p:cNvPr id="30791" name="Rectangle 80"/>
          <p:cNvSpPr>
            <a:spLocks noChangeArrowheads="1"/>
          </p:cNvSpPr>
          <p:nvPr/>
        </p:nvSpPr>
        <p:spPr bwMode="auto">
          <a:xfrm>
            <a:off x="2771775" y="1412875"/>
            <a:ext cx="1674813" cy="457200"/>
          </a:xfrm>
          <a:prstGeom prst="rect">
            <a:avLst/>
          </a:prstGeom>
          <a:noFill/>
          <a:ln w="9525">
            <a:noFill/>
            <a:miter lim="800000"/>
            <a:headEnd/>
            <a:tailEnd/>
          </a:ln>
        </p:spPr>
        <p:txBody>
          <a:bodyPr wrap="none" lIns="92075" tIns="46038" rIns="92075" bIns="46038">
            <a:spAutoFit/>
          </a:bodyPr>
          <a:lstStyle/>
          <a:p>
            <a:pPr eaLnBrk="0" hangingPunct="0"/>
            <a:r>
              <a:rPr lang="en-GB" sz="2400" b="1">
                <a:solidFill>
                  <a:srgbClr val="FF3300"/>
                </a:solidFill>
              </a:rPr>
              <a:t>65-94 </a:t>
            </a:r>
            <a:r>
              <a:rPr lang="lv-LV" sz="2400" b="1">
                <a:solidFill>
                  <a:srgbClr val="FF3300"/>
                </a:solidFill>
              </a:rPr>
              <a:t>gadi</a:t>
            </a:r>
            <a:endParaRPr lang="en-GB" sz="2400" b="1">
              <a:solidFill>
                <a:srgbClr val="FF3300"/>
              </a:solidFill>
            </a:endParaRPr>
          </a:p>
        </p:txBody>
      </p:sp>
      <p:sp>
        <p:nvSpPr>
          <p:cNvPr id="30792" name="Rectangle 81"/>
          <p:cNvSpPr>
            <a:spLocks noChangeArrowheads="1"/>
          </p:cNvSpPr>
          <p:nvPr/>
        </p:nvSpPr>
        <p:spPr bwMode="auto">
          <a:xfrm>
            <a:off x="5651500" y="1412875"/>
            <a:ext cx="1674813" cy="457200"/>
          </a:xfrm>
          <a:prstGeom prst="rect">
            <a:avLst/>
          </a:prstGeom>
          <a:noFill/>
          <a:ln w="9525">
            <a:noFill/>
            <a:miter lim="800000"/>
            <a:headEnd/>
            <a:tailEnd/>
          </a:ln>
        </p:spPr>
        <p:txBody>
          <a:bodyPr wrap="none" lIns="92075" tIns="46038" rIns="92075" bIns="46038">
            <a:spAutoFit/>
          </a:bodyPr>
          <a:lstStyle/>
          <a:p>
            <a:pPr eaLnBrk="0" hangingPunct="0"/>
            <a:r>
              <a:rPr lang="en-GB" sz="2400" b="1">
                <a:solidFill>
                  <a:srgbClr val="174171"/>
                </a:solidFill>
              </a:rPr>
              <a:t>35-64 </a:t>
            </a:r>
            <a:r>
              <a:rPr lang="lv-LV" sz="2400" b="1">
                <a:solidFill>
                  <a:srgbClr val="174171"/>
                </a:solidFill>
              </a:rPr>
              <a:t>gadi</a:t>
            </a:r>
            <a:endParaRPr lang="en-GB" sz="2400" b="1">
              <a:solidFill>
                <a:srgbClr val="174171"/>
              </a:solidFill>
            </a:endParaRPr>
          </a:p>
        </p:txBody>
      </p:sp>
      <p:sp>
        <p:nvSpPr>
          <p:cNvPr id="30793" name="Line 82"/>
          <p:cNvSpPr>
            <a:spLocks noChangeShapeType="1"/>
          </p:cNvSpPr>
          <p:nvPr/>
        </p:nvSpPr>
        <p:spPr bwMode="auto">
          <a:xfrm>
            <a:off x="1585913" y="3114675"/>
            <a:ext cx="2947987" cy="0"/>
          </a:xfrm>
          <a:prstGeom prst="line">
            <a:avLst/>
          </a:prstGeom>
          <a:noFill/>
          <a:ln w="12700">
            <a:solidFill>
              <a:srgbClr val="EF4135"/>
            </a:solidFill>
            <a:round/>
            <a:headEnd type="none" w="sm" len="sm"/>
            <a:tailEnd type="none" w="sm" len="sm"/>
          </a:ln>
        </p:spPr>
        <p:txBody>
          <a:bodyPr wrap="none" anchor="ctr"/>
          <a:lstStyle/>
          <a:p>
            <a:endParaRPr lang="lv-LV"/>
          </a:p>
        </p:txBody>
      </p:sp>
      <p:sp>
        <p:nvSpPr>
          <p:cNvPr id="30794" name="Line 83"/>
          <p:cNvSpPr>
            <a:spLocks noChangeShapeType="1"/>
          </p:cNvSpPr>
          <p:nvPr/>
        </p:nvSpPr>
        <p:spPr bwMode="auto">
          <a:xfrm>
            <a:off x="1565275" y="3416300"/>
            <a:ext cx="2947988" cy="0"/>
          </a:xfrm>
          <a:prstGeom prst="line">
            <a:avLst/>
          </a:prstGeom>
          <a:noFill/>
          <a:ln w="12700">
            <a:solidFill>
              <a:srgbClr val="EF4135"/>
            </a:solidFill>
            <a:round/>
            <a:headEnd type="none" w="sm" len="sm"/>
            <a:tailEnd type="none" w="sm" len="sm"/>
          </a:ln>
        </p:spPr>
        <p:txBody>
          <a:bodyPr wrap="none" anchor="ctr"/>
          <a:lstStyle/>
          <a:p>
            <a:endParaRPr lang="lv-LV"/>
          </a:p>
        </p:txBody>
      </p:sp>
      <p:sp>
        <p:nvSpPr>
          <p:cNvPr id="30795" name="Rectangle 84"/>
          <p:cNvSpPr>
            <a:spLocks noChangeArrowheads="1"/>
          </p:cNvSpPr>
          <p:nvPr/>
        </p:nvSpPr>
        <p:spPr bwMode="auto">
          <a:xfrm>
            <a:off x="1690688" y="4914900"/>
            <a:ext cx="190500" cy="609600"/>
          </a:xfrm>
          <a:prstGeom prst="rect">
            <a:avLst/>
          </a:prstGeom>
          <a:solidFill>
            <a:srgbClr val="FF0000"/>
          </a:solidFill>
          <a:ln w="9525">
            <a:noFill/>
            <a:miter lim="800000"/>
            <a:headEnd/>
            <a:tailEnd/>
          </a:ln>
        </p:spPr>
        <p:txBody>
          <a:bodyPr wrap="none" anchor="ctr"/>
          <a:lstStyle/>
          <a:p>
            <a:pPr eaLnBrk="0" hangingPunct="0"/>
            <a:endParaRPr lang="en-US" sz="2400" b="1"/>
          </a:p>
        </p:txBody>
      </p:sp>
      <p:sp>
        <p:nvSpPr>
          <p:cNvPr id="30796" name="Rectangle 85"/>
          <p:cNvSpPr>
            <a:spLocks noChangeArrowheads="1"/>
          </p:cNvSpPr>
          <p:nvPr/>
        </p:nvSpPr>
        <p:spPr bwMode="auto">
          <a:xfrm>
            <a:off x="2274888" y="4733925"/>
            <a:ext cx="190500" cy="790575"/>
          </a:xfrm>
          <a:prstGeom prst="rect">
            <a:avLst/>
          </a:prstGeom>
          <a:solidFill>
            <a:srgbClr val="FF0000"/>
          </a:solidFill>
          <a:ln w="9525">
            <a:noFill/>
            <a:miter lim="800000"/>
            <a:headEnd/>
            <a:tailEnd/>
          </a:ln>
        </p:spPr>
        <p:txBody>
          <a:bodyPr wrap="none" anchor="ctr"/>
          <a:lstStyle/>
          <a:p>
            <a:pPr eaLnBrk="0" hangingPunct="0"/>
            <a:endParaRPr lang="en-US" sz="2400" b="1"/>
          </a:p>
        </p:txBody>
      </p:sp>
      <p:sp>
        <p:nvSpPr>
          <p:cNvPr id="30797" name="Rectangle 86"/>
          <p:cNvSpPr>
            <a:spLocks noChangeArrowheads="1"/>
          </p:cNvSpPr>
          <p:nvPr/>
        </p:nvSpPr>
        <p:spPr bwMode="auto">
          <a:xfrm>
            <a:off x="2846388" y="4329113"/>
            <a:ext cx="190500" cy="1195387"/>
          </a:xfrm>
          <a:prstGeom prst="rect">
            <a:avLst/>
          </a:prstGeom>
          <a:solidFill>
            <a:srgbClr val="FF0000"/>
          </a:solidFill>
          <a:ln w="9525">
            <a:noFill/>
            <a:miter lim="800000"/>
            <a:headEnd/>
            <a:tailEnd/>
          </a:ln>
        </p:spPr>
        <p:txBody>
          <a:bodyPr wrap="none" anchor="ctr"/>
          <a:lstStyle/>
          <a:p>
            <a:pPr eaLnBrk="0" hangingPunct="0"/>
            <a:endParaRPr lang="en-US" sz="2400" b="1"/>
          </a:p>
        </p:txBody>
      </p:sp>
      <p:sp>
        <p:nvSpPr>
          <p:cNvPr id="30798" name="Rectangle 87"/>
          <p:cNvSpPr>
            <a:spLocks noChangeArrowheads="1"/>
          </p:cNvSpPr>
          <p:nvPr/>
        </p:nvSpPr>
        <p:spPr bwMode="auto">
          <a:xfrm>
            <a:off x="3440113" y="3652838"/>
            <a:ext cx="190500" cy="1871662"/>
          </a:xfrm>
          <a:prstGeom prst="rect">
            <a:avLst/>
          </a:prstGeom>
          <a:solidFill>
            <a:srgbClr val="FF0000"/>
          </a:solidFill>
          <a:ln w="9525">
            <a:noFill/>
            <a:miter lim="800000"/>
            <a:headEnd/>
            <a:tailEnd/>
          </a:ln>
        </p:spPr>
        <p:txBody>
          <a:bodyPr wrap="none" anchor="ctr"/>
          <a:lstStyle/>
          <a:p>
            <a:pPr eaLnBrk="0" hangingPunct="0"/>
            <a:endParaRPr lang="en-US" sz="2400" b="1"/>
          </a:p>
        </p:txBody>
      </p:sp>
      <p:sp>
        <p:nvSpPr>
          <p:cNvPr id="30799" name="Rectangle 88"/>
          <p:cNvSpPr>
            <a:spLocks noChangeArrowheads="1"/>
          </p:cNvSpPr>
          <p:nvPr/>
        </p:nvSpPr>
        <p:spPr bwMode="auto">
          <a:xfrm>
            <a:off x="4035425" y="2886075"/>
            <a:ext cx="190500" cy="2638425"/>
          </a:xfrm>
          <a:prstGeom prst="rect">
            <a:avLst/>
          </a:prstGeom>
          <a:solidFill>
            <a:srgbClr val="FF0000"/>
          </a:solidFill>
          <a:ln w="9525">
            <a:noFill/>
            <a:miter lim="800000"/>
            <a:headEnd/>
            <a:tailEnd/>
          </a:ln>
        </p:spPr>
        <p:txBody>
          <a:bodyPr wrap="none" anchor="ctr"/>
          <a:lstStyle/>
          <a:p>
            <a:pPr eaLnBrk="0" hangingPunct="0"/>
            <a:endParaRPr lang="en-US" sz="2400" b="1"/>
          </a:p>
        </p:txBody>
      </p:sp>
      <p:sp>
        <p:nvSpPr>
          <p:cNvPr id="30800" name="Rectangle 89"/>
          <p:cNvSpPr>
            <a:spLocks noChangeArrowheads="1"/>
          </p:cNvSpPr>
          <p:nvPr/>
        </p:nvSpPr>
        <p:spPr bwMode="auto">
          <a:xfrm>
            <a:off x="5675313" y="5049838"/>
            <a:ext cx="190500" cy="471487"/>
          </a:xfrm>
          <a:prstGeom prst="rect">
            <a:avLst/>
          </a:prstGeom>
          <a:solidFill>
            <a:srgbClr val="FF0000"/>
          </a:solidFill>
          <a:ln w="9525">
            <a:noFill/>
            <a:miter lim="800000"/>
            <a:headEnd/>
            <a:tailEnd/>
          </a:ln>
        </p:spPr>
        <p:txBody>
          <a:bodyPr wrap="none" anchor="ctr"/>
          <a:lstStyle/>
          <a:p>
            <a:pPr eaLnBrk="0" hangingPunct="0"/>
            <a:endParaRPr lang="en-US" sz="2400" b="1"/>
          </a:p>
        </p:txBody>
      </p:sp>
      <p:sp>
        <p:nvSpPr>
          <p:cNvPr id="30801" name="Rectangle 90"/>
          <p:cNvSpPr>
            <a:spLocks noChangeArrowheads="1"/>
          </p:cNvSpPr>
          <p:nvPr/>
        </p:nvSpPr>
        <p:spPr bwMode="auto">
          <a:xfrm>
            <a:off x="6259513" y="4787900"/>
            <a:ext cx="190500" cy="733425"/>
          </a:xfrm>
          <a:prstGeom prst="rect">
            <a:avLst/>
          </a:prstGeom>
          <a:solidFill>
            <a:srgbClr val="FF0000"/>
          </a:solidFill>
          <a:ln w="9525">
            <a:noFill/>
            <a:miter lim="800000"/>
            <a:headEnd/>
            <a:tailEnd/>
          </a:ln>
        </p:spPr>
        <p:txBody>
          <a:bodyPr wrap="none" anchor="ctr"/>
          <a:lstStyle/>
          <a:p>
            <a:pPr eaLnBrk="0" hangingPunct="0"/>
            <a:endParaRPr lang="en-US" sz="2400" b="1"/>
          </a:p>
        </p:txBody>
      </p:sp>
      <p:sp>
        <p:nvSpPr>
          <p:cNvPr id="30802" name="Rectangle 91"/>
          <p:cNvSpPr>
            <a:spLocks noChangeArrowheads="1"/>
          </p:cNvSpPr>
          <p:nvPr/>
        </p:nvSpPr>
        <p:spPr bwMode="auto">
          <a:xfrm>
            <a:off x="6831013" y="4721225"/>
            <a:ext cx="190500" cy="800100"/>
          </a:xfrm>
          <a:prstGeom prst="rect">
            <a:avLst/>
          </a:prstGeom>
          <a:solidFill>
            <a:srgbClr val="FF0000"/>
          </a:solidFill>
          <a:ln w="9525">
            <a:noFill/>
            <a:miter lim="800000"/>
            <a:headEnd/>
            <a:tailEnd/>
          </a:ln>
        </p:spPr>
        <p:txBody>
          <a:bodyPr wrap="none" anchor="ctr"/>
          <a:lstStyle/>
          <a:p>
            <a:pPr eaLnBrk="0" hangingPunct="0"/>
            <a:endParaRPr lang="en-US" sz="2400" b="1"/>
          </a:p>
        </p:txBody>
      </p:sp>
      <p:sp>
        <p:nvSpPr>
          <p:cNvPr id="30803" name="Rectangle 92"/>
          <p:cNvSpPr>
            <a:spLocks noChangeArrowheads="1"/>
          </p:cNvSpPr>
          <p:nvPr/>
        </p:nvSpPr>
        <p:spPr bwMode="auto">
          <a:xfrm>
            <a:off x="7424738" y="4625975"/>
            <a:ext cx="190500" cy="895350"/>
          </a:xfrm>
          <a:prstGeom prst="rect">
            <a:avLst/>
          </a:prstGeom>
          <a:solidFill>
            <a:srgbClr val="FF0000"/>
          </a:solidFill>
          <a:ln w="9525">
            <a:noFill/>
            <a:miter lim="800000"/>
            <a:headEnd/>
            <a:tailEnd/>
          </a:ln>
        </p:spPr>
        <p:txBody>
          <a:bodyPr wrap="none" anchor="ctr"/>
          <a:lstStyle/>
          <a:p>
            <a:pPr eaLnBrk="0" hangingPunct="0"/>
            <a:endParaRPr lang="en-US" sz="2400" b="1"/>
          </a:p>
        </p:txBody>
      </p:sp>
      <p:sp>
        <p:nvSpPr>
          <p:cNvPr id="30804" name="Rectangle 93"/>
          <p:cNvSpPr>
            <a:spLocks noChangeArrowheads="1"/>
          </p:cNvSpPr>
          <p:nvPr/>
        </p:nvSpPr>
        <p:spPr bwMode="auto">
          <a:xfrm>
            <a:off x="8020050" y="3978275"/>
            <a:ext cx="190500" cy="1543050"/>
          </a:xfrm>
          <a:prstGeom prst="rect">
            <a:avLst/>
          </a:prstGeom>
          <a:solidFill>
            <a:srgbClr val="FF0000"/>
          </a:solidFill>
          <a:ln w="9525">
            <a:noFill/>
            <a:miter lim="800000"/>
            <a:headEnd/>
            <a:tailEnd/>
          </a:ln>
        </p:spPr>
        <p:txBody>
          <a:bodyPr wrap="none" anchor="ctr"/>
          <a:lstStyle/>
          <a:p>
            <a:pPr eaLnBrk="0" hangingPunct="0"/>
            <a:endParaRPr lang="en-US" sz="2400" b="1"/>
          </a:p>
        </p:txBody>
      </p:sp>
      <p:sp>
        <p:nvSpPr>
          <p:cNvPr id="30805" name="Rectangle 94"/>
          <p:cNvSpPr>
            <a:spLocks noChangeArrowheads="1"/>
          </p:cNvSpPr>
          <p:nvPr/>
        </p:nvSpPr>
        <p:spPr bwMode="auto">
          <a:xfrm>
            <a:off x="2195513" y="1484313"/>
            <a:ext cx="444500" cy="269875"/>
          </a:xfrm>
          <a:prstGeom prst="rect">
            <a:avLst/>
          </a:prstGeom>
          <a:solidFill>
            <a:srgbClr val="FF0000"/>
          </a:solidFill>
          <a:ln w="9525">
            <a:solidFill>
              <a:srgbClr val="000066"/>
            </a:solidFill>
            <a:miter lim="800000"/>
            <a:headEnd/>
            <a:tailEnd/>
          </a:ln>
        </p:spPr>
        <p:txBody>
          <a:bodyPr wrap="none" anchor="ctr"/>
          <a:lstStyle/>
          <a:p>
            <a:pPr eaLnBrk="0" hangingPunct="0"/>
            <a:endParaRPr lang="en-US" sz="2400" b="1"/>
          </a:p>
        </p:txBody>
      </p:sp>
      <p:sp>
        <p:nvSpPr>
          <p:cNvPr id="30806" name="Rectangle 95"/>
          <p:cNvSpPr>
            <a:spLocks noChangeArrowheads="1"/>
          </p:cNvSpPr>
          <p:nvPr/>
        </p:nvSpPr>
        <p:spPr bwMode="auto">
          <a:xfrm>
            <a:off x="1881188" y="5229225"/>
            <a:ext cx="190500" cy="295275"/>
          </a:xfrm>
          <a:prstGeom prst="rect">
            <a:avLst/>
          </a:prstGeom>
          <a:solidFill>
            <a:srgbClr val="FFFF00"/>
          </a:solidFill>
          <a:ln w="9525">
            <a:solidFill>
              <a:srgbClr val="000066"/>
            </a:solidFill>
            <a:miter lim="800000"/>
            <a:headEnd/>
            <a:tailEnd/>
          </a:ln>
        </p:spPr>
        <p:txBody>
          <a:bodyPr wrap="none" anchor="ctr"/>
          <a:lstStyle/>
          <a:p>
            <a:pPr eaLnBrk="0" hangingPunct="0"/>
            <a:endParaRPr lang="en-US" sz="2400" b="1"/>
          </a:p>
        </p:txBody>
      </p:sp>
      <p:sp>
        <p:nvSpPr>
          <p:cNvPr id="30807" name="Rectangle 96"/>
          <p:cNvSpPr>
            <a:spLocks noChangeArrowheads="1"/>
          </p:cNvSpPr>
          <p:nvPr/>
        </p:nvSpPr>
        <p:spPr bwMode="auto">
          <a:xfrm>
            <a:off x="2465388" y="5181600"/>
            <a:ext cx="190500" cy="342900"/>
          </a:xfrm>
          <a:prstGeom prst="rect">
            <a:avLst/>
          </a:prstGeom>
          <a:solidFill>
            <a:srgbClr val="FFFF00"/>
          </a:solidFill>
          <a:ln w="9525">
            <a:solidFill>
              <a:srgbClr val="000066"/>
            </a:solidFill>
            <a:miter lim="800000"/>
            <a:headEnd/>
            <a:tailEnd/>
          </a:ln>
        </p:spPr>
        <p:txBody>
          <a:bodyPr wrap="none" anchor="ctr"/>
          <a:lstStyle/>
          <a:p>
            <a:pPr eaLnBrk="0" hangingPunct="0"/>
            <a:endParaRPr lang="en-US" sz="2400" b="1"/>
          </a:p>
        </p:txBody>
      </p:sp>
      <p:sp>
        <p:nvSpPr>
          <p:cNvPr id="30808" name="Rectangle 97"/>
          <p:cNvSpPr>
            <a:spLocks noChangeArrowheads="1"/>
          </p:cNvSpPr>
          <p:nvPr/>
        </p:nvSpPr>
        <p:spPr bwMode="auto">
          <a:xfrm>
            <a:off x="3036888" y="4938713"/>
            <a:ext cx="190500" cy="585787"/>
          </a:xfrm>
          <a:prstGeom prst="rect">
            <a:avLst/>
          </a:prstGeom>
          <a:solidFill>
            <a:srgbClr val="FFFF00"/>
          </a:solidFill>
          <a:ln w="9525">
            <a:solidFill>
              <a:srgbClr val="000066"/>
            </a:solidFill>
            <a:miter lim="800000"/>
            <a:headEnd/>
            <a:tailEnd/>
          </a:ln>
        </p:spPr>
        <p:txBody>
          <a:bodyPr wrap="none" anchor="ctr"/>
          <a:lstStyle/>
          <a:p>
            <a:pPr eaLnBrk="0" hangingPunct="0"/>
            <a:endParaRPr lang="en-US" sz="2400" b="1"/>
          </a:p>
        </p:txBody>
      </p:sp>
      <p:sp>
        <p:nvSpPr>
          <p:cNvPr id="30809" name="Rectangle 98"/>
          <p:cNvSpPr>
            <a:spLocks noChangeArrowheads="1"/>
          </p:cNvSpPr>
          <p:nvPr/>
        </p:nvSpPr>
        <p:spPr bwMode="auto">
          <a:xfrm>
            <a:off x="3630613" y="4633913"/>
            <a:ext cx="190500" cy="890587"/>
          </a:xfrm>
          <a:prstGeom prst="rect">
            <a:avLst/>
          </a:prstGeom>
          <a:solidFill>
            <a:srgbClr val="FFFF00"/>
          </a:solidFill>
          <a:ln w="9525">
            <a:solidFill>
              <a:srgbClr val="000066"/>
            </a:solidFill>
            <a:miter lim="800000"/>
            <a:headEnd/>
            <a:tailEnd/>
          </a:ln>
        </p:spPr>
        <p:txBody>
          <a:bodyPr wrap="none" anchor="ctr"/>
          <a:lstStyle/>
          <a:p>
            <a:pPr eaLnBrk="0" hangingPunct="0"/>
            <a:endParaRPr lang="en-US" sz="2400" b="1"/>
          </a:p>
        </p:txBody>
      </p:sp>
      <p:sp>
        <p:nvSpPr>
          <p:cNvPr id="30810" name="Rectangle 99"/>
          <p:cNvSpPr>
            <a:spLocks noChangeArrowheads="1"/>
          </p:cNvSpPr>
          <p:nvPr/>
        </p:nvSpPr>
        <p:spPr bwMode="auto">
          <a:xfrm>
            <a:off x="4225925" y="4329113"/>
            <a:ext cx="190500" cy="1195387"/>
          </a:xfrm>
          <a:prstGeom prst="rect">
            <a:avLst/>
          </a:prstGeom>
          <a:solidFill>
            <a:srgbClr val="FFFF00"/>
          </a:solidFill>
          <a:ln w="9525">
            <a:solidFill>
              <a:srgbClr val="000066"/>
            </a:solidFill>
            <a:miter lim="800000"/>
            <a:headEnd/>
            <a:tailEnd/>
          </a:ln>
        </p:spPr>
        <p:txBody>
          <a:bodyPr wrap="none" anchor="ctr"/>
          <a:lstStyle/>
          <a:p>
            <a:pPr eaLnBrk="0" hangingPunct="0"/>
            <a:endParaRPr lang="en-US" sz="2400" b="1"/>
          </a:p>
        </p:txBody>
      </p:sp>
      <p:sp>
        <p:nvSpPr>
          <p:cNvPr id="30811" name="Rectangle 100"/>
          <p:cNvSpPr>
            <a:spLocks noChangeArrowheads="1"/>
          </p:cNvSpPr>
          <p:nvPr/>
        </p:nvSpPr>
        <p:spPr bwMode="auto">
          <a:xfrm>
            <a:off x="5865813" y="5402263"/>
            <a:ext cx="190500" cy="119062"/>
          </a:xfrm>
          <a:prstGeom prst="rect">
            <a:avLst/>
          </a:prstGeom>
          <a:solidFill>
            <a:srgbClr val="FFFF00"/>
          </a:solidFill>
          <a:ln w="12700">
            <a:solidFill>
              <a:srgbClr val="000066"/>
            </a:solidFill>
            <a:miter lim="800000"/>
            <a:headEnd/>
            <a:tailEnd/>
          </a:ln>
        </p:spPr>
        <p:txBody>
          <a:bodyPr wrap="none" anchor="ctr"/>
          <a:lstStyle/>
          <a:p>
            <a:pPr eaLnBrk="0" hangingPunct="0"/>
            <a:endParaRPr lang="en-US" sz="2400" b="1"/>
          </a:p>
        </p:txBody>
      </p:sp>
      <p:sp>
        <p:nvSpPr>
          <p:cNvPr id="30812" name="Rectangle 101"/>
          <p:cNvSpPr>
            <a:spLocks noChangeArrowheads="1"/>
          </p:cNvSpPr>
          <p:nvPr/>
        </p:nvSpPr>
        <p:spPr bwMode="auto">
          <a:xfrm>
            <a:off x="6450013" y="5335588"/>
            <a:ext cx="190500" cy="185737"/>
          </a:xfrm>
          <a:prstGeom prst="rect">
            <a:avLst/>
          </a:prstGeom>
          <a:solidFill>
            <a:srgbClr val="FFFF00"/>
          </a:solidFill>
          <a:ln w="9525">
            <a:solidFill>
              <a:srgbClr val="000066"/>
            </a:solidFill>
            <a:miter lim="800000"/>
            <a:headEnd/>
            <a:tailEnd/>
          </a:ln>
        </p:spPr>
        <p:txBody>
          <a:bodyPr wrap="none" anchor="ctr"/>
          <a:lstStyle/>
          <a:p>
            <a:pPr eaLnBrk="0" hangingPunct="0"/>
            <a:endParaRPr lang="en-US" sz="2400" b="1"/>
          </a:p>
        </p:txBody>
      </p:sp>
      <p:sp>
        <p:nvSpPr>
          <p:cNvPr id="30813" name="Rectangle 102"/>
          <p:cNvSpPr>
            <a:spLocks noChangeArrowheads="1"/>
          </p:cNvSpPr>
          <p:nvPr/>
        </p:nvSpPr>
        <p:spPr bwMode="auto">
          <a:xfrm>
            <a:off x="7021513" y="5230813"/>
            <a:ext cx="190500" cy="290512"/>
          </a:xfrm>
          <a:prstGeom prst="rect">
            <a:avLst/>
          </a:prstGeom>
          <a:solidFill>
            <a:srgbClr val="FFFF00"/>
          </a:solidFill>
          <a:ln w="9525">
            <a:solidFill>
              <a:srgbClr val="000066"/>
            </a:solidFill>
            <a:miter lim="800000"/>
            <a:headEnd/>
            <a:tailEnd/>
          </a:ln>
        </p:spPr>
        <p:txBody>
          <a:bodyPr wrap="none" anchor="ctr"/>
          <a:lstStyle/>
          <a:p>
            <a:pPr eaLnBrk="0" hangingPunct="0"/>
            <a:endParaRPr lang="en-US" sz="2400" b="1"/>
          </a:p>
        </p:txBody>
      </p:sp>
      <p:sp>
        <p:nvSpPr>
          <p:cNvPr id="30814" name="Rectangle 103"/>
          <p:cNvSpPr>
            <a:spLocks noChangeArrowheads="1"/>
          </p:cNvSpPr>
          <p:nvPr/>
        </p:nvSpPr>
        <p:spPr bwMode="auto">
          <a:xfrm>
            <a:off x="7615238" y="5140325"/>
            <a:ext cx="190500" cy="381000"/>
          </a:xfrm>
          <a:prstGeom prst="rect">
            <a:avLst/>
          </a:prstGeom>
          <a:solidFill>
            <a:srgbClr val="FFFF00"/>
          </a:solidFill>
          <a:ln w="9525">
            <a:solidFill>
              <a:srgbClr val="000066"/>
            </a:solidFill>
            <a:miter lim="800000"/>
            <a:headEnd/>
            <a:tailEnd/>
          </a:ln>
        </p:spPr>
        <p:txBody>
          <a:bodyPr wrap="none" anchor="ctr"/>
          <a:lstStyle/>
          <a:p>
            <a:pPr eaLnBrk="0" hangingPunct="0"/>
            <a:endParaRPr lang="en-US" sz="2400" b="1"/>
          </a:p>
        </p:txBody>
      </p:sp>
      <p:sp>
        <p:nvSpPr>
          <p:cNvPr id="30815" name="Rectangle 104"/>
          <p:cNvSpPr>
            <a:spLocks noChangeArrowheads="1"/>
          </p:cNvSpPr>
          <p:nvPr/>
        </p:nvSpPr>
        <p:spPr bwMode="auto">
          <a:xfrm>
            <a:off x="8210550" y="4878388"/>
            <a:ext cx="190500" cy="642937"/>
          </a:xfrm>
          <a:prstGeom prst="rect">
            <a:avLst/>
          </a:prstGeom>
          <a:solidFill>
            <a:srgbClr val="FFFF00"/>
          </a:solidFill>
          <a:ln w="9525">
            <a:solidFill>
              <a:srgbClr val="000066"/>
            </a:solidFill>
            <a:miter lim="800000"/>
            <a:headEnd/>
            <a:tailEnd/>
          </a:ln>
        </p:spPr>
        <p:txBody>
          <a:bodyPr wrap="none" anchor="ctr"/>
          <a:lstStyle/>
          <a:p>
            <a:pPr eaLnBrk="0" hangingPunct="0"/>
            <a:endParaRPr lang="en-US" sz="2400" b="1"/>
          </a:p>
        </p:txBody>
      </p:sp>
      <p:sp>
        <p:nvSpPr>
          <p:cNvPr id="30816" name="Rectangle 105"/>
          <p:cNvSpPr>
            <a:spLocks noChangeArrowheads="1"/>
          </p:cNvSpPr>
          <p:nvPr/>
        </p:nvSpPr>
        <p:spPr bwMode="auto">
          <a:xfrm>
            <a:off x="5076825" y="1484313"/>
            <a:ext cx="439738" cy="269875"/>
          </a:xfrm>
          <a:prstGeom prst="rect">
            <a:avLst/>
          </a:prstGeom>
          <a:solidFill>
            <a:srgbClr val="FFFF00"/>
          </a:solidFill>
          <a:ln w="9525">
            <a:solidFill>
              <a:srgbClr val="000066"/>
            </a:solidFill>
            <a:miter lim="800000"/>
            <a:headEnd/>
            <a:tailEnd/>
          </a:ln>
        </p:spPr>
        <p:txBody>
          <a:bodyPr wrap="none" anchor="ctr"/>
          <a:lstStyle/>
          <a:p>
            <a:pPr eaLnBrk="0" hangingPunct="0"/>
            <a:endParaRPr lang="en-US" sz="2400" b="1"/>
          </a:p>
        </p:txBody>
      </p:sp>
      <p:sp>
        <p:nvSpPr>
          <p:cNvPr id="30817" name="Line 106"/>
          <p:cNvSpPr>
            <a:spLocks noChangeShapeType="1"/>
          </p:cNvSpPr>
          <p:nvPr/>
        </p:nvSpPr>
        <p:spPr bwMode="auto">
          <a:xfrm>
            <a:off x="1565275" y="5529263"/>
            <a:ext cx="2960688" cy="0"/>
          </a:xfrm>
          <a:prstGeom prst="line">
            <a:avLst/>
          </a:prstGeom>
          <a:noFill/>
          <a:ln w="28575">
            <a:solidFill>
              <a:srgbClr val="EF4135"/>
            </a:solidFill>
            <a:round/>
            <a:headEnd type="none" w="sm" len="sm"/>
            <a:tailEnd type="none" w="sm" len="sm"/>
          </a:ln>
        </p:spPr>
        <p:txBody>
          <a:bodyPr wrap="none" anchor="ctr"/>
          <a:lstStyle/>
          <a:p>
            <a:endParaRPr lang="lv-LV"/>
          </a:p>
        </p:txBody>
      </p:sp>
      <p:sp>
        <p:nvSpPr>
          <p:cNvPr id="30818" name="Line 107"/>
          <p:cNvSpPr>
            <a:spLocks noChangeShapeType="1"/>
          </p:cNvSpPr>
          <p:nvPr/>
        </p:nvSpPr>
        <p:spPr bwMode="auto">
          <a:xfrm>
            <a:off x="5549900" y="5526088"/>
            <a:ext cx="2970213" cy="0"/>
          </a:xfrm>
          <a:prstGeom prst="line">
            <a:avLst/>
          </a:prstGeom>
          <a:noFill/>
          <a:ln w="28575">
            <a:solidFill>
              <a:srgbClr val="EF4135"/>
            </a:solidFill>
            <a:round/>
            <a:headEnd type="none" w="sm" len="sm"/>
            <a:tailEnd type="none" w="sm" len="sm"/>
          </a:ln>
        </p:spPr>
        <p:txBody>
          <a:bodyPr wrap="none" anchor="ctr"/>
          <a:lstStyle/>
          <a:p>
            <a:endParaRPr lang="lv-LV"/>
          </a:p>
        </p:txBody>
      </p:sp>
      <p:sp>
        <p:nvSpPr>
          <p:cNvPr id="30819" name="Rectangle 108"/>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nchor="ctr"/>
          <a:lstStyle/>
          <a:p>
            <a:r>
              <a:rPr lang="lv-LV" sz="3600" smtClean="0">
                <a:solidFill>
                  <a:srgbClr val="990000"/>
                </a:solidFill>
                <a:latin typeface="Comic Sans MS" pitchFamily="66" charset="0"/>
              </a:rPr>
              <a:t>AS un KV risks vecākiem pacientiem</a:t>
            </a:r>
          </a:p>
        </p:txBody>
      </p:sp>
    </p:spTree>
  </p:cSld>
  <p:clrMapOvr>
    <a:masterClrMapping/>
  </p:clrMapOvr>
  <p:transition>
    <p:wipe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lide Number Placeholder 5"/>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5ABFB5D6-0DF8-4055-9E17-22118FFF6040}" type="slidenum">
              <a:rPr lang="lv-LV" sz="1200">
                <a:effectLst>
                  <a:outerShdw blurRad="38100" dist="38100" dir="2700000" algn="tl">
                    <a:srgbClr val="000000"/>
                  </a:outerShdw>
                </a:effectLst>
                <a:latin typeface="Arial" pitchFamily="34" charset="0"/>
                <a:cs typeface="+mn-cs"/>
              </a:rPr>
              <a:pPr algn="r">
                <a:defRPr/>
              </a:pPr>
              <a:t>25</a:t>
            </a:fld>
            <a:endParaRPr lang="lv-LV" sz="1200">
              <a:effectLst>
                <a:outerShdw blurRad="38100" dist="38100" dir="2700000" algn="tl">
                  <a:srgbClr val="000000"/>
                </a:outerShdw>
              </a:effectLst>
              <a:latin typeface="Arial" pitchFamily="34" charset="0"/>
              <a:cs typeface="+mn-cs"/>
            </a:endParaRPr>
          </a:p>
        </p:txBody>
      </p:sp>
      <p:sp>
        <p:nvSpPr>
          <p:cNvPr id="31747" name="Rectangle 2"/>
          <p:cNvSpPr>
            <a:spLocks noGrp="1" noChangeArrowheads="1"/>
          </p:cNvSpPr>
          <p:nvPr>
            <p:ph type="title" idx="4294967295"/>
          </p:nvPr>
        </p:nvSpPr>
        <p:spPr bwMode="auto">
          <a:xfrm>
            <a:off x="179388" y="277813"/>
            <a:ext cx="8785225" cy="847725"/>
          </a:xfrm>
          <a:prstGeom prst="rect">
            <a:avLst/>
          </a:prstGeom>
          <a:noFill/>
          <a:ln>
            <a:miter lim="800000"/>
            <a:headEnd/>
            <a:tailEnd/>
          </a:ln>
        </p:spPr>
        <p:txBody>
          <a:bodyPr anchor="ctr"/>
          <a:lstStyle/>
          <a:p>
            <a:pPr>
              <a:lnSpc>
                <a:spcPct val="90000"/>
              </a:lnSpc>
            </a:pPr>
            <a:r>
              <a:rPr lang="lv-LV" sz="2800" smtClean="0">
                <a:solidFill>
                  <a:srgbClr val="990000"/>
                </a:solidFill>
                <a:latin typeface="Comic Sans MS" pitchFamily="66" charset="0"/>
              </a:rPr>
              <a:t>KV riska mazināšanās, samazinot SAS par 20 mmHg (ja sākuma SAS ≥115 mm Hg)</a:t>
            </a:r>
          </a:p>
        </p:txBody>
      </p:sp>
      <p:graphicFrame>
        <p:nvGraphicFramePr>
          <p:cNvPr id="104765" name="Group 317"/>
          <p:cNvGraphicFramePr>
            <a:graphicFrameLocks noGrp="1"/>
          </p:cNvGraphicFramePr>
          <p:nvPr>
            <p:ph idx="4294967295"/>
          </p:nvPr>
        </p:nvGraphicFramePr>
        <p:xfrm>
          <a:off x="250825" y="1484313"/>
          <a:ext cx="8642350" cy="4998720"/>
        </p:xfrm>
        <a:graphic>
          <a:graphicData uri="http://schemas.openxmlformats.org/drawingml/2006/table">
            <a:tbl>
              <a:tblPr/>
              <a:tblGrid>
                <a:gridCol w="1235075"/>
                <a:gridCol w="1233488"/>
                <a:gridCol w="1235075"/>
                <a:gridCol w="1235075"/>
                <a:gridCol w="1235075"/>
                <a:gridCol w="1233487"/>
                <a:gridCol w="1235075"/>
              </a:tblGrid>
              <a:tr h="309563">
                <a:tc>
                  <a:txBody>
                    <a:bodyPr/>
                    <a:lstStyle/>
                    <a:p>
                      <a:pPr marL="0" marR="0" lvl="0" indent="0" algn="ctr" defTabSz="914400" rtl="0" eaLnBrk="0" fontAlgn="base" latinLnBrk="0" hangingPunct="0">
                        <a:lnSpc>
                          <a:spcPct val="8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FFFF66"/>
                          </a:solidFill>
                          <a:effectLst/>
                          <a:latin typeface="Arial" charset="0"/>
                        </a:rPr>
                        <a:t>Nāves iemesls </a:t>
                      </a:r>
                      <a:endParaRPr kumimoji="0" lang="en-US" sz="2000" b="1" i="0" u="none" strike="noStrike" cap="none" normalizeH="0" baseline="0" smtClean="0">
                        <a:ln>
                          <a:noFill/>
                        </a:ln>
                        <a:solidFill>
                          <a:srgbClr val="FFFF66"/>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8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FFFF66"/>
                          </a:solidFill>
                          <a:effectLst/>
                          <a:latin typeface="Arial" charset="0"/>
                        </a:rPr>
                        <a:t>Vecums gadi</a:t>
                      </a:r>
                      <a:endParaRPr kumimoji="0" lang="en-US" sz="2000" b="1" i="0" u="none" strike="noStrike" cap="none" normalizeH="0" baseline="0" smtClean="0">
                        <a:ln>
                          <a:noFill/>
                        </a:ln>
                        <a:solidFill>
                          <a:srgbClr val="FFFF66"/>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smtClean="0">
                        <a:ln>
                          <a:noFill/>
                        </a:ln>
                        <a:solidFill>
                          <a:srgbClr val="FFFF66"/>
                        </a:solidFill>
                        <a:effectLst/>
                        <a:latin typeface="Arial" charset="0"/>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dash"/>
                      <a:round/>
                      <a:headEnd type="none" w="med" len="med"/>
                      <a:tailEnd type="none" w="med" len="med"/>
                    </a:lnR>
                    <a:lnT w="28575" cap="flat" cmpd="sng" algn="ctr">
                      <a:solidFill>
                        <a:srgbClr val="FF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smtClean="0">
                        <a:ln>
                          <a:noFill/>
                        </a:ln>
                        <a:solidFill>
                          <a:srgbClr val="FFFF66"/>
                        </a:solidFill>
                        <a:effectLst/>
                        <a:latin typeface="Arial" charset="0"/>
                      </a:endParaRPr>
                    </a:p>
                  </a:txBody>
                  <a:tcPr horzOverflow="overflow">
                    <a:lnL w="28575" cap="flat" cmpd="sng" algn="ctr">
                      <a:solidFill>
                        <a:srgbClr val="FF3300"/>
                      </a:solidFill>
                      <a:prstDash val="dash"/>
                      <a:round/>
                      <a:headEnd type="none" w="med" len="med"/>
                      <a:tailEnd type="none" w="med" len="med"/>
                    </a:lnL>
                    <a:lnR w="28575" cap="flat" cmpd="sng" algn="ctr">
                      <a:solidFill>
                        <a:srgbClr val="FF3300"/>
                      </a:solidFill>
                      <a:prstDash val="dash"/>
                      <a:round/>
                      <a:headEnd type="none" w="med" len="med"/>
                      <a:tailEnd type="none" w="med" len="med"/>
                    </a:lnR>
                    <a:lnT w="28575" cap="flat" cmpd="sng" algn="ctr">
                      <a:solidFill>
                        <a:srgbClr val="FF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smtClean="0">
                        <a:ln>
                          <a:noFill/>
                        </a:ln>
                        <a:solidFill>
                          <a:srgbClr val="FFFF66"/>
                        </a:solidFill>
                        <a:effectLst/>
                        <a:latin typeface="Arial" charset="0"/>
                      </a:endParaRPr>
                    </a:p>
                  </a:txBody>
                  <a:tcPr horzOverflow="overflow">
                    <a:lnL w="28575" cap="flat" cmpd="sng" algn="ctr">
                      <a:solidFill>
                        <a:srgbClr val="FF3300"/>
                      </a:solidFill>
                      <a:prstDash val="dash"/>
                      <a:round/>
                      <a:headEnd type="none" w="med" len="med"/>
                      <a:tailEnd type="none" w="med" len="med"/>
                    </a:lnL>
                    <a:lnR w="28575" cap="flat" cmpd="sng" algn="ctr">
                      <a:solidFill>
                        <a:srgbClr val="FF3300"/>
                      </a:solidFill>
                      <a:prstDash val="dash"/>
                      <a:round/>
                      <a:headEnd type="none" w="med" len="med"/>
                      <a:tailEnd type="none" w="med" len="med"/>
                    </a:lnR>
                    <a:lnT w="28575" cap="flat" cmpd="sng" algn="ctr">
                      <a:solidFill>
                        <a:srgbClr val="FF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smtClean="0">
                        <a:ln>
                          <a:noFill/>
                        </a:ln>
                        <a:solidFill>
                          <a:srgbClr val="FFFF66"/>
                        </a:solidFill>
                        <a:effectLst/>
                        <a:latin typeface="Arial" charset="0"/>
                      </a:endParaRPr>
                    </a:p>
                  </a:txBody>
                  <a:tcPr horzOverflow="overflow">
                    <a:lnL w="28575" cap="flat" cmpd="sng" algn="ctr">
                      <a:solidFill>
                        <a:srgbClr val="FF3300"/>
                      </a:solidFill>
                      <a:prstDash val="dash"/>
                      <a:round/>
                      <a:headEnd type="none" w="med" len="med"/>
                      <a:tailEnd type="none" w="med" len="med"/>
                    </a:lnL>
                    <a:lnR w="76200" cap="flat" cmpd="sng" algn="ctr">
                      <a:solidFill>
                        <a:srgbClr val="CC00CC"/>
                      </a:solidFill>
                      <a:prstDash val="solid"/>
                      <a:round/>
                      <a:headEnd type="none" w="med" len="med"/>
                      <a:tailEnd type="none" w="med" len="med"/>
                    </a:lnR>
                    <a:lnT w="28575" cap="flat" cmpd="sng" algn="ctr">
                      <a:solidFill>
                        <a:srgbClr val="FF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rgbClr val="FFFF66"/>
                          </a:solidFill>
                          <a:effectLst/>
                          <a:latin typeface="Arial" charset="0"/>
                          <a:sym typeface="Wingdings 3" pitchFamily="18" charset="2"/>
                        </a:rPr>
                        <a:t></a:t>
                      </a:r>
                      <a:r>
                        <a:rPr kumimoji="0" lang="lv-LV" sz="2800" b="1" i="0" u="none" strike="noStrike" cap="none" normalizeH="0" baseline="0" smtClean="0">
                          <a:ln>
                            <a:noFill/>
                          </a:ln>
                          <a:solidFill>
                            <a:srgbClr val="FFFF66"/>
                          </a:solidFill>
                          <a:effectLst/>
                          <a:latin typeface="Arial" charset="0"/>
                          <a:sym typeface="Wingdings 3" pitchFamily="18" charset="2"/>
                        </a:rPr>
                        <a:t>%</a:t>
                      </a:r>
                      <a:endParaRPr kumimoji="0" lang="en-US" sz="2800" b="1" i="0" u="none" strike="noStrike" cap="none" normalizeH="0" baseline="0" smtClean="0">
                        <a:ln>
                          <a:noFill/>
                        </a:ln>
                        <a:solidFill>
                          <a:srgbClr val="FFFF66"/>
                        </a:solidFill>
                        <a:effectLst/>
                        <a:latin typeface="Arial" charset="0"/>
                        <a:sym typeface="Wingdings 3" pitchFamily="18" charset="2"/>
                      </a:endParaRPr>
                    </a:p>
                  </a:txBody>
                  <a:tcPr anchor="ctr" horzOverflow="overflow">
                    <a:lnL w="76200" cap="flat" cmpd="sng" algn="ctr">
                      <a:solidFill>
                        <a:srgbClr val="CC00CC"/>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chemeClr val="tx1"/>
                    </a:solidFill>
                  </a:tcPr>
                </a:tc>
              </a:tr>
              <a:tr h="339725">
                <a:tc rowSpan="5">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000099"/>
                          </a:solidFill>
                          <a:effectLst/>
                          <a:latin typeface="Arial" charset="0"/>
                        </a:rPr>
                        <a:t>Insults</a:t>
                      </a:r>
                      <a:endParaRPr kumimoji="0" lang="en-US" sz="20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38100" cap="flat" cmpd="sng" algn="ctr">
                      <a:solidFill>
                        <a:srgbClr val="A5002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000099"/>
                          </a:solidFill>
                          <a:effectLst/>
                          <a:latin typeface="Arial" charset="0"/>
                        </a:rPr>
                        <a:t>40-49</a:t>
                      </a:r>
                      <a:endParaRPr kumimoji="0" lang="en-US" sz="20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38100" cap="flat" cmpd="sng" algn="ctr">
                      <a:solidFill>
                        <a:srgbClr val="EF4135"/>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smtClean="0">
                        <a:ln>
                          <a:noFill/>
                        </a:ln>
                        <a:solidFill>
                          <a:srgbClr val="003F72"/>
                        </a:solidFill>
                        <a:effectLst/>
                        <a:latin typeface="CentSchbook TL" pitchFamily="18" charset="0"/>
                      </a:endParaRPr>
                    </a:p>
                  </a:txBody>
                  <a:tcPr horzOverflow="overflow">
                    <a:lnL w="38100" cap="flat" cmpd="sng" algn="ctr">
                      <a:solidFill>
                        <a:srgbClr val="EF4135"/>
                      </a:solidFill>
                      <a:prstDash val="solid"/>
                      <a:round/>
                      <a:headEnd type="none" w="med" len="med"/>
                      <a:tailEnd type="none" w="med" len="med"/>
                    </a:lnL>
                    <a:lnR w="38100" cap="flat" cmpd="sng" algn="ctr">
                      <a:solidFill>
                        <a:srgbClr val="EF4135"/>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rgbClr val="000099"/>
                        </a:solidFill>
                        <a:effectLst/>
                        <a:latin typeface="CentSchbook TL" pitchFamily="18" charset="0"/>
                      </a:endParaRPr>
                    </a:p>
                  </a:txBody>
                  <a:tcPr horzOverflow="overflow">
                    <a:lnL w="38100" cap="flat" cmpd="sng" algn="ctr">
                      <a:solidFill>
                        <a:srgbClr val="EF4135"/>
                      </a:solidFill>
                      <a:prstDash val="sysDash"/>
                      <a:round/>
                      <a:headEnd type="none" w="med" len="med"/>
                      <a:tailEnd type="none" w="med" len="med"/>
                    </a:lnL>
                    <a:lnR w="38100" cap="flat" cmpd="sng" algn="ctr">
                      <a:solidFill>
                        <a:srgbClr val="EF4135"/>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rgbClr val="000099"/>
                        </a:solidFill>
                        <a:effectLst/>
                        <a:latin typeface="CentSchbook TL" pitchFamily="18" charset="0"/>
                      </a:endParaRPr>
                    </a:p>
                  </a:txBody>
                  <a:tcPr horzOverflow="overflow">
                    <a:lnL w="38100" cap="flat" cmpd="sng" algn="ctr">
                      <a:solidFill>
                        <a:srgbClr val="EF4135"/>
                      </a:solidFill>
                      <a:prstDash val="sysDash"/>
                      <a:round/>
                      <a:headEnd type="none" w="med" len="med"/>
                      <a:tailEnd type="none" w="med" len="med"/>
                    </a:lnL>
                    <a:lnR w="38100" cap="flat" cmpd="sng" algn="ctr">
                      <a:solidFill>
                        <a:srgbClr val="EF4135"/>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rgbClr val="000099"/>
                        </a:solidFill>
                        <a:effectLst/>
                        <a:latin typeface="CentSchbook TL" pitchFamily="18" charset="0"/>
                      </a:endParaRPr>
                    </a:p>
                  </a:txBody>
                  <a:tcPr horzOverflow="overflow">
                    <a:lnL w="38100" cap="flat" cmpd="sng" algn="ctr">
                      <a:solidFill>
                        <a:srgbClr val="EF4135"/>
                      </a:solidFill>
                      <a:prstDash val="sysDash"/>
                      <a:round/>
                      <a:headEnd type="none" w="med" len="med"/>
                      <a:tailEnd type="none" w="med" len="med"/>
                    </a:lnL>
                    <a:lnR w="38100" cap="flat" cmpd="sng" algn="ctr">
                      <a:solidFill>
                        <a:srgbClr val="EF413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000099"/>
                          </a:solidFill>
                          <a:effectLst/>
                          <a:latin typeface="Arial" charset="0"/>
                        </a:rPr>
                        <a:t>64</a:t>
                      </a:r>
                      <a:endParaRPr kumimoji="0" lang="en-US" sz="2000" b="1" i="0" u="none" strike="noStrike" cap="none" normalizeH="0" baseline="0" smtClean="0">
                        <a:ln>
                          <a:noFill/>
                        </a:ln>
                        <a:solidFill>
                          <a:srgbClr val="000099"/>
                        </a:solidFill>
                        <a:effectLst/>
                        <a:latin typeface="Arial" charset="0"/>
                      </a:endParaRPr>
                    </a:p>
                  </a:txBody>
                  <a:tcPr anchor="ctr" horzOverflow="overflow">
                    <a:lnL w="38100" cap="flat" cmpd="sng" algn="ctr">
                      <a:solidFill>
                        <a:srgbClr val="EF4135"/>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FFFF99"/>
                    </a:solidFill>
                  </a:tcPr>
                </a:tc>
              </a:tr>
              <a:tr h="338138">
                <a:tc vMerge="1">
                  <a:txBody>
                    <a:bodyPr/>
                    <a:lstStyle/>
                    <a:p>
                      <a:endParaRPr lang="lv-LV"/>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000099"/>
                          </a:solidFill>
                          <a:effectLst/>
                          <a:latin typeface="Arial" charset="0"/>
                        </a:rPr>
                        <a:t>50-59</a:t>
                      </a:r>
                      <a:endParaRPr kumimoji="0" lang="en-US" sz="20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38100" cap="flat" cmpd="sng" algn="ctr">
                      <a:solidFill>
                        <a:srgbClr val="EF4135"/>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smtClean="0">
                        <a:ln>
                          <a:noFill/>
                        </a:ln>
                        <a:solidFill>
                          <a:srgbClr val="003F72"/>
                        </a:solidFill>
                        <a:effectLst/>
                        <a:latin typeface="CentSchbook TL" pitchFamily="18" charset="0"/>
                      </a:endParaRPr>
                    </a:p>
                  </a:txBody>
                  <a:tcPr horzOverflow="overflow">
                    <a:lnL w="38100" cap="flat" cmpd="sng" algn="ctr">
                      <a:solidFill>
                        <a:srgbClr val="EF4135"/>
                      </a:solidFill>
                      <a:prstDash val="solid"/>
                      <a:round/>
                      <a:headEnd type="none" w="med" len="med"/>
                      <a:tailEnd type="none" w="med" len="med"/>
                    </a:lnL>
                    <a:lnR w="38100" cap="flat" cmpd="sng" algn="ctr">
                      <a:solidFill>
                        <a:srgbClr val="EF4135"/>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rgbClr val="000099"/>
                        </a:solidFill>
                        <a:effectLst/>
                        <a:latin typeface="CentSchbook TL" pitchFamily="18" charset="0"/>
                      </a:endParaRPr>
                    </a:p>
                  </a:txBody>
                  <a:tcPr horzOverflow="overflow">
                    <a:lnL w="38100" cap="flat" cmpd="sng" algn="ctr">
                      <a:solidFill>
                        <a:srgbClr val="EF4135"/>
                      </a:solidFill>
                      <a:prstDash val="sysDash"/>
                      <a:round/>
                      <a:headEnd type="none" w="med" len="med"/>
                      <a:tailEnd type="none" w="med" len="med"/>
                    </a:lnL>
                    <a:lnR w="38100" cap="flat" cmpd="sng" algn="ctr">
                      <a:solidFill>
                        <a:srgbClr val="EF4135"/>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rgbClr val="000099"/>
                        </a:solidFill>
                        <a:effectLst/>
                        <a:latin typeface="CentSchbook TL" pitchFamily="18" charset="0"/>
                      </a:endParaRPr>
                    </a:p>
                  </a:txBody>
                  <a:tcPr horzOverflow="overflow">
                    <a:lnL w="38100" cap="flat" cmpd="sng" algn="ctr">
                      <a:solidFill>
                        <a:srgbClr val="EF4135"/>
                      </a:solidFill>
                      <a:prstDash val="sysDash"/>
                      <a:round/>
                      <a:headEnd type="none" w="med" len="med"/>
                      <a:tailEnd type="none" w="med" len="med"/>
                    </a:lnL>
                    <a:lnR w="38100" cap="flat" cmpd="sng" algn="ctr">
                      <a:solidFill>
                        <a:srgbClr val="EF4135"/>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rgbClr val="000099"/>
                        </a:solidFill>
                        <a:effectLst/>
                        <a:latin typeface="CentSchbook TL" pitchFamily="18" charset="0"/>
                      </a:endParaRPr>
                    </a:p>
                  </a:txBody>
                  <a:tcPr horzOverflow="overflow">
                    <a:lnL w="38100" cap="flat" cmpd="sng" algn="ctr">
                      <a:solidFill>
                        <a:srgbClr val="EF4135"/>
                      </a:solidFill>
                      <a:prstDash val="sysDash"/>
                      <a:round/>
                      <a:headEnd type="none" w="med" len="med"/>
                      <a:tailEnd type="none" w="med" len="med"/>
                    </a:lnL>
                    <a:lnR w="38100" cap="flat" cmpd="sng" algn="ctr">
                      <a:solidFill>
                        <a:srgbClr val="EF413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000099"/>
                          </a:solidFill>
                          <a:effectLst/>
                          <a:latin typeface="Arial" charset="0"/>
                        </a:rPr>
                        <a:t>62</a:t>
                      </a:r>
                      <a:endParaRPr kumimoji="0" lang="en-US" sz="2000" b="1" i="0" u="none" strike="noStrike" cap="none" normalizeH="0" baseline="0" smtClean="0">
                        <a:ln>
                          <a:noFill/>
                        </a:ln>
                        <a:solidFill>
                          <a:srgbClr val="000099"/>
                        </a:solidFill>
                        <a:effectLst/>
                        <a:latin typeface="Arial" charset="0"/>
                      </a:endParaRPr>
                    </a:p>
                  </a:txBody>
                  <a:tcPr anchor="ctr" horzOverflow="overflow">
                    <a:lnL w="38100" cap="flat" cmpd="sng" algn="ctr">
                      <a:solidFill>
                        <a:srgbClr val="EF4135"/>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FFFF99"/>
                    </a:solidFill>
                  </a:tcPr>
                </a:tc>
              </a:tr>
              <a:tr h="338138">
                <a:tc vMerge="1">
                  <a:txBody>
                    <a:bodyPr/>
                    <a:lstStyle/>
                    <a:p>
                      <a:endParaRPr lang="lv-LV"/>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000099"/>
                          </a:solidFill>
                          <a:effectLst/>
                          <a:latin typeface="Arial" charset="0"/>
                        </a:rPr>
                        <a:t>60-69</a:t>
                      </a:r>
                      <a:endParaRPr kumimoji="0" lang="en-US" sz="20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38100" cap="flat" cmpd="sng" algn="ctr">
                      <a:solidFill>
                        <a:srgbClr val="EF4135"/>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smtClean="0">
                        <a:ln>
                          <a:noFill/>
                        </a:ln>
                        <a:solidFill>
                          <a:srgbClr val="003F72"/>
                        </a:solidFill>
                        <a:effectLst/>
                        <a:latin typeface="CentSchbook TL" pitchFamily="18" charset="0"/>
                      </a:endParaRPr>
                    </a:p>
                  </a:txBody>
                  <a:tcPr horzOverflow="overflow">
                    <a:lnL w="38100" cap="flat" cmpd="sng" algn="ctr">
                      <a:solidFill>
                        <a:srgbClr val="EF4135"/>
                      </a:solidFill>
                      <a:prstDash val="solid"/>
                      <a:round/>
                      <a:headEnd type="none" w="med" len="med"/>
                      <a:tailEnd type="none" w="med" len="med"/>
                    </a:lnL>
                    <a:lnR w="38100" cap="flat" cmpd="sng" algn="ctr">
                      <a:solidFill>
                        <a:srgbClr val="EF4135"/>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rgbClr val="000099"/>
                        </a:solidFill>
                        <a:effectLst/>
                        <a:latin typeface="CentSchbook TL" pitchFamily="18" charset="0"/>
                      </a:endParaRPr>
                    </a:p>
                  </a:txBody>
                  <a:tcPr horzOverflow="overflow">
                    <a:lnL w="38100" cap="flat" cmpd="sng" algn="ctr">
                      <a:solidFill>
                        <a:srgbClr val="EF4135"/>
                      </a:solidFill>
                      <a:prstDash val="sysDash"/>
                      <a:round/>
                      <a:headEnd type="none" w="med" len="med"/>
                      <a:tailEnd type="none" w="med" len="med"/>
                    </a:lnL>
                    <a:lnR w="38100" cap="flat" cmpd="sng" algn="ctr">
                      <a:solidFill>
                        <a:srgbClr val="EF4135"/>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rgbClr val="000099"/>
                        </a:solidFill>
                        <a:effectLst/>
                        <a:latin typeface="CentSchbook TL" pitchFamily="18" charset="0"/>
                      </a:endParaRPr>
                    </a:p>
                  </a:txBody>
                  <a:tcPr horzOverflow="overflow">
                    <a:lnL w="38100" cap="flat" cmpd="sng" algn="ctr">
                      <a:solidFill>
                        <a:srgbClr val="EF4135"/>
                      </a:solidFill>
                      <a:prstDash val="sysDash"/>
                      <a:round/>
                      <a:headEnd type="none" w="med" len="med"/>
                      <a:tailEnd type="none" w="med" len="med"/>
                    </a:lnL>
                    <a:lnR w="38100" cap="flat" cmpd="sng" algn="ctr">
                      <a:solidFill>
                        <a:srgbClr val="EF4135"/>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rgbClr val="000099"/>
                        </a:solidFill>
                        <a:effectLst/>
                        <a:latin typeface="CentSchbook TL" pitchFamily="18" charset="0"/>
                      </a:endParaRPr>
                    </a:p>
                  </a:txBody>
                  <a:tcPr horzOverflow="overflow">
                    <a:lnL w="38100" cap="flat" cmpd="sng" algn="ctr">
                      <a:solidFill>
                        <a:srgbClr val="EF4135"/>
                      </a:solidFill>
                      <a:prstDash val="sysDash"/>
                      <a:round/>
                      <a:headEnd type="none" w="med" len="med"/>
                      <a:tailEnd type="none" w="med" len="med"/>
                    </a:lnL>
                    <a:lnR w="38100" cap="flat" cmpd="sng" algn="ctr">
                      <a:solidFill>
                        <a:srgbClr val="EF413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000099"/>
                          </a:solidFill>
                          <a:effectLst/>
                          <a:latin typeface="Arial" charset="0"/>
                        </a:rPr>
                        <a:t>57</a:t>
                      </a:r>
                      <a:endParaRPr kumimoji="0" lang="en-US" sz="2000" b="1" i="0" u="none" strike="noStrike" cap="none" normalizeH="0" baseline="0" smtClean="0">
                        <a:ln>
                          <a:noFill/>
                        </a:ln>
                        <a:solidFill>
                          <a:srgbClr val="000099"/>
                        </a:solidFill>
                        <a:effectLst/>
                        <a:latin typeface="Arial" charset="0"/>
                      </a:endParaRPr>
                    </a:p>
                  </a:txBody>
                  <a:tcPr anchor="ctr" horzOverflow="overflow">
                    <a:lnL w="38100" cap="flat" cmpd="sng" algn="ctr">
                      <a:solidFill>
                        <a:srgbClr val="EF4135"/>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FFFF99"/>
                    </a:solidFill>
                  </a:tcPr>
                </a:tc>
              </a:tr>
              <a:tr h="339725">
                <a:tc vMerge="1">
                  <a:txBody>
                    <a:bodyPr/>
                    <a:lstStyle/>
                    <a:p>
                      <a:endParaRPr lang="lv-LV"/>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000099"/>
                          </a:solidFill>
                          <a:effectLst/>
                          <a:latin typeface="Arial" charset="0"/>
                        </a:rPr>
                        <a:t>70-79</a:t>
                      </a:r>
                      <a:endParaRPr kumimoji="0" lang="en-US" sz="20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38100" cap="flat" cmpd="sng" algn="ctr">
                      <a:solidFill>
                        <a:srgbClr val="EF4135"/>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smtClean="0">
                        <a:ln>
                          <a:noFill/>
                        </a:ln>
                        <a:solidFill>
                          <a:srgbClr val="003F72"/>
                        </a:solidFill>
                        <a:effectLst/>
                        <a:latin typeface="CentSchbook TL" pitchFamily="18" charset="0"/>
                      </a:endParaRPr>
                    </a:p>
                  </a:txBody>
                  <a:tcPr horzOverflow="overflow">
                    <a:lnL w="38100" cap="flat" cmpd="sng" algn="ctr">
                      <a:solidFill>
                        <a:srgbClr val="EF4135"/>
                      </a:solidFill>
                      <a:prstDash val="solid"/>
                      <a:round/>
                      <a:headEnd type="none" w="med" len="med"/>
                      <a:tailEnd type="none" w="med" len="med"/>
                    </a:lnL>
                    <a:lnR w="38100" cap="flat" cmpd="sng" algn="ctr">
                      <a:solidFill>
                        <a:srgbClr val="EF4135"/>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rgbClr val="000099"/>
                        </a:solidFill>
                        <a:effectLst/>
                        <a:latin typeface="CentSchbook TL" pitchFamily="18" charset="0"/>
                      </a:endParaRPr>
                    </a:p>
                  </a:txBody>
                  <a:tcPr horzOverflow="overflow">
                    <a:lnL w="38100" cap="flat" cmpd="sng" algn="ctr">
                      <a:solidFill>
                        <a:srgbClr val="EF4135"/>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rgbClr val="000099"/>
                        </a:solidFill>
                        <a:effectLst/>
                        <a:latin typeface="CentSchbook TL" pitchFamily="18" charset="0"/>
                      </a:endParaRPr>
                    </a:p>
                  </a:txBody>
                  <a:tcPr horzOverflow="overflow">
                    <a:lnL w="12700" cap="flat" cmpd="sng" algn="ctr">
                      <a:solidFill>
                        <a:schemeClr val="tx1"/>
                      </a:solidFill>
                      <a:prstDash val="solid"/>
                      <a:round/>
                      <a:headEnd type="none" w="med" len="med"/>
                      <a:tailEnd type="none" w="med" len="med"/>
                    </a:lnL>
                    <a:lnR w="38100" cap="flat" cmpd="sng" algn="ctr">
                      <a:solidFill>
                        <a:srgbClr val="EF4135"/>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rgbClr val="000099"/>
                        </a:solidFill>
                        <a:effectLst/>
                        <a:latin typeface="CentSchbook TL" pitchFamily="18" charset="0"/>
                      </a:endParaRPr>
                    </a:p>
                  </a:txBody>
                  <a:tcPr horzOverflow="overflow">
                    <a:lnL w="38100" cap="flat" cmpd="sng" algn="ctr">
                      <a:solidFill>
                        <a:srgbClr val="EF4135"/>
                      </a:solidFill>
                      <a:prstDash val="sysDash"/>
                      <a:round/>
                      <a:headEnd type="none" w="med" len="med"/>
                      <a:tailEnd type="none" w="med" len="med"/>
                    </a:lnL>
                    <a:lnR w="38100" cap="flat" cmpd="sng" algn="ctr">
                      <a:solidFill>
                        <a:srgbClr val="EF413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000099"/>
                          </a:solidFill>
                          <a:effectLst/>
                          <a:latin typeface="Arial" charset="0"/>
                        </a:rPr>
                        <a:t>50</a:t>
                      </a:r>
                      <a:endParaRPr kumimoji="0" lang="en-US" sz="2000" b="1" i="0" u="none" strike="noStrike" cap="none" normalizeH="0" baseline="0" smtClean="0">
                        <a:ln>
                          <a:noFill/>
                        </a:ln>
                        <a:solidFill>
                          <a:srgbClr val="000099"/>
                        </a:solidFill>
                        <a:effectLst/>
                        <a:latin typeface="Arial" charset="0"/>
                      </a:endParaRPr>
                    </a:p>
                  </a:txBody>
                  <a:tcPr anchor="ctr" horzOverflow="overflow">
                    <a:lnL w="38100" cap="flat" cmpd="sng" algn="ctr">
                      <a:solidFill>
                        <a:srgbClr val="EF4135"/>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FFFF99"/>
                    </a:solidFill>
                  </a:tcPr>
                </a:tc>
              </a:tr>
              <a:tr h="338138">
                <a:tc vMerge="1">
                  <a:txBody>
                    <a:bodyPr/>
                    <a:lstStyle/>
                    <a:p>
                      <a:endParaRPr lang="lv-LV"/>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000099"/>
                          </a:solidFill>
                          <a:effectLst/>
                          <a:latin typeface="Arial" charset="0"/>
                        </a:rPr>
                        <a:t>80-89</a:t>
                      </a:r>
                      <a:endParaRPr kumimoji="0" lang="en-US" sz="20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38100" cap="flat" cmpd="sng" algn="ctr">
                      <a:solidFill>
                        <a:srgbClr val="EF4135"/>
                      </a:solidFill>
                      <a:prstDash val="solid"/>
                      <a:round/>
                      <a:headEnd type="none" w="med" len="med"/>
                      <a:tailEnd type="none" w="med" len="med"/>
                    </a:lnR>
                    <a:lnT w="28575" cap="flat" cmpd="sng" algn="ctr">
                      <a:solidFill>
                        <a:srgbClr val="FF3300"/>
                      </a:solidFill>
                      <a:prstDash val="solid"/>
                      <a:round/>
                      <a:headEnd type="none" w="med" len="med"/>
                      <a:tailEnd type="none" w="med" len="med"/>
                    </a:lnT>
                    <a:lnB w="38100" cap="flat" cmpd="sng" algn="ctr">
                      <a:solidFill>
                        <a:srgbClr val="A5002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smtClean="0">
                        <a:ln>
                          <a:noFill/>
                        </a:ln>
                        <a:solidFill>
                          <a:srgbClr val="003F72"/>
                        </a:solidFill>
                        <a:effectLst/>
                        <a:latin typeface="CentSchbook TL" pitchFamily="18" charset="0"/>
                      </a:endParaRPr>
                    </a:p>
                  </a:txBody>
                  <a:tcPr horzOverflow="overflow">
                    <a:lnL w="38100" cap="flat" cmpd="sng" algn="ctr">
                      <a:solidFill>
                        <a:srgbClr val="EF4135"/>
                      </a:solidFill>
                      <a:prstDash val="solid"/>
                      <a:round/>
                      <a:headEnd type="none" w="med" len="med"/>
                      <a:tailEnd type="none" w="med" len="med"/>
                    </a:lnL>
                    <a:lnR w="38100" cap="flat" cmpd="sng" algn="ctr">
                      <a:solidFill>
                        <a:srgbClr val="EF4135"/>
                      </a:solidFill>
                      <a:prstDash val="sysDash"/>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9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rgbClr val="000099"/>
                        </a:solidFill>
                        <a:effectLst/>
                        <a:latin typeface="CentSchbook TL" pitchFamily="18" charset="0"/>
                      </a:endParaRPr>
                    </a:p>
                  </a:txBody>
                  <a:tcPr horzOverflow="overflow">
                    <a:lnL w="38100" cap="flat" cmpd="sng" algn="ctr">
                      <a:solidFill>
                        <a:srgbClr val="EF4135"/>
                      </a:solidFill>
                      <a:prstDash val="sysDash"/>
                      <a:round/>
                      <a:headEnd type="none" w="med" len="med"/>
                      <a:tailEnd type="none" w="med" len="med"/>
                    </a:lnL>
                    <a:lnR w="38100" cap="flat" cmpd="sng" algn="ctr">
                      <a:solidFill>
                        <a:srgbClr val="EF4135"/>
                      </a:solidFill>
                      <a:prstDash val="sysDash"/>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9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rgbClr val="000099"/>
                        </a:solidFill>
                        <a:effectLst/>
                        <a:latin typeface="CentSchbook TL" pitchFamily="18" charset="0"/>
                      </a:endParaRPr>
                    </a:p>
                  </a:txBody>
                  <a:tcPr horzOverflow="overflow">
                    <a:lnL w="38100" cap="flat" cmpd="sng" algn="ctr">
                      <a:solidFill>
                        <a:srgbClr val="EF4135"/>
                      </a:solidFill>
                      <a:prstDash val="sysDash"/>
                      <a:round/>
                      <a:headEnd type="none" w="med" len="med"/>
                      <a:tailEnd type="none" w="med" len="med"/>
                    </a:lnL>
                    <a:lnR w="38100" cap="flat" cmpd="sng" algn="ctr">
                      <a:solidFill>
                        <a:srgbClr val="EF4135"/>
                      </a:solidFill>
                      <a:prstDash val="sysDash"/>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9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rgbClr val="000099"/>
                        </a:solidFill>
                        <a:effectLst/>
                        <a:latin typeface="CentSchbook TL" pitchFamily="18" charset="0"/>
                      </a:endParaRPr>
                    </a:p>
                  </a:txBody>
                  <a:tcPr horzOverflow="overflow">
                    <a:lnL w="38100" cap="flat" cmpd="sng" algn="ctr">
                      <a:solidFill>
                        <a:srgbClr val="EF4135"/>
                      </a:solidFill>
                      <a:prstDash val="sysDash"/>
                      <a:round/>
                      <a:headEnd type="none" w="med" len="med"/>
                      <a:tailEnd type="none" w="med" len="med"/>
                    </a:lnL>
                    <a:lnR w="38100" cap="flat" cmpd="sng" algn="ctr">
                      <a:solidFill>
                        <a:srgbClr val="EF4135"/>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9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000099"/>
                          </a:solidFill>
                          <a:effectLst/>
                          <a:latin typeface="Arial" charset="0"/>
                        </a:rPr>
                        <a:t>33</a:t>
                      </a:r>
                      <a:endParaRPr kumimoji="0" lang="en-US" sz="2000" b="1" i="0" u="none" strike="noStrike" cap="none" normalizeH="0" baseline="0" smtClean="0">
                        <a:ln>
                          <a:noFill/>
                        </a:ln>
                        <a:solidFill>
                          <a:srgbClr val="000099"/>
                        </a:solidFill>
                        <a:effectLst/>
                        <a:latin typeface="Arial" charset="0"/>
                      </a:endParaRPr>
                    </a:p>
                  </a:txBody>
                  <a:tcPr anchor="ctr" horzOverflow="overflow">
                    <a:lnL w="38100" cap="flat" cmpd="sng" algn="ctr">
                      <a:solidFill>
                        <a:srgbClr val="EF4135"/>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38100" cap="flat" cmpd="sng" algn="ctr">
                      <a:solidFill>
                        <a:srgbClr val="A50021"/>
                      </a:solidFill>
                      <a:prstDash val="solid"/>
                      <a:round/>
                      <a:headEnd type="none" w="med" len="med"/>
                      <a:tailEnd type="none" w="med" len="med"/>
                    </a:lnB>
                    <a:lnTlToBr>
                      <a:noFill/>
                    </a:lnTlToBr>
                    <a:lnBlToTr>
                      <a:noFill/>
                    </a:lnBlToTr>
                    <a:solidFill>
                      <a:srgbClr val="FFFF99"/>
                    </a:solidFill>
                  </a:tcPr>
                </a:tc>
              </a:tr>
              <a:tr h="338138">
                <a:tc rowSpan="5">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000099"/>
                          </a:solidFill>
                          <a:effectLst/>
                          <a:latin typeface="Arial" charset="0"/>
                        </a:rPr>
                        <a:t>KSS</a:t>
                      </a:r>
                      <a:endParaRPr kumimoji="0" lang="en-US" sz="20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38100" cap="flat" cmpd="sng" algn="ctr">
                      <a:solidFill>
                        <a:srgbClr val="A50021"/>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000099"/>
                          </a:solidFill>
                          <a:effectLst/>
                          <a:latin typeface="Arial" charset="0"/>
                        </a:rPr>
                        <a:t>40-49</a:t>
                      </a:r>
                      <a:endParaRPr kumimoji="0" lang="en-US" sz="20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38100" cap="flat" cmpd="sng" algn="ctr">
                      <a:solidFill>
                        <a:srgbClr val="EF4135"/>
                      </a:solidFill>
                      <a:prstDash val="solid"/>
                      <a:round/>
                      <a:headEnd type="none" w="med" len="med"/>
                      <a:tailEnd type="none" w="med" len="med"/>
                    </a:lnR>
                    <a:lnT w="38100" cap="flat" cmpd="sng" algn="ctr">
                      <a:solidFill>
                        <a:srgbClr val="A50021"/>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smtClean="0">
                        <a:ln>
                          <a:noFill/>
                        </a:ln>
                        <a:solidFill>
                          <a:srgbClr val="003F72"/>
                        </a:solidFill>
                        <a:effectLst/>
                        <a:latin typeface="CentSchbook TL" pitchFamily="18" charset="0"/>
                      </a:endParaRPr>
                    </a:p>
                  </a:txBody>
                  <a:tcPr horzOverflow="overflow">
                    <a:lnL w="38100" cap="flat" cmpd="sng" algn="ctr">
                      <a:solidFill>
                        <a:srgbClr val="EF4135"/>
                      </a:solidFill>
                      <a:prstDash val="solid"/>
                      <a:round/>
                      <a:headEnd type="none" w="med" len="med"/>
                      <a:tailEnd type="none" w="med" len="med"/>
                    </a:lnL>
                    <a:lnR w="38100" cap="flat" cmpd="sng" algn="ctr">
                      <a:solidFill>
                        <a:srgbClr val="EF4135"/>
                      </a:solidFill>
                      <a:prstDash val="sysDash"/>
                      <a:round/>
                      <a:headEnd type="none" w="med" len="med"/>
                      <a:tailEnd type="none" w="med" len="med"/>
                    </a:lnR>
                    <a:lnT w="38100" cap="flat" cmpd="sng" algn="ctr">
                      <a:solidFill>
                        <a:srgbClr val="99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rgbClr val="000099"/>
                        </a:solidFill>
                        <a:effectLst/>
                        <a:latin typeface="CentSchbook TL" pitchFamily="18" charset="0"/>
                      </a:endParaRPr>
                    </a:p>
                  </a:txBody>
                  <a:tcPr horzOverflow="overflow">
                    <a:lnL w="38100" cap="flat" cmpd="sng" algn="ctr">
                      <a:solidFill>
                        <a:srgbClr val="EF4135"/>
                      </a:solidFill>
                      <a:prstDash val="sysDash"/>
                      <a:round/>
                      <a:headEnd type="none" w="med" len="med"/>
                      <a:tailEnd type="none" w="med" len="med"/>
                    </a:lnL>
                    <a:lnR w="38100" cap="flat" cmpd="sng" algn="ctr">
                      <a:solidFill>
                        <a:srgbClr val="EF4135"/>
                      </a:solidFill>
                      <a:prstDash val="sysDash"/>
                      <a:round/>
                      <a:headEnd type="none" w="med" len="med"/>
                      <a:tailEnd type="none" w="med" len="med"/>
                    </a:lnR>
                    <a:lnT w="38100" cap="flat" cmpd="sng" algn="ctr">
                      <a:solidFill>
                        <a:srgbClr val="99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rgbClr val="000099"/>
                        </a:solidFill>
                        <a:effectLst/>
                        <a:latin typeface="CentSchbook TL" pitchFamily="18" charset="0"/>
                      </a:endParaRPr>
                    </a:p>
                  </a:txBody>
                  <a:tcPr horzOverflow="overflow">
                    <a:lnL w="38100" cap="flat" cmpd="sng" algn="ctr">
                      <a:solidFill>
                        <a:srgbClr val="EF4135"/>
                      </a:solidFill>
                      <a:prstDash val="sysDash"/>
                      <a:round/>
                      <a:headEnd type="none" w="med" len="med"/>
                      <a:tailEnd type="none" w="med" len="med"/>
                    </a:lnL>
                    <a:lnR w="38100" cap="flat" cmpd="sng" algn="ctr">
                      <a:solidFill>
                        <a:srgbClr val="EF4135"/>
                      </a:solidFill>
                      <a:prstDash val="sysDash"/>
                      <a:round/>
                      <a:headEnd type="none" w="med" len="med"/>
                      <a:tailEnd type="none" w="med" len="med"/>
                    </a:lnR>
                    <a:lnT w="38100" cap="flat" cmpd="sng" algn="ctr">
                      <a:solidFill>
                        <a:srgbClr val="99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rgbClr val="000099"/>
                        </a:solidFill>
                        <a:effectLst/>
                        <a:latin typeface="CentSchbook TL" pitchFamily="18" charset="0"/>
                      </a:endParaRPr>
                    </a:p>
                  </a:txBody>
                  <a:tcPr horzOverflow="overflow">
                    <a:lnL w="38100" cap="flat" cmpd="sng" algn="ctr">
                      <a:solidFill>
                        <a:srgbClr val="EF4135"/>
                      </a:solidFill>
                      <a:prstDash val="sysDash"/>
                      <a:round/>
                      <a:headEnd type="none" w="med" len="med"/>
                      <a:tailEnd type="none" w="med" len="med"/>
                    </a:lnL>
                    <a:lnR w="38100" cap="flat" cmpd="sng" algn="ctr">
                      <a:solidFill>
                        <a:srgbClr val="EF4135"/>
                      </a:solidFill>
                      <a:prstDash val="solid"/>
                      <a:round/>
                      <a:headEnd type="none" w="med" len="med"/>
                      <a:tailEnd type="none" w="med" len="med"/>
                    </a:lnR>
                    <a:lnT w="38100" cap="flat" cmpd="sng" algn="ctr">
                      <a:solidFill>
                        <a:srgbClr val="99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000099"/>
                          </a:solidFill>
                          <a:effectLst/>
                          <a:latin typeface="Arial" charset="0"/>
                        </a:rPr>
                        <a:t>51</a:t>
                      </a:r>
                      <a:endParaRPr kumimoji="0" lang="en-US" sz="2000" b="1" i="0" u="none" strike="noStrike" cap="none" normalizeH="0" baseline="0" smtClean="0">
                        <a:ln>
                          <a:noFill/>
                        </a:ln>
                        <a:solidFill>
                          <a:srgbClr val="000099"/>
                        </a:solidFill>
                        <a:effectLst/>
                        <a:latin typeface="Arial" charset="0"/>
                      </a:endParaRPr>
                    </a:p>
                  </a:txBody>
                  <a:tcPr anchor="ctr" horzOverflow="overflow">
                    <a:lnL w="38100" cap="flat" cmpd="sng" algn="ctr">
                      <a:solidFill>
                        <a:srgbClr val="EF4135"/>
                      </a:solidFill>
                      <a:prstDash val="solid"/>
                      <a:round/>
                      <a:headEnd type="none" w="med" len="med"/>
                      <a:tailEnd type="none" w="med" len="med"/>
                    </a:lnL>
                    <a:lnR w="28575" cap="flat" cmpd="sng" algn="ctr">
                      <a:solidFill>
                        <a:srgbClr val="FF3300"/>
                      </a:solidFill>
                      <a:prstDash val="solid"/>
                      <a:round/>
                      <a:headEnd type="none" w="med" len="med"/>
                      <a:tailEnd type="none" w="med" len="med"/>
                    </a:lnR>
                    <a:lnT w="38100" cap="flat" cmpd="sng" algn="ctr">
                      <a:solidFill>
                        <a:srgbClr val="A50021"/>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FFFF66"/>
                    </a:solidFill>
                  </a:tcPr>
                </a:tc>
              </a:tr>
              <a:tr h="339725">
                <a:tc vMerge="1">
                  <a:txBody>
                    <a:bodyPr/>
                    <a:lstStyle/>
                    <a:p>
                      <a:endParaRPr lang="lv-LV"/>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000099"/>
                          </a:solidFill>
                          <a:effectLst/>
                          <a:latin typeface="Arial" charset="0"/>
                        </a:rPr>
                        <a:t>50-59</a:t>
                      </a:r>
                      <a:endParaRPr kumimoji="0" lang="en-US" sz="20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38100" cap="flat" cmpd="sng" algn="ctr">
                      <a:solidFill>
                        <a:srgbClr val="EF4135"/>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smtClean="0">
                        <a:ln>
                          <a:noFill/>
                        </a:ln>
                        <a:solidFill>
                          <a:srgbClr val="003F72"/>
                        </a:solidFill>
                        <a:effectLst/>
                        <a:latin typeface="CentSchbook TL" pitchFamily="18" charset="0"/>
                      </a:endParaRPr>
                    </a:p>
                  </a:txBody>
                  <a:tcPr horzOverflow="overflow">
                    <a:lnL w="38100" cap="flat" cmpd="sng" algn="ctr">
                      <a:solidFill>
                        <a:srgbClr val="EF4135"/>
                      </a:solidFill>
                      <a:prstDash val="solid"/>
                      <a:round/>
                      <a:headEnd type="none" w="med" len="med"/>
                      <a:tailEnd type="none" w="med" len="med"/>
                    </a:lnL>
                    <a:lnR w="38100" cap="flat" cmpd="sng" algn="ctr">
                      <a:solidFill>
                        <a:srgbClr val="EF4135"/>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rgbClr val="000099"/>
                        </a:solidFill>
                        <a:effectLst/>
                        <a:latin typeface="CentSchbook TL" pitchFamily="18" charset="0"/>
                      </a:endParaRPr>
                    </a:p>
                  </a:txBody>
                  <a:tcPr horzOverflow="overflow">
                    <a:lnL w="38100" cap="flat" cmpd="sng" algn="ctr">
                      <a:solidFill>
                        <a:srgbClr val="EF4135"/>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rgbClr val="000099"/>
                        </a:solidFill>
                        <a:effectLst/>
                        <a:latin typeface="CentSchbook TL" pitchFamily="18" charset="0"/>
                      </a:endParaRPr>
                    </a:p>
                  </a:txBody>
                  <a:tcPr horzOverflow="overflow">
                    <a:lnL w="12700" cap="flat" cmpd="sng" algn="ctr">
                      <a:solidFill>
                        <a:schemeClr val="tx1"/>
                      </a:solidFill>
                      <a:prstDash val="solid"/>
                      <a:round/>
                      <a:headEnd type="none" w="med" len="med"/>
                      <a:tailEnd type="none" w="med" len="med"/>
                    </a:lnL>
                    <a:lnR w="38100" cap="flat" cmpd="sng" algn="ctr">
                      <a:solidFill>
                        <a:srgbClr val="EF4135"/>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rgbClr val="000099"/>
                        </a:solidFill>
                        <a:effectLst/>
                        <a:latin typeface="CentSchbook TL" pitchFamily="18" charset="0"/>
                      </a:endParaRPr>
                    </a:p>
                  </a:txBody>
                  <a:tcPr horzOverflow="overflow">
                    <a:lnL w="38100" cap="flat" cmpd="sng" algn="ctr">
                      <a:solidFill>
                        <a:srgbClr val="EF4135"/>
                      </a:solidFill>
                      <a:prstDash val="sysDash"/>
                      <a:round/>
                      <a:headEnd type="none" w="med" len="med"/>
                      <a:tailEnd type="none" w="med" len="med"/>
                    </a:lnL>
                    <a:lnR w="38100" cap="flat" cmpd="sng" algn="ctr">
                      <a:solidFill>
                        <a:srgbClr val="EF413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000099"/>
                          </a:solidFill>
                          <a:effectLst/>
                          <a:latin typeface="Arial" charset="0"/>
                        </a:rPr>
                        <a:t>50</a:t>
                      </a:r>
                      <a:endParaRPr kumimoji="0" lang="en-US" sz="2000" b="1" i="0" u="none" strike="noStrike" cap="none" normalizeH="0" baseline="0" smtClean="0">
                        <a:ln>
                          <a:noFill/>
                        </a:ln>
                        <a:solidFill>
                          <a:srgbClr val="000099"/>
                        </a:solidFill>
                        <a:effectLst/>
                        <a:latin typeface="Arial" charset="0"/>
                      </a:endParaRPr>
                    </a:p>
                  </a:txBody>
                  <a:tcPr anchor="ctr" horzOverflow="overflow">
                    <a:lnL w="38100" cap="flat" cmpd="sng" algn="ctr">
                      <a:solidFill>
                        <a:srgbClr val="EF4135"/>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FFFF66"/>
                    </a:solidFill>
                  </a:tcPr>
                </a:tc>
              </a:tr>
              <a:tr h="327025">
                <a:tc vMerge="1">
                  <a:txBody>
                    <a:bodyPr/>
                    <a:lstStyle/>
                    <a:p>
                      <a:endParaRPr lang="lv-LV"/>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000099"/>
                          </a:solidFill>
                          <a:effectLst/>
                          <a:latin typeface="Arial" charset="0"/>
                        </a:rPr>
                        <a:t>60-69</a:t>
                      </a:r>
                      <a:endParaRPr kumimoji="0" lang="en-US" sz="20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38100" cap="flat" cmpd="sng" algn="ctr">
                      <a:solidFill>
                        <a:srgbClr val="EF4135"/>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smtClean="0">
                        <a:ln>
                          <a:noFill/>
                        </a:ln>
                        <a:solidFill>
                          <a:srgbClr val="003F72"/>
                        </a:solidFill>
                        <a:effectLst/>
                        <a:latin typeface="CentSchbook TL" pitchFamily="18" charset="0"/>
                      </a:endParaRPr>
                    </a:p>
                  </a:txBody>
                  <a:tcPr horzOverflow="overflow">
                    <a:lnL w="38100" cap="flat" cmpd="sng" algn="ctr">
                      <a:solidFill>
                        <a:srgbClr val="EF4135"/>
                      </a:solidFill>
                      <a:prstDash val="solid"/>
                      <a:round/>
                      <a:headEnd type="none" w="med" len="med"/>
                      <a:tailEnd type="none" w="med" len="med"/>
                    </a:lnL>
                    <a:lnR w="38100" cap="flat" cmpd="sng" algn="ctr">
                      <a:solidFill>
                        <a:srgbClr val="EF4135"/>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rgbClr val="000099"/>
                        </a:solidFill>
                        <a:effectLst/>
                        <a:latin typeface="CentSchbook TL" pitchFamily="18" charset="0"/>
                      </a:endParaRPr>
                    </a:p>
                  </a:txBody>
                  <a:tcPr horzOverflow="overflow">
                    <a:lnL w="38100" cap="flat" cmpd="sng" algn="ctr">
                      <a:solidFill>
                        <a:srgbClr val="EF4135"/>
                      </a:solidFill>
                      <a:prstDash val="sysDash"/>
                      <a:round/>
                      <a:headEnd type="none" w="med" len="med"/>
                      <a:tailEnd type="none" w="med" len="med"/>
                    </a:lnL>
                    <a:lnR w="38100" cap="flat" cmpd="sng" algn="ctr">
                      <a:solidFill>
                        <a:srgbClr val="EF4135"/>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rgbClr val="000099"/>
                        </a:solidFill>
                        <a:effectLst/>
                        <a:latin typeface="CentSchbook TL" pitchFamily="18" charset="0"/>
                      </a:endParaRPr>
                    </a:p>
                  </a:txBody>
                  <a:tcPr horzOverflow="overflow">
                    <a:lnL w="38100" cap="flat" cmpd="sng" algn="ctr">
                      <a:solidFill>
                        <a:srgbClr val="EF4135"/>
                      </a:solidFill>
                      <a:prstDash val="sysDash"/>
                      <a:round/>
                      <a:headEnd type="none" w="med" len="med"/>
                      <a:tailEnd type="none" w="med" len="med"/>
                    </a:lnL>
                    <a:lnR w="38100" cap="flat" cmpd="sng" algn="ctr">
                      <a:solidFill>
                        <a:srgbClr val="EF4135"/>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rgbClr val="000099"/>
                        </a:solidFill>
                        <a:effectLst/>
                        <a:latin typeface="CentSchbook TL" pitchFamily="18" charset="0"/>
                      </a:endParaRPr>
                    </a:p>
                  </a:txBody>
                  <a:tcPr horzOverflow="overflow">
                    <a:lnL w="38100" cap="flat" cmpd="sng" algn="ctr">
                      <a:solidFill>
                        <a:srgbClr val="EF4135"/>
                      </a:solidFill>
                      <a:prstDash val="sysDash"/>
                      <a:round/>
                      <a:headEnd type="none" w="med" len="med"/>
                      <a:tailEnd type="none" w="med" len="med"/>
                    </a:lnL>
                    <a:lnR w="38100" cap="flat" cmpd="sng" algn="ctr">
                      <a:solidFill>
                        <a:srgbClr val="EF413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000099"/>
                          </a:solidFill>
                          <a:effectLst/>
                          <a:latin typeface="Arial" charset="0"/>
                        </a:rPr>
                        <a:t>46</a:t>
                      </a:r>
                      <a:endParaRPr kumimoji="0" lang="en-US" sz="2000" b="1" i="0" u="none" strike="noStrike" cap="none" normalizeH="0" baseline="0" smtClean="0">
                        <a:ln>
                          <a:noFill/>
                        </a:ln>
                        <a:solidFill>
                          <a:srgbClr val="000099"/>
                        </a:solidFill>
                        <a:effectLst/>
                        <a:latin typeface="Arial" charset="0"/>
                      </a:endParaRPr>
                    </a:p>
                  </a:txBody>
                  <a:tcPr anchor="ctr" horzOverflow="overflow">
                    <a:lnL w="38100" cap="flat" cmpd="sng" algn="ctr">
                      <a:solidFill>
                        <a:srgbClr val="EF4135"/>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FFFF66"/>
                    </a:solidFill>
                  </a:tcPr>
                </a:tc>
              </a:tr>
              <a:tr h="180975">
                <a:tc vMerge="1">
                  <a:txBody>
                    <a:bodyPr/>
                    <a:lstStyle/>
                    <a:p>
                      <a:endParaRPr lang="lv-LV"/>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000099"/>
                          </a:solidFill>
                          <a:effectLst/>
                          <a:latin typeface="Arial" charset="0"/>
                        </a:rPr>
                        <a:t>70-79</a:t>
                      </a:r>
                      <a:endParaRPr kumimoji="0" lang="en-US" sz="20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38100" cap="flat" cmpd="sng" algn="ctr">
                      <a:solidFill>
                        <a:srgbClr val="EF4135"/>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smtClean="0">
                        <a:ln>
                          <a:noFill/>
                        </a:ln>
                        <a:solidFill>
                          <a:srgbClr val="003F72"/>
                        </a:solidFill>
                        <a:effectLst/>
                        <a:latin typeface="CentSchbook TL" pitchFamily="18" charset="0"/>
                      </a:endParaRPr>
                    </a:p>
                  </a:txBody>
                  <a:tcPr horzOverflow="overflow">
                    <a:lnL w="38100" cap="flat" cmpd="sng" algn="ctr">
                      <a:solidFill>
                        <a:srgbClr val="EF4135"/>
                      </a:solidFill>
                      <a:prstDash val="solid"/>
                      <a:round/>
                      <a:headEnd type="none" w="med" len="med"/>
                      <a:tailEnd type="none" w="med" len="med"/>
                    </a:lnL>
                    <a:lnR w="38100" cap="flat" cmpd="sng" algn="ctr">
                      <a:solidFill>
                        <a:srgbClr val="EF4135"/>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rgbClr val="000099"/>
                        </a:solidFill>
                        <a:effectLst/>
                        <a:latin typeface="CentSchbook TL" pitchFamily="18" charset="0"/>
                      </a:endParaRPr>
                    </a:p>
                  </a:txBody>
                  <a:tcPr horzOverflow="overflow">
                    <a:lnL w="38100" cap="flat" cmpd="sng" algn="ctr">
                      <a:solidFill>
                        <a:srgbClr val="EF4135"/>
                      </a:solidFill>
                      <a:prstDash val="sysDash"/>
                      <a:round/>
                      <a:headEnd type="none" w="med" len="med"/>
                      <a:tailEnd type="none" w="med" len="med"/>
                    </a:lnL>
                    <a:lnR w="38100" cap="flat" cmpd="sng" algn="ctr">
                      <a:solidFill>
                        <a:srgbClr val="EF4135"/>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rgbClr val="000099"/>
                        </a:solidFill>
                        <a:effectLst/>
                        <a:latin typeface="CentSchbook TL" pitchFamily="18" charset="0"/>
                      </a:endParaRPr>
                    </a:p>
                  </a:txBody>
                  <a:tcPr horzOverflow="overflow">
                    <a:lnL w="38100" cap="flat" cmpd="sng" algn="ctr">
                      <a:solidFill>
                        <a:srgbClr val="EF4135"/>
                      </a:solidFill>
                      <a:prstDash val="sysDash"/>
                      <a:round/>
                      <a:headEnd type="none" w="med" len="med"/>
                      <a:tailEnd type="none" w="med" len="med"/>
                    </a:lnL>
                    <a:lnR w="38100" cap="flat" cmpd="sng" algn="ctr">
                      <a:solidFill>
                        <a:srgbClr val="EF4135"/>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rgbClr val="000099"/>
                        </a:solidFill>
                        <a:effectLst/>
                        <a:latin typeface="CentSchbook TL" pitchFamily="18" charset="0"/>
                      </a:endParaRPr>
                    </a:p>
                  </a:txBody>
                  <a:tcPr horzOverflow="overflow">
                    <a:lnL w="38100" cap="flat" cmpd="sng" algn="ctr">
                      <a:solidFill>
                        <a:srgbClr val="EF4135"/>
                      </a:solidFill>
                      <a:prstDash val="sysDash"/>
                      <a:round/>
                      <a:headEnd type="none" w="med" len="med"/>
                      <a:tailEnd type="none" w="med" len="med"/>
                    </a:lnL>
                    <a:lnR w="38100" cap="flat" cmpd="sng" algn="ctr">
                      <a:solidFill>
                        <a:srgbClr val="EF413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000099"/>
                          </a:solidFill>
                          <a:effectLst/>
                          <a:latin typeface="Arial" charset="0"/>
                        </a:rPr>
                        <a:t>40</a:t>
                      </a:r>
                      <a:endParaRPr kumimoji="0" lang="en-US" sz="2000" b="1" i="0" u="none" strike="noStrike" cap="none" normalizeH="0" baseline="0" smtClean="0">
                        <a:ln>
                          <a:noFill/>
                        </a:ln>
                        <a:solidFill>
                          <a:srgbClr val="000099"/>
                        </a:solidFill>
                        <a:effectLst/>
                        <a:latin typeface="Arial" charset="0"/>
                      </a:endParaRPr>
                    </a:p>
                  </a:txBody>
                  <a:tcPr anchor="ctr" horzOverflow="overflow">
                    <a:lnL w="38100" cap="flat" cmpd="sng" algn="ctr">
                      <a:solidFill>
                        <a:srgbClr val="EF4135"/>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FFFF66"/>
                    </a:solidFill>
                  </a:tcPr>
                </a:tc>
              </a:tr>
              <a:tr h="338138">
                <a:tc vMerge="1">
                  <a:txBody>
                    <a:bodyPr/>
                    <a:lstStyle/>
                    <a:p>
                      <a:endParaRPr lang="lv-LV"/>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000099"/>
                          </a:solidFill>
                          <a:effectLst/>
                          <a:latin typeface="Arial" charset="0"/>
                        </a:rPr>
                        <a:t>80-89</a:t>
                      </a:r>
                      <a:endParaRPr kumimoji="0" lang="en-US" sz="20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38100" cap="flat" cmpd="sng" algn="ctr">
                      <a:solidFill>
                        <a:srgbClr val="EF4135"/>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smtClean="0">
                        <a:ln>
                          <a:noFill/>
                        </a:ln>
                        <a:solidFill>
                          <a:srgbClr val="003F72"/>
                        </a:solidFill>
                        <a:effectLst/>
                        <a:latin typeface="CentSchbook TL" pitchFamily="18" charset="0"/>
                      </a:endParaRPr>
                    </a:p>
                  </a:txBody>
                  <a:tcPr horzOverflow="overflow">
                    <a:lnL w="38100" cap="flat" cmpd="sng" algn="ctr">
                      <a:solidFill>
                        <a:srgbClr val="EF4135"/>
                      </a:solidFill>
                      <a:prstDash val="solid"/>
                      <a:round/>
                      <a:headEnd type="none" w="med" len="med"/>
                      <a:tailEnd type="none" w="med" len="med"/>
                    </a:lnL>
                    <a:lnR w="38100" cap="flat" cmpd="sng" algn="ctr">
                      <a:solidFill>
                        <a:srgbClr val="EF4135"/>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rgbClr val="000099"/>
                        </a:solidFill>
                        <a:effectLst/>
                        <a:latin typeface="CentSchbook TL" pitchFamily="18" charset="0"/>
                      </a:endParaRPr>
                    </a:p>
                  </a:txBody>
                  <a:tcPr horzOverflow="overflow">
                    <a:lnL w="38100" cap="flat" cmpd="sng" algn="ctr">
                      <a:solidFill>
                        <a:srgbClr val="EF4135"/>
                      </a:solidFill>
                      <a:prstDash val="sysDash"/>
                      <a:round/>
                      <a:headEnd type="none" w="med" len="med"/>
                      <a:tailEnd type="none" w="med" len="med"/>
                    </a:lnL>
                    <a:lnR w="38100" cap="flat" cmpd="sng" algn="ctr">
                      <a:solidFill>
                        <a:srgbClr val="EF4135"/>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rgbClr val="000099"/>
                        </a:solidFill>
                        <a:effectLst/>
                        <a:latin typeface="CentSchbook TL" pitchFamily="18" charset="0"/>
                      </a:endParaRPr>
                    </a:p>
                  </a:txBody>
                  <a:tcPr horzOverflow="overflow">
                    <a:lnL w="38100" cap="flat" cmpd="sng" algn="ctr">
                      <a:solidFill>
                        <a:srgbClr val="EF4135"/>
                      </a:solidFill>
                      <a:prstDash val="sysDash"/>
                      <a:round/>
                      <a:headEnd type="none" w="med" len="med"/>
                      <a:tailEnd type="none" w="med" len="med"/>
                    </a:lnL>
                    <a:lnR w="38100" cap="flat" cmpd="sng" algn="ctr">
                      <a:solidFill>
                        <a:srgbClr val="EF4135"/>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rgbClr val="000099"/>
                        </a:solidFill>
                        <a:effectLst/>
                        <a:latin typeface="CentSchbook TL" pitchFamily="18" charset="0"/>
                      </a:endParaRPr>
                    </a:p>
                  </a:txBody>
                  <a:tcPr horzOverflow="overflow">
                    <a:lnL w="38100" cap="flat" cmpd="sng" algn="ctr">
                      <a:solidFill>
                        <a:srgbClr val="EF4135"/>
                      </a:solidFill>
                      <a:prstDash val="sysDash"/>
                      <a:round/>
                      <a:headEnd type="none" w="med" len="med"/>
                      <a:tailEnd type="none" w="med" len="med"/>
                    </a:lnL>
                    <a:lnR w="38100" cap="flat" cmpd="sng" algn="ctr">
                      <a:solidFill>
                        <a:srgbClr val="EF413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000099"/>
                          </a:solidFill>
                          <a:effectLst/>
                          <a:latin typeface="Arial" charset="0"/>
                        </a:rPr>
                        <a:t>33</a:t>
                      </a:r>
                      <a:endParaRPr kumimoji="0" lang="en-US" sz="2000" b="1" i="0" u="none" strike="noStrike" cap="none" normalizeH="0" baseline="0" smtClean="0">
                        <a:ln>
                          <a:noFill/>
                        </a:ln>
                        <a:solidFill>
                          <a:srgbClr val="000099"/>
                        </a:solidFill>
                        <a:effectLst/>
                        <a:latin typeface="Arial" charset="0"/>
                      </a:endParaRPr>
                    </a:p>
                  </a:txBody>
                  <a:tcPr anchor="ctr" horzOverflow="overflow">
                    <a:lnL w="38100" cap="flat" cmpd="sng" algn="ctr">
                      <a:solidFill>
                        <a:srgbClr val="EF4135"/>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FFFF66"/>
                    </a:solidFill>
                  </a:tcPr>
                </a:tc>
              </a:tr>
              <a:tr h="436563">
                <a:tc gridSpan="7">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003F72"/>
                          </a:solidFill>
                          <a:effectLst/>
                          <a:latin typeface="CentSchbook TL" pitchFamily="18" charset="0"/>
                        </a:rPr>
                        <a:t>                                               </a:t>
                      </a:r>
                      <a:r>
                        <a:rPr kumimoji="0" lang="lv-LV" sz="2400" b="1" i="0" u="none" strike="noStrike" cap="none" normalizeH="0" baseline="0" smtClean="0">
                          <a:ln>
                            <a:noFill/>
                          </a:ln>
                          <a:solidFill>
                            <a:srgbClr val="003F72"/>
                          </a:solidFill>
                          <a:effectLst/>
                          <a:latin typeface="Arial" charset="0"/>
                        </a:rPr>
                        <a:t>0,3         0,5          0,7         1,0</a:t>
                      </a:r>
                      <a:endParaRPr kumimoji="0" lang="en-US" sz="2400" b="1" i="0" u="none" strike="noStrike" cap="none" normalizeH="0" baseline="0" smtClean="0">
                        <a:ln>
                          <a:noFill/>
                        </a:ln>
                        <a:solidFill>
                          <a:srgbClr val="003F72"/>
                        </a:solidFill>
                        <a:effectLst/>
                        <a:latin typeface="Arial"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r>
            </a:tbl>
          </a:graphicData>
        </a:graphic>
      </p:graphicFrame>
      <p:sp>
        <p:nvSpPr>
          <p:cNvPr id="31873" name="Text Box 116"/>
          <p:cNvSpPr txBox="1">
            <a:spLocks noChangeArrowheads="1"/>
          </p:cNvSpPr>
          <p:nvPr/>
        </p:nvSpPr>
        <p:spPr bwMode="auto">
          <a:xfrm>
            <a:off x="3779838" y="1989138"/>
            <a:ext cx="720725" cy="457200"/>
          </a:xfrm>
          <a:prstGeom prst="rect">
            <a:avLst/>
          </a:prstGeom>
          <a:noFill/>
          <a:ln w="9525">
            <a:noFill/>
            <a:miter lim="800000"/>
            <a:headEnd/>
            <a:tailEnd/>
          </a:ln>
        </p:spPr>
        <p:txBody>
          <a:bodyPr>
            <a:spAutoFit/>
          </a:bodyPr>
          <a:lstStyle/>
          <a:p>
            <a:pPr algn="ctr" eaLnBrk="0" hangingPunct="0">
              <a:spcBef>
                <a:spcPct val="50000"/>
              </a:spcBef>
            </a:pPr>
            <a:r>
              <a:rPr lang="lv-LV" sz="1200" b="1">
                <a:solidFill>
                  <a:srgbClr val="000099"/>
                </a:solidFill>
              </a:rPr>
              <a:t>0,36</a:t>
            </a:r>
          </a:p>
          <a:p>
            <a:pPr algn="ctr" eaLnBrk="0" hangingPunct="0">
              <a:lnSpc>
                <a:spcPct val="10000"/>
              </a:lnSpc>
              <a:spcBef>
                <a:spcPct val="50000"/>
              </a:spcBef>
            </a:pPr>
            <a:r>
              <a:rPr lang="en-US" sz="2000" b="1">
                <a:solidFill>
                  <a:srgbClr val="A50021"/>
                </a:solidFill>
                <a:sym typeface="Wingdings" pitchFamily="2" charset="2"/>
              </a:rPr>
              <a:t></a:t>
            </a:r>
          </a:p>
        </p:txBody>
      </p:sp>
      <p:sp>
        <p:nvSpPr>
          <p:cNvPr id="31874" name="Text Box 117"/>
          <p:cNvSpPr txBox="1">
            <a:spLocks noChangeArrowheads="1"/>
          </p:cNvSpPr>
          <p:nvPr/>
        </p:nvSpPr>
        <p:spPr bwMode="auto">
          <a:xfrm>
            <a:off x="3924300" y="2420938"/>
            <a:ext cx="865188" cy="457200"/>
          </a:xfrm>
          <a:prstGeom prst="rect">
            <a:avLst/>
          </a:prstGeom>
          <a:noFill/>
          <a:ln w="9525">
            <a:noFill/>
            <a:miter lim="800000"/>
            <a:headEnd/>
            <a:tailEnd/>
          </a:ln>
        </p:spPr>
        <p:txBody>
          <a:bodyPr>
            <a:spAutoFit/>
          </a:bodyPr>
          <a:lstStyle/>
          <a:p>
            <a:pPr algn="ctr" eaLnBrk="0" hangingPunct="0">
              <a:spcBef>
                <a:spcPct val="50000"/>
              </a:spcBef>
            </a:pPr>
            <a:r>
              <a:rPr lang="lv-LV" sz="1200" b="1">
                <a:solidFill>
                  <a:srgbClr val="000099"/>
                </a:solidFill>
              </a:rPr>
              <a:t>0,38</a:t>
            </a:r>
          </a:p>
          <a:p>
            <a:pPr algn="ctr" eaLnBrk="0" hangingPunct="0">
              <a:lnSpc>
                <a:spcPct val="10000"/>
              </a:lnSpc>
              <a:spcBef>
                <a:spcPct val="50000"/>
              </a:spcBef>
            </a:pPr>
            <a:r>
              <a:rPr lang="lv-LV" sz="2000" b="1">
                <a:solidFill>
                  <a:srgbClr val="A50021"/>
                </a:solidFill>
                <a:sym typeface="Wingdings" pitchFamily="2" charset="2"/>
              </a:rPr>
              <a:t></a:t>
            </a:r>
          </a:p>
        </p:txBody>
      </p:sp>
      <p:sp>
        <p:nvSpPr>
          <p:cNvPr id="31875" name="Text Box 118"/>
          <p:cNvSpPr txBox="1">
            <a:spLocks noChangeArrowheads="1"/>
          </p:cNvSpPr>
          <p:nvPr/>
        </p:nvSpPr>
        <p:spPr bwMode="auto">
          <a:xfrm>
            <a:off x="4284663" y="2781300"/>
            <a:ext cx="792162" cy="457200"/>
          </a:xfrm>
          <a:prstGeom prst="rect">
            <a:avLst/>
          </a:prstGeom>
          <a:noFill/>
          <a:ln w="9525">
            <a:noFill/>
            <a:miter lim="800000"/>
            <a:headEnd/>
            <a:tailEnd/>
          </a:ln>
        </p:spPr>
        <p:txBody>
          <a:bodyPr>
            <a:spAutoFit/>
          </a:bodyPr>
          <a:lstStyle/>
          <a:p>
            <a:pPr algn="ctr" eaLnBrk="0" hangingPunct="0">
              <a:spcBef>
                <a:spcPct val="50000"/>
              </a:spcBef>
            </a:pPr>
            <a:r>
              <a:rPr lang="lv-LV" sz="1200" b="1">
                <a:solidFill>
                  <a:srgbClr val="000099"/>
                </a:solidFill>
              </a:rPr>
              <a:t>0,43</a:t>
            </a:r>
          </a:p>
          <a:p>
            <a:pPr algn="ctr" eaLnBrk="0" hangingPunct="0">
              <a:lnSpc>
                <a:spcPct val="10000"/>
              </a:lnSpc>
              <a:spcBef>
                <a:spcPct val="50000"/>
              </a:spcBef>
            </a:pPr>
            <a:r>
              <a:rPr lang="lv-LV" sz="2000" b="1">
                <a:solidFill>
                  <a:srgbClr val="A50021"/>
                </a:solidFill>
                <a:sym typeface="Wingdings" pitchFamily="2" charset="2"/>
              </a:rPr>
              <a:t></a:t>
            </a:r>
          </a:p>
        </p:txBody>
      </p:sp>
      <p:sp>
        <p:nvSpPr>
          <p:cNvPr id="31876" name="Text Box 119"/>
          <p:cNvSpPr txBox="1">
            <a:spLocks noChangeArrowheads="1"/>
          </p:cNvSpPr>
          <p:nvPr/>
        </p:nvSpPr>
        <p:spPr bwMode="auto">
          <a:xfrm>
            <a:off x="4859338" y="3213100"/>
            <a:ext cx="793750" cy="457200"/>
          </a:xfrm>
          <a:prstGeom prst="rect">
            <a:avLst/>
          </a:prstGeom>
          <a:noFill/>
          <a:ln w="9525">
            <a:noFill/>
            <a:miter lim="800000"/>
            <a:headEnd/>
            <a:tailEnd/>
          </a:ln>
        </p:spPr>
        <p:txBody>
          <a:bodyPr>
            <a:spAutoFit/>
          </a:bodyPr>
          <a:lstStyle/>
          <a:p>
            <a:pPr algn="ctr" eaLnBrk="0" hangingPunct="0">
              <a:spcBef>
                <a:spcPct val="50000"/>
              </a:spcBef>
            </a:pPr>
            <a:r>
              <a:rPr lang="lv-LV" sz="1200" b="1">
                <a:solidFill>
                  <a:srgbClr val="000099"/>
                </a:solidFill>
              </a:rPr>
              <a:t>0,50</a:t>
            </a:r>
          </a:p>
          <a:p>
            <a:pPr algn="ctr" eaLnBrk="0" hangingPunct="0">
              <a:lnSpc>
                <a:spcPct val="10000"/>
              </a:lnSpc>
              <a:spcBef>
                <a:spcPct val="50000"/>
              </a:spcBef>
            </a:pPr>
            <a:r>
              <a:rPr lang="lv-LV" sz="2000" b="1">
                <a:solidFill>
                  <a:srgbClr val="A50021"/>
                </a:solidFill>
                <a:sym typeface="Wingdings" pitchFamily="2" charset="2"/>
              </a:rPr>
              <a:t></a:t>
            </a:r>
          </a:p>
        </p:txBody>
      </p:sp>
      <p:sp>
        <p:nvSpPr>
          <p:cNvPr id="31877" name="Text Box 120"/>
          <p:cNvSpPr txBox="1">
            <a:spLocks noChangeArrowheads="1"/>
          </p:cNvSpPr>
          <p:nvPr/>
        </p:nvSpPr>
        <p:spPr bwMode="auto">
          <a:xfrm>
            <a:off x="5795963" y="3573463"/>
            <a:ext cx="793750" cy="487362"/>
          </a:xfrm>
          <a:prstGeom prst="rect">
            <a:avLst/>
          </a:prstGeom>
          <a:noFill/>
          <a:ln w="9525">
            <a:noFill/>
            <a:miter lim="800000"/>
            <a:headEnd/>
            <a:tailEnd/>
          </a:ln>
        </p:spPr>
        <p:txBody>
          <a:bodyPr>
            <a:spAutoFit/>
          </a:bodyPr>
          <a:lstStyle/>
          <a:p>
            <a:pPr algn="ctr" eaLnBrk="0" hangingPunct="0">
              <a:spcBef>
                <a:spcPct val="50000"/>
              </a:spcBef>
            </a:pPr>
            <a:r>
              <a:rPr lang="lv-LV" sz="1200" b="1">
                <a:solidFill>
                  <a:srgbClr val="000099"/>
                </a:solidFill>
              </a:rPr>
              <a:t>0,67</a:t>
            </a:r>
          </a:p>
          <a:p>
            <a:pPr algn="ctr" eaLnBrk="0" hangingPunct="0">
              <a:lnSpc>
                <a:spcPct val="20000"/>
              </a:lnSpc>
              <a:spcBef>
                <a:spcPct val="50000"/>
              </a:spcBef>
            </a:pPr>
            <a:r>
              <a:rPr lang="lv-LV" sz="2000" b="1">
                <a:solidFill>
                  <a:srgbClr val="A50021"/>
                </a:solidFill>
                <a:sym typeface="Wingdings" pitchFamily="2" charset="2"/>
              </a:rPr>
              <a:t></a:t>
            </a:r>
          </a:p>
        </p:txBody>
      </p:sp>
      <p:sp>
        <p:nvSpPr>
          <p:cNvPr id="31878" name="Text Box 121"/>
          <p:cNvSpPr txBox="1">
            <a:spLocks noChangeArrowheads="1"/>
          </p:cNvSpPr>
          <p:nvPr/>
        </p:nvSpPr>
        <p:spPr bwMode="auto">
          <a:xfrm>
            <a:off x="4716463" y="4005263"/>
            <a:ext cx="647700" cy="487362"/>
          </a:xfrm>
          <a:prstGeom prst="rect">
            <a:avLst/>
          </a:prstGeom>
          <a:noFill/>
          <a:ln w="9525">
            <a:noFill/>
            <a:miter lim="800000"/>
            <a:headEnd/>
            <a:tailEnd/>
          </a:ln>
        </p:spPr>
        <p:txBody>
          <a:bodyPr>
            <a:spAutoFit/>
          </a:bodyPr>
          <a:lstStyle/>
          <a:p>
            <a:pPr algn="ctr" eaLnBrk="0" hangingPunct="0">
              <a:spcBef>
                <a:spcPct val="50000"/>
              </a:spcBef>
            </a:pPr>
            <a:r>
              <a:rPr lang="lv-LV" sz="1200" b="1">
                <a:solidFill>
                  <a:srgbClr val="000099"/>
                </a:solidFill>
              </a:rPr>
              <a:t>0,49</a:t>
            </a:r>
          </a:p>
          <a:p>
            <a:pPr algn="ctr" eaLnBrk="0" hangingPunct="0">
              <a:lnSpc>
                <a:spcPct val="20000"/>
              </a:lnSpc>
              <a:spcBef>
                <a:spcPct val="50000"/>
              </a:spcBef>
            </a:pPr>
            <a:r>
              <a:rPr lang="lv-LV" sz="2000" b="1">
                <a:solidFill>
                  <a:srgbClr val="A50021"/>
                </a:solidFill>
                <a:sym typeface="Wingdings" pitchFamily="2" charset="2"/>
              </a:rPr>
              <a:t></a:t>
            </a:r>
          </a:p>
        </p:txBody>
      </p:sp>
      <p:sp>
        <p:nvSpPr>
          <p:cNvPr id="31879" name="Text Box 122"/>
          <p:cNvSpPr txBox="1">
            <a:spLocks noChangeArrowheads="1"/>
          </p:cNvSpPr>
          <p:nvPr/>
        </p:nvSpPr>
        <p:spPr bwMode="auto">
          <a:xfrm>
            <a:off x="4787900" y="4365625"/>
            <a:ext cx="863600" cy="487363"/>
          </a:xfrm>
          <a:prstGeom prst="rect">
            <a:avLst/>
          </a:prstGeom>
          <a:noFill/>
          <a:ln w="9525">
            <a:noFill/>
            <a:miter lim="800000"/>
            <a:headEnd/>
            <a:tailEnd/>
          </a:ln>
        </p:spPr>
        <p:txBody>
          <a:bodyPr>
            <a:spAutoFit/>
          </a:bodyPr>
          <a:lstStyle/>
          <a:p>
            <a:pPr algn="ctr" eaLnBrk="0" hangingPunct="0">
              <a:spcBef>
                <a:spcPct val="50000"/>
              </a:spcBef>
            </a:pPr>
            <a:r>
              <a:rPr lang="lv-LV" sz="1200" b="1">
                <a:solidFill>
                  <a:srgbClr val="000099"/>
                </a:solidFill>
              </a:rPr>
              <a:t>0,50</a:t>
            </a:r>
          </a:p>
          <a:p>
            <a:pPr algn="ctr" eaLnBrk="0" hangingPunct="0">
              <a:lnSpc>
                <a:spcPct val="20000"/>
              </a:lnSpc>
              <a:spcBef>
                <a:spcPct val="50000"/>
              </a:spcBef>
            </a:pPr>
            <a:r>
              <a:rPr lang="lv-LV" sz="2000" b="1">
                <a:solidFill>
                  <a:srgbClr val="A50021"/>
                </a:solidFill>
                <a:sym typeface="Wingdings" pitchFamily="2" charset="2"/>
              </a:rPr>
              <a:t></a:t>
            </a:r>
          </a:p>
        </p:txBody>
      </p:sp>
      <p:sp>
        <p:nvSpPr>
          <p:cNvPr id="31880" name="Text Box 123"/>
          <p:cNvSpPr txBox="1">
            <a:spLocks noChangeArrowheads="1"/>
          </p:cNvSpPr>
          <p:nvPr/>
        </p:nvSpPr>
        <p:spPr bwMode="auto">
          <a:xfrm>
            <a:off x="5003800" y="4797425"/>
            <a:ext cx="790575" cy="487363"/>
          </a:xfrm>
          <a:prstGeom prst="rect">
            <a:avLst/>
          </a:prstGeom>
          <a:noFill/>
          <a:ln w="9525">
            <a:noFill/>
            <a:miter lim="800000"/>
            <a:headEnd/>
            <a:tailEnd/>
          </a:ln>
        </p:spPr>
        <p:txBody>
          <a:bodyPr>
            <a:spAutoFit/>
          </a:bodyPr>
          <a:lstStyle/>
          <a:p>
            <a:pPr algn="ctr" eaLnBrk="0" hangingPunct="0">
              <a:spcBef>
                <a:spcPct val="50000"/>
              </a:spcBef>
            </a:pPr>
            <a:r>
              <a:rPr lang="lv-LV" sz="1200" b="1">
                <a:solidFill>
                  <a:srgbClr val="000099"/>
                </a:solidFill>
              </a:rPr>
              <a:t>0,54</a:t>
            </a:r>
          </a:p>
          <a:p>
            <a:pPr algn="ctr" eaLnBrk="0" hangingPunct="0">
              <a:lnSpc>
                <a:spcPct val="20000"/>
              </a:lnSpc>
              <a:spcBef>
                <a:spcPct val="50000"/>
              </a:spcBef>
            </a:pPr>
            <a:r>
              <a:rPr lang="lv-LV" sz="2000" b="1">
                <a:solidFill>
                  <a:srgbClr val="A50021"/>
                </a:solidFill>
                <a:sym typeface="Wingdings" pitchFamily="2" charset="2"/>
              </a:rPr>
              <a:t></a:t>
            </a:r>
          </a:p>
        </p:txBody>
      </p:sp>
      <p:sp>
        <p:nvSpPr>
          <p:cNvPr id="31881" name="Text Box 124"/>
          <p:cNvSpPr txBox="1">
            <a:spLocks noChangeArrowheads="1"/>
          </p:cNvSpPr>
          <p:nvPr/>
        </p:nvSpPr>
        <p:spPr bwMode="auto">
          <a:xfrm>
            <a:off x="5364163" y="5157788"/>
            <a:ext cx="936625" cy="487362"/>
          </a:xfrm>
          <a:prstGeom prst="rect">
            <a:avLst/>
          </a:prstGeom>
          <a:noFill/>
          <a:ln w="9525">
            <a:noFill/>
            <a:miter lim="800000"/>
            <a:headEnd/>
            <a:tailEnd/>
          </a:ln>
        </p:spPr>
        <p:txBody>
          <a:bodyPr>
            <a:spAutoFit/>
          </a:bodyPr>
          <a:lstStyle/>
          <a:p>
            <a:pPr algn="ctr" eaLnBrk="0" hangingPunct="0">
              <a:spcBef>
                <a:spcPct val="50000"/>
              </a:spcBef>
            </a:pPr>
            <a:r>
              <a:rPr lang="lv-LV" sz="1200" b="1">
                <a:solidFill>
                  <a:srgbClr val="000099"/>
                </a:solidFill>
              </a:rPr>
              <a:t>0,60</a:t>
            </a:r>
          </a:p>
          <a:p>
            <a:pPr algn="ctr" eaLnBrk="0" hangingPunct="0">
              <a:lnSpc>
                <a:spcPct val="20000"/>
              </a:lnSpc>
              <a:spcBef>
                <a:spcPct val="50000"/>
              </a:spcBef>
            </a:pPr>
            <a:r>
              <a:rPr lang="lv-LV" sz="2000" b="1">
                <a:solidFill>
                  <a:srgbClr val="A50021"/>
                </a:solidFill>
                <a:sym typeface="Wingdings" pitchFamily="2" charset="2"/>
              </a:rPr>
              <a:t></a:t>
            </a:r>
          </a:p>
        </p:txBody>
      </p:sp>
      <p:sp>
        <p:nvSpPr>
          <p:cNvPr id="31882" name="Text Box 125"/>
          <p:cNvSpPr txBox="1">
            <a:spLocks noChangeArrowheads="1"/>
          </p:cNvSpPr>
          <p:nvPr/>
        </p:nvSpPr>
        <p:spPr bwMode="auto">
          <a:xfrm>
            <a:off x="5651500" y="5516563"/>
            <a:ext cx="1009650" cy="457200"/>
          </a:xfrm>
          <a:prstGeom prst="rect">
            <a:avLst/>
          </a:prstGeom>
          <a:noFill/>
          <a:ln w="9525">
            <a:noFill/>
            <a:miter lim="800000"/>
            <a:headEnd/>
            <a:tailEnd/>
          </a:ln>
        </p:spPr>
        <p:txBody>
          <a:bodyPr>
            <a:spAutoFit/>
          </a:bodyPr>
          <a:lstStyle/>
          <a:p>
            <a:pPr algn="ctr" eaLnBrk="0" hangingPunct="0">
              <a:spcBef>
                <a:spcPct val="50000"/>
              </a:spcBef>
            </a:pPr>
            <a:r>
              <a:rPr lang="lv-LV" sz="1200" b="1">
                <a:solidFill>
                  <a:srgbClr val="000099"/>
                </a:solidFill>
              </a:rPr>
              <a:t>0,67</a:t>
            </a:r>
          </a:p>
          <a:p>
            <a:pPr algn="ctr" eaLnBrk="0" hangingPunct="0">
              <a:lnSpc>
                <a:spcPct val="10000"/>
              </a:lnSpc>
              <a:spcBef>
                <a:spcPct val="50000"/>
              </a:spcBef>
            </a:pPr>
            <a:r>
              <a:rPr lang="lv-LV" sz="2000" b="1">
                <a:solidFill>
                  <a:srgbClr val="A50021"/>
                </a:solidFill>
                <a:sym typeface="Wingdings" pitchFamily="2" charset="2"/>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ph type="title"/>
          </p:nvPr>
        </p:nvSpPr>
        <p:spPr bwMode="auto">
          <a:xfrm>
            <a:off x="2627313" y="1989138"/>
            <a:ext cx="5997575" cy="20066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lv-LV" sz="4000" smtClean="0">
                <a:solidFill>
                  <a:srgbClr val="990000"/>
                </a:solidFill>
                <a:latin typeface="Comic Sans MS" pitchFamily="66" charset="0"/>
              </a:rPr>
              <a:t>MIOKARDA PĀRMAIŅAS </a:t>
            </a:r>
            <a:br>
              <a:rPr lang="lv-LV" sz="4000" smtClean="0">
                <a:solidFill>
                  <a:srgbClr val="990000"/>
                </a:solidFill>
                <a:latin typeface="Comic Sans MS" pitchFamily="66" charset="0"/>
              </a:rPr>
            </a:br>
            <a:r>
              <a:rPr lang="lv-LV" sz="4000" smtClean="0">
                <a:solidFill>
                  <a:srgbClr val="990000"/>
                </a:solidFill>
                <a:latin typeface="Comic Sans MS" pitchFamily="66" charset="0"/>
              </a:rPr>
              <a:t>NOVECOJOT</a:t>
            </a:r>
            <a:endParaRPr lang="en-US" sz="4000" smtClean="0">
              <a:solidFill>
                <a:srgbClr val="990000"/>
              </a:solidFill>
              <a:latin typeface="Comic Sans MS" pitchFamily="66" charset="0"/>
            </a:endParaRPr>
          </a:p>
        </p:txBody>
      </p:sp>
      <p:pic>
        <p:nvPicPr>
          <p:cNvPr id="32771" name="Picture 3" descr="HeartStrings"/>
          <p:cNvPicPr>
            <a:picLocks noChangeAspect="1" noChangeArrowheads="1"/>
          </p:cNvPicPr>
          <p:nvPr/>
        </p:nvPicPr>
        <p:blipFill>
          <a:blip r:embed="rId2" cstate="print"/>
          <a:srcRect/>
          <a:stretch>
            <a:fillRect/>
          </a:stretch>
        </p:blipFill>
        <p:spPr bwMode="auto">
          <a:xfrm>
            <a:off x="7667625" y="4941888"/>
            <a:ext cx="1476375" cy="1916112"/>
          </a:xfrm>
          <a:prstGeom prst="rect">
            <a:avLst/>
          </a:prstGeom>
          <a:noFill/>
          <a:ln w="9525">
            <a:noFill/>
            <a:miter lim="800000"/>
            <a:headEnd/>
            <a:tailEnd/>
          </a:ln>
        </p:spPr>
      </p:pic>
      <p:pic>
        <p:nvPicPr>
          <p:cNvPr id="32772" name="Picture 4" descr="infarction"/>
          <p:cNvPicPr>
            <a:picLocks noChangeAspect="1" noChangeArrowheads="1"/>
          </p:cNvPicPr>
          <p:nvPr/>
        </p:nvPicPr>
        <p:blipFill>
          <a:blip r:embed="rId3" cstate="print"/>
          <a:srcRect/>
          <a:stretch>
            <a:fillRect/>
          </a:stretch>
        </p:blipFill>
        <p:spPr bwMode="auto">
          <a:xfrm>
            <a:off x="0" y="0"/>
            <a:ext cx="1927225" cy="25654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idx="4294967295"/>
          </p:nvPr>
        </p:nvSpPr>
        <p:spPr bwMode="auto">
          <a:xfrm>
            <a:off x="611188" y="188913"/>
            <a:ext cx="8229600" cy="576262"/>
          </a:xfrm>
          <a:prstGeom prst="rect">
            <a:avLst/>
          </a:prstGeom>
          <a:noFill/>
          <a:ln>
            <a:miter lim="800000"/>
            <a:headEnd/>
            <a:tailEnd/>
          </a:ln>
        </p:spPr>
        <p:txBody>
          <a:bodyPr anchor="ctr"/>
          <a:lstStyle/>
          <a:p>
            <a:r>
              <a:rPr lang="lv-LV" sz="3200" smtClean="0">
                <a:solidFill>
                  <a:srgbClr val="990000"/>
                </a:solidFill>
                <a:latin typeface="Comic Sans MS" pitchFamily="66" charset="0"/>
              </a:rPr>
              <a:t>Šūnu pārmaiņas miokardā ar vecumu</a:t>
            </a:r>
            <a:endParaRPr lang="en-US" sz="3200" smtClean="0">
              <a:solidFill>
                <a:srgbClr val="990000"/>
              </a:solidFill>
              <a:latin typeface="Comic Sans MS" pitchFamily="66" charset="0"/>
            </a:endParaRPr>
          </a:p>
        </p:txBody>
      </p:sp>
      <p:graphicFrame>
        <p:nvGraphicFramePr>
          <p:cNvPr id="106530" name="Group 34"/>
          <p:cNvGraphicFramePr>
            <a:graphicFrameLocks noGrp="1"/>
          </p:cNvGraphicFramePr>
          <p:nvPr>
            <p:ph idx="4294967295"/>
          </p:nvPr>
        </p:nvGraphicFramePr>
        <p:xfrm>
          <a:off x="611188" y="1125538"/>
          <a:ext cx="8424862" cy="4657218"/>
        </p:xfrm>
        <a:graphic>
          <a:graphicData uri="http://schemas.openxmlformats.org/drawingml/2006/table">
            <a:tbl>
              <a:tblPr/>
              <a:tblGrid>
                <a:gridCol w="5113337"/>
                <a:gridCol w="792163"/>
                <a:gridCol w="2519362"/>
              </a:tblGrid>
              <a:tr h="6477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lv-LV" sz="2800" b="1" i="0" u="none" strike="noStrike" cap="none" normalizeH="0" baseline="0" smtClean="0">
                          <a:ln>
                            <a:noFill/>
                          </a:ln>
                          <a:solidFill>
                            <a:srgbClr val="FFFF66"/>
                          </a:solidFill>
                          <a:effectLst/>
                          <a:latin typeface="Arial" charset="0"/>
                        </a:rPr>
                        <a:t>Šūnu pārmaiņas</a:t>
                      </a:r>
                      <a:endParaRPr kumimoji="0" lang="en-US" sz="2800" b="1" i="0" u="none" strike="noStrike" cap="none" normalizeH="0" baseline="0" smtClean="0">
                        <a:ln>
                          <a:noFill/>
                        </a:ln>
                        <a:solidFill>
                          <a:srgbClr val="FFFF66"/>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800" b="1" i="0" u="none" strike="noStrike" cap="none" normalizeH="0" baseline="0" smtClean="0">
                        <a:ln>
                          <a:noFill/>
                        </a:ln>
                        <a:solidFill>
                          <a:srgbClr val="FFFF66"/>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80000"/>
                        </a:lnSpc>
                        <a:spcBef>
                          <a:spcPct val="20000"/>
                        </a:spcBef>
                        <a:spcAft>
                          <a:spcPct val="0"/>
                        </a:spcAft>
                        <a:buClrTx/>
                        <a:buSzTx/>
                        <a:buFont typeface="Arial" charset="0"/>
                        <a:buNone/>
                        <a:tabLst/>
                      </a:pPr>
                      <a:r>
                        <a:rPr kumimoji="0" lang="lv-LV" sz="2800" b="1" i="0" u="none" strike="noStrike" cap="none" normalizeH="0" baseline="0" smtClean="0">
                          <a:ln>
                            <a:noFill/>
                          </a:ln>
                          <a:solidFill>
                            <a:srgbClr val="FFFF66"/>
                          </a:solidFill>
                          <a:effectLst/>
                          <a:latin typeface="Arial" charset="0"/>
                        </a:rPr>
                        <a:t>Klīniskais efekts</a:t>
                      </a:r>
                      <a:endParaRPr kumimoji="0" lang="en-US" sz="2800" b="1" i="0" u="none" strike="noStrike" cap="none" normalizeH="0" baseline="0" smtClean="0">
                        <a:ln>
                          <a:noFill/>
                        </a:ln>
                        <a:solidFill>
                          <a:srgbClr val="FFFF66"/>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chemeClr val="tx1"/>
                    </a:solidFill>
                  </a:tcPr>
                </a:tc>
              </a:tr>
              <a:tr h="64611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lv-LV" sz="2400" b="1" i="0" u="none" strike="noStrike" cap="none" normalizeH="0" baseline="0" smtClean="0">
                          <a:ln>
                            <a:noFill/>
                          </a:ln>
                          <a:solidFill>
                            <a:srgbClr val="000099"/>
                          </a:solidFill>
                          <a:effectLst/>
                          <a:latin typeface="Arial" charset="0"/>
                        </a:rPr>
                        <a:t>Kardiomiocītu (KMC)</a:t>
                      </a:r>
                      <a:r>
                        <a:rPr kumimoji="0" lang="lv-LV" sz="2400" b="1" i="0" u="none" strike="noStrike" cap="none" normalizeH="0" baseline="0" smtClean="0">
                          <a:ln>
                            <a:noFill/>
                          </a:ln>
                          <a:solidFill>
                            <a:srgbClr val="FF3300"/>
                          </a:solidFill>
                          <a:effectLst/>
                          <a:latin typeface="Arial" charset="0"/>
                        </a:rPr>
                        <a:t> </a:t>
                      </a:r>
                      <a:r>
                        <a:rPr kumimoji="0" lang="lv-LV" sz="2400" b="1" i="0" u="none" strike="noStrike" cap="none" normalizeH="0" baseline="0" smtClean="0">
                          <a:ln>
                            <a:noFill/>
                          </a:ln>
                          <a:solidFill>
                            <a:srgbClr val="000099"/>
                          </a:solidFill>
                          <a:effectLst/>
                          <a:latin typeface="Arial" charset="0"/>
                        </a:rPr>
                        <a:t>izdzīvošana</a:t>
                      </a:r>
                      <a:endParaRPr kumimoji="0" lang="en-US" sz="24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gradFill rotWithShape="1">
                      <a:gsLst>
                        <a:gs pos="0">
                          <a:srgbClr val="FFCC00"/>
                        </a:gs>
                        <a:gs pos="50000">
                          <a:srgbClr val="FFFF00"/>
                        </a:gs>
                        <a:gs pos="100000">
                          <a:srgbClr val="FFCC00"/>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rgbClr val="000099"/>
                          </a:solidFill>
                          <a:effectLst/>
                          <a:latin typeface="Arial" charset="0"/>
                          <a:sym typeface="Wingdings" pitchFamily="2" charset="2"/>
                        </a:rPr>
                        <a:t></a:t>
                      </a: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gradFill rotWithShape="1">
                      <a:gsLst>
                        <a:gs pos="0">
                          <a:srgbClr val="FFCC00"/>
                        </a:gs>
                        <a:gs pos="50000">
                          <a:srgbClr val="FFFF00"/>
                        </a:gs>
                        <a:gs pos="100000">
                          <a:srgbClr val="FFCC00"/>
                        </a:gs>
                      </a:gsLst>
                      <a:lin ang="5400000" scaled="1"/>
                    </a:gradFill>
                  </a:tcPr>
                </a:tc>
                <a:tc rowSpan="3">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2400" b="1" i="0" u="none" strike="noStrike" cap="none" normalizeH="0" baseline="0" smtClean="0">
                          <a:ln>
                            <a:noFill/>
                          </a:ln>
                          <a:solidFill>
                            <a:srgbClr val="000099"/>
                          </a:solidFill>
                          <a:effectLst/>
                          <a:latin typeface="Arial" charset="0"/>
                        </a:rPr>
                        <a:t>Sistoliskā disfunkcija</a:t>
                      </a:r>
                      <a:endParaRPr kumimoji="0" lang="en-US" sz="24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gradFill rotWithShape="1">
                      <a:gsLst>
                        <a:gs pos="0">
                          <a:srgbClr val="FFCC00"/>
                        </a:gs>
                        <a:gs pos="50000">
                          <a:srgbClr val="FFFF00"/>
                        </a:gs>
                        <a:gs pos="100000">
                          <a:srgbClr val="FFCC00"/>
                        </a:gs>
                      </a:gsLst>
                      <a:lin ang="5400000" scaled="1"/>
                    </a:gradFill>
                  </a:tcPr>
                </a:tc>
              </a:tr>
              <a:tr h="6477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lv-LV" sz="2400" b="1" i="0" u="none" strike="noStrike" cap="none" normalizeH="0" baseline="0" smtClean="0">
                          <a:ln>
                            <a:noFill/>
                          </a:ln>
                          <a:solidFill>
                            <a:srgbClr val="000099"/>
                          </a:solidFill>
                          <a:effectLst/>
                          <a:latin typeface="Arial" charset="0"/>
                        </a:rPr>
                        <a:t>KMC proliferācija</a:t>
                      </a:r>
                      <a:endParaRPr kumimoji="0" lang="en-US" sz="24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gradFill rotWithShape="1">
                      <a:gsLst>
                        <a:gs pos="0">
                          <a:srgbClr val="FFCC00"/>
                        </a:gs>
                        <a:gs pos="50000">
                          <a:srgbClr val="FFFF00"/>
                        </a:gs>
                        <a:gs pos="100000">
                          <a:srgbClr val="FFCC00"/>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rgbClr val="000099"/>
                          </a:solidFill>
                          <a:effectLst/>
                          <a:latin typeface="Arial" charset="0"/>
                          <a:sym typeface="Wingdings" pitchFamily="2" charset="2"/>
                        </a:rPr>
                        <a:t></a:t>
                      </a: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gradFill rotWithShape="1">
                      <a:gsLst>
                        <a:gs pos="0">
                          <a:srgbClr val="FFCC00"/>
                        </a:gs>
                        <a:gs pos="50000">
                          <a:srgbClr val="FFFF00"/>
                        </a:gs>
                        <a:gs pos="100000">
                          <a:srgbClr val="FFCC00"/>
                        </a:gs>
                      </a:gsLst>
                      <a:lin ang="5400000" scaled="1"/>
                    </a:gradFill>
                  </a:tcPr>
                </a:tc>
                <a:tc vMerge="1">
                  <a:txBody>
                    <a:bodyPr/>
                    <a:lstStyle/>
                    <a:p>
                      <a:endParaRPr lang="lv-LV"/>
                    </a:p>
                  </a:txBody>
                  <a:tcPr/>
                </a:tc>
              </a:tr>
              <a:tr h="6477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lv-LV" sz="2400" b="1" i="0" u="none" strike="noStrike" cap="none" normalizeH="0" baseline="0" smtClean="0">
                          <a:ln>
                            <a:noFill/>
                          </a:ln>
                          <a:solidFill>
                            <a:srgbClr val="000099"/>
                          </a:solidFill>
                          <a:effectLst/>
                          <a:latin typeface="Arial" charset="0"/>
                        </a:rPr>
                        <a:t>Sirds cilmes šūnu skaits</a:t>
                      </a:r>
                      <a:endParaRPr kumimoji="0" lang="en-US" sz="24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gradFill rotWithShape="1">
                      <a:gsLst>
                        <a:gs pos="0">
                          <a:srgbClr val="FFCC00"/>
                        </a:gs>
                        <a:gs pos="50000">
                          <a:srgbClr val="FFFF00"/>
                        </a:gs>
                        <a:gs pos="100000">
                          <a:srgbClr val="FFCC00"/>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rgbClr val="000099"/>
                          </a:solidFill>
                          <a:effectLst/>
                          <a:latin typeface="Arial" charset="0"/>
                          <a:sym typeface="Wingdings" pitchFamily="2" charset="2"/>
                        </a:rPr>
                        <a:t></a:t>
                      </a: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gradFill rotWithShape="1">
                      <a:gsLst>
                        <a:gs pos="0">
                          <a:srgbClr val="FFCC00"/>
                        </a:gs>
                        <a:gs pos="50000">
                          <a:srgbClr val="FFFF00"/>
                        </a:gs>
                        <a:gs pos="100000">
                          <a:srgbClr val="FFCC00"/>
                        </a:gs>
                      </a:gsLst>
                      <a:lin ang="5400000" scaled="1"/>
                    </a:gradFill>
                  </a:tcPr>
                </a:tc>
                <a:tc vMerge="1">
                  <a:txBody>
                    <a:bodyPr/>
                    <a:lstStyle/>
                    <a:p>
                      <a:endParaRPr lang="lv-LV"/>
                    </a:p>
                  </a:txBody>
                  <a:tcPr/>
                </a:tc>
              </a:tr>
              <a:tr h="6477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lv-LV" sz="2400" b="1" i="0" u="none" strike="noStrike" cap="none" normalizeH="0" baseline="0" smtClean="0">
                          <a:ln>
                            <a:noFill/>
                          </a:ln>
                          <a:solidFill>
                            <a:srgbClr val="000099"/>
                          </a:solidFill>
                          <a:effectLst/>
                          <a:latin typeface="Arial" charset="0"/>
                        </a:rPr>
                        <a:t>KMC diametrs (hipertrofija)</a:t>
                      </a:r>
                      <a:endParaRPr kumimoji="0" lang="en-US" sz="24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gradFill rotWithShape="1">
                      <a:gsLst>
                        <a:gs pos="0">
                          <a:srgbClr val="FFCC00"/>
                        </a:gs>
                        <a:gs pos="50000">
                          <a:srgbClr val="FFFF00"/>
                        </a:gs>
                        <a:gs pos="100000">
                          <a:srgbClr val="FFCC00"/>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rgbClr val="FFFF66"/>
                          </a:solidFill>
                          <a:effectLst/>
                          <a:latin typeface="Arial" charset="0"/>
                          <a:sym typeface="Wingdings 3" pitchFamily="18" charset="2"/>
                        </a:rPr>
                        <a:t></a:t>
                      </a: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2400" b="1" i="0" u="none" strike="noStrike" cap="none" normalizeH="0" baseline="0" smtClean="0">
                          <a:ln>
                            <a:noFill/>
                          </a:ln>
                          <a:solidFill>
                            <a:srgbClr val="000099"/>
                          </a:solidFill>
                          <a:effectLst/>
                          <a:latin typeface="Arial" charset="0"/>
                        </a:rPr>
                        <a:t>KK hipertrofija</a:t>
                      </a:r>
                      <a:endParaRPr kumimoji="0" lang="en-US" sz="24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gradFill rotWithShape="1">
                      <a:gsLst>
                        <a:gs pos="0">
                          <a:srgbClr val="FFCC00"/>
                        </a:gs>
                        <a:gs pos="50000">
                          <a:srgbClr val="FFFF00"/>
                        </a:gs>
                        <a:gs pos="100000">
                          <a:srgbClr val="FFCC00"/>
                        </a:gs>
                      </a:gsLst>
                      <a:lin ang="5400000" scaled="1"/>
                    </a:gradFill>
                  </a:tcPr>
                </a:tc>
              </a:tr>
              <a:tr h="64611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lv-LV" sz="2400" b="1" i="0" u="none" strike="noStrike" cap="none" normalizeH="0" baseline="0" smtClean="0">
                          <a:ln>
                            <a:noFill/>
                          </a:ln>
                          <a:solidFill>
                            <a:srgbClr val="000099"/>
                          </a:solidFill>
                          <a:effectLst/>
                          <a:latin typeface="Arial" charset="0"/>
                        </a:rPr>
                        <a:t>Miokarda fibroze</a:t>
                      </a:r>
                      <a:endParaRPr kumimoji="0" lang="en-US" sz="24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gradFill rotWithShape="1">
                      <a:gsLst>
                        <a:gs pos="0">
                          <a:srgbClr val="FFCC00"/>
                        </a:gs>
                        <a:gs pos="50000">
                          <a:srgbClr val="FFFF00"/>
                        </a:gs>
                        <a:gs pos="100000">
                          <a:srgbClr val="FFCC00"/>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rgbClr val="FFFF66"/>
                          </a:solidFill>
                          <a:effectLst/>
                          <a:latin typeface="Arial" charset="0"/>
                          <a:sym typeface="Wingdings 3" pitchFamily="18" charset="2"/>
                        </a:rPr>
                        <a:t></a:t>
                      </a: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chemeClr val="hlink"/>
                    </a:solidFill>
                  </a:tcPr>
                </a:tc>
                <a:tc row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2400" b="1" i="0" u="none" strike="noStrike" cap="none" normalizeH="0" baseline="0" smtClean="0">
                          <a:ln>
                            <a:noFill/>
                          </a:ln>
                          <a:solidFill>
                            <a:srgbClr val="000099"/>
                          </a:solidFill>
                          <a:effectLst/>
                          <a:latin typeface="Arial" charset="0"/>
                        </a:rPr>
                        <a:t>Diastoliskā disfunkcija</a:t>
                      </a:r>
                      <a:endParaRPr kumimoji="0" lang="en-US" sz="24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gradFill rotWithShape="1">
                      <a:gsLst>
                        <a:gs pos="0">
                          <a:srgbClr val="FFCC00"/>
                        </a:gs>
                        <a:gs pos="50000">
                          <a:srgbClr val="FFFF00"/>
                        </a:gs>
                        <a:gs pos="100000">
                          <a:srgbClr val="FFCC00"/>
                        </a:gs>
                      </a:gsLst>
                      <a:lin ang="5400000" scaled="1"/>
                    </a:gradFill>
                  </a:tcPr>
                </a:tc>
              </a:tr>
              <a:tr h="6477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lv-LV" sz="2400" b="1" i="0" u="none" strike="noStrike" cap="none" normalizeH="0" baseline="0" smtClean="0">
                          <a:ln>
                            <a:noFill/>
                          </a:ln>
                          <a:solidFill>
                            <a:srgbClr val="000099"/>
                          </a:solidFill>
                          <a:effectLst/>
                          <a:latin typeface="Arial" charset="0"/>
                        </a:rPr>
                        <a:t>Disfunkcionāli fibroblasti</a:t>
                      </a:r>
                      <a:endParaRPr kumimoji="0" lang="en-US" sz="2400" b="1" i="0" u="none" strike="noStrike" cap="none" normalizeH="0" baseline="0" smtClean="0">
                        <a:ln>
                          <a:noFill/>
                        </a:ln>
                        <a:solidFill>
                          <a:srgbClr val="000099"/>
                        </a:solidFill>
                        <a:effectLst/>
                        <a:latin typeface="Arial" charset="0"/>
                      </a:endParaRP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gradFill rotWithShape="1">
                      <a:gsLst>
                        <a:gs pos="0">
                          <a:srgbClr val="FFCC00"/>
                        </a:gs>
                        <a:gs pos="50000">
                          <a:srgbClr val="FFFF00"/>
                        </a:gs>
                        <a:gs pos="100000">
                          <a:srgbClr val="FFCC00"/>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rgbClr val="FFFF66"/>
                          </a:solidFill>
                          <a:effectLst/>
                          <a:latin typeface="Arial" charset="0"/>
                          <a:sym typeface="Wingdings 3" pitchFamily="18" charset="2"/>
                        </a:rPr>
                        <a:t></a:t>
                      </a:r>
                    </a:p>
                  </a:txBody>
                  <a:tcPr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chemeClr val="hlink"/>
                    </a:solidFill>
                  </a:tcPr>
                </a:tc>
                <a:tc vMerge="1">
                  <a:txBody>
                    <a:bodyPr/>
                    <a:lstStyle/>
                    <a:p>
                      <a:endParaRPr lang="lv-LV"/>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bwMode="auto">
          <a:xfrm>
            <a:off x="539750" y="188913"/>
            <a:ext cx="8229600" cy="503237"/>
          </a:xfrm>
          <a:prstGeom prst="rect">
            <a:avLst/>
          </a:prstGeom>
          <a:noFill/>
          <a:ln>
            <a:miter lim="800000"/>
            <a:headEnd/>
            <a:tailEnd/>
          </a:ln>
        </p:spPr>
        <p:txBody>
          <a:bodyPr anchor="ctr"/>
          <a:lstStyle/>
          <a:p>
            <a:r>
              <a:rPr lang="lv-LV" sz="3200" smtClean="0">
                <a:solidFill>
                  <a:srgbClr val="990000"/>
                </a:solidFill>
                <a:latin typeface="Comic Sans MS" pitchFamily="66" charset="0"/>
              </a:rPr>
              <a:t>MIOKARDA NOVECOŠANĀS</a:t>
            </a:r>
            <a:endParaRPr lang="en-US" sz="3200" smtClean="0">
              <a:solidFill>
                <a:srgbClr val="990000"/>
              </a:solidFill>
              <a:latin typeface="Comic Sans MS" pitchFamily="66" charset="0"/>
            </a:endParaRPr>
          </a:p>
        </p:txBody>
      </p:sp>
      <p:sp>
        <p:nvSpPr>
          <p:cNvPr id="34819" name="Rectangle 3"/>
          <p:cNvSpPr>
            <a:spLocks noGrp="1" noChangeArrowheads="1"/>
          </p:cNvSpPr>
          <p:nvPr>
            <p:ph type="body" idx="4294967295"/>
          </p:nvPr>
        </p:nvSpPr>
        <p:spPr bwMode="auto">
          <a:xfrm>
            <a:off x="468313" y="765175"/>
            <a:ext cx="8424862" cy="5834063"/>
          </a:xfrm>
          <a:prstGeom prst="rect">
            <a:avLst/>
          </a:prstGeom>
          <a:noFill/>
          <a:ln>
            <a:miter lim="800000"/>
            <a:headEnd/>
            <a:tailEnd/>
          </a:ln>
        </p:spPr>
        <p:txBody>
          <a:bodyPr/>
          <a:lstStyle/>
          <a:p>
            <a:pPr marL="609600" indent="-609600">
              <a:lnSpc>
                <a:spcPct val="80000"/>
              </a:lnSpc>
              <a:buClr>
                <a:srgbClr val="FF3300"/>
              </a:buClr>
              <a:buFont typeface="Wingdings" pitchFamily="2" charset="2"/>
              <a:buAutoNum type="arabicPeriod"/>
            </a:pPr>
            <a:r>
              <a:rPr lang="lv-LV" sz="2400" smtClean="0">
                <a:solidFill>
                  <a:srgbClr val="FF0000"/>
                </a:solidFill>
                <a:latin typeface="Arial" charset="0"/>
              </a:rPr>
              <a:t>Strukturālas pārmaiņas</a:t>
            </a:r>
          </a:p>
          <a:p>
            <a:pPr marL="990600" lvl="1" indent="-533400">
              <a:lnSpc>
                <a:spcPct val="60000"/>
              </a:lnSpc>
              <a:buClr>
                <a:schemeClr val="hlink"/>
              </a:buClr>
              <a:buFont typeface="Wingdings" pitchFamily="2" charset="2"/>
              <a:buChar char="Ø"/>
            </a:pPr>
            <a:r>
              <a:rPr lang="lv-LV" sz="2000" b="1" smtClean="0">
                <a:solidFill>
                  <a:srgbClr val="000066"/>
                </a:solidFill>
                <a:latin typeface="Arial" charset="0"/>
              </a:rPr>
              <a:t>Miokards</a:t>
            </a:r>
          </a:p>
          <a:p>
            <a:pPr marL="1371600" lvl="2" indent="-457200">
              <a:lnSpc>
                <a:spcPct val="80000"/>
              </a:lnSpc>
              <a:buClr>
                <a:srgbClr val="990000"/>
              </a:buClr>
              <a:buFont typeface="Wingdings" pitchFamily="2" charset="2"/>
              <a:buChar char="Ä"/>
            </a:pPr>
            <a:r>
              <a:rPr lang="lv-LV" sz="1600" b="1" smtClean="0">
                <a:solidFill>
                  <a:schemeClr val="hlink"/>
                </a:solidFill>
                <a:latin typeface="Arial" charset="0"/>
              </a:rPr>
              <a:t>KK remodelācija</a:t>
            </a:r>
          </a:p>
          <a:p>
            <a:pPr marL="1371600" lvl="2" indent="-457200">
              <a:lnSpc>
                <a:spcPct val="80000"/>
              </a:lnSpc>
              <a:buClr>
                <a:srgbClr val="990000"/>
              </a:buClr>
              <a:buFont typeface="Wingdings" pitchFamily="2" charset="2"/>
              <a:buChar char="Ä"/>
            </a:pPr>
            <a:r>
              <a:rPr lang="lv-LV" sz="1600" b="1" smtClean="0">
                <a:solidFill>
                  <a:schemeClr val="hlink"/>
                </a:solidFill>
                <a:latin typeface="Arial" charset="0"/>
              </a:rPr>
              <a:t>Miokarda fibroze, amiloida izgulsnēšanās</a:t>
            </a:r>
          </a:p>
          <a:p>
            <a:pPr marL="1371600" lvl="2" indent="-457200">
              <a:lnSpc>
                <a:spcPct val="80000"/>
              </a:lnSpc>
              <a:buClr>
                <a:srgbClr val="990000"/>
              </a:buClr>
              <a:buFont typeface="Wingdings" pitchFamily="2" charset="2"/>
              <a:buChar char="Ä"/>
            </a:pPr>
            <a:r>
              <a:rPr lang="lv-LV" sz="1600" b="1" smtClean="0">
                <a:solidFill>
                  <a:schemeClr val="hlink"/>
                </a:solidFill>
                <a:latin typeface="Arial" charset="0"/>
              </a:rPr>
              <a:t>Samazinās miokarda šūnu kontrakcijas spējas</a:t>
            </a:r>
          </a:p>
          <a:p>
            <a:pPr marL="990600" lvl="1" indent="-533400">
              <a:lnSpc>
                <a:spcPct val="80000"/>
              </a:lnSpc>
              <a:buClr>
                <a:schemeClr val="hlink"/>
              </a:buClr>
              <a:buFont typeface="Wingdings" pitchFamily="2" charset="2"/>
              <a:buChar char="Ø"/>
            </a:pPr>
            <a:r>
              <a:rPr lang="lv-LV" sz="2000" b="1" smtClean="0">
                <a:solidFill>
                  <a:srgbClr val="000066"/>
                </a:solidFill>
                <a:latin typeface="Arial" charset="0"/>
              </a:rPr>
              <a:t>Viru pārmaiņas</a:t>
            </a:r>
          </a:p>
          <a:p>
            <a:pPr marL="1371600" lvl="2" indent="-457200">
              <a:lnSpc>
                <a:spcPct val="80000"/>
              </a:lnSpc>
              <a:buClr>
                <a:srgbClr val="990000"/>
              </a:buClr>
              <a:buFont typeface="Wingdings" pitchFamily="2" charset="2"/>
              <a:buChar char="Ä"/>
            </a:pPr>
            <a:r>
              <a:rPr lang="lv-LV" sz="1600" b="1" smtClean="0">
                <a:solidFill>
                  <a:schemeClr val="hlink"/>
                </a:solidFill>
                <a:latin typeface="Arial" charset="0"/>
              </a:rPr>
              <a:t>Ao stenoze (80%), 2-7% jau pēc 65 g.v.,</a:t>
            </a:r>
          </a:p>
          <a:p>
            <a:pPr marL="1371600" lvl="2" indent="-457200">
              <a:lnSpc>
                <a:spcPct val="80000"/>
              </a:lnSpc>
              <a:buClr>
                <a:srgbClr val="990000"/>
              </a:buClr>
              <a:buFont typeface="Wingdings" pitchFamily="2" charset="2"/>
              <a:buChar char="Ä"/>
            </a:pPr>
            <a:r>
              <a:rPr lang="lv-LV" sz="1600" b="1" smtClean="0">
                <a:solidFill>
                  <a:schemeClr val="hlink"/>
                </a:solidFill>
                <a:latin typeface="Arial" charset="0"/>
              </a:rPr>
              <a:t> Mitrālā gredzena kalcinoze (~ 40%) – biežāk sievietēm</a:t>
            </a:r>
          </a:p>
          <a:p>
            <a:pPr marL="990600" lvl="1" indent="-533400">
              <a:lnSpc>
                <a:spcPct val="80000"/>
              </a:lnSpc>
              <a:buClr>
                <a:schemeClr val="hlink"/>
              </a:buClr>
              <a:buFont typeface="Wingdings" pitchFamily="2" charset="2"/>
              <a:buChar char="Ø"/>
            </a:pPr>
            <a:r>
              <a:rPr lang="lv-LV" sz="2000" b="1" smtClean="0">
                <a:solidFill>
                  <a:srgbClr val="000066"/>
                </a:solidFill>
                <a:latin typeface="Arial" charset="0"/>
              </a:rPr>
              <a:t>Ritma un vadīšanas traucējumi</a:t>
            </a:r>
          </a:p>
          <a:p>
            <a:pPr marL="1371600" lvl="2" indent="-457200">
              <a:lnSpc>
                <a:spcPct val="80000"/>
              </a:lnSpc>
              <a:buClr>
                <a:srgbClr val="990000"/>
              </a:buClr>
              <a:buFont typeface="Wingdings" pitchFamily="2" charset="2"/>
              <a:buChar char="Ä"/>
            </a:pPr>
            <a:r>
              <a:rPr lang="lv-LV" sz="1600" b="1" smtClean="0">
                <a:solidFill>
                  <a:schemeClr val="hlink"/>
                </a:solidFill>
                <a:latin typeface="Arial" charset="0"/>
              </a:rPr>
              <a:t>Mazinās ritma devēja šūnu skaits (70 g.v. paliek ap 10% šūnu). Palielinās uzbudinājuma / kontrakcijas laiks.</a:t>
            </a:r>
          </a:p>
          <a:p>
            <a:pPr marL="609600" indent="-609600">
              <a:lnSpc>
                <a:spcPct val="80000"/>
              </a:lnSpc>
              <a:buClr>
                <a:schemeClr val="hlink"/>
              </a:buClr>
              <a:buFont typeface="Wingdings" pitchFamily="2" charset="2"/>
              <a:buChar char="Ø"/>
            </a:pPr>
            <a:r>
              <a:rPr lang="lv-LV" sz="2400" smtClean="0">
                <a:solidFill>
                  <a:srgbClr val="FF0000"/>
                </a:solidFill>
                <a:latin typeface="Arial" charset="0"/>
              </a:rPr>
              <a:t>Funkcionālās pārmaiņas</a:t>
            </a:r>
          </a:p>
          <a:p>
            <a:pPr marL="990600" lvl="1" indent="-533400">
              <a:lnSpc>
                <a:spcPct val="80000"/>
              </a:lnSpc>
              <a:buClr>
                <a:schemeClr val="hlink"/>
              </a:buClr>
              <a:buFont typeface="Wingdings" pitchFamily="2" charset="2"/>
              <a:buChar char="Ø"/>
            </a:pPr>
            <a:r>
              <a:rPr lang="lv-LV" sz="2000" b="1" smtClean="0">
                <a:solidFill>
                  <a:srgbClr val="000066"/>
                </a:solidFill>
                <a:latin typeface="Arial" charset="0"/>
              </a:rPr>
              <a:t>Sirds ritms</a:t>
            </a:r>
          </a:p>
          <a:p>
            <a:pPr marL="1371600" lvl="2" indent="-457200">
              <a:lnSpc>
                <a:spcPct val="80000"/>
              </a:lnSpc>
              <a:buClr>
                <a:srgbClr val="990000"/>
              </a:buClr>
              <a:buFont typeface="Wingdings" pitchFamily="2" charset="2"/>
              <a:buChar char="Ä"/>
            </a:pPr>
            <a:r>
              <a:rPr lang="lv-LV" sz="1600" b="1" smtClean="0">
                <a:solidFill>
                  <a:schemeClr val="hlink"/>
                </a:solidFill>
                <a:latin typeface="Arial" charset="0"/>
              </a:rPr>
              <a:t>Autonomās NS pārmaiņas </a:t>
            </a:r>
          </a:p>
          <a:p>
            <a:pPr marL="990600" lvl="1" indent="-533400">
              <a:lnSpc>
                <a:spcPct val="80000"/>
              </a:lnSpc>
              <a:buClr>
                <a:schemeClr val="hlink"/>
              </a:buClr>
              <a:buFont typeface="Wingdings" pitchFamily="2" charset="2"/>
              <a:buChar char="Ø"/>
            </a:pPr>
            <a:r>
              <a:rPr lang="lv-LV" sz="2000" b="1" smtClean="0">
                <a:solidFill>
                  <a:srgbClr val="000066"/>
                </a:solidFill>
                <a:latin typeface="Arial" charset="0"/>
              </a:rPr>
              <a:t>Sistoliskā funkcija</a:t>
            </a:r>
            <a:endParaRPr lang="lv-LV" sz="1800" b="1" smtClean="0">
              <a:solidFill>
                <a:srgbClr val="000066"/>
              </a:solidFill>
              <a:latin typeface="Arial" charset="0"/>
            </a:endParaRPr>
          </a:p>
          <a:p>
            <a:pPr marL="1371600" lvl="2" indent="-457200">
              <a:lnSpc>
                <a:spcPct val="80000"/>
              </a:lnSpc>
              <a:buClr>
                <a:srgbClr val="990000"/>
              </a:buClr>
              <a:buFont typeface="Wingdings" pitchFamily="2" charset="2"/>
              <a:buChar char="Ä"/>
            </a:pPr>
            <a:r>
              <a:rPr lang="lv-LV" sz="1600" b="1" smtClean="0">
                <a:solidFill>
                  <a:schemeClr val="hlink"/>
                </a:solidFill>
                <a:latin typeface="Arial" charset="0"/>
              </a:rPr>
              <a:t>Samazinās izsviedes tilpums slodzes laikā.                               Samazinās reakcija uz adrenerģisko stimulāciju   </a:t>
            </a:r>
          </a:p>
          <a:p>
            <a:pPr marL="990600" lvl="1" indent="-533400">
              <a:lnSpc>
                <a:spcPct val="80000"/>
              </a:lnSpc>
              <a:buClr>
                <a:schemeClr val="hlink"/>
              </a:buClr>
              <a:buFont typeface="Wingdings" pitchFamily="2" charset="2"/>
              <a:buChar char="Ø"/>
            </a:pPr>
            <a:r>
              <a:rPr lang="lv-LV" sz="2000" b="1" smtClean="0">
                <a:solidFill>
                  <a:srgbClr val="000066"/>
                </a:solidFill>
                <a:latin typeface="Arial" charset="0"/>
              </a:rPr>
              <a:t>Diastoliskā funkcija</a:t>
            </a:r>
          </a:p>
          <a:p>
            <a:pPr marL="1371600" lvl="2" indent="-457200">
              <a:lnSpc>
                <a:spcPct val="80000"/>
              </a:lnSpc>
              <a:buClr>
                <a:srgbClr val="990000"/>
              </a:buClr>
              <a:buFont typeface="Wingdings" pitchFamily="2" charset="2"/>
              <a:buChar char="Ä"/>
            </a:pPr>
            <a:r>
              <a:rPr lang="lv-LV" sz="1600" b="1" smtClean="0">
                <a:solidFill>
                  <a:schemeClr val="hlink"/>
                </a:solidFill>
                <a:latin typeface="Arial" charset="0"/>
              </a:rPr>
              <a:t>Traucēta miokarda relaksācija, uzpilde.  Par 50% mazinās diastoliskās uzpildes agrīnā fāze</a:t>
            </a:r>
            <a:endParaRPr lang="en-US" sz="1600" b="1" smtClean="0">
              <a:solidFill>
                <a:schemeClr val="hlink"/>
              </a:solidFill>
              <a:latin typeface="Arial" charset="0"/>
            </a:endParaRPr>
          </a:p>
          <a:p>
            <a:pPr marL="1371600" lvl="2" indent="-457200">
              <a:lnSpc>
                <a:spcPct val="80000"/>
              </a:lnSpc>
              <a:buClr>
                <a:srgbClr val="FF3300"/>
              </a:buClr>
              <a:buFont typeface="Wingdings" pitchFamily="2" charset="2"/>
              <a:buChar char="Ä"/>
            </a:pPr>
            <a:endParaRPr lang="en-US" sz="1600" b="1" smtClean="0">
              <a:solidFill>
                <a:schemeClr val="hlink"/>
              </a:solidFill>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bwMode="auto">
          <a:xfrm>
            <a:off x="107950" y="333375"/>
            <a:ext cx="9036050" cy="774700"/>
          </a:xfrm>
          <a:prstGeom prst="rect">
            <a:avLst/>
          </a:prstGeom>
          <a:noFill/>
          <a:ln>
            <a:miter lim="800000"/>
            <a:headEnd/>
            <a:tailEnd/>
          </a:ln>
        </p:spPr>
        <p:txBody>
          <a:bodyPr anchor="ctr"/>
          <a:lstStyle/>
          <a:p>
            <a:pPr>
              <a:lnSpc>
                <a:spcPct val="80000"/>
              </a:lnSpc>
            </a:pPr>
            <a:r>
              <a:rPr lang="lv-LV" sz="2400" smtClean="0">
                <a:solidFill>
                  <a:srgbClr val="990000"/>
                </a:solidFill>
                <a:latin typeface="Comic Sans MS" pitchFamily="66" charset="0"/>
              </a:rPr>
              <a:t>SENĪLĀ SIRDS AMILOIDOZE (stīvās sirds sindroms)</a:t>
            </a:r>
            <a:endParaRPr lang="en-US" sz="2400" smtClean="0">
              <a:solidFill>
                <a:srgbClr val="990000"/>
              </a:solidFill>
              <a:latin typeface="Comic Sans MS" pitchFamily="66" charset="0"/>
            </a:endParaRPr>
          </a:p>
        </p:txBody>
      </p:sp>
      <p:sp>
        <p:nvSpPr>
          <p:cNvPr id="35843" name="Rectangle 3"/>
          <p:cNvSpPr>
            <a:spLocks noGrp="1" noChangeArrowheads="1"/>
          </p:cNvSpPr>
          <p:nvPr>
            <p:ph type="body" idx="4294967295"/>
          </p:nvPr>
        </p:nvSpPr>
        <p:spPr bwMode="auto">
          <a:xfrm>
            <a:off x="179388" y="1052513"/>
            <a:ext cx="8713787" cy="5616575"/>
          </a:xfrm>
          <a:prstGeom prst="rect">
            <a:avLst/>
          </a:prstGeom>
          <a:noFill/>
          <a:ln>
            <a:miter lim="800000"/>
            <a:headEnd/>
            <a:tailEnd/>
          </a:ln>
        </p:spPr>
        <p:txBody>
          <a:bodyPr/>
          <a:lstStyle/>
          <a:p>
            <a:pPr>
              <a:lnSpc>
                <a:spcPct val="80000"/>
              </a:lnSpc>
              <a:buClr>
                <a:srgbClr val="FF3300"/>
              </a:buClr>
              <a:buFont typeface="Webdings" pitchFamily="18" charset="2"/>
              <a:buChar char="Y"/>
            </a:pPr>
            <a:r>
              <a:rPr lang="lv-LV" sz="2000" smtClean="0">
                <a:solidFill>
                  <a:srgbClr val="000066"/>
                </a:solidFill>
                <a:latin typeface="Arial" charset="0"/>
              </a:rPr>
              <a:t>Īpašs amiloidozes veids (ne primārā, ne sekundārā, cits proteīns kā AA vai AL)</a:t>
            </a:r>
          </a:p>
          <a:p>
            <a:pPr>
              <a:lnSpc>
                <a:spcPct val="80000"/>
              </a:lnSpc>
              <a:buClr>
                <a:srgbClr val="FF3300"/>
              </a:buClr>
              <a:buFont typeface="Webdings" pitchFamily="18" charset="2"/>
              <a:buChar char="Y"/>
            </a:pPr>
            <a:r>
              <a:rPr lang="lv-LV" sz="2000" smtClean="0">
                <a:solidFill>
                  <a:srgbClr val="000066"/>
                </a:solidFill>
                <a:latin typeface="Arial" charset="0"/>
              </a:rPr>
              <a:t>Lokalizējas g.k. priekškambaros (91%), bet arī kambaros, vadīšanas sistēmā</a:t>
            </a:r>
          </a:p>
          <a:p>
            <a:pPr>
              <a:lnSpc>
                <a:spcPct val="80000"/>
              </a:lnSpc>
              <a:buClr>
                <a:srgbClr val="FF3300"/>
              </a:buClr>
              <a:buFont typeface="Webdings" pitchFamily="18" charset="2"/>
              <a:buChar char="Y"/>
            </a:pPr>
            <a:r>
              <a:rPr lang="lv-LV" sz="2000" smtClean="0">
                <a:solidFill>
                  <a:srgbClr val="000066"/>
                </a:solidFill>
                <a:latin typeface="Arial" charset="0"/>
              </a:rPr>
              <a:t>Sastop </a:t>
            </a:r>
            <a:r>
              <a:rPr lang="lv-LV" sz="2400" smtClean="0">
                <a:solidFill>
                  <a:srgbClr val="000066"/>
                </a:solidFill>
                <a:latin typeface="Arial" charset="0"/>
              </a:rPr>
              <a:t>25% virs 80 g.v. </a:t>
            </a:r>
            <a:r>
              <a:rPr lang="lv-LV" sz="2000" smtClean="0">
                <a:solidFill>
                  <a:srgbClr val="000066"/>
                </a:solidFill>
                <a:latin typeface="Arial" charset="0"/>
              </a:rPr>
              <a:t>(vairāk vīriešiem)</a:t>
            </a:r>
          </a:p>
          <a:p>
            <a:pPr>
              <a:lnSpc>
                <a:spcPct val="80000"/>
              </a:lnSpc>
              <a:buClr>
                <a:srgbClr val="FF3300"/>
              </a:buClr>
              <a:buFont typeface="Webdings" pitchFamily="18" charset="2"/>
              <a:buChar char="Y"/>
            </a:pPr>
            <a:r>
              <a:rPr lang="lv-LV" sz="2000" smtClean="0">
                <a:solidFill>
                  <a:srgbClr val="000066"/>
                </a:solidFill>
                <a:latin typeface="Arial" charset="0"/>
              </a:rPr>
              <a:t>Ir restriktīvās KMP iemesls. Sirds amiloidoze ir līdz 10 % gadījumos no neišēmiskām KMP</a:t>
            </a:r>
          </a:p>
          <a:p>
            <a:pPr>
              <a:lnSpc>
                <a:spcPct val="80000"/>
              </a:lnSpc>
              <a:buClr>
                <a:srgbClr val="FF3300"/>
              </a:buClr>
              <a:buFont typeface="Webdings" pitchFamily="18" charset="2"/>
              <a:buChar char="Y"/>
            </a:pPr>
            <a:endParaRPr lang="lv-LV" sz="2000" smtClean="0">
              <a:solidFill>
                <a:srgbClr val="000066"/>
              </a:solidFill>
              <a:latin typeface="Arial" charset="0"/>
            </a:endParaRPr>
          </a:p>
          <a:p>
            <a:pPr algn="ctr">
              <a:lnSpc>
                <a:spcPct val="80000"/>
              </a:lnSpc>
              <a:buClr>
                <a:srgbClr val="FF3300"/>
              </a:buClr>
              <a:buFont typeface="Webdings" pitchFamily="18" charset="2"/>
              <a:buNone/>
            </a:pPr>
            <a:r>
              <a:rPr lang="lv-LV" sz="2800" smtClean="0">
                <a:solidFill>
                  <a:srgbClr val="990000"/>
                </a:solidFill>
                <a:latin typeface="Comic Sans MS" pitchFamily="66" charset="0"/>
              </a:rPr>
              <a:t>MIOKARDA SENĪLĀ DEĢENERĀCIJA</a:t>
            </a:r>
          </a:p>
          <a:p>
            <a:pPr>
              <a:lnSpc>
                <a:spcPct val="80000"/>
              </a:lnSpc>
              <a:buClr>
                <a:srgbClr val="FF3300"/>
              </a:buClr>
              <a:buFont typeface="Webdings" pitchFamily="18" charset="2"/>
              <a:buChar char="Y"/>
            </a:pPr>
            <a:r>
              <a:rPr lang="lv-LV" sz="1800" smtClean="0">
                <a:solidFill>
                  <a:srgbClr val="000066"/>
                </a:solidFill>
                <a:latin typeface="Arial" charset="0"/>
              </a:rPr>
              <a:t>Šo diagnozi apsver, ja</a:t>
            </a:r>
          </a:p>
          <a:p>
            <a:pPr lvl="2">
              <a:lnSpc>
                <a:spcPct val="80000"/>
              </a:lnSpc>
              <a:buClr>
                <a:srgbClr val="FF3300"/>
              </a:buClr>
              <a:buFont typeface="Webdings" pitchFamily="18" charset="2"/>
              <a:buAutoNum type="arabicPeriod"/>
            </a:pPr>
            <a:r>
              <a:rPr lang="lv-LV" sz="1800" b="1" smtClean="0">
                <a:solidFill>
                  <a:schemeClr val="hlink"/>
                </a:solidFill>
                <a:latin typeface="Arial" charset="0"/>
              </a:rPr>
              <a:t>Vecums &gt; 75 gadi</a:t>
            </a:r>
          </a:p>
          <a:p>
            <a:pPr lvl="2">
              <a:lnSpc>
                <a:spcPct val="80000"/>
              </a:lnSpc>
              <a:buClr>
                <a:srgbClr val="FF3300"/>
              </a:buClr>
              <a:buFont typeface="Webdings" pitchFamily="18" charset="2"/>
              <a:buAutoNum type="arabicPeriod"/>
            </a:pPr>
            <a:r>
              <a:rPr lang="lv-LV" sz="1800" b="1" smtClean="0">
                <a:solidFill>
                  <a:schemeClr val="hlink"/>
                </a:solidFill>
                <a:latin typeface="Arial" charset="0"/>
              </a:rPr>
              <a:t>Ir sirds funkcijas traucējumi g.k. diastoliskā SM un/vai aritmijas, īpaši ātriju mirgošana</a:t>
            </a:r>
          </a:p>
          <a:p>
            <a:pPr lvl="2">
              <a:lnSpc>
                <a:spcPct val="80000"/>
              </a:lnSpc>
              <a:buClr>
                <a:srgbClr val="FF3300"/>
              </a:buClr>
              <a:buFont typeface="Webdings" pitchFamily="18" charset="2"/>
              <a:buAutoNum type="arabicPeriod"/>
            </a:pPr>
            <a:r>
              <a:rPr lang="lv-LV" sz="1800" b="1" smtClean="0">
                <a:solidFill>
                  <a:schemeClr val="hlink"/>
                </a:solidFill>
                <a:latin typeface="Arial" charset="0"/>
              </a:rPr>
              <a:t>Nav citu iemeslu sirds disfunkcijai</a:t>
            </a:r>
          </a:p>
          <a:p>
            <a:pPr lvl="2">
              <a:lnSpc>
                <a:spcPct val="80000"/>
              </a:lnSpc>
              <a:buClr>
                <a:srgbClr val="FF3300"/>
              </a:buClr>
              <a:buFont typeface="Webdings" pitchFamily="18" charset="2"/>
              <a:buAutoNum type="arabicPeriod"/>
            </a:pPr>
            <a:r>
              <a:rPr lang="lv-LV" sz="1800" b="1" smtClean="0">
                <a:solidFill>
                  <a:schemeClr val="hlink"/>
                </a:solidFill>
                <a:latin typeface="Arial" charset="0"/>
              </a:rPr>
              <a:t>Papildus izmeklējumos ir dati par miokarda bojājumu</a:t>
            </a:r>
          </a:p>
          <a:p>
            <a:pPr lvl="2">
              <a:lnSpc>
                <a:spcPct val="80000"/>
              </a:lnSpc>
              <a:buClr>
                <a:srgbClr val="FF3300"/>
              </a:buClr>
              <a:buFont typeface="Webdings" pitchFamily="18" charset="2"/>
              <a:buAutoNum type="arabicPeriod"/>
            </a:pPr>
            <a:r>
              <a:rPr lang="lv-LV" sz="1800" b="1" smtClean="0">
                <a:solidFill>
                  <a:schemeClr val="hlink"/>
                </a:solidFill>
                <a:latin typeface="Arial" charset="0"/>
              </a:rPr>
              <a:t>Eho KG</a:t>
            </a:r>
          </a:p>
          <a:p>
            <a:pPr lvl="4">
              <a:lnSpc>
                <a:spcPct val="80000"/>
              </a:lnSpc>
              <a:buClr>
                <a:srgbClr val="990000"/>
              </a:buClr>
              <a:buFont typeface="Wingdings" pitchFamily="2" charset="2"/>
              <a:buChar char="Ä"/>
            </a:pPr>
            <a:r>
              <a:rPr lang="lv-LV" sz="1800" b="1" smtClean="0">
                <a:solidFill>
                  <a:schemeClr val="tx1"/>
                </a:solidFill>
                <a:latin typeface="Arial" charset="0"/>
              </a:rPr>
              <a:t>Dati par mērenu (īpaši starpsienas) hipertrofiju</a:t>
            </a:r>
          </a:p>
          <a:p>
            <a:pPr lvl="4">
              <a:lnSpc>
                <a:spcPct val="80000"/>
              </a:lnSpc>
              <a:buClr>
                <a:srgbClr val="990000"/>
              </a:buClr>
              <a:buFont typeface="Wingdings" pitchFamily="2" charset="2"/>
              <a:buChar char="Ä"/>
            </a:pPr>
            <a:r>
              <a:rPr lang="lv-LV" sz="1800" b="1" smtClean="0">
                <a:solidFill>
                  <a:schemeClr val="tx1"/>
                </a:solidFill>
                <a:latin typeface="Arial" charset="0"/>
              </a:rPr>
              <a:t>Diastoliskā SM</a:t>
            </a:r>
            <a:endParaRPr lang="en-US" sz="1800" b="1" smtClean="0">
              <a:solidFill>
                <a:schemeClr val="tx1"/>
              </a:solidFill>
              <a:latin typeface="Arial" charset="0"/>
            </a:endParaRPr>
          </a:p>
          <a:p>
            <a:pPr>
              <a:lnSpc>
                <a:spcPct val="80000"/>
              </a:lnSpc>
              <a:buClr>
                <a:srgbClr val="990000"/>
              </a:buClr>
              <a:buFont typeface="Wingdings" pitchFamily="2" charset="2"/>
              <a:buChar char="Ä"/>
            </a:pPr>
            <a:endParaRPr lang="lv-LV" sz="1800" b="0" smtClean="0">
              <a:solidFill>
                <a:schemeClr val="tx1"/>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lv-LV" smtClean="0">
                <a:solidFill>
                  <a:srgbClr val="990000"/>
                </a:solidFill>
                <a:latin typeface="Comic Sans MS" pitchFamily="66" charset="0"/>
              </a:rPr>
              <a:t>Iedzīvotāju mirstība Latvijā</a:t>
            </a:r>
            <a:endParaRPr lang="en-US" smtClean="0">
              <a:solidFill>
                <a:srgbClr val="990000"/>
              </a:solidFill>
              <a:latin typeface="Comic Sans MS" pitchFamily="66" charset="0"/>
            </a:endParaRPr>
          </a:p>
        </p:txBody>
      </p:sp>
      <p:sp>
        <p:nvSpPr>
          <p:cNvPr id="10243" name="Rectangle 3"/>
          <p:cNvSpPr>
            <a:spLocks noChangeArrowheads="1"/>
          </p:cNvSpPr>
          <p:nvPr>
            <p:ph type="body" sz="half" idx="1"/>
          </p:nvPr>
        </p:nvSpPr>
        <p:spPr bwMode="auto">
          <a:xfrm>
            <a:off x="179388" y="1052513"/>
            <a:ext cx="8796337" cy="2117725"/>
          </a:xfrm>
          <a:noFill/>
          <a:ln>
            <a:miter lim="800000"/>
            <a:headEnd/>
            <a:tailEnd/>
          </a:ln>
        </p:spPr>
        <p:txBody>
          <a:bodyPr vert="horz" wrap="square" lIns="91440" tIns="45720" rIns="91440" bIns="45720" numCol="1" anchor="t" anchorCtr="0" compatLnSpc="1">
            <a:prstTxWarp prst="textNoShape">
              <a:avLst/>
            </a:prstTxWarp>
          </a:bodyPr>
          <a:lstStyle/>
          <a:p>
            <a:pPr>
              <a:buClr>
                <a:srgbClr val="EF4135"/>
              </a:buClr>
              <a:buFont typeface="Wingdings" pitchFamily="2" charset="2"/>
              <a:buChar char="v"/>
            </a:pPr>
            <a:r>
              <a:rPr lang="lv-LV" sz="2400" smtClean="0">
                <a:solidFill>
                  <a:srgbClr val="000066"/>
                </a:solidFill>
                <a:latin typeface="Arial" charset="0"/>
              </a:rPr>
              <a:t>Mirstība no sirds un asinsvadu slimībām Latvijā pieaug:</a:t>
            </a:r>
          </a:p>
          <a:p>
            <a:pPr lvl="1">
              <a:buClr>
                <a:schemeClr val="hlink"/>
              </a:buClr>
              <a:buFont typeface="Wingdings" pitchFamily="2" charset="2"/>
              <a:buChar char="Ø"/>
            </a:pPr>
            <a:r>
              <a:rPr lang="lv-LV" sz="2000" b="1" smtClean="0">
                <a:solidFill>
                  <a:srgbClr val="000066"/>
                </a:solidFill>
                <a:latin typeface="Arial" charset="0"/>
              </a:rPr>
              <a:t>  </a:t>
            </a:r>
            <a:r>
              <a:rPr lang="lv-LV" sz="2000" b="1" smtClean="0">
                <a:solidFill>
                  <a:schemeClr val="hlink"/>
                </a:solidFill>
                <a:latin typeface="Arial" charset="0"/>
              </a:rPr>
              <a:t>2011.g. miruši 15673 cilvēki;</a:t>
            </a:r>
          </a:p>
          <a:p>
            <a:pPr lvl="1">
              <a:buClr>
                <a:schemeClr val="accent1"/>
              </a:buClr>
              <a:buFont typeface="Wingdings" pitchFamily="2" charset="2"/>
              <a:buNone/>
            </a:pPr>
            <a:r>
              <a:rPr lang="lv-LV" sz="2000" b="1" smtClean="0">
                <a:solidFill>
                  <a:schemeClr val="hlink"/>
                </a:solidFill>
                <a:latin typeface="Arial" charset="0"/>
              </a:rPr>
              <a:t>      2012.g. miruši 16313 cilvēki.</a:t>
            </a:r>
          </a:p>
          <a:p>
            <a:pPr lvl="1">
              <a:buClr>
                <a:schemeClr val="accent1"/>
              </a:buClr>
              <a:buFont typeface="Wingdings" pitchFamily="2" charset="2"/>
              <a:buNone/>
            </a:pPr>
            <a:endParaRPr lang="lv-LV" sz="2000" b="1" smtClean="0">
              <a:solidFill>
                <a:schemeClr val="hlink"/>
              </a:solidFill>
              <a:latin typeface="Arial" charset="0"/>
            </a:endParaRPr>
          </a:p>
          <a:p>
            <a:pPr>
              <a:buClr>
                <a:srgbClr val="EF4135"/>
              </a:buClr>
              <a:buFont typeface="Wingdings" pitchFamily="2" charset="2"/>
              <a:buChar char="v"/>
            </a:pPr>
            <a:r>
              <a:rPr lang="lv-LV" sz="2400" smtClean="0">
                <a:solidFill>
                  <a:srgbClr val="000066"/>
                </a:solidFill>
                <a:latin typeface="Arial" charset="0"/>
              </a:rPr>
              <a:t>Mirstība uz 100.000 iedzīvotājiem</a:t>
            </a:r>
          </a:p>
          <a:p>
            <a:pPr>
              <a:buClr>
                <a:srgbClr val="FFFF00"/>
              </a:buClr>
              <a:buFont typeface="Wingdings" pitchFamily="2" charset="2"/>
              <a:buNone/>
            </a:pPr>
            <a:endParaRPr lang="en-US" sz="2400" b="0" smtClean="0">
              <a:solidFill>
                <a:srgbClr val="000066"/>
              </a:solidFill>
            </a:endParaRPr>
          </a:p>
        </p:txBody>
      </p:sp>
      <p:graphicFrame>
        <p:nvGraphicFramePr>
          <p:cNvPr id="53288" name="Group 40"/>
          <p:cNvGraphicFramePr>
            <a:graphicFrameLocks noGrp="1"/>
          </p:cNvGraphicFramePr>
          <p:nvPr>
            <p:ph sz="half" idx="2"/>
          </p:nvPr>
        </p:nvGraphicFramePr>
        <p:xfrm>
          <a:off x="250825" y="3500438"/>
          <a:ext cx="8713788" cy="1996440"/>
        </p:xfrm>
        <a:graphic>
          <a:graphicData uri="http://schemas.openxmlformats.org/drawingml/2006/table">
            <a:tbl>
              <a:tblPr/>
              <a:tblGrid>
                <a:gridCol w="2808288"/>
                <a:gridCol w="1008062"/>
                <a:gridCol w="1009650"/>
                <a:gridCol w="1008063"/>
                <a:gridCol w="1079500"/>
                <a:gridCol w="1800225"/>
              </a:tblGrid>
              <a:tr h="495300">
                <a:tc row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2800" b="1" i="0" u="none" strike="noStrike" cap="none" normalizeH="0" baseline="0" smtClean="0">
                          <a:ln>
                            <a:noFill/>
                          </a:ln>
                          <a:solidFill>
                            <a:srgbClr val="000066"/>
                          </a:solidFill>
                          <a:effectLst/>
                          <a:latin typeface="Arial" charset="0"/>
                        </a:rPr>
                        <a:t>Cēlonis</a:t>
                      </a:r>
                      <a:endParaRPr kumimoji="0" lang="en-US" sz="2800" b="1" i="0" u="none" strike="noStrike" cap="none" normalizeH="0" baseline="0" smtClean="0">
                        <a:ln>
                          <a:noFill/>
                        </a:ln>
                        <a:solidFill>
                          <a:srgbClr val="000066"/>
                        </a:solidFill>
                        <a:effectLst/>
                        <a:latin typeface="Arial"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00"/>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1800" b="1" i="0" u="none" strike="noStrike" cap="none" normalizeH="0" baseline="0" smtClean="0">
                          <a:ln>
                            <a:noFill/>
                          </a:ln>
                          <a:solidFill>
                            <a:srgbClr val="000066"/>
                          </a:solidFill>
                          <a:effectLst/>
                          <a:latin typeface="Arial" charset="0"/>
                        </a:rPr>
                        <a:t>2011.g.</a:t>
                      </a:r>
                      <a:endParaRPr kumimoji="0" lang="en-US" sz="1800" b="1" i="0" u="none" strike="noStrike" cap="none" normalizeH="0" baseline="0" smtClean="0">
                        <a:ln>
                          <a:noFill/>
                        </a:ln>
                        <a:solidFill>
                          <a:srgbClr val="000066"/>
                        </a:solidFill>
                        <a:effectLst/>
                        <a:latin typeface="Arial"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00"/>
                    </a:solidFill>
                  </a:tcPr>
                </a:tc>
                <a:tc hMerge="1">
                  <a:txBody>
                    <a:bodyPr/>
                    <a:lstStyle/>
                    <a:p>
                      <a:endParaRPr lang="lv-LV"/>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lv-LV" sz="1800" b="1" i="0" u="none" strike="noStrike" cap="none" normalizeH="0" baseline="0" smtClean="0">
                          <a:ln>
                            <a:noFill/>
                          </a:ln>
                          <a:solidFill>
                            <a:srgbClr val="000066"/>
                          </a:solidFill>
                          <a:effectLst/>
                          <a:latin typeface="Arial" charset="0"/>
                        </a:rPr>
                        <a:t>2012.g.</a:t>
                      </a:r>
                      <a:endParaRPr kumimoji="0" lang="en-US" sz="1800" b="1" i="0" u="none" strike="noStrike" cap="none" normalizeH="0" baseline="0" smtClean="0">
                        <a:ln>
                          <a:noFill/>
                        </a:ln>
                        <a:solidFill>
                          <a:srgbClr val="000066"/>
                        </a:solidFill>
                        <a:effectLst/>
                        <a:latin typeface="Arial"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00"/>
                    </a:solidFill>
                  </a:tcPr>
                </a:tc>
                <a:tc hMerge="1">
                  <a:txBody>
                    <a:bodyPr/>
                    <a:lstStyle/>
                    <a:p>
                      <a:endParaRPr lang="lv-LV"/>
                    </a:p>
                  </a:txBody>
                  <a:tcPr/>
                </a:tc>
                <a:tc row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1" i="0" u="none" strike="noStrike" cap="none" normalizeH="0" baseline="0" smtClean="0">
                          <a:ln>
                            <a:noFill/>
                          </a:ln>
                          <a:solidFill>
                            <a:srgbClr val="CC3300"/>
                          </a:solidFill>
                          <a:effectLst/>
                          <a:latin typeface="Arial" charset="0"/>
                          <a:sym typeface="Symbol" pitchFamily="18" charset="2"/>
                        </a:rPr>
                        <a:t></a:t>
                      </a:r>
                      <a:r>
                        <a:rPr kumimoji="0" lang="lv-LV" sz="2000" b="1" i="0" u="none" strike="noStrike" cap="none" normalizeH="0" baseline="0" smtClean="0">
                          <a:ln>
                            <a:noFill/>
                          </a:ln>
                          <a:solidFill>
                            <a:srgbClr val="CC3300"/>
                          </a:solidFill>
                          <a:effectLst/>
                          <a:latin typeface="Arial" charset="0"/>
                          <a:sym typeface="Symbol" pitchFamily="18" charset="2"/>
                        </a:rPr>
                        <a:t> 60 g. salīdzinot ar 15-59.g.</a:t>
                      </a:r>
                      <a:endParaRPr kumimoji="0" lang="en-US" sz="2000" b="1" i="0" u="none" strike="noStrike" cap="none" normalizeH="0" baseline="0" smtClean="0">
                        <a:ln>
                          <a:noFill/>
                        </a:ln>
                        <a:solidFill>
                          <a:srgbClr val="CC3300"/>
                        </a:solidFill>
                        <a:effectLst/>
                        <a:latin typeface="Arial" charset="0"/>
                        <a:sym typeface="Symbol" pitchFamily="18" charset="2"/>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00"/>
                    </a:solidFill>
                  </a:tcPr>
                </a:tc>
              </a:tr>
              <a:tr h="495300">
                <a:tc vMerge="1">
                  <a:txBody>
                    <a:bodyPr/>
                    <a:lstStyle/>
                    <a:p>
                      <a:endParaRPr lang="lv-LV"/>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lv-LV" sz="1600" b="1" i="0" u="none" strike="noStrike" cap="none" normalizeH="0" baseline="0" smtClean="0">
                          <a:ln>
                            <a:noFill/>
                          </a:ln>
                          <a:solidFill>
                            <a:srgbClr val="000066"/>
                          </a:solidFill>
                          <a:effectLst/>
                          <a:latin typeface="Arial" charset="0"/>
                        </a:rPr>
                        <a:t>15-59 g.</a:t>
                      </a:r>
                      <a:endParaRPr kumimoji="0" lang="en-US" sz="1600" b="1" i="0" u="none" strike="noStrike" cap="none" normalizeH="0" baseline="0" smtClean="0">
                        <a:ln>
                          <a:noFill/>
                        </a:ln>
                        <a:solidFill>
                          <a:srgbClr val="000066"/>
                        </a:solidFill>
                        <a:effectLst/>
                        <a:latin typeface="Arial"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smtClean="0">
                          <a:ln>
                            <a:noFill/>
                          </a:ln>
                          <a:solidFill>
                            <a:srgbClr val="000066"/>
                          </a:solidFill>
                          <a:effectLst/>
                          <a:latin typeface="Arial" charset="0"/>
                          <a:sym typeface="Symbol" pitchFamily="18" charset="2"/>
                        </a:rPr>
                        <a:t></a:t>
                      </a:r>
                      <a:r>
                        <a:rPr kumimoji="0" lang="lv-LV" sz="1600" b="1" i="0" u="none" strike="noStrike" cap="none" normalizeH="0" baseline="0" smtClean="0">
                          <a:ln>
                            <a:noFill/>
                          </a:ln>
                          <a:solidFill>
                            <a:srgbClr val="000066"/>
                          </a:solidFill>
                          <a:effectLst/>
                          <a:latin typeface="Arial" charset="0"/>
                          <a:sym typeface="Symbol" pitchFamily="18" charset="2"/>
                        </a:rPr>
                        <a:t> 60 g.</a:t>
                      </a:r>
                      <a:endParaRPr kumimoji="0" lang="en-US" sz="1600" b="1" i="0" u="none" strike="noStrike" cap="none" normalizeH="0" baseline="0" smtClean="0">
                        <a:ln>
                          <a:noFill/>
                        </a:ln>
                        <a:solidFill>
                          <a:srgbClr val="000066"/>
                        </a:solidFill>
                        <a:effectLst/>
                        <a:latin typeface="Arial" charset="0"/>
                        <a:sym typeface="Symbol" pitchFamily="18" charset="2"/>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lv-LV" sz="1600" b="1" i="0" u="none" strike="noStrike" cap="none" normalizeH="0" baseline="0" smtClean="0">
                          <a:ln>
                            <a:noFill/>
                          </a:ln>
                          <a:solidFill>
                            <a:srgbClr val="000066"/>
                          </a:solidFill>
                          <a:effectLst/>
                          <a:latin typeface="Arial" charset="0"/>
                        </a:rPr>
                        <a:t>15-59 g.</a:t>
                      </a:r>
                      <a:endParaRPr kumimoji="0" lang="en-US" sz="1600" b="1" i="0" u="none" strike="noStrike" cap="none" normalizeH="0" baseline="0" smtClean="0">
                        <a:ln>
                          <a:noFill/>
                        </a:ln>
                        <a:solidFill>
                          <a:srgbClr val="000066"/>
                        </a:solidFill>
                        <a:effectLst/>
                        <a:latin typeface="Arial"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smtClean="0">
                          <a:ln>
                            <a:noFill/>
                          </a:ln>
                          <a:solidFill>
                            <a:srgbClr val="000066"/>
                          </a:solidFill>
                          <a:effectLst/>
                          <a:latin typeface="Arial" charset="0"/>
                          <a:sym typeface="Symbol" pitchFamily="18" charset="2"/>
                        </a:rPr>
                        <a:t></a:t>
                      </a:r>
                      <a:r>
                        <a:rPr kumimoji="0" lang="lv-LV" sz="1600" b="1" i="0" u="none" strike="noStrike" cap="none" normalizeH="0" baseline="0" smtClean="0">
                          <a:ln>
                            <a:noFill/>
                          </a:ln>
                          <a:solidFill>
                            <a:srgbClr val="000066"/>
                          </a:solidFill>
                          <a:effectLst/>
                          <a:latin typeface="Arial" charset="0"/>
                          <a:sym typeface="Symbol" pitchFamily="18" charset="2"/>
                        </a:rPr>
                        <a:t> 60 g.</a:t>
                      </a:r>
                      <a:endParaRPr kumimoji="0" lang="en-US" sz="1600" b="1" i="0" u="none" strike="noStrike" cap="none" normalizeH="0" baseline="0" smtClean="0">
                        <a:ln>
                          <a:noFill/>
                        </a:ln>
                        <a:solidFill>
                          <a:srgbClr val="000066"/>
                        </a:solidFill>
                        <a:effectLst/>
                        <a:latin typeface="Arial" charset="0"/>
                        <a:sym typeface="Symbol" pitchFamily="18" charset="2"/>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00"/>
                    </a:solidFill>
                  </a:tcPr>
                </a:tc>
                <a:tc vMerge="1">
                  <a:txBody>
                    <a:bodyPr/>
                    <a:lstStyle/>
                    <a:p>
                      <a:endParaRPr lang="lv-LV"/>
                    </a:p>
                  </a:txBody>
                  <a:tcPr/>
                </a:tc>
              </a:tr>
              <a:tr h="4953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lv-LV" sz="1800" b="1" i="0" u="none" strike="noStrike" cap="none" normalizeH="0" baseline="0" smtClean="0">
                          <a:ln>
                            <a:noFill/>
                          </a:ln>
                          <a:solidFill>
                            <a:srgbClr val="000066"/>
                          </a:solidFill>
                          <a:effectLst/>
                          <a:latin typeface="Arial" charset="0"/>
                        </a:rPr>
                        <a:t>Asinsrites slimības</a:t>
                      </a:r>
                      <a:endParaRPr kumimoji="0" lang="en-US" sz="1800" b="1" i="0" u="none" strike="noStrike" cap="none" normalizeH="0" baseline="0" smtClean="0">
                        <a:ln>
                          <a:noFill/>
                        </a:ln>
                        <a:solidFill>
                          <a:srgbClr val="000066"/>
                        </a:solidFill>
                        <a:effectLst/>
                        <a:latin typeface="Arial"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lv-LV" sz="1800" b="1" i="0" u="none" strike="noStrike" cap="none" normalizeH="0" baseline="0" smtClean="0">
                          <a:ln>
                            <a:noFill/>
                          </a:ln>
                          <a:solidFill>
                            <a:srgbClr val="000066"/>
                          </a:solidFill>
                          <a:effectLst/>
                          <a:latin typeface="Arial" charset="0"/>
                        </a:rPr>
                        <a:t>136,3</a:t>
                      </a:r>
                      <a:endParaRPr kumimoji="0" lang="en-US" sz="1800" b="1" i="0" u="none" strike="noStrike" cap="none" normalizeH="0" baseline="0" smtClean="0">
                        <a:ln>
                          <a:noFill/>
                        </a:ln>
                        <a:solidFill>
                          <a:srgbClr val="000066"/>
                        </a:solidFill>
                        <a:effectLst/>
                        <a:latin typeface="Arial"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lv-LV" sz="1800" b="1" i="0" u="none" strike="noStrike" cap="none" normalizeH="0" baseline="0" smtClean="0">
                          <a:ln>
                            <a:noFill/>
                          </a:ln>
                          <a:solidFill>
                            <a:srgbClr val="000066"/>
                          </a:solidFill>
                          <a:effectLst/>
                          <a:latin typeface="Arial" charset="0"/>
                        </a:rPr>
                        <a:t>2781,5</a:t>
                      </a:r>
                      <a:endParaRPr kumimoji="0" lang="en-US" sz="1800" b="1" i="0" u="none" strike="noStrike" cap="none" normalizeH="0" baseline="0" smtClean="0">
                        <a:ln>
                          <a:noFill/>
                        </a:ln>
                        <a:solidFill>
                          <a:srgbClr val="000066"/>
                        </a:solidFill>
                        <a:effectLst/>
                        <a:latin typeface="Arial"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000066"/>
                          </a:solidFill>
                          <a:effectLst/>
                          <a:latin typeface="Arial" charset="0"/>
                        </a:rPr>
                        <a:t>130,2</a:t>
                      </a:r>
                      <a:endParaRPr kumimoji="0" lang="en-US" sz="2000" b="1" i="0" u="none" strike="noStrike" cap="none" normalizeH="0" baseline="0" smtClean="0">
                        <a:ln>
                          <a:noFill/>
                        </a:ln>
                        <a:solidFill>
                          <a:srgbClr val="000066"/>
                        </a:solidFill>
                        <a:effectLst/>
                        <a:latin typeface="Arial"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000066"/>
                          </a:solidFill>
                          <a:effectLst/>
                          <a:latin typeface="Arial" charset="0"/>
                        </a:rPr>
                        <a:t>2923,4</a:t>
                      </a:r>
                      <a:endParaRPr kumimoji="0" lang="en-US" sz="2000" b="1" i="0" u="none" strike="noStrike" cap="none" normalizeH="0" baseline="0" smtClean="0">
                        <a:ln>
                          <a:noFill/>
                        </a:ln>
                        <a:solidFill>
                          <a:srgbClr val="000066"/>
                        </a:solidFill>
                        <a:effectLst/>
                        <a:latin typeface="Arial"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CC3300"/>
                          </a:solidFill>
                          <a:effectLst/>
                          <a:latin typeface="Arial" charset="0"/>
                        </a:rPr>
                        <a:t>22,5 reizes</a:t>
                      </a:r>
                      <a:endParaRPr kumimoji="0" lang="en-US" sz="2000" b="1" i="0" u="none" strike="noStrike" cap="none" normalizeH="0" baseline="0" smtClean="0">
                        <a:ln>
                          <a:noFill/>
                        </a:ln>
                        <a:solidFill>
                          <a:srgbClr val="CC3300"/>
                        </a:solidFill>
                        <a:effectLst/>
                        <a:latin typeface="Arial"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00"/>
                    </a:solidFill>
                  </a:tcPr>
                </a:tc>
              </a:tr>
              <a:tr h="4953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lv-LV" sz="1800" b="1" i="0" u="none" strike="noStrike" cap="none" normalizeH="0" baseline="0" smtClean="0">
                          <a:ln>
                            <a:noFill/>
                          </a:ln>
                          <a:solidFill>
                            <a:srgbClr val="000066"/>
                          </a:solidFill>
                          <a:effectLst/>
                          <a:latin typeface="Arial" charset="0"/>
                        </a:rPr>
                        <a:t>T.sk. miokarda infarkts</a:t>
                      </a:r>
                      <a:endParaRPr kumimoji="0" lang="en-US" sz="1800" b="1" i="0" u="none" strike="noStrike" cap="none" normalizeH="0" baseline="0" smtClean="0">
                        <a:ln>
                          <a:noFill/>
                        </a:ln>
                        <a:solidFill>
                          <a:srgbClr val="000066"/>
                        </a:solidFill>
                        <a:effectLst/>
                        <a:latin typeface="Arial"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lv-LV" sz="1800" b="1" i="0" u="none" strike="noStrike" cap="none" normalizeH="0" baseline="0" smtClean="0">
                          <a:ln>
                            <a:noFill/>
                          </a:ln>
                          <a:solidFill>
                            <a:srgbClr val="000066"/>
                          </a:solidFill>
                          <a:effectLst/>
                          <a:latin typeface="Arial" charset="0"/>
                        </a:rPr>
                        <a:t>16,4</a:t>
                      </a:r>
                      <a:endParaRPr kumimoji="0" lang="en-US" sz="1800" b="1" i="0" u="none" strike="noStrike" cap="none" normalizeH="0" baseline="0" smtClean="0">
                        <a:ln>
                          <a:noFill/>
                        </a:ln>
                        <a:solidFill>
                          <a:srgbClr val="000066"/>
                        </a:solidFill>
                        <a:effectLst/>
                        <a:latin typeface="Arial"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lv-LV" sz="1800" b="1" i="0" u="none" strike="noStrike" cap="none" normalizeH="0" baseline="0" smtClean="0">
                          <a:ln>
                            <a:noFill/>
                          </a:ln>
                          <a:solidFill>
                            <a:srgbClr val="000066"/>
                          </a:solidFill>
                          <a:effectLst/>
                          <a:latin typeface="Arial" charset="0"/>
                        </a:rPr>
                        <a:t>208,1</a:t>
                      </a:r>
                      <a:endParaRPr kumimoji="0" lang="en-US" sz="1800" b="1" i="0" u="none" strike="noStrike" cap="none" normalizeH="0" baseline="0" smtClean="0">
                        <a:ln>
                          <a:noFill/>
                        </a:ln>
                        <a:solidFill>
                          <a:srgbClr val="000066"/>
                        </a:solidFill>
                        <a:effectLst/>
                        <a:latin typeface="Arial"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lv-LV" sz="1800" b="1" i="0" u="none" strike="noStrike" cap="none" normalizeH="0" baseline="0" smtClean="0">
                          <a:ln>
                            <a:noFill/>
                          </a:ln>
                          <a:solidFill>
                            <a:srgbClr val="000066"/>
                          </a:solidFill>
                          <a:effectLst/>
                          <a:latin typeface="Arial" charset="0"/>
                        </a:rPr>
                        <a:t>16,0</a:t>
                      </a:r>
                      <a:endParaRPr kumimoji="0" lang="en-US" sz="1800" b="1" i="0" u="none" strike="noStrike" cap="none" normalizeH="0" baseline="0" smtClean="0">
                        <a:ln>
                          <a:noFill/>
                        </a:ln>
                        <a:solidFill>
                          <a:srgbClr val="000066"/>
                        </a:solidFill>
                        <a:effectLst/>
                        <a:latin typeface="Arial"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lv-LV" sz="1800" b="1" i="0" u="none" strike="noStrike" cap="none" normalizeH="0" baseline="0" smtClean="0">
                          <a:ln>
                            <a:noFill/>
                          </a:ln>
                          <a:solidFill>
                            <a:srgbClr val="000066"/>
                          </a:solidFill>
                          <a:effectLst/>
                          <a:latin typeface="Arial" charset="0"/>
                        </a:rPr>
                        <a:t>195,8</a:t>
                      </a:r>
                      <a:endParaRPr kumimoji="0" lang="en-US" sz="1800" b="1" i="0" u="none" strike="noStrike" cap="none" normalizeH="0" baseline="0" smtClean="0">
                        <a:ln>
                          <a:noFill/>
                        </a:ln>
                        <a:solidFill>
                          <a:srgbClr val="000066"/>
                        </a:solidFill>
                        <a:effectLst/>
                        <a:latin typeface="Arial"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lv-LV" sz="2000" b="1" i="0" u="none" strike="noStrike" cap="none" normalizeH="0" baseline="0" smtClean="0">
                          <a:ln>
                            <a:noFill/>
                          </a:ln>
                          <a:solidFill>
                            <a:srgbClr val="CC3300"/>
                          </a:solidFill>
                          <a:effectLst/>
                          <a:latin typeface="Arial" charset="0"/>
                        </a:rPr>
                        <a:t>12,2 reizes</a:t>
                      </a:r>
                      <a:endParaRPr kumimoji="0" lang="en-US" sz="2000" b="1" i="0" u="none" strike="noStrike" cap="none" normalizeH="0" baseline="0" smtClean="0">
                        <a:ln>
                          <a:noFill/>
                        </a:ln>
                        <a:solidFill>
                          <a:srgbClr val="CC3300"/>
                        </a:solidFill>
                        <a:effectLst/>
                        <a:latin typeface="Arial" charset="0"/>
                      </a:endParaRP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bwMode="auto">
          <a:xfrm>
            <a:off x="0" y="277813"/>
            <a:ext cx="9144000" cy="1143000"/>
          </a:xfrm>
          <a:prstGeom prst="rect">
            <a:avLst/>
          </a:prstGeom>
          <a:noFill/>
          <a:ln>
            <a:miter lim="800000"/>
            <a:headEnd/>
            <a:tailEnd/>
          </a:ln>
        </p:spPr>
        <p:txBody>
          <a:bodyPr anchor="ctr"/>
          <a:lstStyle/>
          <a:p>
            <a:pPr>
              <a:lnSpc>
                <a:spcPct val="90000"/>
              </a:lnSpc>
            </a:pPr>
            <a:r>
              <a:rPr lang="lv-LV" sz="2400" smtClean="0">
                <a:solidFill>
                  <a:srgbClr val="990000"/>
                </a:solidFill>
                <a:latin typeface="Comic Sans MS" pitchFamily="66" charset="0"/>
              </a:rPr>
              <a:t>KLĪNISKĀS DIAGNOZES (pēc SSK), </a:t>
            </a:r>
            <a:br>
              <a:rPr lang="lv-LV" sz="2400" smtClean="0">
                <a:solidFill>
                  <a:srgbClr val="990000"/>
                </a:solidFill>
                <a:latin typeface="Comic Sans MS" pitchFamily="66" charset="0"/>
              </a:rPr>
            </a:br>
            <a:r>
              <a:rPr lang="lv-LV" sz="2400" smtClean="0">
                <a:solidFill>
                  <a:srgbClr val="990000"/>
                </a:solidFill>
                <a:latin typeface="Comic Sans MS" pitchFamily="66" charset="0"/>
              </a:rPr>
              <a:t>KO VAR IZMANTOT VECUMA PĀRMAIŅĀM KV SISTĒMĀ</a:t>
            </a:r>
            <a:endParaRPr lang="en-US" sz="2400" smtClean="0">
              <a:solidFill>
                <a:srgbClr val="990000"/>
              </a:solidFill>
              <a:latin typeface="Comic Sans MS" pitchFamily="66" charset="0"/>
            </a:endParaRPr>
          </a:p>
        </p:txBody>
      </p:sp>
      <p:sp>
        <p:nvSpPr>
          <p:cNvPr id="36867" name="Rectangle 3"/>
          <p:cNvSpPr>
            <a:spLocks noGrp="1" noChangeArrowheads="1"/>
          </p:cNvSpPr>
          <p:nvPr>
            <p:ph type="body" idx="4294967295"/>
          </p:nvPr>
        </p:nvSpPr>
        <p:spPr bwMode="auto">
          <a:xfrm>
            <a:off x="395288" y="1412875"/>
            <a:ext cx="8137525" cy="4897438"/>
          </a:xfrm>
          <a:prstGeom prst="rect">
            <a:avLst/>
          </a:prstGeom>
          <a:noFill/>
          <a:ln>
            <a:miter lim="800000"/>
            <a:headEnd/>
            <a:tailEnd/>
          </a:ln>
        </p:spPr>
        <p:txBody>
          <a:bodyPr/>
          <a:lstStyle/>
          <a:p>
            <a:pPr>
              <a:lnSpc>
                <a:spcPct val="80000"/>
              </a:lnSpc>
              <a:buFont typeface="Arial" charset="0"/>
              <a:buNone/>
            </a:pPr>
            <a:r>
              <a:rPr lang="lv-LV" b="0" smtClean="0"/>
              <a:t> </a:t>
            </a:r>
            <a:r>
              <a:rPr lang="lv-LV" sz="2400" smtClean="0">
                <a:solidFill>
                  <a:srgbClr val="FF0000"/>
                </a:solidFill>
                <a:latin typeface="Arial" charset="0"/>
              </a:rPr>
              <a:t>I.51.5</a:t>
            </a:r>
            <a:r>
              <a:rPr lang="lv-LV" sz="2400" b="0" smtClean="0">
                <a:solidFill>
                  <a:srgbClr val="FF0000"/>
                </a:solidFill>
                <a:latin typeface="Arial" charset="0"/>
              </a:rPr>
              <a:t> </a:t>
            </a:r>
            <a:r>
              <a:rPr lang="lv-LV" sz="2400" b="0" smtClean="0">
                <a:latin typeface="Arial" charset="0"/>
              </a:rPr>
              <a:t> </a:t>
            </a:r>
            <a:r>
              <a:rPr lang="lv-LV" sz="2400" smtClean="0">
                <a:solidFill>
                  <a:srgbClr val="000066"/>
                </a:solidFill>
                <a:latin typeface="Arial" charset="0"/>
              </a:rPr>
              <a:t>Miokarda deģenerācija</a:t>
            </a:r>
          </a:p>
          <a:p>
            <a:pPr>
              <a:lnSpc>
                <a:spcPct val="80000"/>
              </a:lnSpc>
              <a:buFont typeface="Arial" charset="0"/>
              <a:buNone/>
            </a:pPr>
            <a:r>
              <a:rPr lang="lv-LV" sz="2400" smtClean="0">
                <a:solidFill>
                  <a:srgbClr val="000066"/>
                </a:solidFill>
                <a:latin typeface="Arial" charset="0"/>
              </a:rPr>
              <a:t>                            senīla (vai taukaina)</a:t>
            </a:r>
          </a:p>
          <a:p>
            <a:pPr>
              <a:lnSpc>
                <a:spcPct val="80000"/>
              </a:lnSpc>
              <a:buFont typeface="Arial" charset="0"/>
              <a:buNone/>
            </a:pPr>
            <a:r>
              <a:rPr lang="lv-LV" sz="2400" smtClean="0">
                <a:latin typeface="Arial" charset="0"/>
              </a:rPr>
              <a:t>            </a:t>
            </a:r>
            <a:r>
              <a:rPr lang="lv-LV" sz="2400" smtClean="0">
                <a:solidFill>
                  <a:srgbClr val="FF0000"/>
                </a:solidFill>
                <a:latin typeface="Arial" charset="0"/>
              </a:rPr>
              <a:t>SIRDS SENĪLA DEĢENERĀCIJA</a:t>
            </a:r>
          </a:p>
          <a:p>
            <a:pPr>
              <a:lnSpc>
                <a:spcPct val="80000"/>
              </a:lnSpc>
              <a:buFont typeface="Arial" charset="0"/>
              <a:buNone/>
            </a:pPr>
            <a:r>
              <a:rPr lang="lv-LV" sz="2400" smtClean="0">
                <a:solidFill>
                  <a:srgbClr val="FF0000"/>
                </a:solidFill>
                <a:latin typeface="Arial" charset="0"/>
              </a:rPr>
              <a:t>I.35.0 </a:t>
            </a:r>
            <a:r>
              <a:rPr lang="lv-LV" sz="2400" smtClean="0">
                <a:latin typeface="Arial" charset="0"/>
              </a:rPr>
              <a:t> -  </a:t>
            </a:r>
            <a:r>
              <a:rPr lang="lv-LV" sz="2400" smtClean="0">
                <a:solidFill>
                  <a:srgbClr val="000066"/>
                </a:solidFill>
                <a:latin typeface="Arial" charset="0"/>
              </a:rPr>
              <a:t>Aortāla (vārstuļa) stenoze</a:t>
            </a:r>
          </a:p>
          <a:p>
            <a:pPr>
              <a:lnSpc>
                <a:spcPct val="80000"/>
              </a:lnSpc>
              <a:buFont typeface="Arial" charset="0"/>
              <a:buNone/>
            </a:pPr>
            <a:r>
              <a:rPr lang="lv-LV" sz="2400" smtClean="0">
                <a:solidFill>
                  <a:srgbClr val="FF0000"/>
                </a:solidFill>
                <a:latin typeface="Arial" charset="0"/>
              </a:rPr>
              <a:t>I.50.9 </a:t>
            </a:r>
            <a:r>
              <a:rPr lang="lv-LV" sz="2400" smtClean="0">
                <a:latin typeface="Arial" charset="0"/>
              </a:rPr>
              <a:t>  – </a:t>
            </a:r>
            <a:r>
              <a:rPr lang="lv-LV" sz="2400" smtClean="0">
                <a:solidFill>
                  <a:srgbClr val="000066"/>
                </a:solidFill>
                <a:latin typeface="Arial" charset="0"/>
              </a:rPr>
              <a:t>Neprecizēta sirds mazspēja</a:t>
            </a:r>
          </a:p>
          <a:p>
            <a:pPr>
              <a:lnSpc>
                <a:spcPct val="80000"/>
              </a:lnSpc>
              <a:buFont typeface="Arial" charset="0"/>
              <a:buNone/>
            </a:pPr>
            <a:r>
              <a:rPr lang="lv-LV" sz="2400" smtClean="0">
                <a:solidFill>
                  <a:srgbClr val="FF0000"/>
                </a:solidFill>
                <a:latin typeface="Arial" charset="0"/>
              </a:rPr>
              <a:t>I.51.9</a:t>
            </a:r>
            <a:r>
              <a:rPr lang="lv-LV" sz="2400" smtClean="0">
                <a:latin typeface="Arial" charset="0"/>
              </a:rPr>
              <a:t>   – </a:t>
            </a:r>
            <a:r>
              <a:rPr lang="lv-LV" sz="2400" smtClean="0">
                <a:solidFill>
                  <a:srgbClr val="000066"/>
                </a:solidFill>
                <a:latin typeface="Arial" charset="0"/>
              </a:rPr>
              <a:t>Neprecizēta sirds slimība</a:t>
            </a:r>
          </a:p>
          <a:p>
            <a:pPr>
              <a:lnSpc>
                <a:spcPct val="80000"/>
              </a:lnSpc>
              <a:buFont typeface="Arial" charset="0"/>
              <a:buNone/>
            </a:pPr>
            <a:r>
              <a:rPr lang="lv-LV" sz="2400" smtClean="0">
                <a:solidFill>
                  <a:srgbClr val="FF0000"/>
                </a:solidFill>
                <a:latin typeface="Arial" charset="0"/>
              </a:rPr>
              <a:t>E.85.4 </a:t>
            </a:r>
            <a:r>
              <a:rPr lang="lv-LV" sz="2400" smtClean="0">
                <a:latin typeface="Arial" charset="0"/>
              </a:rPr>
              <a:t> – </a:t>
            </a:r>
            <a:r>
              <a:rPr lang="lv-LV" sz="2400" smtClean="0">
                <a:solidFill>
                  <a:srgbClr val="000066"/>
                </a:solidFill>
                <a:latin typeface="Arial" charset="0"/>
              </a:rPr>
              <a:t>Atsevišķa orgāna amiloidoze (?)</a:t>
            </a:r>
          </a:p>
          <a:p>
            <a:pPr>
              <a:lnSpc>
                <a:spcPct val="80000"/>
              </a:lnSpc>
              <a:buFont typeface="Arial" charset="0"/>
              <a:buNone/>
            </a:pPr>
            <a:endParaRPr lang="lv-LV" sz="2400" smtClean="0">
              <a:latin typeface="Arial" charset="0"/>
            </a:endParaRPr>
          </a:p>
          <a:p>
            <a:pPr>
              <a:lnSpc>
                <a:spcPct val="80000"/>
              </a:lnSpc>
              <a:buFont typeface="Arial" charset="0"/>
              <a:buNone/>
            </a:pPr>
            <a:r>
              <a:rPr lang="lv-LV" sz="2400" b="0" smtClean="0">
                <a:latin typeface="Arial" charset="0"/>
              </a:rPr>
              <a:t>       </a:t>
            </a:r>
            <a:r>
              <a:rPr lang="lv-LV" sz="2400" smtClean="0">
                <a:solidFill>
                  <a:srgbClr val="000066"/>
                </a:solidFill>
                <a:latin typeface="Arial" charset="0"/>
              </a:rPr>
              <a:t>AH gadījumā:</a:t>
            </a:r>
          </a:p>
          <a:p>
            <a:pPr>
              <a:lnSpc>
                <a:spcPct val="80000"/>
              </a:lnSpc>
              <a:buFont typeface="Arial" charset="0"/>
              <a:buNone/>
            </a:pPr>
            <a:r>
              <a:rPr lang="lv-LV" sz="2400" b="0" smtClean="0">
                <a:solidFill>
                  <a:srgbClr val="FFFF00"/>
                </a:solidFill>
                <a:latin typeface="Arial" charset="0"/>
              </a:rPr>
              <a:t>                               </a:t>
            </a:r>
            <a:r>
              <a:rPr lang="lv-LV" sz="2400" b="0" smtClean="0">
                <a:solidFill>
                  <a:srgbClr val="FF0000"/>
                </a:solidFill>
                <a:latin typeface="Arial" charset="0"/>
              </a:rPr>
              <a:t>I.11.</a:t>
            </a:r>
            <a:r>
              <a:rPr lang="lv-LV" sz="2400" b="0" smtClean="0">
                <a:latin typeface="Arial" charset="0"/>
              </a:rPr>
              <a:t> </a:t>
            </a:r>
            <a:r>
              <a:rPr lang="lv-LV" sz="2400" smtClean="0">
                <a:solidFill>
                  <a:srgbClr val="000066"/>
                </a:solidFill>
                <a:latin typeface="Arial" charset="0"/>
              </a:rPr>
              <a:t>Hipertensīvā sirds slimība</a:t>
            </a:r>
          </a:p>
          <a:p>
            <a:pPr>
              <a:lnSpc>
                <a:spcPct val="80000"/>
              </a:lnSpc>
              <a:buFont typeface="Arial" charset="0"/>
              <a:buNone/>
            </a:pPr>
            <a:r>
              <a:rPr lang="lv-LV" sz="2400" b="0" smtClean="0">
                <a:latin typeface="Arial" charset="0"/>
              </a:rPr>
              <a:t>                                        </a:t>
            </a:r>
            <a:r>
              <a:rPr lang="lv-LV" sz="2400" b="0" smtClean="0">
                <a:solidFill>
                  <a:srgbClr val="FF0000"/>
                </a:solidFill>
                <a:latin typeface="Arial" charset="0"/>
              </a:rPr>
              <a:t>I.11.0</a:t>
            </a:r>
            <a:r>
              <a:rPr lang="lv-LV" sz="2400" b="0" smtClean="0">
                <a:latin typeface="Arial" charset="0"/>
              </a:rPr>
              <a:t> </a:t>
            </a:r>
            <a:r>
              <a:rPr lang="lv-LV" sz="2400" smtClean="0">
                <a:solidFill>
                  <a:schemeClr val="hlink"/>
                </a:solidFill>
                <a:latin typeface="Arial" charset="0"/>
              </a:rPr>
              <a:t>ar SM</a:t>
            </a:r>
          </a:p>
          <a:p>
            <a:pPr>
              <a:lnSpc>
                <a:spcPct val="80000"/>
              </a:lnSpc>
              <a:buFont typeface="Arial" charset="0"/>
              <a:buNone/>
            </a:pPr>
            <a:r>
              <a:rPr lang="lv-LV" sz="2400" b="0" smtClean="0">
                <a:solidFill>
                  <a:srgbClr val="FF0000"/>
                </a:solidFill>
                <a:latin typeface="Arial" charset="0"/>
              </a:rPr>
              <a:t>                                        I.11.9</a:t>
            </a:r>
            <a:r>
              <a:rPr lang="lv-LV" sz="2400" b="0" smtClean="0">
                <a:latin typeface="Arial" charset="0"/>
              </a:rPr>
              <a:t> </a:t>
            </a:r>
            <a:r>
              <a:rPr lang="lv-LV" sz="2400" smtClean="0">
                <a:solidFill>
                  <a:schemeClr val="hlink"/>
                </a:solidFill>
                <a:latin typeface="Arial" charset="0"/>
              </a:rPr>
              <a:t>bez SM</a:t>
            </a:r>
            <a:endParaRPr lang="en-US" sz="2400" smtClean="0">
              <a:solidFill>
                <a:schemeClr val="hlink"/>
              </a:solidFill>
              <a:latin typeface="Arial" charset="0"/>
            </a:endParaRPr>
          </a:p>
        </p:txBody>
      </p:sp>
      <p:cxnSp>
        <p:nvCxnSpPr>
          <p:cNvPr id="36868" name="Straight Connector 4"/>
          <p:cNvCxnSpPr>
            <a:cxnSpLocks noChangeShapeType="1"/>
          </p:cNvCxnSpPr>
          <p:nvPr/>
        </p:nvCxnSpPr>
        <p:spPr bwMode="auto">
          <a:xfrm flipV="1">
            <a:off x="468313" y="4221163"/>
            <a:ext cx="7848600" cy="73025"/>
          </a:xfrm>
          <a:prstGeom prst="line">
            <a:avLst/>
          </a:prstGeom>
          <a:noFill/>
          <a:ln w="28575" algn="ctr">
            <a:solidFill>
              <a:srgbClr val="990000"/>
            </a:solidFill>
            <a:round/>
            <a:headEnd/>
            <a:tailEnd/>
          </a:ln>
        </p:spPr>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971550" y="2924175"/>
            <a:ext cx="6913563" cy="1555750"/>
          </a:xfrm>
          <a:prstGeom prst="rect">
            <a:avLst/>
          </a:prstGeom>
          <a:noFill/>
          <a:ln w="9525">
            <a:noFill/>
            <a:miter lim="800000"/>
            <a:headEnd/>
            <a:tailEnd/>
          </a:ln>
        </p:spPr>
        <p:txBody>
          <a:bodyPr>
            <a:spAutoFit/>
          </a:bodyPr>
          <a:lstStyle/>
          <a:p>
            <a:pPr algn="ctr" eaLnBrk="0" hangingPunct="0">
              <a:spcBef>
                <a:spcPct val="50000"/>
              </a:spcBef>
            </a:pPr>
            <a:r>
              <a:rPr lang="lv-LV" sz="4800" b="1">
                <a:solidFill>
                  <a:srgbClr val="990000"/>
                </a:solidFill>
                <a:latin typeface="Comic Sans MS" pitchFamily="66" charset="0"/>
              </a:rPr>
              <a:t>VECUMS UN SIRDS MAZSPĒJA</a:t>
            </a:r>
            <a:endParaRPr lang="en-US" sz="4800" b="1">
              <a:solidFill>
                <a:srgbClr val="990000"/>
              </a:solidFill>
              <a:latin typeface="Comic Sans MS" pitchFamily="66" charset="0"/>
            </a:endParaRPr>
          </a:p>
        </p:txBody>
      </p:sp>
      <p:pic>
        <p:nvPicPr>
          <p:cNvPr id="37891" name="Picture 13"/>
          <p:cNvPicPr>
            <a:picLocks noChangeAspect="1" noChangeArrowheads="1"/>
          </p:cNvPicPr>
          <p:nvPr/>
        </p:nvPicPr>
        <p:blipFill>
          <a:blip r:embed="rId2" cstate="print"/>
          <a:srcRect/>
          <a:stretch>
            <a:fillRect/>
          </a:stretch>
        </p:blipFill>
        <p:spPr bwMode="auto">
          <a:xfrm>
            <a:off x="3419475" y="260350"/>
            <a:ext cx="2339975" cy="18605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bwMode="auto">
          <a:xfrm>
            <a:off x="1512888" y="284163"/>
            <a:ext cx="5975350" cy="504825"/>
          </a:xfrm>
          <a:prstGeom prst="rect">
            <a:avLst/>
          </a:prstGeom>
          <a:noFill/>
          <a:ln>
            <a:miter lim="800000"/>
            <a:headEnd/>
            <a:tailEnd/>
          </a:ln>
        </p:spPr>
        <p:txBody>
          <a:bodyPr anchor="ctr"/>
          <a:lstStyle/>
          <a:p>
            <a:r>
              <a:rPr lang="lv-LV" sz="3200" smtClean="0">
                <a:solidFill>
                  <a:srgbClr val="990000"/>
                </a:solidFill>
                <a:latin typeface="Comic Sans MS" pitchFamily="66" charset="0"/>
              </a:rPr>
              <a:t>SM epidemioloģija</a:t>
            </a:r>
            <a:endParaRPr lang="en-US" sz="3200" smtClean="0">
              <a:solidFill>
                <a:srgbClr val="990000"/>
              </a:solidFill>
              <a:latin typeface="Comic Sans MS" pitchFamily="66" charset="0"/>
            </a:endParaRPr>
          </a:p>
        </p:txBody>
      </p:sp>
      <p:sp>
        <p:nvSpPr>
          <p:cNvPr id="38915" name="Rectangle 3"/>
          <p:cNvSpPr>
            <a:spLocks noGrp="1" noChangeArrowheads="1"/>
          </p:cNvSpPr>
          <p:nvPr>
            <p:ph type="body" idx="4294967295"/>
          </p:nvPr>
        </p:nvSpPr>
        <p:spPr bwMode="auto">
          <a:xfrm>
            <a:off x="323850" y="836613"/>
            <a:ext cx="8569325" cy="5761037"/>
          </a:xfrm>
          <a:prstGeom prst="rect">
            <a:avLst/>
          </a:prstGeom>
          <a:noFill/>
          <a:ln>
            <a:miter lim="800000"/>
            <a:headEnd/>
            <a:tailEnd/>
          </a:ln>
        </p:spPr>
        <p:txBody>
          <a:bodyPr/>
          <a:lstStyle/>
          <a:p>
            <a:pPr>
              <a:lnSpc>
                <a:spcPct val="90000"/>
              </a:lnSpc>
              <a:buClr>
                <a:srgbClr val="FFFF00"/>
              </a:buClr>
              <a:buFont typeface="Wingdings" pitchFamily="2" charset="2"/>
              <a:buNone/>
            </a:pPr>
            <a:endParaRPr lang="lv-LV" sz="2400" b="0" smtClean="0"/>
          </a:p>
          <a:p>
            <a:pPr>
              <a:lnSpc>
                <a:spcPct val="50000"/>
              </a:lnSpc>
              <a:buClr>
                <a:srgbClr val="FFFF00"/>
              </a:buClr>
              <a:buFont typeface="Wingdings" pitchFamily="2" charset="2"/>
              <a:buChar char="v"/>
            </a:pPr>
            <a:endParaRPr lang="lv-LV" sz="2400" b="0" smtClean="0"/>
          </a:p>
          <a:p>
            <a:pPr>
              <a:lnSpc>
                <a:spcPct val="90000"/>
              </a:lnSpc>
              <a:buClr>
                <a:srgbClr val="990000"/>
              </a:buClr>
              <a:buFont typeface="Webdings" pitchFamily="18" charset="2"/>
              <a:buChar char="Y"/>
            </a:pPr>
            <a:r>
              <a:rPr lang="lv-LV" sz="2400" smtClean="0">
                <a:solidFill>
                  <a:srgbClr val="000066"/>
                </a:solidFill>
                <a:latin typeface="Arial" charset="0"/>
              </a:rPr>
              <a:t>SM pieaug ar vecumu: 20-30 g.v. – 1%,   </a:t>
            </a:r>
            <a:r>
              <a:rPr lang="en-GB" sz="2400" smtClean="0">
                <a:solidFill>
                  <a:srgbClr val="000066"/>
                </a:solidFill>
                <a:latin typeface="Arial" charset="0"/>
              </a:rPr>
              <a:t>&gt; 65 g.</a:t>
            </a:r>
            <a:r>
              <a:rPr lang="lv-LV" sz="2400" smtClean="0">
                <a:solidFill>
                  <a:srgbClr val="000066"/>
                </a:solidFill>
                <a:latin typeface="Arial" charset="0"/>
              </a:rPr>
              <a:t> </a:t>
            </a:r>
            <a:r>
              <a:rPr lang="en-GB" sz="2400" smtClean="0">
                <a:solidFill>
                  <a:srgbClr val="000066"/>
                </a:solidFill>
                <a:latin typeface="Arial" charset="0"/>
              </a:rPr>
              <a:t>6-10%</a:t>
            </a:r>
            <a:r>
              <a:rPr lang="lv-LV" sz="2400" smtClean="0">
                <a:solidFill>
                  <a:srgbClr val="000066"/>
                </a:solidFill>
                <a:latin typeface="Arial" charset="0"/>
              </a:rPr>
              <a:t>,   &gt; 80 g.v. – 20%.Pacientu ar SM vidējais vecums 75 gadi</a:t>
            </a:r>
          </a:p>
          <a:p>
            <a:pPr>
              <a:lnSpc>
                <a:spcPct val="90000"/>
              </a:lnSpc>
              <a:buClr>
                <a:srgbClr val="990000"/>
              </a:buClr>
              <a:buFont typeface="Webdings" pitchFamily="18" charset="2"/>
              <a:buChar char="Y"/>
            </a:pPr>
            <a:endParaRPr lang="lv-LV" sz="2400" smtClean="0">
              <a:solidFill>
                <a:srgbClr val="000066"/>
              </a:solidFill>
              <a:latin typeface="Arial" charset="0"/>
            </a:endParaRPr>
          </a:p>
          <a:p>
            <a:pPr>
              <a:lnSpc>
                <a:spcPct val="90000"/>
              </a:lnSpc>
              <a:buClr>
                <a:srgbClr val="990000"/>
              </a:buClr>
              <a:buFont typeface="Webdings" pitchFamily="18" charset="2"/>
              <a:buChar char="Y"/>
            </a:pPr>
            <a:r>
              <a:rPr lang="lv-LV" sz="2400" smtClean="0">
                <a:solidFill>
                  <a:srgbClr val="000066"/>
                </a:solidFill>
                <a:latin typeface="Arial" charset="0"/>
              </a:rPr>
              <a:t>SM ar saglabātu sistolisko funkciju  (IF &gt;40-50%) palielinās un ir vismaz pusē gadījumos.                          Pēc 70 g. v. “stīvas” sirds sindroms ir 2/3 pacientu.</a:t>
            </a:r>
          </a:p>
          <a:p>
            <a:pPr>
              <a:lnSpc>
                <a:spcPct val="50000"/>
              </a:lnSpc>
              <a:buClr>
                <a:srgbClr val="990000"/>
              </a:buClr>
              <a:buFont typeface="Webdings" pitchFamily="18" charset="2"/>
              <a:buChar char="Y"/>
            </a:pPr>
            <a:endParaRPr lang="lv-LV" sz="2400" smtClean="0">
              <a:solidFill>
                <a:srgbClr val="000066"/>
              </a:solidFill>
              <a:latin typeface="Arial" charset="0"/>
            </a:endParaRPr>
          </a:p>
          <a:p>
            <a:pPr>
              <a:lnSpc>
                <a:spcPct val="60000"/>
              </a:lnSpc>
              <a:buClr>
                <a:srgbClr val="990000"/>
              </a:buClr>
              <a:buFont typeface="Webdings" pitchFamily="18" charset="2"/>
              <a:buChar char="Y"/>
            </a:pPr>
            <a:endParaRPr lang="lv-LV" sz="2400" smtClean="0">
              <a:solidFill>
                <a:srgbClr val="000066"/>
              </a:solidFill>
              <a:latin typeface="Arial" charset="0"/>
            </a:endParaRPr>
          </a:p>
          <a:p>
            <a:pPr>
              <a:lnSpc>
                <a:spcPct val="60000"/>
              </a:lnSpc>
              <a:buClr>
                <a:srgbClr val="990000"/>
              </a:buClr>
              <a:buFont typeface="Webdings" pitchFamily="18" charset="2"/>
              <a:buChar char="Y"/>
            </a:pPr>
            <a:endParaRPr lang="lv-LV" sz="2400" smtClean="0">
              <a:solidFill>
                <a:srgbClr val="000066"/>
              </a:solidFill>
              <a:latin typeface="Arial" charset="0"/>
            </a:endParaRPr>
          </a:p>
          <a:p>
            <a:pPr>
              <a:lnSpc>
                <a:spcPct val="80000"/>
              </a:lnSpc>
              <a:buClr>
                <a:srgbClr val="990000"/>
              </a:buClr>
              <a:buFont typeface="Webdings" pitchFamily="18" charset="2"/>
              <a:buChar char="Y"/>
            </a:pPr>
            <a:r>
              <a:rPr lang="lv-LV" sz="2400" smtClean="0">
                <a:solidFill>
                  <a:srgbClr val="000066"/>
                </a:solidFill>
                <a:latin typeface="Arial" charset="0"/>
              </a:rPr>
              <a:t>SM sastop biežāk sakarā ar populācijas novecošanos, labāku izdzīvošanu pēc MI.                                                 2040. gadā paredz SM pacientu skaita dubultošanos.</a:t>
            </a:r>
          </a:p>
        </p:txBody>
      </p:sp>
      <p:sp>
        <p:nvSpPr>
          <p:cNvPr id="4"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987DEE66-BBB4-4279-824D-0F012EAAAE55}" type="slidenum">
              <a:rPr lang="en-US" sz="1200">
                <a:effectLst>
                  <a:outerShdw blurRad="38100" dist="38100" dir="2700000" algn="tl">
                    <a:srgbClr val="000000"/>
                  </a:outerShdw>
                </a:effectLst>
                <a:latin typeface="+mn-lt"/>
                <a:cs typeface="+mn-cs"/>
              </a:rPr>
              <a:pPr algn="r">
                <a:defRPr/>
              </a:pPr>
              <a:t>32</a:t>
            </a:fld>
            <a:endParaRPr lang="en-US" sz="1200">
              <a:effectLst>
                <a:outerShdw blurRad="38100" dist="38100" dir="2700000" algn="tl">
                  <a:srgbClr val="000000"/>
                </a:outerShdw>
              </a:effectLst>
              <a:latin typeface="+mn-lt"/>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09600" y="296863"/>
            <a:ext cx="7924800" cy="701675"/>
          </a:xfrm>
          <a:prstGeom prst="rect">
            <a:avLst/>
          </a:prstGeom>
          <a:noFill/>
          <a:ln w="9525">
            <a:noFill/>
            <a:miter lim="800000"/>
            <a:headEnd/>
            <a:tailEnd/>
          </a:ln>
          <a:effectLst>
            <a:outerShdw dist="17961" dir="2700000" algn="ctr" rotWithShape="0">
              <a:srgbClr val="FF0000">
                <a:gamma/>
                <a:shade val="60000"/>
                <a:invGamma/>
              </a:srgbClr>
            </a:outerShdw>
          </a:effectLst>
        </p:spPr>
        <p:txBody>
          <a:bodyPr lIns="92075" tIns="46038" rIns="92075" bIns="46038" anchor="ctr">
            <a:spAutoFit/>
          </a:bodyPr>
          <a:lstStyle/>
          <a:p>
            <a:pPr algn="ctr" eaLnBrk="0" hangingPunct="0">
              <a:defRPr/>
            </a:pPr>
            <a:r>
              <a:rPr lang="lv-LV" sz="4000" b="1">
                <a:solidFill>
                  <a:srgbClr val="990000"/>
                </a:solidFill>
                <a:latin typeface="Comic Sans MS" pitchFamily="66" charset="0"/>
              </a:rPr>
              <a:t>HSM PROGNOZE</a:t>
            </a:r>
            <a:r>
              <a:rPr lang="lv-LV" sz="3600" b="1">
                <a:solidFill>
                  <a:srgbClr val="990000"/>
                </a:solidFill>
                <a:latin typeface="Comic Sans MS" pitchFamily="66" charset="0"/>
              </a:rPr>
              <a:t> </a:t>
            </a:r>
          </a:p>
        </p:txBody>
      </p:sp>
      <p:sp>
        <p:nvSpPr>
          <p:cNvPr id="30723" name="Rectangle 3"/>
          <p:cNvSpPr>
            <a:spLocks noChangeArrowheads="1"/>
          </p:cNvSpPr>
          <p:nvPr/>
        </p:nvSpPr>
        <p:spPr bwMode="auto">
          <a:xfrm>
            <a:off x="214313" y="1357313"/>
            <a:ext cx="8785225" cy="5345112"/>
          </a:xfrm>
          <a:prstGeom prst="rect">
            <a:avLst/>
          </a:prstGeom>
          <a:noFill/>
          <a:ln w="9525">
            <a:noFill/>
            <a:miter lim="800000"/>
            <a:headEnd/>
            <a:tailEnd/>
          </a:ln>
          <a:effectLst>
            <a:outerShdw dist="17961" dir="2700000" algn="ctr" rotWithShape="0">
              <a:srgbClr val="FFFF00">
                <a:gamma/>
                <a:shade val="60000"/>
                <a:invGamma/>
              </a:srgbClr>
            </a:outerShdw>
          </a:effectLst>
        </p:spPr>
        <p:txBody>
          <a:bodyPr lIns="92075" tIns="46038" rIns="92075" bIns="46038">
            <a:spAutoFit/>
          </a:bodyPr>
          <a:lstStyle/>
          <a:p>
            <a:pPr marL="342900" indent="-342900" eaLnBrk="0" hangingPunct="0">
              <a:lnSpc>
                <a:spcPct val="110000"/>
              </a:lnSpc>
              <a:spcBef>
                <a:spcPct val="35000"/>
              </a:spcBef>
              <a:buClr>
                <a:srgbClr val="990000"/>
              </a:buClr>
              <a:buFont typeface="Webdings" pitchFamily="18" charset="2"/>
              <a:buChar char="Y"/>
              <a:defRPr/>
            </a:pPr>
            <a:r>
              <a:rPr lang="en-GB" sz="2800" b="1">
                <a:solidFill>
                  <a:srgbClr val="000066"/>
                </a:solidFill>
              </a:rPr>
              <a:t>Progresējoša, fatāla slimība</a:t>
            </a:r>
            <a:r>
              <a:rPr lang="lv-LV" sz="2800" b="1">
                <a:solidFill>
                  <a:srgbClr val="000066"/>
                </a:solidFill>
              </a:rPr>
              <a:t> ar sliktu dzīves kvalitāti. </a:t>
            </a:r>
            <a:r>
              <a:rPr lang="en-GB" sz="2800" b="1">
                <a:solidFill>
                  <a:srgbClr val="000066"/>
                </a:solidFill>
              </a:rPr>
              <a:t> Pie  vieglas  SM  ikgadējais  nāves  risks </a:t>
            </a:r>
            <a:r>
              <a:rPr lang="lv-LV" sz="2800" b="1">
                <a:solidFill>
                  <a:srgbClr val="000066"/>
                </a:solidFill>
              </a:rPr>
              <a:t> </a:t>
            </a:r>
            <a:r>
              <a:rPr lang="en-GB" sz="2800" b="1">
                <a:solidFill>
                  <a:srgbClr val="000066"/>
                </a:solidFill>
              </a:rPr>
              <a:t>5-10%,</a:t>
            </a:r>
            <a:r>
              <a:rPr lang="lv-LV" sz="2800" b="1">
                <a:solidFill>
                  <a:srgbClr val="000066"/>
                </a:solidFill>
              </a:rPr>
              <a:t> </a:t>
            </a:r>
            <a:r>
              <a:rPr lang="en-GB" sz="2800" b="1">
                <a:solidFill>
                  <a:srgbClr val="000066"/>
                </a:solidFill>
              </a:rPr>
              <a:t>smagas - 30-40%.</a:t>
            </a:r>
            <a:endParaRPr lang="lv-LV" sz="2800" b="1">
              <a:solidFill>
                <a:srgbClr val="000066"/>
              </a:solidFill>
            </a:endParaRPr>
          </a:p>
          <a:p>
            <a:pPr marL="342900" indent="-342900" eaLnBrk="0" hangingPunct="0">
              <a:lnSpc>
                <a:spcPct val="110000"/>
              </a:lnSpc>
              <a:spcBef>
                <a:spcPct val="35000"/>
              </a:spcBef>
              <a:buClr>
                <a:srgbClr val="990000"/>
              </a:buClr>
              <a:buFont typeface="Webdings" pitchFamily="18" charset="2"/>
              <a:buChar char="Y"/>
              <a:defRPr/>
            </a:pPr>
            <a:endParaRPr lang="lv-LV" sz="2800" b="1">
              <a:solidFill>
                <a:srgbClr val="000066"/>
              </a:solidFill>
            </a:endParaRPr>
          </a:p>
          <a:p>
            <a:pPr marL="342900" indent="-342900" eaLnBrk="0" hangingPunct="0">
              <a:lnSpc>
                <a:spcPct val="110000"/>
              </a:lnSpc>
              <a:spcBef>
                <a:spcPct val="35000"/>
              </a:spcBef>
              <a:buClr>
                <a:srgbClr val="990000"/>
              </a:buClr>
              <a:buFont typeface="Webdings" pitchFamily="18" charset="2"/>
              <a:buChar char="Y"/>
              <a:defRPr/>
            </a:pPr>
            <a:r>
              <a:rPr lang="lv-LV" sz="2800" b="1">
                <a:solidFill>
                  <a:srgbClr val="000066"/>
                </a:solidFill>
              </a:rPr>
              <a:t>50% pacientu ar SM nomirst 4 gadu laikā</a:t>
            </a:r>
          </a:p>
          <a:p>
            <a:pPr marL="342900" indent="-342900" eaLnBrk="0" hangingPunct="0">
              <a:lnSpc>
                <a:spcPct val="110000"/>
              </a:lnSpc>
              <a:spcBef>
                <a:spcPct val="35000"/>
              </a:spcBef>
              <a:buClr>
                <a:srgbClr val="990000"/>
              </a:buClr>
              <a:buFont typeface="Webdings" pitchFamily="18" charset="2"/>
              <a:buChar char="Y"/>
              <a:defRPr/>
            </a:pPr>
            <a:endParaRPr lang="lv-LV" sz="2800" b="1">
              <a:solidFill>
                <a:srgbClr val="000066"/>
              </a:solidFill>
            </a:endParaRPr>
          </a:p>
          <a:p>
            <a:pPr marL="342900" indent="-342900" eaLnBrk="0" hangingPunct="0">
              <a:lnSpc>
                <a:spcPct val="110000"/>
              </a:lnSpc>
              <a:spcBef>
                <a:spcPct val="35000"/>
              </a:spcBef>
              <a:buClr>
                <a:srgbClr val="990000"/>
              </a:buClr>
              <a:buFont typeface="Webdings" pitchFamily="18" charset="2"/>
              <a:buChar char="Y"/>
              <a:defRPr/>
            </a:pPr>
            <a:r>
              <a:rPr lang="lv-LV" sz="2800" b="1">
                <a:solidFill>
                  <a:srgbClr val="000066"/>
                </a:solidFill>
              </a:rPr>
              <a:t>No pacientiem, ko uzņem slimnīcā ar SM,         viena gada laikā  nāve vai rehospitalizācija         ir 40% gadījumos</a:t>
            </a:r>
          </a:p>
          <a:p>
            <a:pPr marL="342900" indent="-342900">
              <a:lnSpc>
                <a:spcPct val="80000"/>
              </a:lnSpc>
              <a:spcBef>
                <a:spcPct val="20000"/>
              </a:spcBef>
              <a:buClr>
                <a:srgbClr val="FF3300"/>
              </a:buClr>
              <a:buSzPct val="90000"/>
              <a:defRPr/>
            </a:pPr>
            <a:endParaRPr lang="en-US" sz="2800" b="1">
              <a:solidFill>
                <a:srgbClr val="000066"/>
              </a:solidFill>
            </a:endParaRPr>
          </a:p>
        </p:txBody>
      </p:sp>
      <p:sp>
        <p:nvSpPr>
          <p:cNvPr id="4"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8AF7D99E-AC12-4D31-B89D-BEBEDC37B780}" type="slidenum">
              <a:rPr lang="en-US" sz="1200">
                <a:effectLst>
                  <a:outerShdw blurRad="38100" dist="38100" dir="2700000" algn="tl">
                    <a:srgbClr val="000000"/>
                  </a:outerShdw>
                </a:effectLst>
                <a:latin typeface="+mn-lt"/>
                <a:cs typeface="+mn-cs"/>
              </a:rPr>
              <a:pPr algn="r">
                <a:defRPr/>
              </a:pPr>
              <a:t>33</a:t>
            </a:fld>
            <a:endParaRPr lang="en-US" sz="1200">
              <a:effectLst>
                <a:outerShdw blurRad="38100" dist="38100" dir="2700000" algn="tl">
                  <a:srgbClr val="000000"/>
                </a:outerShdw>
              </a:effectLst>
              <a:latin typeface="+mn-lt"/>
              <a:cs typeface="+mn-cs"/>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oronary-heart-disease-danger-300x200"/>
          <p:cNvPicPr>
            <a:picLocks noChangeAspect="1" noChangeArrowheads="1"/>
          </p:cNvPicPr>
          <p:nvPr/>
        </p:nvPicPr>
        <p:blipFill>
          <a:blip r:embed="rId2" cstate="print"/>
          <a:srcRect/>
          <a:stretch>
            <a:fillRect/>
          </a:stretch>
        </p:blipFill>
        <p:spPr bwMode="auto">
          <a:xfrm>
            <a:off x="0" y="0"/>
            <a:ext cx="2857500" cy="1905000"/>
          </a:xfrm>
          <a:prstGeom prst="rect">
            <a:avLst/>
          </a:prstGeom>
          <a:noFill/>
          <a:ln w="9525">
            <a:noFill/>
            <a:miter lim="800000"/>
            <a:headEnd/>
            <a:tailEnd/>
          </a:ln>
        </p:spPr>
      </p:pic>
      <p:sp>
        <p:nvSpPr>
          <p:cNvPr id="40963" name="Text Box 3"/>
          <p:cNvSpPr txBox="1">
            <a:spLocks noChangeArrowheads="1"/>
          </p:cNvSpPr>
          <p:nvPr/>
        </p:nvSpPr>
        <p:spPr bwMode="auto">
          <a:xfrm>
            <a:off x="1116013" y="2781300"/>
            <a:ext cx="6911975" cy="1555750"/>
          </a:xfrm>
          <a:prstGeom prst="rect">
            <a:avLst/>
          </a:prstGeom>
          <a:noFill/>
          <a:ln w="9525">
            <a:noFill/>
            <a:miter lim="800000"/>
            <a:headEnd/>
            <a:tailEnd/>
          </a:ln>
        </p:spPr>
        <p:txBody>
          <a:bodyPr>
            <a:spAutoFit/>
          </a:bodyPr>
          <a:lstStyle/>
          <a:p>
            <a:pPr algn="ctr" eaLnBrk="0" hangingPunct="0">
              <a:spcBef>
                <a:spcPct val="50000"/>
              </a:spcBef>
            </a:pPr>
            <a:r>
              <a:rPr lang="lv-LV" sz="4800" b="1">
                <a:solidFill>
                  <a:srgbClr val="990000"/>
                </a:solidFill>
                <a:latin typeface="Comic Sans MS" pitchFamily="66" charset="0"/>
              </a:rPr>
              <a:t>Vecums un koronāro artēriju slimība</a:t>
            </a:r>
            <a:endParaRPr lang="en-US" sz="4800" b="1">
              <a:solidFill>
                <a:srgbClr val="990000"/>
              </a:solidFill>
              <a:latin typeface="Comic Sans MS" pitchFamily="66"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bwMode="auto">
          <a:xfrm>
            <a:off x="457200" y="274638"/>
            <a:ext cx="8229600" cy="703262"/>
          </a:xfrm>
          <a:prstGeom prst="rect">
            <a:avLst/>
          </a:prstGeom>
          <a:noFill/>
          <a:ln>
            <a:miter lim="800000"/>
            <a:headEnd/>
            <a:tailEnd/>
          </a:ln>
        </p:spPr>
        <p:txBody>
          <a:bodyPr anchor="ctr"/>
          <a:lstStyle/>
          <a:p>
            <a:r>
              <a:rPr lang="lv-LV" sz="3600" smtClean="0">
                <a:solidFill>
                  <a:srgbClr val="990000"/>
                </a:solidFill>
                <a:latin typeface="Comic Sans MS" pitchFamily="66" charset="0"/>
              </a:rPr>
              <a:t>Vecums un KSS (MI)</a:t>
            </a:r>
            <a:endParaRPr lang="en-US" sz="3600" smtClean="0">
              <a:solidFill>
                <a:srgbClr val="990000"/>
              </a:solidFill>
              <a:latin typeface="Comic Sans MS" pitchFamily="66" charset="0"/>
            </a:endParaRPr>
          </a:p>
        </p:txBody>
      </p:sp>
      <p:sp>
        <p:nvSpPr>
          <p:cNvPr id="41987" name="Rectangle 3"/>
          <p:cNvSpPr>
            <a:spLocks noGrp="1" noChangeArrowheads="1"/>
          </p:cNvSpPr>
          <p:nvPr>
            <p:ph type="body" idx="4294967295"/>
          </p:nvPr>
        </p:nvSpPr>
        <p:spPr bwMode="auto">
          <a:xfrm>
            <a:off x="107950" y="1125538"/>
            <a:ext cx="8856663" cy="5111750"/>
          </a:xfrm>
          <a:prstGeom prst="rect">
            <a:avLst/>
          </a:prstGeom>
          <a:noFill/>
          <a:ln>
            <a:miter lim="800000"/>
            <a:headEnd/>
            <a:tailEnd/>
          </a:ln>
        </p:spPr>
        <p:txBody>
          <a:bodyPr/>
          <a:lstStyle/>
          <a:p>
            <a:pPr>
              <a:lnSpc>
                <a:spcPct val="80000"/>
              </a:lnSpc>
              <a:buClr>
                <a:srgbClr val="990000"/>
              </a:buClr>
              <a:buFont typeface="Webdings" pitchFamily="18" charset="2"/>
              <a:buChar char="Y"/>
            </a:pPr>
            <a:r>
              <a:rPr lang="lv-LV" sz="2400" smtClean="0">
                <a:solidFill>
                  <a:srgbClr val="000066"/>
                </a:solidFill>
                <a:latin typeface="Arial" charset="0"/>
              </a:rPr>
              <a:t>Vecums ir KSS lielais RF</a:t>
            </a:r>
          </a:p>
          <a:p>
            <a:pPr>
              <a:lnSpc>
                <a:spcPct val="80000"/>
              </a:lnSpc>
              <a:buClr>
                <a:srgbClr val="990000"/>
              </a:buClr>
              <a:buFont typeface="Webdings" pitchFamily="18" charset="2"/>
              <a:buChar char="Y"/>
            </a:pPr>
            <a:endParaRPr lang="lv-LV" sz="2400" smtClean="0">
              <a:solidFill>
                <a:srgbClr val="000066"/>
              </a:solidFill>
              <a:latin typeface="Arial" charset="0"/>
            </a:endParaRPr>
          </a:p>
          <a:p>
            <a:pPr>
              <a:lnSpc>
                <a:spcPct val="80000"/>
              </a:lnSpc>
              <a:buClr>
                <a:srgbClr val="990000"/>
              </a:buClr>
              <a:buFont typeface="Webdings" pitchFamily="18" charset="2"/>
              <a:buChar char="Y"/>
            </a:pPr>
            <a:r>
              <a:rPr lang="lv-LV" sz="2400" smtClean="0">
                <a:solidFill>
                  <a:srgbClr val="000066"/>
                </a:solidFill>
                <a:latin typeface="Arial" charset="0"/>
              </a:rPr>
              <a:t>Miokarda infarkta biežums salīdzinot 55-64 g.v. </a:t>
            </a:r>
          </a:p>
          <a:p>
            <a:pPr>
              <a:lnSpc>
                <a:spcPct val="80000"/>
              </a:lnSpc>
              <a:buClr>
                <a:srgbClr val="990000"/>
              </a:buClr>
              <a:buFont typeface="Arial" charset="0"/>
              <a:buNone/>
            </a:pPr>
            <a:r>
              <a:rPr lang="lv-LV" sz="2400" smtClean="0">
                <a:solidFill>
                  <a:srgbClr val="000066"/>
                </a:solidFill>
                <a:latin typeface="Arial" charset="0"/>
              </a:rPr>
              <a:t>    ar 85-94 g.v. pieaug 2x vīriešiem, 5x sievietēm</a:t>
            </a:r>
          </a:p>
          <a:p>
            <a:pPr>
              <a:lnSpc>
                <a:spcPct val="80000"/>
              </a:lnSpc>
              <a:buClr>
                <a:srgbClr val="990000"/>
              </a:buClr>
              <a:buFont typeface="Webdings" pitchFamily="18" charset="2"/>
              <a:buChar char="Y"/>
            </a:pPr>
            <a:endParaRPr lang="lv-LV" sz="2400" smtClean="0">
              <a:solidFill>
                <a:srgbClr val="000066"/>
              </a:solidFill>
              <a:latin typeface="Arial" charset="0"/>
            </a:endParaRPr>
          </a:p>
          <a:p>
            <a:pPr>
              <a:lnSpc>
                <a:spcPct val="80000"/>
              </a:lnSpc>
              <a:buClr>
                <a:srgbClr val="990000"/>
              </a:buClr>
              <a:buFont typeface="Webdings" pitchFamily="18" charset="2"/>
              <a:buChar char="Y"/>
            </a:pPr>
            <a:r>
              <a:rPr lang="lv-LV" sz="2400" smtClean="0">
                <a:solidFill>
                  <a:srgbClr val="000066"/>
                </a:solidFill>
                <a:latin typeface="Arial" charset="0"/>
              </a:rPr>
              <a:t>Katrs vecuma gads par 6% palielina mirstību pie MI. Mirstība pēc 75 g. ~ 25%, 5x lielāka kā &lt; 55 g.</a:t>
            </a:r>
          </a:p>
          <a:p>
            <a:pPr>
              <a:lnSpc>
                <a:spcPct val="80000"/>
              </a:lnSpc>
              <a:buClr>
                <a:srgbClr val="990000"/>
              </a:buClr>
              <a:buFont typeface="Webdings" pitchFamily="18" charset="2"/>
              <a:buChar char="Y"/>
            </a:pPr>
            <a:endParaRPr lang="lv-LV" sz="2400" smtClean="0">
              <a:solidFill>
                <a:srgbClr val="000066"/>
              </a:solidFill>
              <a:latin typeface="Arial" charset="0"/>
            </a:endParaRPr>
          </a:p>
          <a:p>
            <a:pPr>
              <a:lnSpc>
                <a:spcPct val="80000"/>
              </a:lnSpc>
              <a:buClr>
                <a:srgbClr val="990000"/>
              </a:buClr>
              <a:buFont typeface="Webdings" pitchFamily="18" charset="2"/>
              <a:buChar char="Y"/>
            </a:pPr>
            <a:r>
              <a:rPr lang="lv-LV" sz="2400" smtClean="0">
                <a:solidFill>
                  <a:srgbClr val="000066"/>
                </a:solidFill>
                <a:latin typeface="Arial" charset="0"/>
              </a:rPr>
              <a:t>Asimptomātiska gaita</a:t>
            </a:r>
          </a:p>
          <a:p>
            <a:pPr>
              <a:lnSpc>
                <a:spcPct val="80000"/>
              </a:lnSpc>
              <a:buClr>
                <a:srgbClr val="990000"/>
              </a:buClr>
              <a:buFont typeface="Webdings" pitchFamily="18" charset="2"/>
              <a:buChar char="Y"/>
            </a:pPr>
            <a:endParaRPr lang="lv-LV" sz="2400" smtClean="0">
              <a:solidFill>
                <a:srgbClr val="000066"/>
              </a:solidFill>
              <a:latin typeface="Arial" charset="0"/>
            </a:endParaRPr>
          </a:p>
          <a:p>
            <a:pPr>
              <a:lnSpc>
                <a:spcPct val="80000"/>
              </a:lnSpc>
              <a:buClr>
                <a:srgbClr val="990000"/>
              </a:buClr>
              <a:buFont typeface="Webdings" pitchFamily="18" charset="2"/>
              <a:buChar char="Y"/>
            </a:pPr>
            <a:r>
              <a:rPr lang="lv-LV" sz="2400" smtClean="0">
                <a:solidFill>
                  <a:srgbClr val="000066"/>
                </a:solidFill>
                <a:latin typeface="Arial" charset="0"/>
              </a:rPr>
              <a:t>Koronāro asinsriti pasliktina anēmija, ao stenoze</a:t>
            </a:r>
          </a:p>
          <a:p>
            <a:pPr>
              <a:lnSpc>
                <a:spcPct val="80000"/>
              </a:lnSpc>
              <a:buClr>
                <a:srgbClr val="990000"/>
              </a:buClr>
              <a:buFont typeface="Webdings" pitchFamily="18" charset="2"/>
              <a:buChar char="Y"/>
            </a:pPr>
            <a:endParaRPr lang="lv-LV" sz="2400" smtClean="0">
              <a:solidFill>
                <a:srgbClr val="000066"/>
              </a:solidFill>
              <a:latin typeface="Arial" charset="0"/>
            </a:endParaRPr>
          </a:p>
          <a:p>
            <a:pPr>
              <a:lnSpc>
                <a:spcPct val="80000"/>
              </a:lnSpc>
              <a:buClr>
                <a:srgbClr val="990000"/>
              </a:buClr>
              <a:buFont typeface="Webdings" pitchFamily="18" charset="2"/>
              <a:buChar char="Y"/>
            </a:pPr>
            <a:r>
              <a:rPr lang="lv-LV" sz="2400" smtClean="0">
                <a:solidFill>
                  <a:srgbClr val="000066"/>
                </a:solidFill>
                <a:latin typeface="Arial" charset="0"/>
              </a:rPr>
              <a:t>Lielāks asiņošanas risks trombolīzei, no</a:t>
            </a:r>
            <a:r>
              <a:rPr lang="lv-LV" sz="2400" smtClean="0">
                <a:latin typeface="Arial" charset="0"/>
              </a:rPr>
              <a:t> antikoagulantiem</a:t>
            </a:r>
            <a:endParaRPr lang="en-US" sz="2400" smtClean="0">
              <a:latin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84213" y="1628775"/>
            <a:ext cx="7200900" cy="2287588"/>
          </a:xfrm>
          <a:prstGeom prst="rect">
            <a:avLst/>
          </a:prstGeom>
          <a:noFill/>
          <a:ln w="9525">
            <a:noFill/>
            <a:miter lim="800000"/>
            <a:headEnd/>
            <a:tailEnd/>
          </a:ln>
        </p:spPr>
        <p:txBody>
          <a:bodyPr>
            <a:spAutoFit/>
          </a:bodyPr>
          <a:lstStyle/>
          <a:p>
            <a:pPr algn="ctr" eaLnBrk="0" hangingPunct="0">
              <a:spcBef>
                <a:spcPct val="50000"/>
              </a:spcBef>
            </a:pPr>
            <a:r>
              <a:rPr lang="lv-LV" sz="4800" b="1">
                <a:solidFill>
                  <a:srgbClr val="990000"/>
                </a:solidFill>
                <a:latin typeface="Comic Sans MS" pitchFamily="66" charset="0"/>
              </a:rPr>
              <a:t>Vecums un priekškambaru mirgošana</a:t>
            </a:r>
            <a:endParaRPr lang="en-US" sz="4800" b="1">
              <a:solidFill>
                <a:srgbClr val="990000"/>
              </a:solidFill>
              <a:latin typeface="Comic Sans MS" pitchFamily="66" charset="0"/>
            </a:endParaRPr>
          </a:p>
        </p:txBody>
      </p:sp>
      <p:pic>
        <p:nvPicPr>
          <p:cNvPr id="43011" name="Picture 3" descr="3"/>
          <p:cNvPicPr>
            <a:picLocks noChangeAspect="1" noChangeArrowheads="1"/>
          </p:cNvPicPr>
          <p:nvPr/>
        </p:nvPicPr>
        <p:blipFill>
          <a:blip r:embed="rId2" cstate="print"/>
          <a:srcRect/>
          <a:stretch>
            <a:fillRect/>
          </a:stretch>
        </p:blipFill>
        <p:spPr bwMode="auto">
          <a:xfrm>
            <a:off x="0" y="5013325"/>
            <a:ext cx="9144000" cy="184467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bwMode="auto">
          <a:xfrm>
            <a:off x="971550" y="188913"/>
            <a:ext cx="6624638" cy="630237"/>
          </a:xfrm>
          <a:prstGeom prst="rect">
            <a:avLst/>
          </a:prstGeom>
          <a:noFill/>
          <a:ln>
            <a:miter lim="800000"/>
            <a:headEnd/>
            <a:tailEnd/>
          </a:ln>
        </p:spPr>
        <p:txBody>
          <a:bodyPr anchor="ctr"/>
          <a:lstStyle/>
          <a:p>
            <a:r>
              <a:rPr lang="lv-LV" sz="3200" smtClean="0">
                <a:solidFill>
                  <a:srgbClr val="990000"/>
                </a:solidFill>
                <a:latin typeface="Comic Sans MS" pitchFamily="66" charset="0"/>
              </a:rPr>
              <a:t>Vecums un ĀM</a:t>
            </a:r>
            <a:endParaRPr lang="en-US" sz="3200" smtClean="0">
              <a:solidFill>
                <a:srgbClr val="990000"/>
              </a:solidFill>
              <a:latin typeface="Comic Sans MS" pitchFamily="66" charset="0"/>
            </a:endParaRPr>
          </a:p>
        </p:txBody>
      </p:sp>
      <p:sp>
        <p:nvSpPr>
          <p:cNvPr id="44035" name="Rectangle 3"/>
          <p:cNvSpPr>
            <a:spLocks noGrp="1" noChangeArrowheads="1"/>
          </p:cNvSpPr>
          <p:nvPr>
            <p:ph type="body" idx="4294967295"/>
          </p:nvPr>
        </p:nvSpPr>
        <p:spPr bwMode="auto">
          <a:xfrm>
            <a:off x="179388" y="836613"/>
            <a:ext cx="8640762" cy="5832475"/>
          </a:xfrm>
          <a:prstGeom prst="rect">
            <a:avLst/>
          </a:prstGeom>
          <a:noFill/>
          <a:ln>
            <a:miter lim="800000"/>
            <a:headEnd/>
            <a:tailEnd/>
          </a:ln>
        </p:spPr>
        <p:txBody>
          <a:bodyPr/>
          <a:lstStyle/>
          <a:p>
            <a:pPr>
              <a:lnSpc>
                <a:spcPct val="90000"/>
              </a:lnSpc>
              <a:buClr>
                <a:srgbClr val="990000"/>
              </a:buClr>
              <a:buFont typeface="Webdings" pitchFamily="18" charset="2"/>
              <a:buChar char="Y"/>
            </a:pPr>
            <a:r>
              <a:rPr lang="lv-LV" sz="2400" smtClean="0">
                <a:solidFill>
                  <a:srgbClr val="000066"/>
                </a:solidFill>
                <a:latin typeface="Arial" charset="0"/>
              </a:rPr>
              <a:t> ĀM pieaug līdz ar vecumu un ir</a:t>
            </a:r>
          </a:p>
          <a:p>
            <a:pPr>
              <a:lnSpc>
                <a:spcPct val="90000"/>
              </a:lnSpc>
              <a:buClr>
                <a:srgbClr val="990000"/>
              </a:buClr>
              <a:buFont typeface="Webdings" pitchFamily="18" charset="2"/>
              <a:buNone/>
            </a:pPr>
            <a:r>
              <a:rPr lang="lv-LV" sz="2400" smtClean="0">
                <a:solidFill>
                  <a:srgbClr val="000066"/>
                </a:solidFill>
                <a:latin typeface="Arial" charset="0"/>
              </a:rPr>
              <a:t>          </a:t>
            </a:r>
            <a:r>
              <a:rPr lang="lv-LV" sz="2400" smtClean="0">
                <a:solidFill>
                  <a:schemeClr val="hlink"/>
                </a:solidFill>
                <a:latin typeface="Arial" charset="0"/>
              </a:rPr>
              <a:t>&lt; 60 g – 1% (0,1% &lt;40 g), </a:t>
            </a:r>
          </a:p>
          <a:p>
            <a:pPr>
              <a:lnSpc>
                <a:spcPct val="90000"/>
              </a:lnSpc>
              <a:buClr>
                <a:srgbClr val="990000"/>
              </a:buClr>
              <a:buFont typeface="Webdings" pitchFamily="18" charset="2"/>
              <a:buNone/>
            </a:pPr>
            <a:r>
              <a:rPr lang="lv-LV" sz="2400" smtClean="0">
                <a:solidFill>
                  <a:schemeClr val="hlink"/>
                </a:solidFill>
                <a:latin typeface="Arial" charset="0"/>
              </a:rPr>
              <a:t>            65 g – 5%, </a:t>
            </a:r>
          </a:p>
          <a:p>
            <a:pPr>
              <a:lnSpc>
                <a:spcPct val="90000"/>
              </a:lnSpc>
              <a:buClr>
                <a:srgbClr val="990000"/>
              </a:buClr>
              <a:buFont typeface="Webdings" pitchFamily="18" charset="2"/>
              <a:buNone/>
            </a:pPr>
            <a:r>
              <a:rPr lang="lv-LV" sz="2400" smtClean="0">
                <a:solidFill>
                  <a:schemeClr val="hlink"/>
                </a:solidFill>
                <a:latin typeface="Arial" charset="0"/>
              </a:rPr>
              <a:t>         &gt; 80 g &gt; 10%</a:t>
            </a:r>
          </a:p>
          <a:p>
            <a:pPr>
              <a:lnSpc>
                <a:spcPct val="90000"/>
              </a:lnSpc>
              <a:buClr>
                <a:srgbClr val="990000"/>
              </a:buClr>
              <a:buFont typeface="Webdings" pitchFamily="18" charset="2"/>
              <a:buChar char="Y"/>
            </a:pPr>
            <a:r>
              <a:rPr lang="lv-LV" sz="2400" smtClean="0">
                <a:solidFill>
                  <a:srgbClr val="FF0000"/>
                </a:solidFill>
                <a:latin typeface="Arial" charset="0"/>
              </a:rPr>
              <a:t> </a:t>
            </a:r>
            <a:r>
              <a:rPr lang="lv-LV" sz="2400" smtClean="0">
                <a:solidFill>
                  <a:srgbClr val="000066"/>
                </a:solidFill>
                <a:latin typeface="Arial" charset="0"/>
                <a:sym typeface="Webdings" pitchFamily="18" charset="2"/>
              </a:rPr>
              <a:t> </a:t>
            </a:r>
            <a:r>
              <a:rPr lang="lv-LV" sz="2400" smtClean="0">
                <a:solidFill>
                  <a:srgbClr val="000066"/>
                </a:solidFill>
                <a:latin typeface="Arial" charset="0"/>
              </a:rPr>
              <a:t>Bieži asimptomātiska</a:t>
            </a:r>
          </a:p>
          <a:p>
            <a:pPr lvl="1">
              <a:lnSpc>
                <a:spcPct val="90000"/>
              </a:lnSpc>
              <a:buClr>
                <a:schemeClr val="hlink"/>
              </a:buClr>
              <a:buFont typeface="Wingdings" pitchFamily="2" charset="2"/>
              <a:buChar char="Ä"/>
            </a:pPr>
            <a:r>
              <a:rPr lang="lv-LV" sz="2000" b="1" smtClean="0">
                <a:solidFill>
                  <a:schemeClr val="hlink"/>
                </a:solidFill>
                <a:latin typeface="Arial" charset="0"/>
              </a:rPr>
              <a:t>ĀM un SM divas epidēmijas, kas viena otru veicina, abas pieaug ar vecumu</a:t>
            </a:r>
            <a:endParaRPr lang="lv-LV" sz="2000" b="1" smtClean="0">
              <a:solidFill>
                <a:schemeClr val="hlink"/>
              </a:solidFill>
              <a:latin typeface="Arial" charset="0"/>
              <a:sym typeface="Symbol" pitchFamily="18" charset="2"/>
            </a:endParaRPr>
          </a:p>
          <a:p>
            <a:pPr>
              <a:lnSpc>
                <a:spcPct val="90000"/>
              </a:lnSpc>
              <a:buClr>
                <a:srgbClr val="990000"/>
              </a:buClr>
              <a:buFont typeface="Webdings" pitchFamily="18" charset="2"/>
              <a:buChar char="Y"/>
            </a:pPr>
            <a:r>
              <a:rPr lang="lv-LV" sz="2400" smtClean="0">
                <a:solidFill>
                  <a:srgbClr val="000066"/>
                </a:solidFill>
                <a:latin typeface="Arial" charset="0"/>
                <a:sym typeface="Symbol" pitchFamily="18" charset="2"/>
              </a:rPr>
              <a:t> Vecums RF insultam pie ĀM, īpaši pēc 75 g.v.</a:t>
            </a:r>
          </a:p>
          <a:p>
            <a:pPr>
              <a:lnSpc>
                <a:spcPct val="20000"/>
              </a:lnSpc>
              <a:buClr>
                <a:srgbClr val="990000"/>
              </a:buClr>
              <a:buFont typeface="Webdings" pitchFamily="18" charset="2"/>
              <a:buChar char="Y"/>
            </a:pPr>
            <a:endParaRPr lang="lv-LV" sz="2400" smtClean="0">
              <a:solidFill>
                <a:srgbClr val="000066"/>
              </a:solidFill>
              <a:latin typeface="Arial" charset="0"/>
              <a:sym typeface="Symbol" pitchFamily="18" charset="2"/>
            </a:endParaRPr>
          </a:p>
          <a:p>
            <a:pPr>
              <a:lnSpc>
                <a:spcPct val="90000"/>
              </a:lnSpc>
              <a:buClr>
                <a:srgbClr val="990000"/>
              </a:buClr>
              <a:buFont typeface="Webdings" pitchFamily="18" charset="2"/>
              <a:buChar char="Y"/>
            </a:pPr>
            <a:r>
              <a:rPr lang="lv-LV" sz="2400" smtClean="0">
                <a:solidFill>
                  <a:srgbClr val="000066"/>
                </a:solidFill>
                <a:latin typeface="Arial" charset="0"/>
                <a:sym typeface="Symbol" pitchFamily="18" charset="2"/>
              </a:rPr>
              <a:t> ĀM veicina SM, demenci</a:t>
            </a:r>
          </a:p>
          <a:p>
            <a:pPr>
              <a:lnSpc>
                <a:spcPct val="40000"/>
              </a:lnSpc>
              <a:buClr>
                <a:srgbClr val="990000"/>
              </a:buClr>
              <a:buFont typeface="Webdings" pitchFamily="18" charset="2"/>
              <a:buChar char="Y"/>
            </a:pPr>
            <a:endParaRPr lang="lv-LV" sz="2400" smtClean="0">
              <a:solidFill>
                <a:srgbClr val="000066"/>
              </a:solidFill>
              <a:latin typeface="Arial" charset="0"/>
              <a:sym typeface="Symbol" pitchFamily="18" charset="2"/>
            </a:endParaRPr>
          </a:p>
          <a:p>
            <a:pPr>
              <a:lnSpc>
                <a:spcPct val="90000"/>
              </a:lnSpc>
              <a:buClr>
                <a:srgbClr val="990000"/>
              </a:buClr>
              <a:buFont typeface="Webdings" pitchFamily="18" charset="2"/>
              <a:buChar char="Y"/>
            </a:pPr>
            <a:r>
              <a:rPr lang="lv-LV" sz="2400" smtClean="0">
                <a:solidFill>
                  <a:srgbClr val="000066"/>
                </a:solidFill>
                <a:latin typeface="Arial" charset="0"/>
                <a:sym typeface="Symbol" pitchFamily="18" charset="2"/>
              </a:rPr>
              <a:t> Lietojot antikoagulantus, lielāks asiņošanas risks</a:t>
            </a:r>
          </a:p>
          <a:p>
            <a:pPr>
              <a:lnSpc>
                <a:spcPct val="30000"/>
              </a:lnSpc>
              <a:buClr>
                <a:srgbClr val="990000"/>
              </a:buClr>
              <a:buFont typeface="Webdings" pitchFamily="18" charset="2"/>
              <a:buChar char="Y"/>
            </a:pPr>
            <a:endParaRPr lang="lv-LV" sz="2400" smtClean="0">
              <a:solidFill>
                <a:srgbClr val="000066"/>
              </a:solidFill>
              <a:latin typeface="Arial" charset="0"/>
              <a:sym typeface="Symbol" pitchFamily="18" charset="2"/>
            </a:endParaRPr>
          </a:p>
          <a:p>
            <a:pPr>
              <a:lnSpc>
                <a:spcPct val="90000"/>
              </a:lnSpc>
              <a:buClr>
                <a:srgbClr val="990000"/>
              </a:buClr>
              <a:buFont typeface="Webdings" pitchFamily="18" charset="2"/>
              <a:buChar char="Y"/>
            </a:pPr>
            <a:r>
              <a:rPr lang="lv-LV" sz="2400" smtClean="0">
                <a:solidFill>
                  <a:srgbClr val="000066"/>
                </a:solidFill>
                <a:latin typeface="Arial" charset="0"/>
                <a:sym typeface="Symbol" pitchFamily="18" charset="2"/>
              </a:rPr>
              <a:t> Idiopātisko (“vientuļo”) ĀM diagnozi neizmanto pēc 60-65 g.v., jo pēc 65 g. ir pārmaiņas sirds struktūrā   un funkcijā (idiopātisko diagnozi nedrīkst, bet citas nav !)</a:t>
            </a:r>
          </a:p>
          <a:p>
            <a:pPr>
              <a:lnSpc>
                <a:spcPct val="30000"/>
              </a:lnSpc>
              <a:buClr>
                <a:srgbClr val="FF3300"/>
              </a:buClr>
              <a:buFont typeface="Webdings" pitchFamily="18" charset="2"/>
              <a:buNone/>
            </a:pPr>
            <a:endParaRPr lang="lv-LV" sz="2000" smtClean="0">
              <a:solidFill>
                <a:srgbClr val="000066"/>
              </a:solidFill>
              <a:latin typeface="Arial" charset="0"/>
              <a:sym typeface="Symbol" pitchFamily="18" charset="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bwMode="auto">
          <a:xfrm>
            <a:off x="457200" y="274638"/>
            <a:ext cx="8229600" cy="774700"/>
          </a:xfrm>
          <a:prstGeom prst="rect">
            <a:avLst/>
          </a:prstGeom>
          <a:noFill/>
          <a:ln>
            <a:miter lim="800000"/>
            <a:headEnd/>
            <a:tailEnd/>
          </a:ln>
        </p:spPr>
        <p:txBody>
          <a:bodyPr anchor="ctr"/>
          <a:lstStyle/>
          <a:p>
            <a:r>
              <a:rPr lang="lv-LV" sz="3600" smtClean="0">
                <a:solidFill>
                  <a:srgbClr val="990000"/>
                </a:solidFill>
                <a:latin typeface="Comic Sans MS" pitchFamily="66" charset="0"/>
              </a:rPr>
              <a:t>“Vecums kā modificējams KVS RF”*</a:t>
            </a:r>
            <a:endParaRPr lang="en-US" sz="3600" smtClean="0">
              <a:solidFill>
                <a:srgbClr val="990000"/>
              </a:solidFill>
              <a:latin typeface="Comic Sans MS" pitchFamily="66" charset="0"/>
            </a:endParaRPr>
          </a:p>
        </p:txBody>
      </p:sp>
      <p:sp>
        <p:nvSpPr>
          <p:cNvPr id="45059" name="Rectangle 3"/>
          <p:cNvSpPr>
            <a:spLocks noGrp="1" noChangeArrowheads="1"/>
          </p:cNvSpPr>
          <p:nvPr>
            <p:ph type="body" idx="4294967295"/>
          </p:nvPr>
        </p:nvSpPr>
        <p:spPr bwMode="auto">
          <a:xfrm>
            <a:off x="468313" y="1268413"/>
            <a:ext cx="8229600" cy="4968875"/>
          </a:xfrm>
          <a:prstGeom prst="rect">
            <a:avLst/>
          </a:prstGeom>
          <a:noFill/>
          <a:ln>
            <a:miter lim="800000"/>
            <a:headEnd/>
            <a:tailEnd/>
          </a:ln>
        </p:spPr>
        <p:txBody>
          <a:bodyPr/>
          <a:lstStyle/>
          <a:p>
            <a:pPr lvl="1">
              <a:buClr>
                <a:srgbClr val="990000"/>
              </a:buClr>
              <a:buFont typeface="Webdings" pitchFamily="18" charset="2"/>
              <a:buChar char="Y"/>
            </a:pPr>
            <a:r>
              <a:rPr lang="lv-LV" sz="2400" b="1" smtClean="0">
                <a:latin typeface="Arial" charset="0"/>
              </a:rPr>
              <a:t>Vecums ir nozīmīgs KVS RF, tomēr progresējošas vecuma pārmaiņas var paātrināt vai aizkavēt ietekmējot citus KV RF.</a:t>
            </a:r>
          </a:p>
          <a:p>
            <a:pPr lvl="1">
              <a:buClr>
                <a:srgbClr val="FF3300"/>
              </a:buClr>
              <a:buFont typeface="Webdings" pitchFamily="18" charset="2"/>
              <a:buNone/>
            </a:pPr>
            <a:r>
              <a:rPr lang="lv-LV" sz="2400" b="1" smtClean="0">
                <a:latin typeface="Arial" charset="0"/>
              </a:rPr>
              <a:t>   Labvēlīgs efekts no:</a:t>
            </a:r>
          </a:p>
          <a:p>
            <a:pPr lvl="4">
              <a:buClr>
                <a:srgbClr val="990000"/>
              </a:buClr>
              <a:buFont typeface="Wingdings" pitchFamily="2" charset="2"/>
              <a:buChar char="Ä"/>
            </a:pPr>
            <a:r>
              <a:rPr lang="lv-LV" b="1" smtClean="0">
                <a:solidFill>
                  <a:schemeClr val="hlink"/>
                </a:solidFill>
                <a:latin typeface="Arial" charset="0"/>
              </a:rPr>
              <a:t>fiziskās aktivitātes</a:t>
            </a:r>
          </a:p>
          <a:p>
            <a:pPr lvl="4">
              <a:buClr>
                <a:srgbClr val="990000"/>
              </a:buClr>
              <a:buFont typeface="Wingdings" pitchFamily="2" charset="2"/>
              <a:buChar char="Ä"/>
            </a:pPr>
            <a:r>
              <a:rPr lang="lv-LV" b="1" smtClean="0">
                <a:solidFill>
                  <a:schemeClr val="hlink"/>
                </a:solidFill>
                <a:latin typeface="Arial" charset="0"/>
              </a:rPr>
              <a:t>veselīga uztura (g.k. augļi / dārzeņi)</a:t>
            </a:r>
          </a:p>
          <a:p>
            <a:pPr lvl="4">
              <a:buClr>
                <a:srgbClr val="990000"/>
              </a:buClr>
              <a:buFont typeface="Wingdings" pitchFamily="2" charset="2"/>
              <a:buChar char="Ä"/>
            </a:pPr>
            <a:r>
              <a:rPr lang="lv-LV" b="1" smtClean="0">
                <a:solidFill>
                  <a:schemeClr val="hlink"/>
                </a:solidFill>
                <a:latin typeface="Arial" charset="0"/>
              </a:rPr>
              <a:t>smēķēšanas pārtraukšana</a:t>
            </a:r>
          </a:p>
          <a:p>
            <a:pPr lvl="4">
              <a:buClr>
                <a:srgbClr val="990000"/>
              </a:buClr>
              <a:buFont typeface="Wingdings" pitchFamily="2" charset="2"/>
              <a:buChar char="Ä"/>
            </a:pPr>
            <a:r>
              <a:rPr lang="lv-LV" b="1" smtClean="0">
                <a:solidFill>
                  <a:schemeClr val="hlink"/>
                </a:solidFill>
                <a:latin typeface="Arial" charset="0"/>
              </a:rPr>
              <a:t>CD korekcijas</a:t>
            </a:r>
          </a:p>
          <a:p>
            <a:pPr lvl="4">
              <a:buClr>
                <a:srgbClr val="990000"/>
              </a:buClr>
              <a:buFont typeface="Wingdings" pitchFamily="2" charset="2"/>
              <a:buChar char="Ä"/>
            </a:pPr>
            <a:r>
              <a:rPr lang="lv-LV" b="1" smtClean="0">
                <a:solidFill>
                  <a:schemeClr val="hlink"/>
                </a:solidFill>
                <a:latin typeface="Arial" charset="0"/>
              </a:rPr>
              <a:t>AH korekcijas  (g.k. KKB, AKEI, arī indapamīds)</a:t>
            </a:r>
          </a:p>
          <a:p>
            <a:pPr lvl="4">
              <a:buClr>
                <a:srgbClr val="990000"/>
              </a:buClr>
              <a:buFont typeface="Wingdings" pitchFamily="2" charset="2"/>
              <a:buChar char="Ä"/>
            </a:pPr>
            <a:r>
              <a:rPr lang="lv-LV" b="1" smtClean="0">
                <a:solidFill>
                  <a:schemeClr val="hlink"/>
                </a:solidFill>
                <a:latin typeface="Arial" charset="0"/>
              </a:rPr>
              <a:t>Dislipidēmijas korekcijas:  STATĪNI!</a:t>
            </a:r>
            <a:r>
              <a:rPr lang="lv-LV" b="1" smtClean="0">
                <a:solidFill>
                  <a:srgbClr val="FF3300"/>
                </a:solidFill>
                <a:latin typeface="Arial" charset="0"/>
              </a:rPr>
              <a:t>                                        </a:t>
            </a:r>
          </a:p>
          <a:p>
            <a:pPr lvl="3">
              <a:buClr>
                <a:srgbClr val="66FFFF"/>
              </a:buClr>
              <a:buFont typeface="Arial" charset="0"/>
              <a:buNone/>
            </a:pPr>
            <a:r>
              <a:rPr lang="lv-LV" b="1" smtClean="0">
                <a:solidFill>
                  <a:srgbClr val="FF3300"/>
                </a:solidFill>
                <a:latin typeface="Arial" charset="0"/>
              </a:rPr>
              <a:t>                                      * </a:t>
            </a:r>
            <a:r>
              <a:rPr lang="lv-LV" sz="1800" b="1" i="1" smtClean="0">
                <a:solidFill>
                  <a:srgbClr val="3399FF"/>
                </a:solidFill>
                <a:latin typeface="Arial" charset="0"/>
              </a:rPr>
              <a:t>Lancet, 2008; 371: 1547-49.</a:t>
            </a:r>
            <a:endParaRPr lang="en-US" sz="1800" b="1" i="1" smtClean="0">
              <a:solidFill>
                <a:srgbClr val="3399FF"/>
              </a:solidFill>
              <a:latin typeface="Arial" charset="0"/>
            </a:endParaRPr>
          </a:p>
        </p:txBody>
      </p:sp>
      <p:pic>
        <p:nvPicPr>
          <p:cNvPr id="45060" name="Picture 5" descr="Royalty-Free (RF) Clip Art Illustration of a Cartoon Fit Senior Man Running">
            <a:hlinkClick r:id="rId2" tooltip="Royalty-Free (RF) Clip Art Illustration of a Cartoon Fit Senior Man Running"/>
          </p:cNvPr>
          <p:cNvPicPr>
            <a:picLocks noChangeAspect="1" noChangeArrowheads="1"/>
          </p:cNvPicPr>
          <p:nvPr/>
        </p:nvPicPr>
        <p:blipFill>
          <a:blip r:embed="rId3" cstate="print"/>
          <a:srcRect/>
          <a:stretch>
            <a:fillRect/>
          </a:stretch>
        </p:blipFill>
        <p:spPr bwMode="auto">
          <a:xfrm>
            <a:off x="0" y="4868863"/>
            <a:ext cx="1316038" cy="1989137"/>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descr="SLIDE1.jpg"/>
          <p:cNvPicPr>
            <a:picLocks noChangeAspect="1"/>
          </p:cNvPicPr>
          <p:nvPr/>
        </p:nvPicPr>
        <p:blipFill>
          <a:blip r:embed="rId2" cstate="print"/>
          <a:srcRect/>
          <a:stretch>
            <a:fillRect/>
          </a:stretch>
        </p:blipFill>
        <p:spPr bwMode="auto">
          <a:xfrm>
            <a:off x="0" y="14288"/>
            <a:ext cx="9144000" cy="6829425"/>
          </a:xfrm>
          <a:prstGeom prst="rect">
            <a:avLst/>
          </a:prstGeom>
          <a:solidFill>
            <a:srgbClr val="FFFFFF"/>
          </a:solidFill>
          <a:ln w="9525">
            <a:noFill/>
            <a:miter lim="800000"/>
            <a:headEnd/>
            <a:tailEnd/>
          </a:ln>
        </p:spPr>
      </p:pic>
      <p:sp>
        <p:nvSpPr>
          <p:cNvPr id="46083" name="Oval 3"/>
          <p:cNvSpPr>
            <a:spLocks noChangeArrowheads="1"/>
          </p:cNvSpPr>
          <p:nvPr/>
        </p:nvSpPr>
        <p:spPr bwMode="auto">
          <a:xfrm>
            <a:off x="5651500" y="1700213"/>
            <a:ext cx="288925" cy="288925"/>
          </a:xfrm>
          <a:prstGeom prst="ellipse">
            <a:avLst/>
          </a:prstGeom>
          <a:noFill/>
          <a:ln w="38100">
            <a:solidFill>
              <a:schemeClr val="bg2"/>
            </a:solidFill>
            <a:round/>
            <a:headEnd/>
            <a:tailEnd/>
          </a:ln>
        </p:spPr>
        <p:txBody>
          <a:bodyPr wrap="none" anchor="ctr"/>
          <a:lstStyle/>
          <a:p>
            <a:endParaRPr lang="lv-LV"/>
          </a:p>
        </p:txBody>
      </p:sp>
      <p:sp>
        <p:nvSpPr>
          <p:cNvPr id="46084" name="Oval 4"/>
          <p:cNvSpPr>
            <a:spLocks noChangeArrowheads="1"/>
          </p:cNvSpPr>
          <p:nvPr/>
        </p:nvSpPr>
        <p:spPr bwMode="auto">
          <a:xfrm>
            <a:off x="3851275" y="2349500"/>
            <a:ext cx="288925" cy="288925"/>
          </a:xfrm>
          <a:prstGeom prst="ellipse">
            <a:avLst/>
          </a:prstGeom>
          <a:noFill/>
          <a:ln w="38100">
            <a:solidFill>
              <a:schemeClr val="bg2"/>
            </a:solidFill>
            <a:round/>
            <a:headEnd/>
            <a:tailEnd/>
          </a:ln>
        </p:spPr>
        <p:txBody>
          <a:bodyPr wrap="none" anchor="ctr"/>
          <a:lstStyle/>
          <a:p>
            <a:endParaRPr lang="lv-LV"/>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1763713" y="188913"/>
            <a:ext cx="5616575" cy="847725"/>
          </a:xfrm>
          <a:prstGeom prst="rect">
            <a:avLst/>
          </a:prstGeom>
          <a:noFill/>
          <a:ln>
            <a:miter lim="800000"/>
            <a:headEnd/>
            <a:tailEnd/>
          </a:ln>
        </p:spPr>
        <p:txBody>
          <a:bodyPr anchor="ctr"/>
          <a:lstStyle/>
          <a:p>
            <a:r>
              <a:rPr lang="lv-LV" sz="4000" smtClean="0">
                <a:solidFill>
                  <a:srgbClr val="990000"/>
                </a:solidFill>
                <a:latin typeface="Comic Sans MS" pitchFamily="66" charset="0"/>
              </a:rPr>
              <a:t>Novecošanās</a:t>
            </a:r>
            <a:endParaRPr lang="en-US" sz="4000" smtClean="0">
              <a:solidFill>
                <a:srgbClr val="990000"/>
              </a:solidFill>
              <a:latin typeface="Comic Sans MS" pitchFamily="66" charset="0"/>
            </a:endParaRPr>
          </a:p>
        </p:txBody>
      </p:sp>
      <p:sp>
        <p:nvSpPr>
          <p:cNvPr id="11267" name="Rectangle 3"/>
          <p:cNvSpPr>
            <a:spLocks noGrp="1" noChangeArrowheads="1"/>
          </p:cNvSpPr>
          <p:nvPr>
            <p:ph type="body" idx="4294967295"/>
          </p:nvPr>
        </p:nvSpPr>
        <p:spPr bwMode="auto">
          <a:xfrm>
            <a:off x="250825" y="1268413"/>
            <a:ext cx="8675688" cy="5329237"/>
          </a:xfrm>
          <a:prstGeom prst="rect">
            <a:avLst/>
          </a:prstGeom>
          <a:noFill/>
          <a:ln>
            <a:miter lim="800000"/>
            <a:headEnd/>
            <a:tailEnd/>
          </a:ln>
        </p:spPr>
        <p:txBody>
          <a:bodyPr/>
          <a:lstStyle/>
          <a:p>
            <a:pPr>
              <a:buClr>
                <a:srgbClr val="FF3300"/>
              </a:buClr>
              <a:buFont typeface="Webdings" pitchFamily="18" charset="2"/>
              <a:buChar char="Y"/>
            </a:pPr>
            <a:r>
              <a:rPr lang="lv-LV" sz="2800" smtClean="0">
                <a:solidFill>
                  <a:srgbClr val="000066"/>
                </a:solidFill>
                <a:latin typeface="Arial" charset="0"/>
              </a:rPr>
              <a:t>Novecošanās ir nenovēršams (bet aizkavējams) dzīves process.  </a:t>
            </a:r>
          </a:p>
          <a:p>
            <a:pPr>
              <a:buClr>
                <a:srgbClr val="FF3300"/>
              </a:buClr>
              <a:buFont typeface="Webdings" pitchFamily="18" charset="2"/>
              <a:buNone/>
            </a:pPr>
            <a:r>
              <a:rPr lang="lv-LV" sz="2800" smtClean="0">
                <a:solidFill>
                  <a:srgbClr val="000066"/>
                </a:solidFill>
                <a:latin typeface="Arial" charset="0"/>
              </a:rPr>
              <a:t>   Šis process sākas ar piedzimšanu, bet </a:t>
            </a:r>
            <a:r>
              <a:rPr lang="lv-LV" sz="2800" smtClean="0">
                <a:solidFill>
                  <a:srgbClr val="FF0000"/>
                </a:solidFill>
                <a:latin typeface="Arial" charset="0"/>
              </a:rPr>
              <a:t>strauji attīstās vecumā.</a:t>
            </a:r>
          </a:p>
          <a:p>
            <a:pPr>
              <a:buClr>
                <a:srgbClr val="FF3300"/>
              </a:buClr>
              <a:buFont typeface="Webdings" pitchFamily="18" charset="2"/>
              <a:buChar char="Y"/>
            </a:pPr>
            <a:r>
              <a:rPr lang="lv-LV" sz="2800" smtClean="0">
                <a:solidFill>
                  <a:srgbClr val="000066"/>
                </a:solidFill>
                <a:latin typeface="Arial" charset="0"/>
              </a:rPr>
              <a:t>Novecošanās process atsevišķos orgānos ir </a:t>
            </a:r>
            <a:r>
              <a:rPr lang="lv-LV" sz="2800" smtClean="0">
                <a:solidFill>
                  <a:srgbClr val="FF0000"/>
                </a:solidFill>
                <a:latin typeface="Arial" charset="0"/>
              </a:rPr>
              <a:t>ļoti individuāls</a:t>
            </a:r>
          </a:p>
          <a:p>
            <a:pPr>
              <a:buClr>
                <a:srgbClr val="FF3300"/>
              </a:buClr>
              <a:buFont typeface="Webdings" pitchFamily="18" charset="2"/>
              <a:buChar char="Y"/>
            </a:pPr>
            <a:r>
              <a:rPr lang="lv-LV" sz="2800" smtClean="0">
                <a:solidFill>
                  <a:srgbClr val="000066"/>
                </a:solidFill>
                <a:latin typeface="Arial" charset="0"/>
              </a:rPr>
              <a:t>Kardioloģijā reizēm ir grūti novilkt (nav) robežu starp  normālu fizioloģisku involūciju un slimību </a:t>
            </a:r>
            <a:endParaRPr lang="en-US" sz="2800" smtClean="0">
              <a:solidFill>
                <a:srgbClr val="000066"/>
              </a:solidFill>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old-age-bebo-dot-com"/>
          <p:cNvPicPr>
            <a:picLocks noChangeAspect="1" noChangeArrowheads="1"/>
          </p:cNvPicPr>
          <p:nvPr/>
        </p:nvPicPr>
        <p:blipFill>
          <a:blip r:embed="rId2" cstate="print"/>
          <a:srcRect/>
          <a:stretch>
            <a:fillRect/>
          </a:stretch>
        </p:blipFill>
        <p:spPr bwMode="auto">
          <a:xfrm>
            <a:off x="5508625" y="0"/>
            <a:ext cx="3635375" cy="4221163"/>
          </a:xfrm>
          <a:prstGeom prst="rect">
            <a:avLst/>
          </a:prstGeom>
          <a:noFill/>
          <a:ln w="9525">
            <a:noFill/>
            <a:miter lim="800000"/>
            <a:headEnd/>
            <a:tailEnd/>
          </a:ln>
        </p:spPr>
      </p:pic>
      <p:pic>
        <p:nvPicPr>
          <p:cNvPr id="47107" name="Picture 3" descr="Elderly_romance_1641753c"/>
          <p:cNvPicPr>
            <a:picLocks noChangeAspect="1" noChangeArrowheads="1"/>
          </p:cNvPicPr>
          <p:nvPr/>
        </p:nvPicPr>
        <p:blipFill>
          <a:blip r:embed="rId3" cstate="print"/>
          <a:srcRect/>
          <a:stretch>
            <a:fillRect/>
          </a:stretch>
        </p:blipFill>
        <p:spPr bwMode="auto">
          <a:xfrm>
            <a:off x="0" y="0"/>
            <a:ext cx="5076825" cy="4221163"/>
          </a:xfrm>
          <a:prstGeom prst="rect">
            <a:avLst/>
          </a:prstGeom>
          <a:noFill/>
          <a:ln w="9525">
            <a:noFill/>
            <a:miter lim="800000"/>
            <a:headEnd/>
            <a:tailEnd/>
          </a:ln>
        </p:spPr>
      </p:pic>
      <p:sp>
        <p:nvSpPr>
          <p:cNvPr id="47108" name="Text Box 4"/>
          <p:cNvSpPr txBox="1">
            <a:spLocks noChangeArrowheads="1"/>
          </p:cNvSpPr>
          <p:nvPr/>
        </p:nvSpPr>
        <p:spPr bwMode="auto">
          <a:xfrm>
            <a:off x="0" y="5013325"/>
            <a:ext cx="9144000" cy="701675"/>
          </a:xfrm>
          <a:prstGeom prst="rect">
            <a:avLst/>
          </a:prstGeom>
          <a:noFill/>
          <a:ln w="9525">
            <a:noFill/>
            <a:miter lim="800000"/>
            <a:headEnd/>
            <a:tailEnd/>
          </a:ln>
        </p:spPr>
        <p:txBody>
          <a:bodyPr>
            <a:spAutoFit/>
          </a:bodyPr>
          <a:lstStyle/>
          <a:p>
            <a:pPr algn="ctr" eaLnBrk="0" hangingPunct="0">
              <a:spcBef>
                <a:spcPct val="50000"/>
              </a:spcBef>
            </a:pPr>
            <a:r>
              <a:rPr lang="lv-LV" sz="4000" b="1">
                <a:solidFill>
                  <a:srgbClr val="990000"/>
                </a:solidFill>
                <a:latin typeface="Comic Sans MS" pitchFamily="66" charset="0"/>
              </a:rPr>
              <a:t>Arī vecumā cilvēks var justies labi !</a:t>
            </a:r>
            <a:endParaRPr lang="en-US" sz="4000" b="1">
              <a:solidFill>
                <a:srgbClr val="990000"/>
              </a:solidFill>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bwMode="auto">
          <a:xfrm>
            <a:off x="539750" y="188913"/>
            <a:ext cx="8229600" cy="847725"/>
          </a:xfrm>
          <a:prstGeom prst="rect">
            <a:avLst/>
          </a:prstGeom>
          <a:noFill/>
          <a:ln>
            <a:miter lim="800000"/>
            <a:headEnd/>
            <a:tailEnd/>
          </a:ln>
        </p:spPr>
        <p:txBody>
          <a:bodyPr anchor="ctr"/>
          <a:lstStyle/>
          <a:p>
            <a:pPr>
              <a:lnSpc>
                <a:spcPct val="80000"/>
              </a:lnSpc>
            </a:pPr>
            <a:r>
              <a:rPr lang="lv-LV" sz="3200" smtClean="0">
                <a:solidFill>
                  <a:srgbClr val="990000"/>
                </a:solidFill>
                <a:latin typeface="Comic Sans MS" pitchFamily="66" charset="0"/>
              </a:rPr>
              <a:t>Kardiovaskulārās sistēmas vecuma pārmaiņu novērtēšana</a:t>
            </a:r>
            <a:endParaRPr lang="en-US" sz="3200" smtClean="0">
              <a:solidFill>
                <a:srgbClr val="990000"/>
              </a:solidFill>
              <a:latin typeface="Comic Sans MS" pitchFamily="66" charset="0"/>
            </a:endParaRPr>
          </a:p>
        </p:txBody>
      </p:sp>
      <p:sp>
        <p:nvSpPr>
          <p:cNvPr id="12291" name="Rectangle 3"/>
          <p:cNvSpPr>
            <a:spLocks noGrp="1" noChangeArrowheads="1"/>
          </p:cNvSpPr>
          <p:nvPr>
            <p:ph type="body" idx="4294967295"/>
          </p:nvPr>
        </p:nvSpPr>
        <p:spPr bwMode="auto">
          <a:xfrm>
            <a:off x="395288" y="1125538"/>
            <a:ext cx="8302625" cy="5472112"/>
          </a:xfrm>
          <a:prstGeom prst="rect">
            <a:avLst/>
          </a:prstGeom>
          <a:noFill/>
          <a:ln>
            <a:miter lim="800000"/>
            <a:headEnd/>
            <a:tailEnd/>
          </a:ln>
        </p:spPr>
        <p:txBody>
          <a:bodyPr/>
          <a:lstStyle/>
          <a:p>
            <a:pPr>
              <a:lnSpc>
                <a:spcPct val="90000"/>
              </a:lnSpc>
              <a:buClr>
                <a:srgbClr val="FF3300"/>
              </a:buClr>
              <a:buFont typeface="Webdings" pitchFamily="18" charset="2"/>
              <a:buChar char="Y"/>
            </a:pPr>
            <a:r>
              <a:rPr lang="lv-LV" sz="2400" b="0" smtClean="0">
                <a:solidFill>
                  <a:srgbClr val="000066"/>
                </a:solidFill>
                <a:latin typeface="Arial" charset="0"/>
              </a:rPr>
              <a:t>Bioloģiskā involūcija (novecošanās) skar visas orgānu sistēmas, tomēr funkcionālo spēju samazināšanās t.i. rādītāju vecuma korekcija ir tikai:</a:t>
            </a:r>
          </a:p>
          <a:p>
            <a:pPr lvl="2">
              <a:lnSpc>
                <a:spcPct val="90000"/>
              </a:lnSpc>
              <a:buClr>
                <a:schemeClr val="hlink"/>
              </a:buClr>
              <a:buFont typeface="Wingdings" pitchFamily="2" charset="2"/>
              <a:buChar char="Ä"/>
            </a:pPr>
            <a:r>
              <a:rPr lang="lv-LV" b="1" smtClean="0">
                <a:solidFill>
                  <a:srgbClr val="CC3300"/>
                </a:solidFill>
                <a:latin typeface="Arial" charset="0"/>
              </a:rPr>
              <a:t>spirometrijas rādītājiem</a:t>
            </a:r>
          </a:p>
          <a:p>
            <a:pPr lvl="2">
              <a:lnSpc>
                <a:spcPct val="90000"/>
              </a:lnSpc>
              <a:buClr>
                <a:schemeClr val="hlink"/>
              </a:buClr>
              <a:buFont typeface="Wingdings" pitchFamily="2" charset="2"/>
              <a:buChar char="Ä"/>
            </a:pPr>
            <a:r>
              <a:rPr lang="lv-LV" b="1" smtClean="0">
                <a:solidFill>
                  <a:srgbClr val="CC3300"/>
                </a:solidFill>
                <a:latin typeface="Arial" charset="0"/>
              </a:rPr>
              <a:t>nieru funkcijai (GFĀ)</a:t>
            </a:r>
          </a:p>
          <a:p>
            <a:pPr>
              <a:lnSpc>
                <a:spcPct val="90000"/>
              </a:lnSpc>
              <a:buClr>
                <a:srgbClr val="FF3300"/>
              </a:buClr>
              <a:buFont typeface="Webdings" pitchFamily="18" charset="2"/>
              <a:buChar char="Y"/>
            </a:pPr>
            <a:r>
              <a:rPr lang="lv-LV" sz="2400" b="0" smtClean="0">
                <a:solidFill>
                  <a:srgbClr val="000066"/>
                </a:solidFill>
                <a:latin typeface="Arial" charset="0"/>
              </a:rPr>
              <a:t>Novecojot izmainās asinsvadu struktūra un funkcija, sirds elektrofizioloģija, struktūra, funkcija, tomēr KV sistēmas struktūras un funkcijas novērtēšanai nav korekcijas ar vecumu (nav vecuma normas).                 To zināmā mērā kavē tas, ka līdzīgas pārmaiņas rodas no citiem KV RF (AH, CD, aterosklerozes, smēķēšanas u.c.)</a:t>
            </a:r>
          </a:p>
          <a:p>
            <a:pPr>
              <a:lnSpc>
                <a:spcPct val="90000"/>
              </a:lnSpc>
              <a:buClr>
                <a:srgbClr val="FF3300"/>
              </a:buClr>
              <a:buFont typeface="Webdings" pitchFamily="18" charset="2"/>
              <a:buChar char="Y"/>
            </a:pPr>
            <a:r>
              <a:rPr lang="lv-LV" sz="2400" b="0" smtClean="0">
                <a:solidFill>
                  <a:srgbClr val="000066"/>
                </a:solidFill>
                <a:latin typeface="Arial" charset="0"/>
              </a:rPr>
              <a:t>Termins -</a:t>
            </a:r>
            <a:r>
              <a:rPr lang="lv-LV" sz="2400" b="0" smtClean="0">
                <a:latin typeface="Arial" charset="0"/>
              </a:rPr>
              <a:t> </a:t>
            </a:r>
            <a:r>
              <a:rPr lang="lv-LV" sz="2400" b="0" smtClean="0">
                <a:solidFill>
                  <a:srgbClr val="CC3300"/>
                </a:solidFill>
                <a:latin typeface="Arial" charset="0"/>
              </a:rPr>
              <a:t>vecuma norma</a:t>
            </a:r>
            <a:r>
              <a:rPr lang="lv-LV" sz="2400" b="0" smtClean="0">
                <a:latin typeface="Arial" charset="0"/>
              </a:rPr>
              <a:t> - </a:t>
            </a:r>
            <a:r>
              <a:rPr lang="lv-LV" sz="2400" b="0" smtClean="0">
                <a:solidFill>
                  <a:srgbClr val="000066"/>
                </a:solidFill>
                <a:latin typeface="Arial" charset="0"/>
              </a:rPr>
              <a:t>kardioloģijā nav definēts un diskutējams, kaut gan to izmanto ikdienas praksē</a:t>
            </a:r>
            <a:endParaRPr lang="en-US" sz="2400" b="0" smtClean="0">
              <a:solidFill>
                <a:srgbClr val="000066"/>
              </a:solidFill>
              <a:latin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bwMode="auto">
          <a:xfrm>
            <a:off x="539750" y="188913"/>
            <a:ext cx="8229600" cy="847725"/>
          </a:xfrm>
          <a:prstGeom prst="rect">
            <a:avLst/>
          </a:prstGeom>
          <a:noFill/>
          <a:ln>
            <a:miter lim="800000"/>
            <a:headEnd/>
            <a:tailEnd/>
          </a:ln>
        </p:spPr>
        <p:txBody>
          <a:bodyPr anchor="ctr"/>
          <a:lstStyle/>
          <a:p>
            <a:pPr>
              <a:lnSpc>
                <a:spcPct val="80000"/>
              </a:lnSpc>
            </a:pPr>
            <a:r>
              <a:rPr lang="lv-LV" sz="3200" smtClean="0">
                <a:solidFill>
                  <a:srgbClr val="990000"/>
                </a:solidFill>
                <a:latin typeface="Comic Sans MS" pitchFamily="66" charset="0"/>
              </a:rPr>
              <a:t>Kardiovaskulārās sistēmas vecuma pārmaiņu novērtēšana</a:t>
            </a:r>
            <a:endParaRPr lang="en-US" sz="3200" smtClean="0">
              <a:solidFill>
                <a:srgbClr val="990000"/>
              </a:solidFill>
              <a:latin typeface="Comic Sans MS" pitchFamily="66" charset="0"/>
            </a:endParaRPr>
          </a:p>
        </p:txBody>
      </p:sp>
      <p:sp>
        <p:nvSpPr>
          <p:cNvPr id="13315" name="Rectangle 3"/>
          <p:cNvSpPr>
            <a:spLocks noGrp="1" noChangeArrowheads="1"/>
          </p:cNvSpPr>
          <p:nvPr>
            <p:ph type="body" idx="4294967295"/>
          </p:nvPr>
        </p:nvSpPr>
        <p:spPr bwMode="auto">
          <a:xfrm>
            <a:off x="395288" y="1125538"/>
            <a:ext cx="8302625" cy="5472112"/>
          </a:xfrm>
          <a:prstGeom prst="rect">
            <a:avLst/>
          </a:prstGeom>
          <a:noFill/>
          <a:ln>
            <a:miter lim="800000"/>
            <a:headEnd/>
            <a:tailEnd/>
          </a:ln>
        </p:spPr>
        <p:txBody>
          <a:bodyPr/>
          <a:lstStyle/>
          <a:p>
            <a:pPr>
              <a:buClr>
                <a:srgbClr val="FF3300"/>
              </a:buClr>
              <a:buFont typeface="Webdings" pitchFamily="18" charset="2"/>
              <a:buChar char="Y"/>
            </a:pPr>
            <a:r>
              <a:rPr lang="lv-LV" sz="2400" smtClean="0">
                <a:solidFill>
                  <a:srgbClr val="000066"/>
                </a:solidFill>
                <a:latin typeface="Arial" charset="0"/>
              </a:rPr>
              <a:t>Bioloģiskā involūcija (novecošanās) skar visas orgānu sistēmas, tomēr funkcionālo spēju samazināšanās t.i. rādītāju vecuma korekcija ir tikai:</a:t>
            </a:r>
          </a:p>
          <a:p>
            <a:pPr lvl="2">
              <a:buClr>
                <a:schemeClr val="hlink"/>
              </a:buClr>
              <a:buFont typeface="Wingdings" pitchFamily="2" charset="2"/>
              <a:buChar char="Ä"/>
            </a:pPr>
            <a:r>
              <a:rPr lang="lv-LV" sz="2800" b="1" smtClean="0">
                <a:solidFill>
                  <a:srgbClr val="CC3300"/>
                </a:solidFill>
                <a:latin typeface="Arial" charset="0"/>
              </a:rPr>
              <a:t>spirometrijas rādītājiem</a:t>
            </a:r>
          </a:p>
          <a:p>
            <a:pPr lvl="2">
              <a:buClr>
                <a:schemeClr val="hlink"/>
              </a:buClr>
              <a:buFont typeface="Wingdings" pitchFamily="2" charset="2"/>
              <a:buChar char="Ä"/>
            </a:pPr>
            <a:r>
              <a:rPr lang="lv-LV" sz="2800" b="1" smtClean="0">
                <a:solidFill>
                  <a:srgbClr val="CC3300"/>
                </a:solidFill>
                <a:latin typeface="Arial" charset="0"/>
              </a:rPr>
              <a:t>nieru funkcijai (GFĀ)</a:t>
            </a:r>
          </a:p>
          <a:p>
            <a:pPr>
              <a:buClr>
                <a:srgbClr val="FF3300"/>
              </a:buClr>
              <a:buFont typeface="Webdings" pitchFamily="18" charset="2"/>
              <a:buChar char="Y"/>
            </a:pPr>
            <a:r>
              <a:rPr lang="lv-LV" sz="2400" smtClean="0">
                <a:solidFill>
                  <a:srgbClr val="000066"/>
                </a:solidFill>
                <a:latin typeface="Arial" charset="0"/>
              </a:rPr>
              <a:t>KV sistēmas struktūras un funkcijas novērtēšanai nav korekcijas ar vecumu (nav vecuma normas).                 To zināmā mērā kavē tas, ka līdzīgas pārmaiņas rodas no citiem KV RF (AH, CD, aterosklerozes, smēķēšanas u.c.)</a:t>
            </a:r>
          </a:p>
          <a:p>
            <a:pPr>
              <a:buClr>
                <a:srgbClr val="FF3300"/>
              </a:buClr>
              <a:buFont typeface="Webdings" pitchFamily="18" charset="2"/>
              <a:buChar char="Y"/>
            </a:pPr>
            <a:r>
              <a:rPr lang="lv-LV" sz="2400" smtClean="0">
                <a:solidFill>
                  <a:srgbClr val="000066"/>
                </a:solidFill>
                <a:latin typeface="Arial" charset="0"/>
              </a:rPr>
              <a:t>Termins -</a:t>
            </a:r>
            <a:r>
              <a:rPr lang="lv-LV" sz="2400" smtClean="0">
                <a:latin typeface="Arial" charset="0"/>
              </a:rPr>
              <a:t> </a:t>
            </a:r>
            <a:r>
              <a:rPr lang="lv-LV" sz="2400" smtClean="0">
                <a:solidFill>
                  <a:srgbClr val="CC3300"/>
                </a:solidFill>
                <a:latin typeface="Arial" charset="0"/>
              </a:rPr>
              <a:t>vecuma norma</a:t>
            </a:r>
            <a:r>
              <a:rPr lang="lv-LV" sz="2400" smtClean="0">
                <a:latin typeface="Arial" charset="0"/>
              </a:rPr>
              <a:t> - </a:t>
            </a:r>
            <a:r>
              <a:rPr lang="lv-LV" sz="2400" smtClean="0">
                <a:solidFill>
                  <a:srgbClr val="000066"/>
                </a:solidFill>
                <a:latin typeface="Arial" charset="0"/>
              </a:rPr>
              <a:t>kardioloģijā nav definēts un diskutējams, kaut gan to izmanto ikdienas praksē</a:t>
            </a:r>
            <a:endParaRPr lang="en-US" sz="2400" smtClean="0">
              <a:solidFill>
                <a:srgbClr val="000066"/>
              </a:solidFill>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bwMode="auto">
          <a:xfrm>
            <a:off x="468313" y="0"/>
            <a:ext cx="8229600" cy="1143000"/>
          </a:xfrm>
          <a:prstGeom prst="rect">
            <a:avLst/>
          </a:prstGeom>
          <a:noFill/>
          <a:ln>
            <a:miter lim="800000"/>
            <a:headEnd/>
            <a:tailEnd/>
          </a:ln>
        </p:spPr>
        <p:txBody>
          <a:bodyPr anchor="ctr"/>
          <a:lstStyle/>
          <a:p>
            <a:r>
              <a:rPr lang="lv-LV" smtClean="0">
                <a:solidFill>
                  <a:srgbClr val="CC3300"/>
                </a:solidFill>
                <a:latin typeface="Comic Sans MS" pitchFamily="66" charset="0"/>
              </a:rPr>
              <a:t>KVS PĀRMAIŅAS VECUMĀ</a:t>
            </a:r>
          </a:p>
        </p:txBody>
      </p:sp>
      <p:sp>
        <p:nvSpPr>
          <p:cNvPr id="14339" name="Content Placeholder 2"/>
          <p:cNvSpPr>
            <a:spLocks noGrp="1"/>
          </p:cNvSpPr>
          <p:nvPr>
            <p:ph idx="4294967295"/>
          </p:nvPr>
        </p:nvSpPr>
        <p:spPr bwMode="auto">
          <a:xfrm>
            <a:off x="468313" y="1268413"/>
            <a:ext cx="8229600" cy="4897437"/>
          </a:xfrm>
          <a:prstGeom prst="rect">
            <a:avLst/>
          </a:prstGeom>
          <a:noFill/>
          <a:ln>
            <a:miter lim="800000"/>
            <a:headEnd/>
            <a:tailEnd/>
          </a:ln>
        </p:spPr>
        <p:txBody>
          <a:bodyPr/>
          <a:lstStyle/>
          <a:p>
            <a:pPr marL="609600" indent="-609600">
              <a:buFont typeface="Arial" charset="0"/>
              <a:buAutoNum type="arabicPeriod"/>
            </a:pPr>
            <a:r>
              <a:rPr lang="lv-LV" sz="2800" smtClean="0">
                <a:solidFill>
                  <a:srgbClr val="CC3300"/>
                </a:solidFill>
                <a:latin typeface="Arial" charset="0"/>
              </a:rPr>
              <a:t>Artēriju novecošanās</a:t>
            </a:r>
          </a:p>
          <a:p>
            <a:pPr marL="933450" lvl="1" indent="-533400">
              <a:buFontTx/>
              <a:buAutoNum type="alphaLcParenR"/>
            </a:pPr>
            <a:r>
              <a:rPr lang="lv-LV" sz="2400" b="1" smtClean="0">
                <a:solidFill>
                  <a:srgbClr val="000066"/>
                </a:solidFill>
                <a:latin typeface="Arial" charset="0"/>
              </a:rPr>
              <a:t>Artēriju mēdijas deģenerācija un skleroze.</a:t>
            </a:r>
          </a:p>
          <a:p>
            <a:pPr marL="933450" lvl="1" indent="-533400">
              <a:buFontTx/>
              <a:buAutoNum type="alphaLcParenR"/>
            </a:pPr>
            <a:r>
              <a:rPr lang="lv-LV" sz="2400" b="1" smtClean="0">
                <a:solidFill>
                  <a:srgbClr val="000066"/>
                </a:solidFill>
                <a:latin typeface="Arial" charset="0"/>
              </a:rPr>
              <a:t>Artēriju elastības mazināšanās</a:t>
            </a:r>
          </a:p>
          <a:p>
            <a:pPr marL="933450" lvl="1" indent="-533400">
              <a:buFontTx/>
              <a:buAutoNum type="alphaLcParenR"/>
            </a:pPr>
            <a:r>
              <a:rPr lang="lv-LV" sz="2400" b="1" smtClean="0">
                <a:solidFill>
                  <a:srgbClr val="000066"/>
                </a:solidFill>
                <a:latin typeface="Arial" charset="0"/>
              </a:rPr>
              <a:t>Ateroskleroze</a:t>
            </a:r>
          </a:p>
          <a:p>
            <a:pPr marL="609600" indent="-609600">
              <a:buFont typeface="Arial" charset="0"/>
              <a:buAutoNum type="arabicPeriod"/>
            </a:pPr>
            <a:r>
              <a:rPr lang="lv-LV" sz="2800" smtClean="0">
                <a:solidFill>
                  <a:srgbClr val="CC3300"/>
                </a:solidFill>
                <a:latin typeface="Arial" charset="0"/>
              </a:rPr>
              <a:t>Miokarda novecošanās</a:t>
            </a:r>
          </a:p>
          <a:p>
            <a:pPr marL="933450" lvl="1" indent="-533400">
              <a:buFontTx/>
              <a:buAutoNum type="alphaLcParenR"/>
            </a:pPr>
            <a:r>
              <a:rPr lang="lv-LV" sz="2400" b="1" smtClean="0">
                <a:solidFill>
                  <a:srgbClr val="000066"/>
                </a:solidFill>
                <a:latin typeface="Arial" charset="0"/>
              </a:rPr>
              <a:t>Strukturālās pārmaiņas</a:t>
            </a:r>
          </a:p>
          <a:p>
            <a:pPr marL="933450" lvl="1" indent="-533400">
              <a:buFontTx/>
              <a:buAutoNum type="alphaLcParenR"/>
            </a:pPr>
            <a:r>
              <a:rPr lang="lv-LV" sz="2400" b="1" smtClean="0">
                <a:solidFill>
                  <a:srgbClr val="000066"/>
                </a:solidFill>
                <a:latin typeface="Arial" charset="0"/>
              </a:rPr>
              <a:t>Funkcionālās pārmaiņas</a:t>
            </a:r>
          </a:p>
          <a:p>
            <a:pPr marL="933450" lvl="1" indent="-533400">
              <a:buFontTx/>
              <a:buAutoNum type="alphaLcParenR"/>
            </a:pPr>
            <a:r>
              <a:rPr lang="lv-LV" sz="2400" b="1" smtClean="0">
                <a:solidFill>
                  <a:srgbClr val="000066"/>
                </a:solidFill>
                <a:latin typeface="Arial" charset="0"/>
              </a:rPr>
              <a:t>Sirds senīlā amiloidoze</a:t>
            </a:r>
          </a:p>
          <a:p>
            <a:pPr marL="933450" lvl="1" indent="-533400">
              <a:buFontTx/>
              <a:buAutoNum type="alphaLcParenR"/>
            </a:pPr>
            <a:r>
              <a:rPr lang="lv-LV" sz="2400" b="1" smtClean="0">
                <a:solidFill>
                  <a:srgbClr val="000066"/>
                </a:solidFill>
                <a:latin typeface="Arial" charset="0"/>
              </a:rPr>
              <a:t>Miokarda senīlā deģenerācija</a:t>
            </a:r>
          </a:p>
          <a:p>
            <a:pPr marL="609600" indent="-609600">
              <a:buFont typeface="Arial" charset="0"/>
              <a:buAutoNum type="arabicPeriod"/>
            </a:pPr>
            <a:r>
              <a:rPr lang="lv-LV" sz="2800" smtClean="0">
                <a:solidFill>
                  <a:srgbClr val="CC3300"/>
                </a:solidFill>
                <a:latin typeface="Arial" charset="0"/>
              </a:rPr>
              <a:t>Vecums un KV slimības (AH, ĀM, KSS, SM)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bwMode="auto">
          <a:xfrm>
            <a:off x="468313" y="2781300"/>
            <a:ext cx="8229600" cy="3455988"/>
          </a:xfrm>
          <a:prstGeom prst="rect">
            <a:avLst/>
          </a:prstGeom>
          <a:noFill/>
          <a:ln>
            <a:miter lim="800000"/>
            <a:headEnd/>
            <a:tailEnd/>
          </a:ln>
        </p:spPr>
        <p:txBody>
          <a:bodyPr anchor="ctr"/>
          <a:lstStyle/>
          <a:p>
            <a:r>
              <a:rPr lang="lv-LV" sz="4400" smtClean="0">
                <a:solidFill>
                  <a:srgbClr val="990000"/>
                </a:solidFill>
                <a:latin typeface="Comic Sans MS" pitchFamily="66" charset="0"/>
              </a:rPr>
              <a:t>Vecums</a:t>
            </a:r>
            <a:br>
              <a:rPr lang="lv-LV" sz="4400" smtClean="0">
                <a:solidFill>
                  <a:srgbClr val="990000"/>
                </a:solidFill>
                <a:latin typeface="Comic Sans MS" pitchFamily="66" charset="0"/>
              </a:rPr>
            </a:br>
            <a:r>
              <a:rPr lang="lv-LV" sz="4400" smtClean="0">
                <a:solidFill>
                  <a:srgbClr val="990000"/>
                </a:solidFill>
                <a:latin typeface="Comic Sans MS" pitchFamily="66" charset="0"/>
              </a:rPr>
              <a:t>un</a:t>
            </a:r>
            <a:br>
              <a:rPr lang="lv-LV" sz="4400" smtClean="0">
                <a:solidFill>
                  <a:srgbClr val="990000"/>
                </a:solidFill>
                <a:latin typeface="Comic Sans MS" pitchFamily="66" charset="0"/>
              </a:rPr>
            </a:br>
            <a:r>
              <a:rPr lang="lv-LV" sz="4400" smtClean="0">
                <a:solidFill>
                  <a:srgbClr val="990000"/>
                </a:solidFill>
                <a:latin typeface="Comic Sans MS" pitchFamily="66" charset="0"/>
              </a:rPr>
              <a:t> sirds un asinsvadu slimību</a:t>
            </a:r>
            <a:br>
              <a:rPr lang="lv-LV" sz="4400" smtClean="0">
                <a:solidFill>
                  <a:srgbClr val="990000"/>
                </a:solidFill>
                <a:latin typeface="Comic Sans MS" pitchFamily="66" charset="0"/>
              </a:rPr>
            </a:br>
            <a:r>
              <a:rPr lang="lv-LV" sz="4400" smtClean="0">
                <a:solidFill>
                  <a:srgbClr val="990000"/>
                </a:solidFill>
                <a:latin typeface="Comic Sans MS" pitchFamily="66" charset="0"/>
              </a:rPr>
              <a:t> kopējais risks</a:t>
            </a:r>
          </a:p>
        </p:txBody>
      </p:sp>
      <p:pic>
        <p:nvPicPr>
          <p:cNvPr id="15363" name="Picture 3" descr="article-1223020-06F75AB5000005DC-558_468x368"/>
          <p:cNvPicPr>
            <a:picLocks noChangeAspect="1" noChangeArrowheads="1"/>
          </p:cNvPicPr>
          <p:nvPr/>
        </p:nvPicPr>
        <p:blipFill>
          <a:blip r:embed="rId2" cstate="print"/>
          <a:srcRect/>
          <a:stretch>
            <a:fillRect/>
          </a:stretch>
        </p:blipFill>
        <p:spPr bwMode="auto">
          <a:xfrm>
            <a:off x="0" y="0"/>
            <a:ext cx="3313113" cy="260508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ph type="title"/>
          </p:nvPr>
        </p:nvSpPr>
        <p:spPr bwMode="auto">
          <a:xfrm>
            <a:off x="457200" y="274638"/>
            <a:ext cx="8229600" cy="774700"/>
          </a:xfrm>
          <a:noFill/>
          <a:ln>
            <a:miter lim="800000"/>
            <a:headEnd/>
            <a:tailEnd/>
          </a:ln>
        </p:spPr>
        <p:txBody>
          <a:bodyPr vert="horz" wrap="square" lIns="91440" tIns="45720" rIns="91440" bIns="45720" numCol="1" anchor="t" anchorCtr="0" compatLnSpc="1">
            <a:prstTxWarp prst="textNoShape">
              <a:avLst/>
            </a:prstTxWarp>
          </a:bodyPr>
          <a:lstStyle/>
          <a:p>
            <a:r>
              <a:rPr lang="lv-LV" sz="3600" smtClean="0">
                <a:solidFill>
                  <a:srgbClr val="990000"/>
                </a:solidFill>
                <a:latin typeface="Comic Sans MS" pitchFamily="66" charset="0"/>
              </a:rPr>
              <a:t>Vecums un KVS risks</a:t>
            </a:r>
            <a:endParaRPr lang="en-US" sz="3600" smtClean="0">
              <a:solidFill>
                <a:srgbClr val="990000"/>
              </a:solidFill>
              <a:latin typeface="Comic Sans MS" pitchFamily="66" charset="0"/>
            </a:endParaRPr>
          </a:p>
        </p:txBody>
      </p:sp>
      <p:sp>
        <p:nvSpPr>
          <p:cNvPr id="16387" name="Rectangle 3"/>
          <p:cNvSpPr>
            <a:spLocks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Clr>
                <a:srgbClr val="990000"/>
              </a:buClr>
              <a:buFont typeface="Webdings" pitchFamily="18" charset="2"/>
              <a:buChar char="Y"/>
            </a:pPr>
            <a:r>
              <a:rPr lang="lv-LV" sz="2800" smtClean="0">
                <a:solidFill>
                  <a:srgbClr val="000066"/>
                </a:solidFill>
                <a:latin typeface="Arial" charset="0"/>
              </a:rPr>
              <a:t>Vecums ir labs marķieris zināmo un nezināmo RF ietekmes ilgumam.</a:t>
            </a:r>
          </a:p>
          <a:p>
            <a:pPr>
              <a:buClr>
                <a:srgbClr val="990000"/>
              </a:buClr>
              <a:buFont typeface="Webdings" pitchFamily="18" charset="2"/>
              <a:buChar char="Y"/>
            </a:pPr>
            <a:r>
              <a:rPr lang="lv-LV" sz="2800" smtClean="0">
                <a:solidFill>
                  <a:srgbClr val="000066"/>
                </a:solidFill>
                <a:latin typeface="Arial" charset="0"/>
              </a:rPr>
              <a:t>Relatīvi jauniem cilvēkiem ir zems absolūtais KV notikumu risks, neskatoties uz RF.</a:t>
            </a:r>
          </a:p>
          <a:p>
            <a:pPr>
              <a:buClr>
                <a:srgbClr val="990000"/>
              </a:buClr>
              <a:buFont typeface="Webdings" pitchFamily="18" charset="2"/>
              <a:buChar char="Y"/>
            </a:pPr>
            <a:r>
              <a:rPr lang="lv-LV" sz="2800" smtClean="0">
                <a:solidFill>
                  <a:srgbClr val="000066"/>
                </a:solidFill>
                <a:latin typeface="Arial" charset="0"/>
              </a:rPr>
              <a:t>Piemēram 45 g.v. vīrietim, kas smēkē, kam SAS ir 180 mmHg un KH ~8 mmol/L, fatālu KV notikumu risks 10 gadu laikā ir tikai 4%.</a:t>
            </a:r>
          </a:p>
          <a:p>
            <a:pPr>
              <a:buClr>
                <a:srgbClr val="990000"/>
              </a:buClr>
              <a:buFont typeface="Webdings" pitchFamily="18" charset="2"/>
              <a:buChar char="Y"/>
            </a:pPr>
            <a:endParaRPr lang="lv-LV" sz="2800" smtClean="0">
              <a:latin typeface="Arial" charset="0"/>
            </a:endParaRPr>
          </a:p>
          <a:p>
            <a:pPr>
              <a:buClr>
                <a:srgbClr val="FFFF00"/>
              </a:buClr>
              <a:buFont typeface="Wingdings" pitchFamily="2" charset="2"/>
              <a:buNone/>
            </a:pPr>
            <a:r>
              <a:rPr lang="lv-LV" sz="2800" b="0" smtClean="0"/>
              <a:t>                     </a:t>
            </a:r>
            <a:r>
              <a:rPr lang="lv-LV" sz="2000" b="0" i="1" smtClean="0">
                <a:latin typeface="Arial" charset="0"/>
              </a:rPr>
              <a:t>Eiropas KVS profilakses vadlīnijas, 2013.gads</a:t>
            </a:r>
            <a:endParaRPr lang="en-US" sz="2000" b="0" i="1" smtClean="0">
              <a:latin typeface="Arial" charset="0"/>
            </a:endParaRPr>
          </a:p>
        </p:txBody>
      </p:sp>
    </p:spTree>
  </p:cSld>
  <p:clrMapOvr>
    <a:masterClrMapping/>
  </p:clrMapOvr>
</p:sld>
</file>

<file path=ppt/theme/theme1.xml><?xml version="1.0" encoding="utf-8"?>
<a:theme xmlns:a="http://schemas.openxmlformats.org/drawingml/2006/main" name="4_Custom Design">
  <a:themeElements>
    <a:clrScheme name="Vecums">
      <a:dk1>
        <a:srgbClr val="1A4D83"/>
      </a:dk1>
      <a:lt1>
        <a:srgbClr val="BFBFBF"/>
      </a:lt1>
      <a:dk2>
        <a:srgbClr val="1F497D"/>
      </a:dk2>
      <a:lt2>
        <a:srgbClr val="F2F2F2"/>
      </a:lt2>
      <a:accent1>
        <a:srgbClr val="4F81BD"/>
      </a:accent1>
      <a:accent2>
        <a:srgbClr val="D8D8D8"/>
      </a:accent2>
      <a:accent3>
        <a:srgbClr val="9BBB59"/>
      </a:accent3>
      <a:accent4>
        <a:srgbClr val="0C0C0C"/>
      </a:accent4>
      <a:accent5>
        <a:srgbClr val="4BACC6"/>
      </a:accent5>
      <a:accent6>
        <a:srgbClr val="0000BF"/>
      </a:accent6>
      <a:hlink>
        <a:srgbClr val="0000FF"/>
      </a:hlink>
      <a:folHlink>
        <a:srgbClr val="00B050"/>
      </a:folHlink>
    </a:clrScheme>
    <a:fontScheme name="Vecums">
      <a:majorFont>
        <a:latin typeface="CentSchbook TL"/>
        <a:ea typeface=""/>
        <a:cs typeface=""/>
      </a:majorFont>
      <a:minorFont>
        <a:latin typeface="CentSchbook T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Vecums">
      <a:dk1>
        <a:srgbClr val="1A4D83"/>
      </a:dk1>
      <a:lt1>
        <a:srgbClr val="BFBFBF"/>
      </a:lt1>
      <a:dk2>
        <a:srgbClr val="1A4D83"/>
      </a:dk2>
      <a:lt2>
        <a:srgbClr val="F2F2F2"/>
      </a:lt2>
      <a:accent1>
        <a:srgbClr val="4F81BD"/>
      </a:accent1>
      <a:accent2>
        <a:srgbClr val="D8D8D8"/>
      </a:accent2>
      <a:accent3>
        <a:srgbClr val="9BBB59"/>
      </a:accent3>
      <a:accent4>
        <a:srgbClr val="0C0C0C"/>
      </a:accent4>
      <a:accent5>
        <a:srgbClr val="4BACC6"/>
      </a:accent5>
      <a:accent6>
        <a:srgbClr val="0000BF"/>
      </a:accent6>
      <a:hlink>
        <a:srgbClr val="0000FF"/>
      </a:hlink>
      <a:folHlink>
        <a:srgbClr val="00B050"/>
      </a:folHlink>
    </a:clrScheme>
    <a:fontScheme name="Vecums">
      <a:majorFont>
        <a:latin typeface="CentSchbook TL"/>
        <a:ea typeface=""/>
        <a:cs typeface=""/>
      </a:majorFont>
      <a:minorFont>
        <a:latin typeface="CentSchbook T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1533</TotalTime>
  <Words>2232</Words>
  <Application>Microsoft Office PowerPoint</Application>
  <PresentationFormat>On-screen Show (4:3)</PresentationFormat>
  <Paragraphs>444</Paragraphs>
  <Slides>40</Slides>
  <Notes>2</Notes>
  <HiddenSlides>2</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40</vt:i4>
      </vt:variant>
    </vt:vector>
  </HeadingPairs>
  <TitlesOfParts>
    <vt:vector size="55" baseType="lpstr">
      <vt:lpstr>Arial</vt:lpstr>
      <vt:lpstr>CentSchbook TL</vt:lpstr>
      <vt:lpstr>Calibri</vt:lpstr>
      <vt:lpstr>Comic Sans MS</vt:lpstr>
      <vt:lpstr>Wingdings</vt:lpstr>
      <vt:lpstr>Symbol</vt:lpstr>
      <vt:lpstr>Webdings</vt:lpstr>
      <vt:lpstr>Verdana</vt:lpstr>
      <vt:lpstr>Wingdings 3</vt:lpstr>
      <vt:lpstr>Times New Roman</vt:lpstr>
      <vt:lpstr>Arial Unicode MS</vt:lpstr>
      <vt:lpstr>4_Custom Design</vt:lpstr>
      <vt:lpstr>2_Custom Design</vt:lpstr>
      <vt:lpstr>3_Custom Design</vt:lpstr>
      <vt:lpstr>Microsoft Graph Chart</vt:lpstr>
      <vt:lpstr>Vecums kā kardiovaskulārais riska faktors.</vt:lpstr>
      <vt:lpstr>Slide 2</vt:lpstr>
      <vt:lpstr>Iedzīvotāju mirstība Latvijā</vt:lpstr>
      <vt:lpstr>Novecošanās</vt:lpstr>
      <vt:lpstr>Kardiovaskulārās sistēmas vecuma pārmaiņu novērtēšana</vt:lpstr>
      <vt:lpstr>Kardiovaskulārās sistēmas vecuma pārmaiņu novērtēšana</vt:lpstr>
      <vt:lpstr>KVS PĀRMAIŅAS VECUMĀ</vt:lpstr>
      <vt:lpstr>Vecums un  sirds un asinsvadu slimību  kopējais risks</vt:lpstr>
      <vt:lpstr>Vecums un KVS risks</vt:lpstr>
      <vt:lpstr>Slide 10</vt:lpstr>
      <vt:lpstr>Slide 11</vt:lpstr>
      <vt:lpstr>Vecums = augsts risks</vt:lpstr>
      <vt:lpstr>Slide 13</vt:lpstr>
      <vt:lpstr>Vecums un artērijas</vt:lpstr>
      <vt:lpstr> ARTĒRIJAS SIENIŅA</vt:lpstr>
      <vt:lpstr>Slide 16</vt:lpstr>
      <vt:lpstr>Slide 17</vt:lpstr>
      <vt:lpstr>Slide 18</vt:lpstr>
      <vt:lpstr>AH un novecošanās</vt:lpstr>
      <vt:lpstr>Slide 20</vt:lpstr>
      <vt:lpstr>Slide 21</vt:lpstr>
      <vt:lpstr>AH veidi dažādos vecumos</vt:lpstr>
      <vt:lpstr>Mirstība pacientiem dažādā vecumā atkarībā no SAS palielināšanās                                      (61 pētījuma metaanalīze, 1 miljons pacientu)</vt:lpstr>
      <vt:lpstr>AS un KV risks vecākiem pacientiem</vt:lpstr>
      <vt:lpstr>KV riska mazināšanās, samazinot SAS par 20 mmHg (ja sākuma SAS ≥115 mm Hg)</vt:lpstr>
      <vt:lpstr>MIOKARDA PĀRMAIŅAS  NOVECOJOT</vt:lpstr>
      <vt:lpstr>Šūnu pārmaiņas miokardā ar vecumu</vt:lpstr>
      <vt:lpstr>MIOKARDA NOVECOŠANĀS</vt:lpstr>
      <vt:lpstr>SENĪLĀ SIRDS AMILOIDOZE (stīvās sirds sindroms)</vt:lpstr>
      <vt:lpstr>KLĪNISKĀS DIAGNOZES (pēc SSK),  KO VAR IZMANTOT VECUMA PĀRMAIŅĀM KV SISTĒMĀ</vt:lpstr>
      <vt:lpstr>Slide 31</vt:lpstr>
      <vt:lpstr>SM epidemioloģija</vt:lpstr>
      <vt:lpstr>Slide 33</vt:lpstr>
      <vt:lpstr>Slide 34</vt:lpstr>
      <vt:lpstr>Vecums un KSS (MI)</vt:lpstr>
      <vt:lpstr>Slide 36</vt:lpstr>
      <vt:lpstr>Vecums un ĀM</vt:lpstr>
      <vt:lpstr>“Vecums kā modificējams KVS RF”*</vt:lpstr>
      <vt:lpstr>Slide 39</vt:lpstr>
      <vt:lpstr>Slide 40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Juris</dc:creator>
  <cp:lastModifiedBy>nbelskis</cp:lastModifiedBy>
  <cp:revision>75</cp:revision>
  <dcterms:created xsi:type="dcterms:W3CDTF">2010-01-03T21:50:35Z</dcterms:created>
  <dcterms:modified xsi:type="dcterms:W3CDTF">2013-10-03T04:36:22Z</dcterms:modified>
</cp:coreProperties>
</file>