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4" r:id="rId2"/>
    <p:sldMasterId id="2147483676" r:id="rId3"/>
  </p:sldMasterIdLst>
  <p:notesMasterIdLst>
    <p:notesMasterId r:id="rId60"/>
  </p:notesMasterIdLst>
  <p:sldIdLst>
    <p:sldId id="263" r:id="rId4"/>
    <p:sldId id="278" r:id="rId5"/>
    <p:sldId id="291" r:id="rId6"/>
    <p:sldId id="279" r:id="rId7"/>
    <p:sldId id="317" r:id="rId8"/>
    <p:sldId id="316" r:id="rId9"/>
    <p:sldId id="288" r:id="rId10"/>
    <p:sldId id="314" r:id="rId11"/>
    <p:sldId id="315" r:id="rId12"/>
    <p:sldId id="319" r:id="rId13"/>
    <p:sldId id="320" r:id="rId14"/>
    <p:sldId id="352" r:id="rId15"/>
    <p:sldId id="338" r:id="rId16"/>
    <p:sldId id="340" r:id="rId17"/>
    <p:sldId id="341" r:id="rId18"/>
    <p:sldId id="339" r:id="rId19"/>
    <p:sldId id="377" r:id="rId20"/>
    <p:sldId id="342" r:id="rId21"/>
    <p:sldId id="378" r:id="rId22"/>
    <p:sldId id="379" r:id="rId23"/>
    <p:sldId id="384" r:id="rId24"/>
    <p:sldId id="380" r:id="rId25"/>
    <p:sldId id="381" r:id="rId26"/>
    <p:sldId id="383" r:id="rId27"/>
    <p:sldId id="386" r:id="rId28"/>
    <p:sldId id="387" r:id="rId29"/>
    <p:sldId id="388" r:id="rId30"/>
    <p:sldId id="343" r:id="rId31"/>
    <p:sldId id="351" r:id="rId32"/>
    <p:sldId id="345" r:id="rId33"/>
    <p:sldId id="321" r:id="rId34"/>
    <p:sldId id="322" r:id="rId35"/>
    <p:sldId id="346" r:id="rId36"/>
    <p:sldId id="353" r:id="rId37"/>
    <p:sldId id="355" r:id="rId38"/>
    <p:sldId id="357" r:id="rId39"/>
    <p:sldId id="358" r:id="rId40"/>
    <p:sldId id="362" r:id="rId41"/>
    <p:sldId id="324" r:id="rId42"/>
    <p:sldId id="325" r:id="rId43"/>
    <p:sldId id="367" r:id="rId44"/>
    <p:sldId id="371" r:id="rId45"/>
    <p:sldId id="392" r:id="rId46"/>
    <p:sldId id="364" r:id="rId47"/>
    <p:sldId id="293" r:id="rId48"/>
    <p:sldId id="294" r:id="rId49"/>
    <p:sldId id="385" r:id="rId50"/>
    <p:sldId id="298" r:id="rId51"/>
    <p:sldId id="300" r:id="rId52"/>
    <p:sldId id="301" r:id="rId53"/>
    <p:sldId id="307" r:id="rId54"/>
    <p:sldId id="308" r:id="rId55"/>
    <p:sldId id="305" r:id="rId56"/>
    <p:sldId id="389" r:id="rId57"/>
    <p:sldId id="390" r:id="rId58"/>
    <p:sldId id="259" r:id="rId59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D83"/>
    <a:srgbClr val="003F72"/>
    <a:srgbClr val="174171"/>
    <a:srgbClr val="EF4135"/>
    <a:srgbClr val="003E73"/>
    <a:srgbClr val="FF4747"/>
    <a:srgbClr val="28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94675" autoAdjust="0"/>
  </p:normalViewPr>
  <p:slideViewPr>
    <p:cSldViewPr>
      <p:cViewPr>
        <p:scale>
          <a:sx n="98" d="100"/>
          <a:sy n="98" d="100"/>
        </p:scale>
        <p:origin x="-181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07BC44-A9DF-474F-9684-623A343D8A2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959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5C9AB0-308C-430C-B9FD-7B982E97F0FB}" type="slidenum">
              <a:rPr lang="lv-LV" altLang="lv-LV" sz="1200" smtClean="0">
                <a:latin typeface="Arial" charset="0"/>
              </a:rPr>
              <a:pPr/>
              <a:t>12</a:t>
            </a:fld>
            <a:endParaRPr lang="lv-LV" altLang="lv-LV" sz="1200" smtClean="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altLang="lv-L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723B2-1216-43A9-A434-91987E78399E}" type="slidenum">
              <a:rPr lang="lv-LV"/>
              <a:pPr eaLnBrk="1" hangingPunct="1"/>
              <a:t>24</a:t>
            </a:fld>
            <a:endParaRPr lang="lv-LV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sz="2400" smtClean="0"/>
              <a:t>*</a:t>
            </a:r>
            <a:r>
              <a:rPr lang="en-GB" sz="2400" i="1" smtClean="0"/>
              <a:t>not merely reticular pattern, air density within cystic spaces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709332-B9FA-426D-819A-6028597C650E}" type="slidenum">
              <a:rPr lang="lv-LV" altLang="lv-LV" smtClean="0">
                <a:latin typeface="Arial" pitchFamily="34" charset="0"/>
              </a:rPr>
              <a:pPr eaLnBrk="1" hangingPunct="1"/>
              <a:t>39</a:t>
            </a:fld>
            <a:endParaRPr lang="lv-LV" altLang="lv-LV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lv-LV" altLang="lv-LV"/>
          </a:p>
        </p:txBody>
      </p:sp>
      <p:sp>
        <p:nvSpPr>
          <p:cNvPr id="134148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lv-LV" altLang="lv-LV" sz="1200"/>
              <a:t>2</a:t>
            </a:r>
          </a:p>
        </p:txBody>
      </p:sp>
      <p:sp>
        <p:nvSpPr>
          <p:cNvPr id="134149" name="Rectangle 4"/>
          <p:cNvSpPr>
            <a:spLocks noChangeArrowheads="1"/>
          </p:cNvSpPr>
          <p:nvPr/>
        </p:nvSpPr>
        <p:spPr bwMode="auto">
          <a:xfrm>
            <a:off x="0" y="8686800"/>
            <a:ext cx="296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lv-LV" altLang="lv-LV"/>
          </a:p>
        </p:txBody>
      </p:sp>
      <p:sp>
        <p:nvSpPr>
          <p:cNvPr id="134150" name="Rectangle 5"/>
          <p:cNvSpPr>
            <a:spLocks noChangeArrowheads="1"/>
          </p:cNvSpPr>
          <p:nvPr/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lv-LV" altLang="lv-LV"/>
          </a:p>
        </p:txBody>
      </p:sp>
      <p:sp>
        <p:nvSpPr>
          <p:cNvPr id="1341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1341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1850" y="4346575"/>
            <a:ext cx="5189538" cy="33718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GB" altLang="lv-L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1166DA-6EA5-4C59-9872-CDAA6CBD04C2}" type="slidenum">
              <a:rPr lang="en-US" altLang="lv-LV" smtClean="0"/>
              <a:pPr eaLnBrk="1" hangingPunct="1"/>
              <a:t>50</a:t>
            </a:fld>
            <a:endParaRPr lang="en-US" altLang="lv-LV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FACA71D-332F-46E2-8C24-DB24782F01C1}" type="slidenum">
              <a:rPr lang="en-GB" altLang="lv-LV" sz="1200"/>
              <a:pPr algn="r" eaLnBrk="1" hangingPunct="1"/>
              <a:t>50</a:t>
            </a:fld>
            <a:endParaRPr lang="en-GB" altLang="lv-LV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defTabSz="449263" eaLnBrk="1" hangingPunct="1"/>
            <a:endParaRPr lang="lv-LV" altLang="lv-L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3132138" y="5970588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1600">
                <a:solidFill>
                  <a:srgbClr val="1A4D83"/>
                </a:solidFill>
                <a:latin typeface="CentSchbook TL" pitchFamily="18" charset="0"/>
              </a:rPr>
              <a:t>2013. gada 3. oktobrī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200800" cy="2123658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2008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1"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567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A4D8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A4D8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1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28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361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EC30-079D-4E39-A3BA-19743656F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2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A4D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65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642350" cy="4897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  <a:lvl2pPr>
              <a:defRPr>
                <a:solidFill>
                  <a:srgbClr val="1A4D83"/>
                </a:solidFill>
              </a:defRPr>
            </a:lvl2pPr>
            <a:lvl3pPr>
              <a:defRPr>
                <a:solidFill>
                  <a:srgbClr val="1A4D83"/>
                </a:solidFill>
              </a:defRPr>
            </a:lvl3pPr>
            <a:lvl4pPr>
              <a:defRPr>
                <a:solidFill>
                  <a:srgbClr val="1A4D83"/>
                </a:solidFill>
              </a:defRPr>
            </a:lvl4pPr>
            <a:lvl5pPr>
              <a:defRPr>
                <a:solidFill>
                  <a:srgbClr val="1A4D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629C-B819-4092-A84A-A1CD19B6613C}" type="datetimeFigureOut">
              <a:rPr lang="lv-LV"/>
              <a:pPr>
                <a:defRPr/>
              </a:pPr>
              <a:t>2013.10.03.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BF5F-2FB2-43C4-9BB2-EE7AACCD1FA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05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 cap="all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1A4D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A4D83"/>
                </a:solidFill>
              </a:defRPr>
            </a:lvl1pPr>
            <a:lvl2pPr>
              <a:defRPr sz="2400">
                <a:solidFill>
                  <a:srgbClr val="1A4D83"/>
                </a:solidFill>
              </a:defRPr>
            </a:lvl2pPr>
            <a:lvl3pPr>
              <a:defRPr sz="2000">
                <a:solidFill>
                  <a:srgbClr val="1A4D83"/>
                </a:solidFill>
              </a:defRPr>
            </a:lvl3pPr>
            <a:lvl4pPr>
              <a:defRPr sz="1800">
                <a:solidFill>
                  <a:srgbClr val="1A4D83"/>
                </a:solidFill>
              </a:defRPr>
            </a:lvl4pPr>
            <a:lvl5pPr>
              <a:defRPr sz="1800">
                <a:solidFill>
                  <a:srgbClr val="1A4D8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22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A4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A4D83"/>
                </a:solidFill>
              </a:defRPr>
            </a:lvl1pPr>
            <a:lvl2pPr>
              <a:defRPr sz="2000">
                <a:solidFill>
                  <a:srgbClr val="1A4D83"/>
                </a:solidFill>
              </a:defRPr>
            </a:lvl2pPr>
            <a:lvl3pPr>
              <a:defRPr sz="1800">
                <a:solidFill>
                  <a:srgbClr val="1A4D83"/>
                </a:solidFill>
              </a:defRPr>
            </a:lvl3pPr>
            <a:lvl4pPr>
              <a:defRPr sz="1600">
                <a:solidFill>
                  <a:srgbClr val="1A4D83"/>
                </a:solidFill>
              </a:defRPr>
            </a:lvl4pPr>
            <a:lvl5pPr>
              <a:defRPr sz="1600">
                <a:solidFill>
                  <a:srgbClr val="1A4D8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85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7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4D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A4D83"/>
                </a:solidFill>
              </a:defRPr>
            </a:lvl1pPr>
            <a:lvl2pPr>
              <a:defRPr sz="2800">
                <a:solidFill>
                  <a:srgbClr val="1A4D83"/>
                </a:solidFill>
              </a:defRPr>
            </a:lvl2pPr>
            <a:lvl3pPr>
              <a:defRPr sz="2400">
                <a:solidFill>
                  <a:srgbClr val="1A4D83"/>
                </a:solidFill>
              </a:defRPr>
            </a:lvl3pPr>
            <a:lvl4pPr>
              <a:defRPr sz="2000">
                <a:solidFill>
                  <a:srgbClr val="1A4D83"/>
                </a:solidFill>
              </a:defRPr>
            </a:lvl4pPr>
            <a:lvl5pPr>
              <a:defRPr sz="2000">
                <a:solidFill>
                  <a:srgbClr val="1A4D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3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5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1741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Schbook T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17417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3F7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F7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3F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11" Type="http://schemas.openxmlformats.org/officeDocument/2006/relationships/image" Target="../media/image38.png"/><Relationship Id="rId5" Type="http://schemas.openxmlformats.org/officeDocument/2006/relationships/image" Target="../media/image41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971600" y="2564904"/>
            <a:ext cx="7200900" cy="212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Elpošanas sistēmas problēmas novecojot un to ārstēšanas iespējas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971550" y="5013325"/>
            <a:ext cx="72009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Asoc. prof. Alvils Krams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814" cy="444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843808" y="332656"/>
            <a:ext cx="3816424" cy="6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lv-LV" altLang="lv-LV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Spirometrija</a:t>
            </a:r>
            <a:endParaRPr lang="lv-LV" altLang="lv-LV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ra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9" y="260648"/>
            <a:ext cx="3385436" cy="597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708157" y="2276475"/>
            <a:ext cx="360363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042988" y="404813"/>
            <a:ext cx="215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934487" y="1028700"/>
            <a:ext cx="720725" cy="312738"/>
          </a:xfrm>
          <a:custGeom>
            <a:avLst/>
            <a:gdLst>
              <a:gd name="T0" fmla="*/ 0 w 454"/>
              <a:gd name="T1" fmla="*/ 2147483647 h 197"/>
              <a:gd name="T2" fmla="*/ 2147483647 w 454"/>
              <a:gd name="T3" fmla="*/ 2147483647 h 197"/>
              <a:gd name="T4" fmla="*/ 2147483647 w 454"/>
              <a:gd name="T5" fmla="*/ 2147483647 h 197"/>
              <a:gd name="T6" fmla="*/ 0 60000 65536"/>
              <a:gd name="T7" fmla="*/ 0 60000 65536"/>
              <a:gd name="T8" fmla="*/ 0 60000 65536"/>
              <a:gd name="T9" fmla="*/ 0 w 454"/>
              <a:gd name="T10" fmla="*/ 0 h 197"/>
              <a:gd name="T11" fmla="*/ 454 w 454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97">
                <a:moveTo>
                  <a:pt x="0" y="197"/>
                </a:moveTo>
                <a:cubicBezTo>
                  <a:pt x="7" y="113"/>
                  <a:pt x="15" y="30"/>
                  <a:pt x="91" y="15"/>
                </a:cubicBezTo>
                <a:cubicBezTo>
                  <a:pt x="167" y="0"/>
                  <a:pt x="394" y="91"/>
                  <a:pt x="454" y="106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078210" y="1916113"/>
            <a:ext cx="215900" cy="576262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2147483647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cubicBezTo>
                  <a:pt x="33" y="37"/>
                  <a:pt x="67" y="75"/>
                  <a:pt x="90" y="136"/>
                </a:cubicBezTo>
                <a:cubicBezTo>
                  <a:pt x="113" y="197"/>
                  <a:pt x="128" y="333"/>
                  <a:pt x="136" y="363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558941" y="1301279"/>
            <a:ext cx="3746500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5000"/>
              </a:lnSpc>
            </a:pP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Pareizai izelpai jābūt: </a:t>
            </a:r>
          </a:p>
          <a:p>
            <a:pPr eaLnBrk="1" hangingPunct="1">
              <a:lnSpc>
                <a:spcPct val="155000"/>
              </a:lnSpc>
              <a:buFontTx/>
              <a:buChar char="-"/>
            </a:pP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 pēc iespējas straujai un </a:t>
            </a:r>
          </a:p>
          <a:p>
            <a:pPr eaLnBrk="1" hangingPunct="1">
              <a:lnSpc>
                <a:spcPct val="155000"/>
              </a:lnSpc>
              <a:buFontTx/>
              <a:buChar char="-"/>
            </a:pP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 jāizelpo līdz galam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188040" y="4221088"/>
            <a:ext cx="3825086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lv-LV" altLang="lv-LV" sz="2400" b="1" dirty="0" smtClean="0">
                <a:solidFill>
                  <a:srgbClr val="1A4D83"/>
                </a:solidFill>
                <a:cs typeface="Times New Roman" panose="02020603050405020304" pitchFamily="18" charset="0"/>
              </a:rPr>
              <a:t>Vēlams</a:t>
            </a: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 </a:t>
            </a:r>
            <a:r>
              <a:rPr lang="lv-LV" altLang="lv-LV" sz="2400" b="1" dirty="0" smtClean="0">
                <a:solidFill>
                  <a:srgbClr val="1A4D83"/>
                </a:solidFill>
                <a:cs typeface="Times New Roman" panose="02020603050405020304" pitchFamily="18" charset="0"/>
              </a:rPr>
              <a:t>dot </a:t>
            </a: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līdzi pacientam </a:t>
            </a:r>
          </a:p>
          <a:p>
            <a:pPr eaLnBrk="1" hangingPunct="1">
              <a:lnSpc>
                <a:spcPct val="130000"/>
              </a:lnSpc>
            </a:pPr>
            <a:r>
              <a:rPr lang="lv-LV" altLang="lv-LV" sz="2400" b="1" dirty="0" err="1">
                <a:solidFill>
                  <a:srgbClr val="1A4D83"/>
                </a:solidFill>
                <a:cs typeface="Times New Roman" panose="02020603050405020304" pitchFamily="18" charset="0"/>
              </a:rPr>
              <a:t>spirometrijas</a:t>
            </a: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 rezultātu</a:t>
            </a:r>
          </a:p>
          <a:p>
            <a:pPr eaLnBrk="1" hangingPunct="1">
              <a:lnSpc>
                <a:spcPct val="130000"/>
              </a:lnSpc>
            </a:pPr>
            <a:r>
              <a:rPr lang="lv-LV" altLang="lv-LV" sz="2400" b="1" dirty="0">
                <a:solidFill>
                  <a:srgbClr val="1A4D83"/>
                </a:solidFill>
                <a:cs typeface="Times New Roman" panose="02020603050405020304" pitchFamily="18" charset="0"/>
              </a:rPr>
              <a:t> izdruku ar visu “cilpu”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400308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Līdzestība</a:t>
            </a:r>
            <a:r>
              <a:rPr 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lv-LV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4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05800" cy="15128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Akūts bronhīts un hroniska bronhīta uzliesmojums jāārstē ar antibiotikām</a:t>
            </a:r>
            <a:r>
              <a:rPr lang="lv-LV" altLang="lv-LV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IR</a:t>
            </a:r>
            <a:r>
              <a:rPr lang="lv-LV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064500" cy="3528392"/>
          </a:xfrm>
          <a:noFill/>
        </p:spPr>
        <p:txBody>
          <a:bodyPr lIns="92075" tIns="46038" rIns="92075" bIns="46038"/>
          <a:lstStyle/>
          <a:p>
            <a:pPr>
              <a:lnSpc>
                <a:spcPct val="135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Nopietnas blakus slimības (piemēram, sirds mazspēja, </a:t>
            </a:r>
            <a:r>
              <a:rPr lang="lv-LV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insulinējams</a:t>
            </a: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cukura diabēts) </a:t>
            </a:r>
          </a:p>
          <a:p>
            <a:pPr>
              <a:lnSpc>
                <a:spcPct val="135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Nomākta imūnsistēma</a:t>
            </a:r>
          </a:p>
          <a:p>
            <a:pPr>
              <a:lnSpc>
                <a:spcPct val="135000"/>
              </a:lnSpc>
            </a:pPr>
            <a:r>
              <a:rPr lang="lv-LV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Vecāka gadagājuma (&gt; 65 gadi) pacienti</a:t>
            </a:r>
          </a:p>
          <a:p>
            <a:pPr>
              <a:lnSpc>
                <a:spcPct val="135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[Iespējama pneimonija]</a:t>
            </a:r>
          </a:p>
        </p:txBody>
      </p:sp>
    </p:spTree>
    <p:extLst>
      <p:ext uri="{BB962C8B-B14F-4D97-AF65-F5344CB8AC3E}">
        <p14:creationId xmlns:p14="http://schemas.microsoft.com/office/powerpoint/2010/main" val="35291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569325" cy="1008410"/>
          </a:xfrm>
        </p:spPr>
        <p:txBody>
          <a:bodyPr/>
          <a:lstStyle/>
          <a:p>
            <a:pPr algn="l">
              <a:lnSpc>
                <a:spcPct val="125000"/>
              </a:lnSpc>
            </a:pPr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Mājas pneimonija – ārstējam mājās*</a:t>
            </a:r>
            <a:endParaRPr lang="lv-LV" altLang="lv-LV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1"/>
            <a:ext cx="8458200" cy="4464496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VECĀKI NEKĀ 60-70 GADI 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AMINOPENICILĪNI (ko-</a:t>
            </a:r>
            <a:r>
              <a:rPr lang="lv-LV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amoksiklāvs</a:t>
            </a: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 aspirācijas risks) </a:t>
            </a:r>
          </a:p>
          <a:p>
            <a:pPr>
              <a:lnSpc>
                <a:spcPct val="130000"/>
              </a:lnSpc>
              <a:buFontTx/>
              <a:buNone/>
            </a:pPr>
            <a:endParaRPr lang="lv-LV" altLang="lv-LV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altLang="lv-LV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Makrolīdus</a:t>
            </a: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altLang="lv-LV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azitromicīnu</a:t>
            </a: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altLang="lv-LV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klaritromicīnu</a:t>
            </a: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NĒ!!</a:t>
            </a:r>
          </a:p>
          <a:p>
            <a:pPr>
              <a:lnSpc>
                <a:spcPct val="130000"/>
              </a:lnSpc>
              <a:buFontTx/>
              <a:buNone/>
            </a:pPr>
            <a:endParaRPr lang="lv-LV" altLang="lv-LV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Rūpīgi jānovērtē slimības smagums!!</a:t>
            </a:r>
            <a:endParaRPr lang="lv-LV" alt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Antibakteriālās</a:t>
            </a:r>
            <a:r>
              <a:rPr lang="en-US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terapijas</a:t>
            </a:r>
            <a:r>
              <a:rPr lang="en-US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nozīme</a:t>
            </a:r>
            <a:r>
              <a:rPr lang="en-US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mājas</a:t>
            </a:r>
            <a:r>
              <a:rPr lang="en-US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pneimonijas</a:t>
            </a:r>
            <a:r>
              <a:rPr lang="en-US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gadījumā</a:t>
            </a:r>
            <a:endParaRPr lang="en-GB" altLang="lv-LV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467200"/>
          </a:xfrm>
        </p:spPr>
        <p:txBody>
          <a:bodyPr/>
          <a:lstStyle/>
          <a:p>
            <a:pPr>
              <a:lnSpc>
                <a:spcPct val="125000"/>
              </a:lnSpc>
              <a:buNone/>
            </a:pPr>
            <a:r>
              <a:rPr lang="en-US" altLang="lv-LV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MIRSTĪBA </a:t>
            </a:r>
            <a:r>
              <a:rPr lang="en-US" alt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lv-LV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izraisītas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lobāras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pneimonijas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gadījumā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Hefron</a:t>
            </a:r>
            <a:r>
              <a:rPr lang="en-US" alt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1979</a:t>
            </a:r>
            <a:endParaRPr lang="en-US" alt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Tx/>
              <a:buNone/>
            </a:pPr>
            <a:endParaRPr lang="en-US" alt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Pirmsantibiotiku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ērā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-30%</a:t>
            </a:r>
          </a:p>
          <a:p>
            <a:pPr>
              <a:lnSpc>
                <a:spcPct val="125000"/>
              </a:lnSpc>
            </a:pP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Pēc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penicilīna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klīniskās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alt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ieviešanas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- 5%</a:t>
            </a:r>
          </a:p>
        </p:txBody>
      </p:sp>
      <p:pic>
        <p:nvPicPr>
          <p:cNvPr id="4" name="Picture 2" descr="streptococcus_20pneumoni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404923" cy="22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22927" y="5729992"/>
            <a:ext cx="2927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lv-LV" altLang="lv-LV" sz="1400" b="1" i="1" dirty="0" err="1">
                <a:cs typeface="Times New Roman" panose="02020603050405020304" pitchFamily="18" charset="0"/>
              </a:rPr>
              <a:t>emssolutionsinc.files.wordpress.com</a:t>
            </a:r>
            <a:r>
              <a:rPr lang="lv-LV" altLang="lv-LV" sz="1400" i="1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1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Antibakteriālās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terapijas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nozīme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akūtas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mājas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pneimonijas</a:t>
            </a:r>
            <a:r>
              <a:rPr lang="en-US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gadījumā</a:t>
            </a:r>
            <a:r>
              <a:rPr lang="en-US" alt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3496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lv-LV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MIRSTĪBA </a:t>
            </a:r>
            <a:r>
              <a:rPr lang="en-US" altLang="lv-LV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bakteriēmiskas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 </a:t>
            </a:r>
            <a:r>
              <a:rPr lang="en-US" altLang="lv-LV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pneimonijas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gadījumā</a:t>
            </a:r>
            <a:r>
              <a:rPr lang="en-US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lv-LV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Austrian R, Gold J, 1964,</a:t>
            </a:r>
            <a:r>
              <a:rPr lang="en-US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n-US" altLang="lv-LV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retrospektīva</a:t>
            </a:r>
            <a:r>
              <a:rPr lang="en-US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lv-LV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vēsturiska</a:t>
            </a:r>
            <a:r>
              <a:rPr lang="en-US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lv-LV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analīze</a:t>
            </a:r>
            <a:endParaRPr lang="en-US" altLang="lv-LV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Neārstēta</a:t>
            </a:r>
            <a:r>
              <a:rPr lang="en-US" alt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- 85%</a:t>
            </a:r>
          </a:p>
          <a:p>
            <a:pPr>
              <a:lnSpc>
                <a:spcPct val="120000"/>
              </a:lnSpc>
            </a:pPr>
            <a:r>
              <a:rPr lang="en-US" alt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Antibiotikas</a:t>
            </a:r>
            <a:r>
              <a:rPr lang="en-US" alt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- 15%</a:t>
            </a:r>
            <a:endParaRPr lang="en-US" alt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569325" cy="58324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lv-LV" alt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Neraugoties uz antibakteriālās terapijas lielākām iespējām mirstība no pneimonijas kopš penicilīns kļuva plaši pieejams nav būtiski mazinājusies. </a:t>
            </a:r>
          </a:p>
          <a:p>
            <a:pPr>
              <a:buFontTx/>
              <a:buNone/>
            </a:pPr>
            <a:endParaRPr lang="lv-LV" altLang="lv-LV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lv-LV" altLang="lv-LV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from invasive pneumococcal pneumonia in the era of antibiotic resistance, 1995 -1997.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lv-LV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Feikin</a:t>
            </a:r>
            <a:r>
              <a:rPr lang="en-US" alt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altLang="lv-LV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Schuchat</a:t>
            </a:r>
            <a:r>
              <a:rPr lang="en-US" alt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Thompson W, et al. Am J Public Health, 2000.  </a:t>
            </a:r>
          </a:p>
        </p:txBody>
      </p:sp>
    </p:spTree>
    <p:extLst>
      <p:ext uri="{BB962C8B-B14F-4D97-AF65-F5344CB8AC3E}">
        <p14:creationId xmlns:p14="http://schemas.microsoft.com/office/powerpoint/2010/main" val="264264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576064"/>
          </a:xfrm>
        </p:spPr>
        <p:txBody>
          <a:bodyPr>
            <a:normAutofit/>
          </a:bodyPr>
          <a:lstStyle/>
          <a:p>
            <a:pPr algn="l"/>
            <a:r>
              <a:rPr lang="lv-LV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v-L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Globālā mirstība		</a:t>
            </a:r>
            <a:r>
              <a:rPr lang="lv-LV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GBD, </a:t>
            </a:r>
            <a:r>
              <a:rPr lang="lv-LV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Lancet</a:t>
            </a:r>
            <a:r>
              <a:rPr lang="lv-LV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  <a:endParaRPr lang="lv-LV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040188" cy="432048"/>
          </a:xfrm>
        </p:spPr>
        <p:txBody>
          <a:bodyPr>
            <a:no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1990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46,5 [x 10</a:t>
            </a:r>
            <a:r>
              <a:rPr lang="lv-LV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040188" cy="532859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SIS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 Insults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Dziļo elpceļu infekcija</a:t>
            </a:r>
            <a:endParaRPr lang="lv-LV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 HOPS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5.  Diarejas slimības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6.  Tuberkuloze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7.  Perinatālā patoloģija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8.  Plaušu vēzis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9.  Malārija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Satiksmes negadījumi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lv-LV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Diabēts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 HIV/AIDS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692696"/>
            <a:ext cx="3888432" cy="432048"/>
          </a:xfrm>
        </p:spPr>
        <p:txBody>
          <a:bodyPr>
            <a:no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2010	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52,8 [x 10</a:t>
            </a:r>
            <a:r>
              <a:rPr lang="lv-LV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32040" y="1262947"/>
            <a:ext cx="4041775" cy="532859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KSS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 Insults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 HOPS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Dziļo elpceļu infekcija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5.  Plaušu vēzis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6.  HIV/AIDS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7.  Diarejas slimības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8.  Satiksmes negadījumi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9.  Diabēts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Tuberkuloze</a:t>
            </a:r>
          </a:p>
          <a:p>
            <a:pPr marL="0" indent="0">
              <a:lnSpc>
                <a:spcPts val="2500"/>
              </a:lnSpc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 Malārija</a:t>
            </a:r>
          </a:p>
          <a:p>
            <a:pPr marL="0" indent="0">
              <a:lnSpc>
                <a:spcPts val="2500"/>
              </a:lnSpc>
              <a:buNone/>
            </a:pPr>
            <a:endParaRPr lang="lv-LV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Perinatālā patoloģija</a:t>
            </a:r>
          </a:p>
          <a:p>
            <a:pPr marL="0" indent="0">
              <a:buNone/>
            </a:pPr>
            <a:endParaRPr lang="lv-LV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1"/>
            <a:ext cx="8964613" cy="7923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lv-LV" altLang="lv-LV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Antibiotikas smagas pneimonijas </a:t>
            </a:r>
            <a:r>
              <a:rPr lang="lv-LV" altLang="lv-LV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gadīumā</a:t>
            </a:r>
            <a:endParaRPr lang="en-US" altLang="lv-LV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300" cy="475252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Smagas </a:t>
            </a:r>
            <a:r>
              <a:rPr lang="lv-LV" alt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lv-LV" alt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gadījumā ir ļoti svarīgi uzsākt antibakteriālo terapiju bez kavēšanās (pēc iespējas ātrāk)</a:t>
            </a:r>
            <a:endParaRPr lang="en-US" alt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Pneimonijas </a:t>
            </a:r>
            <a:r>
              <a:rPr lang="lv-LV" alt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sekmīgā ārstēšanā antibakteriālās terapijas uzsākšanas savlaicīgums ir daudz būtiskāks nekā konkrēta antibiotiķa 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izvēle</a:t>
            </a:r>
          </a:p>
          <a:p>
            <a:pPr>
              <a:lnSpc>
                <a:spcPct val="115000"/>
              </a:lnSpc>
              <a:buNone/>
            </a:pPr>
            <a:r>
              <a:rPr lang="lv-LV" altLang="lv-LV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altLang="lv-LV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IDSA Guidelines, 2003</a:t>
            </a:r>
            <a:endParaRPr lang="lv-LV" altLang="lv-LV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lv-LV" alt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lv-LV" altLang="lv-LV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BTS 2009; ERS/ESCM ID 2005/2011</a:t>
            </a:r>
            <a:r>
              <a:rPr lang="lv-LV" alt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vadlīnijas </a:t>
            </a:r>
            <a:endParaRPr lang="en-US" altLang="lv-LV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dirty="0">
                <a:solidFill>
                  <a:srgbClr val="002060"/>
                </a:solidFill>
                <a:latin typeface="Times New Roman" pitchFamily="18" charset="0"/>
              </a:rPr>
              <a:t>Difūzas plaušu parenhīmas slimības </a:t>
            </a:r>
            <a:endParaRPr lang="lv-LV" sz="4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None/>
            </a:pPr>
            <a:r>
              <a:rPr lang="lv-LV" sz="2800" dirty="0">
                <a:latin typeface="Times New Roman" pitchFamily="18" charset="0"/>
              </a:rPr>
              <a:t>(DPPS – </a:t>
            </a:r>
            <a:r>
              <a:rPr lang="lv-LV" sz="2800" i="1" dirty="0">
                <a:latin typeface="Times New Roman" pitchFamily="18" charset="0"/>
              </a:rPr>
              <a:t>BTS, 1999</a:t>
            </a:r>
            <a:r>
              <a:rPr lang="lv-LV" sz="2800" dirty="0">
                <a:latin typeface="Times New Roman" pitchFamily="18" charset="0"/>
              </a:rPr>
              <a:t>;	</a:t>
            </a:r>
            <a:r>
              <a:rPr lang="lv-LV" sz="2800" i="1" dirty="0">
                <a:latin typeface="Times New Roman" pitchFamily="18" charset="0"/>
              </a:rPr>
              <a:t>ATS/ERS, 2002</a:t>
            </a:r>
            <a:r>
              <a:rPr lang="lv-LV" sz="28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lv-LV" sz="2800" b="1" dirty="0" smtClean="0">
                <a:latin typeface="Times New Roman" pitchFamily="18" charset="0"/>
              </a:rPr>
              <a:t>Pasaulē </a:t>
            </a:r>
            <a:r>
              <a:rPr lang="lv-LV" sz="2800" b="1" dirty="0" smtClean="0">
                <a:latin typeface="Times New Roman" pitchFamily="18" charset="0"/>
              </a:rPr>
              <a:t>lietotie </a:t>
            </a:r>
            <a:r>
              <a:rPr lang="lv-LV" sz="2800" b="1" dirty="0" smtClean="0">
                <a:latin typeface="Times New Roman" pitchFamily="18" charset="0"/>
              </a:rPr>
              <a:t>citi apzīmējumi</a:t>
            </a:r>
            <a:r>
              <a:rPr lang="lv-LV" sz="2800" b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25000"/>
              </a:lnSpc>
            </a:pPr>
            <a:r>
              <a:rPr lang="lv-LV" sz="2800" b="1" dirty="0" err="1" smtClean="0">
                <a:latin typeface="Times New Roman" pitchFamily="18" charset="0"/>
              </a:rPr>
              <a:t>Intersticiālas</a:t>
            </a:r>
            <a:r>
              <a:rPr lang="lv-LV" sz="2800" b="1" dirty="0" smtClean="0">
                <a:latin typeface="Times New Roman" pitchFamily="18" charset="0"/>
              </a:rPr>
              <a:t> plaušu slimības</a:t>
            </a:r>
          </a:p>
          <a:p>
            <a:pPr eaLnBrk="1" hangingPunct="1">
              <a:lnSpc>
                <a:spcPct val="125000"/>
              </a:lnSpc>
            </a:pPr>
            <a:r>
              <a:rPr lang="lv-LV" sz="2800" b="1" dirty="0" smtClean="0">
                <a:latin typeface="Times New Roman" pitchFamily="18" charset="0"/>
              </a:rPr>
              <a:t>Difūzas plaušu slimības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lv-LV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lv-LV" sz="2800" dirty="0" smtClean="0">
                <a:latin typeface="Times New Roman" pitchFamily="18" charset="0"/>
              </a:rPr>
              <a:t>Vairāk </a:t>
            </a:r>
            <a:r>
              <a:rPr lang="lv-LV" sz="2800" dirty="0">
                <a:latin typeface="Times New Roman" pitchFamily="18" charset="0"/>
              </a:rPr>
              <a:t>nekā 200 </a:t>
            </a:r>
            <a:r>
              <a:rPr lang="lv-LV" sz="2800" dirty="0" smtClean="0">
                <a:latin typeface="Times New Roman" pitchFamily="18" charset="0"/>
              </a:rPr>
              <a:t>(pat 1000!) </a:t>
            </a:r>
            <a:r>
              <a:rPr lang="lv-LV" sz="2800" dirty="0" err="1" smtClean="0">
                <a:latin typeface="Times New Roman" pitchFamily="18" charset="0"/>
              </a:rPr>
              <a:t>nozoloģiju</a:t>
            </a:r>
            <a:endParaRPr lang="lv-LV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Lekcijas saturs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5535" y="1268413"/>
            <a:ext cx="8280921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Novecošanas sekas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lv-LV" sz="2800" dirty="0" err="1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Fukcionālā</a:t>
            </a:r>
            <a:r>
              <a:rPr lang="lv-LV" alt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diagnostika</a:t>
            </a:r>
            <a:endParaRPr lang="lv-LV" altLang="lv-LV" sz="2800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DzEI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(pneimonijas) ārstēšana </a:t>
            </a: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Smēķēšana, HOPS un novecošana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Inhalatoru lietošana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Miega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apnojas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sindroms</a:t>
            </a: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altLang="lv-LV" dirty="0" smtClean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altLang="lv-LV" dirty="0" smtClean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altLang="lv-LV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altLang="lv-LV" dirty="0" smtClean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5225" cy="1143000"/>
          </a:xfrm>
        </p:spPr>
        <p:txBody>
          <a:bodyPr/>
          <a:lstStyle/>
          <a:p>
            <a:pPr eaLnBrk="1" hangingPunct="1"/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Difūzas plaušu parenhīmas slimības (DPPS) </a:t>
            </a:r>
            <a:b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					</a:t>
            </a:r>
            <a:r>
              <a:rPr 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ATS/ERS, 2001</a:t>
            </a:r>
            <a:endParaRPr lang="lv-LV" sz="24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04031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DPPS ar zināmu etioloģiju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		</a:t>
            </a: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Zāļu vai putekļu izraisītas, </a:t>
            </a:r>
            <a:r>
              <a:rPr lang="lv-LV" sz="2400" b="1" dirty="0" err="1" smtClean="0">
                <a:solidFill>
                  <a:srgbClr val="003F72"/>
                </a:solidFill>
                <a:latin typeface="Times New Roman" pitchFamily="18" charset="0"/>
              </a:rPr>
              <a:t>kolagenožu</a:t>
            </a: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 manifestācija</a:t>
            </a:r>
          </a:p>
          <a:p>
            <a:pPr eaLnBrk="1" hangingPunct="1">
              <a:lnSpc>
                <a:spcPct val="105000"/>
              </a:lnSpc>
            </a:pPr>
            <a:r>
              <a:rPr lang="lv-LV" b="1" dirty="0" err="1" smtClean="0">
                <a:solidFill>
                  <a:srgbClr val="003F72"/>
                </a:solidFill>
                <a:latin typeface="Times New Roman" pitchFamily="18" charset="0"/>
              </a:rPr>
              <a:t>Idiopātiskas</a:t>
            </a: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 </a:t>
            </a:r>
            <a:r>
              <a:rPr lang="lv-LV" b="1" dirty="0" err="1" smtClean="0">
                <a:solidFill>
                  <a:srgbClr val="003F72"/>
                </a:solidFill>
                <a:latin typeface="Times New Roman" pitchFamily="18" charset="0"/>
              </a:rPr>
              <a:t>intersticiālas</a:t>
            </a: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 </a:t>
            </a: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pneimonijas </a:t>
            </a:r>
            <a:r>
              <a:rPr lang="lv-LV" b="1" dirty="0" smtClean="0">
                <a:solidFill>
                  <a:srgbClr val="7030A0"/>
                </a:solidFill>
                <a:latin typeface="Times New Roman" pitchFamily="18" charset="0"/>
              </a:rPr>
              <a:t>*</a:t>
            </a:r>
            <a:endParaRPr lang="lv-LV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buFontTx/>
              <a:buNone/>
            </a:pP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	</a:t>
            </a: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CFA/IPF </a:t>
            </a:r>
            <a:r>
              <a:rPr lang="lv-LV" sz="2400" b="1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lv-LV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idiopātiska</a:t>
            </a:r>
            <a:r>
              <a:rPr lang="lv-LV" sz="2400" b="1" dirty="0" smtClean="0">
                <a:solidFill>
                  <a:srgbClr val="C00000"/>
                </a:solidFill>
                <a:latin typeface="Times New Roman" pitchFamily="18" charset="0"/>
              </a:rPr>
              <a:t> plaušu fibroze)</a:t>
            </a:r>
            <a:endParaRPr lang="lv-LV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buFontTx/>
              <a:buNone/>
            </a:pP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	Pārējās IIP</a:t>
            </a:r>
          </a:p>
          <a:p>
            <a:pPr eaLnBrk="1" hangingPunct="1">
              <a:lnSpc>
                <a:spcPct val="105000"/>
              </a:lnSpc>
            </a:pPr>
            <a:r>
              <a:rPr lang="lv-LV" b="1" dirty="0" err="1" smtClean="0">
                <a:solidFill>
                  <a:srgbClr val="003F72"/>
                </a:solidFill>
                <a:latin typeface="Times New Roman" pitchFamily="18" charset="0"/>
              </a:rPr>
              <a:t>Granulomatozas</a:t>
            </a: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 DPPS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		</a:t>
            </a:r>
            <a:r>
              <a:rPr lang="lv-LV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Sarkoidoze</a:t>
            </a:r>
            <a:endParaRPr lang="lv-LV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lv-LV" b="1" dirty="0" smtClean="0">
                <a:solidFill>
                  <a:srgbClr val="003F72"/>
                </a:solidFill>
                <a:latin typeface="Times New Roman" pitchFamily="18" charset="0"/>
              </a:rPr>
              <a:t>Citas DPPS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		LAM, </a:t>
            </a:r>
            <a:r>
              <a:rPr lang="lv-LV" sz="2400" b="1" dirty="0" smtClean="0">
                <a:solidFill>
                  <a:srgbClr val="003F72"/>
                </a:solidFill>
                <a:latin typeface="Times New Roman" pitchFamily="18" charset="0"/>
              </a:rPr>
              <a:t>LŠH		</a:t>
            </a:r>
            <a:r>
              <a:rPr lang="lv-LV" sz="2400" dirty="0">
                <a:solidFill>
                  <a:srgbClr val="003F72"/>
                </a:solidFill>
                <a:latin typeface="Times New Roman" pitchFamily="18" charset="0"/>
              </a:rPr>
              <a:t>	</a:t>
            </a:r>
            <a:r>
              <a:rPr lang="lv-LV" sz="2400" dirty="0" smtClean="0">
                <a:solidFill>
                  <a:srgbClr val="003F72"/>
                </a:solidFill>
                <a:latin typeface="Times New Roman" pitchFamily="18" charset="0"/>
              </a:rPr>
              <a:t>	</a:t>
            </a:r>
            <a:r>
              <a:rPr lang="lv-LV" sz="2400" b="1" dirty="0" smtClean="0">
                <a:solidFill>
                  <a:srgbClr val="7030A0"/>
                </a:solidFill>
                <a:latin typeface="Times New Roman" pitchFamily="18" charset="0"/>
              </a:rPr>
              <a:t>*plau</a:t>
            </a:r>
            <a:r>
              <a:rPr lang="lv-LV" sz="2400" dirty="0" smtClean="0">
                <a:solidFill>
                  <a:srgbClr val="7030A0"/>
                </a:solidFill>
                <a:latin typeface="Times New Roman" pitchFamily="18" charset="0"/>
              </a:rPr>
              <a:t>šu slimības</a:t>
            </a:r>
            <a:endParaRPr lang="lv-LV" sz="24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rgbClr val="002060"/>
                </a:solidFill>
                <a:latin typeface="Times New Roman" pitchFamily="18" charset="0"/>
              </a:rPr>
              <a:t>Difūzas plaušu parenhīmas slimības</a:t>
            </a:r>
            <a:r>
              <a:rPr lang="lv-LV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781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lv-LV" b="1" dirty="0" smtClean="0">
                <a:latin typeface="Times New Roman" pitchFamily="18" charset="0"/>
              </a:rPr>
              <a:t>Raksturīgie simptomi</a:t>
            </a:r>
          </a:p>
          <a:p>
            <a:pPr eaLnBrk="1" hangingPunct="1">
              <a:lnSpc>
                <a:spcPct val="130000"/>
              </a:lnSpc>
            </a:pPr>
            <a:r>
              <a:rPr lang="lv-LV" sz="2800" b="1" dirty="0" smtClean="0">
                <a:latin typeface="Times New Roman" pitchFamily="18" charset="0"/>
              </a:rPr>
              <a:t>Neproduktīvs klepus</a:t>
            </a:r>
          </a:p>
          <a:p>
            <a:pPr eaLnBrk="1" hangingPunct="1">
              <a:lnSpc>
                <a:spcPct val="130000"/>
              </a:lnSpc>
            </a:pPr>
            <a:r>
              <a:rPr lang="lv-LV" sz="2800" b="1" dirty="0" smtClean="0">
                <a:latin typeface="Times New Roman" pitchFamily="18" charset="0"/>
              </a:rPr>
              <a:t>Elpas trūkums, sākotnēji pie fiziskas slodzes</a:t>
            </a:r>
          </a:p>
          <a:p>
            <a:pPr eaLnBrk="1" hangingPunct="1">
              <a:lnSpc>
                <a:spcPct val="130000"/>
              </a:lnSpc>
            </a:pPr>
            <a:r>
              <a:rPr lang="lv-LV" sz="2800" b="1" dirty="0" err="1" smtClean="0">
                <a:latin typeface="Times New Roman" pitchFamily="18" charset="0"/>
              </a:rPr>
              <a:t>Restriktīvi</a:t>
            </a:r>
            <a:r>
              <a:rPr lang="lv-LV" sz="2800" b="1" dirty="0" smtClean="0">
                <a:latin typeface="Times New Roman" pitchFamily="18" charset="0"/>
              </a:rPr>
              <a:t> (visbiežāk) ventilācijas traucējumi un samazināta plaušu difūzijas spēja</a:t>
            </a:r>
          </a:p>
          <a:p>
            <a:pPr eaLnBrk="1" hangingPunct="1">
              <a:lnSpc>
                <a:spcPct val="130000"/>
              </a:lnSpc>
            </a:pPr>
            <a:r>
              <a:rPr lang="lv-LV" sz="2800" b="1" dirty="0" err="1" smtClean="0">
                <a:latin typeface="Times New Roman" pitchFamily="18" charset="0"/>
              </a:rPr>
              <a:t>Diseminētas</a:t>
            </a:r>
            <a:r>
              <a:rPr lang="lv-LV" sz="2800" b="1" dirty="0" smtClean="0">
                <a:latin typeface="Times New Roman" pitchFamily="18" charset="0"/>
              </a:rPr>
              <a:t> pārmaiņas plaušās (matstikla, </a:t>
            </a:r>
            <a:r>
              <a:rPr lang="lv-LV" sz="2800" b="1" dirty="0" err="1" smtClean="0">
                <a:latin typeface="Times New Roman" pitchFamily="18" charset="0"/>
              </a:rPr>
              <a:t>retikulāras</a:t>
            </a:r>
            <a:r>
              <a:rPr lang="lv-LV" sz="2800" b="1" dirty="0" smtClean="0">
                <a:latin typeface="Times New Roman" pitchFamily="18" charset="0"/>
              </a:rPr>
              <a:t>, </a:t>
            </a:r>
            <a:r>
              <a:rPr lang="lv-LV" sz="2800" b="1" dirty="0" err="1" smtClean="0">
                <a:latin typeface="Times New Roman" pitchFamily="18" charset="0"/>
              </a:rPr>
              <a:t>mikronodulāras</a:t>
            </a:r>
            <a:r>
              <a:rPr lang="lv-LV" sz="2800" b="1" dirty="0" smtClean="0">
                <a:latin typeface="Times New Roman" pitchFamily="18" charset="0"/>
              </a:rPr>
              <a:t>, fibroze, infiltrāti)</a:t>
            </a:r>
          </a:p>
        </p:txBody>
      </p:sp>
    </p:spTree>
    <p:extLst>
      <p:ext uri="{BB962C8B-B14F-4D97-AF65-F5344CB8AC3E}">
        <p14:creationId xmlns:p14="http://schemas.microsoft.com/office/powerpoint/2010/main" val="114288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PF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0718"/>
            <a:ext cx="2520279" cy="26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751138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" name="Picture 4" descr="IPF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88" y="310423"/>
            <a:ext cx="2747290" cy="264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PF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9191"/>
            <a:ext cx="2630030" cy="24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PF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9191"/>
            <a:ext cx="2355264" cy="24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3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899592" y="404664"/>
            <a:ext cx="7343775" cy="5443438"/>
            <a:chOff x="96" y="96"/>
            <a:chExt cx="3504" cy="2417"/>
          </a:xfrm>
        </p:grpSpPr>
        <p:pic>
          <p:nvPicPr>
            <p:cNvPr id="119813" name="Picture 3" descr="CThoneycombUIPByatt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3504" cy="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5" name="Text Box 5"/>
            <p:cNvSpPr txBox="1">
              <a:spLocks noChangeArrowheads="1"/>
            </p:cNvSpPr>
            <p:nvPr/>
          </p:nvSpPr>
          <p:spPr bwMode="auto">
            <a:xfrm>
              <a:off x="1522" y="1819"/>
              <a:ext cx="8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FF0000"/>
                </a:buClr>
                <a:buSzPct val="140000"/>
              </a:pPr>
              <a:endParaRPr lang="en-GB" sz="2800">
                <a:solidFill>
                  <a:srgbClr val="FF0066"/>
                </a:solidFill>
              </a:endParaRPr>
            </a:p>
          </p:txBody>
        </p:sp>
      </p:grpSp>
      <p:sp>
        <p:nvSpPr>
          <p:cNvPr id="119811" name="Text Box 6"/>
          <p:cNvSpPr txBox="1">
            <a:spLocks noChangeArrowheads="1"/>
          </p:cNvSpPr>
          <p:nvPr/>
        </p:nvSpPr>
        <p:spPr bwMode="auto">
          <a:xfrm>
            <a:off x="6797675" y="59492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v-LV" b="1" dirty="0">
                <a:solidFill>
                  <a:srgbClr val="1A4D83"/>
                </a:solidFill>
                <a:latin typeface="Times New Roman" pitchFamily="18" charset="0"/>
              </a:rPr>
              <a:t>IPF</a:t>
            </a:r>
          </a:p>
        </p:txBody>
      </p:sp>
      <p:sp>
        <p:nvSpPr>
          <p:cNvPr id="119812" name="Text Box 7"/>
          <p:cNvSpPr txBox="1">
            <a:spLocks noChangeArrowheads="1"/>
          </p:cNvSpPr>
          <p:nvPr/>
        </p:nvSpPr>
        <p:spPr bwMode="auto">
          <a:xfrm>
            <a:off x="394767" y="598457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v-LV" b="1" dirty="0">
                <a:solidFill>
                  <a:srgbClr val="1A4D83"/>
                </a:solidFill>
                <a:latin typeface="Times New Roman" pitchFamily="18" charset="0"/>
              </a:rPr>
              <a:t>A. </a:t>
            </a:r>
            <a:r>
              <a:rPr lang="lv-LV" b="1" dirty="0" err="1">
                <a:solidFill>
                  <a:srgbClr val="1A4D83"/>
                </a:solidFill>
                <a:latin typeface="Times New Roman" pitchFamily="18" charset="0"/>
              </a:rPr>
              <a:t>Wells</a:t>
            </a:r>
            <a:endParaRPr lang="en-US" b="1" dirty="0">
              <a:solidFill>
                <a:srgbClr val="1A4D8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2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2925" cy="1143000"/>
          </a:xfrm>
        </p:spPr>
        <p:txBody>
          <a:bodyPr/>
          <a:lstStyle/>
          <a:p>
            <a:pPr eaLnBrk="1" hangingPunct="1"/>
            <a:r>
              <a:rPr lang="en-GB" smtClean="0"/>
              <a:t>  </a:t>
            </a:r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4648200" y="3276600"/>
            <a:ext cx="114300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pic>
        <p:nvPicPr>
          <p:cNvPr id="128004" name="Picture 4" descr="UI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28600"/>
            <a:ext cx="406558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3733800" y="3124200"/>
            <a:ext cx="1524000" cy="485775"/>
          </a:xfrm>
          <a:custGeom>
            <a:avLst/>
            <a:gdLst>
              <a:gd name="T0" fmla="*/ 1143000 w 21600"/>
              <a:gd name="T1" fmla="*/ 0 h 21600"/>
              <a:gd name="T2" fmla="*/ 0 w 21600"/>
              <a:gd name="T3" fmla="*/ 242888 h 21600"/>
              <a:gd name="T4" fmla="*/ 1143000 w 21600"/>
              <a:gd name="T5" fmla="*/ 485775 h 21600"/>
              <a:gd name="T6" fmla="*/ 15240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1143000" y="38862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609600" y="34290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pic>
        <p:nvPicPr>
          <p:cNvPr id="128009" name="Picture 9" descr="UIPp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2921961" cy="42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0" name="Picture 10" descr="UIPpat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57" y="4432569"/>
            <a:ext cx="2714232" cy="18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1547813" y="4128007"/>
            <a:ext cx="3455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0000"/>
              </a:buClr>
              <a:buSzPct val="140000"/>
            </a:pPr>
            <a:r>
              <a:rPr lang="lv-LV" sz="2800" b="1" dirty="0">
                <a:solidFill>
                  <a:srgbClr val="002060"/>
                </a:solidFill>
                <a:latin typeface="Times New Roman" pitchFamily="18" charset="0"/>
              </a:rPr>
              <a:t>Bazāli “bišu šūnu” plaušas</a:t>
            </a:r>
            <a:endParaRPr lang="en-GB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23528" y="5424993"/>
            <a:ext cx="2880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0000"/>
              </a:buClr>
              <a:buSzPct val="140000"/>
            </a:pPr>
            <a:r>
              <a:rPr lang="lv-LV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Auskultācija!!!</a:t>
            </a:r>
            <a:endParaRPr lang="en-GB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262041" y="5602589"/>
            <a:ext cx="1260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v-LV" sz="2000" b="1" i="1" dirty="0" err="1">
                <a:solidFill>
                  <a:srgbClr val="003F72"/>
                </a:solidFill>
                <a:latin typeface="Times New Roman" pitchFamily="18" charset="0"/>
              </a:rPr>
              <a:t>Coupley</a:t>
            </a:r>
            <a:r>
              <a:rPr lang="lv-LV" sz="2000" b="1" i="1" dirty="0">
                <a:solidFill>
                  <a:srgbClr val="003F72"/>
                </a:solidFill>
                <a:latin typeface="Times New Roman" pitchFamily="18" charset="0"/>
              </a:rPr>
              <a:t> S</a:t>
            </a:r>
            <a:endParaRPr lang="en-US" sz="2000" dirty="0">
              <a:solidFill>
                <a:srgbClr val="003F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18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Bronhiālā astma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1484784"/>
            <a:ext cx="7920880" cy="4320480"/>
          </a:xfrm>
        </p:spPr>
        <p:txBody>
          <a:bodyPr/>
          <a:lstStyle/>
          <a:p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</a:t>
            </a:r>
            <a:r>
              <a:rPr lang="lv-LV" sz="2800" dirty="0" err="1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manifestēties</a:t>
            </a:r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jebkurā vecumā!!</a:t>
            </a:r>
          </a:p>
          <a:p>
            <a:endParaRPr lang="lv-LV" sz="2800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Vecums nav šķērslis!</a:t>
            </a:r>
          </a:p>
          <a:p>
            <a:endParaRPr lang="lv-LV" sz="2800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elpas trūkums naktī –</a:t>
            </a:r>
          </a:p>
          <a:p>
            <a:r>
              <a:rPr lang="lv-LV" sz="2800" dirty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„uz kāda pagalvja pacients </a:t>
            </a:r>
            <a:r>
              <a:rPr lang="lv-LV" sz="2800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guļ? ”</a:t>
            </a:r>
            <a:endParaRPr lang="lv-LV" sz="2800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29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safetyfirstaid.co.uk/images/catalogue/product/MD0059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76701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6" descr="http://www.sciencephoto.com/image/291400/large/M8250475-Lung_function_girl_breathes_into_peak_flow_meter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5971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2" descr="kra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752"/>
            <a:ext cx="2805112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94481" y="697557"/>
            <a:ext cx="720725" cy="7191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8" name="TextBox 7"/>
          <p:cNvSpPr txBox="1">
            <a:spLocks noChangeArrowheads="1"/>
          </p:cNvSpPr>
          <p:nvPr/>
        </p:nvSpPr>
        <p:spPr bwMode="auto">
          <a:xfrm>
            <a:off x="1403648" y="260648"/>
            <a:ext cx="6475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lv-LV" altLang="lv-LV" sz="3200" b="1" dirty="0" err="1">
                <a:solidFill>
                  <a:srgbClr val="002060"/>
                </a:solidFill>
                <a:cs typeface="Times New Roman" pitchFamily="18" charset="0"/>
              </a:rPr>
              <a:t>Izlepas</a:t>
            </a:r>
            <a:r>
              <a:rPr lang="lv-LV" altLang="lv-LV" sz="3200" b="1" dirty="0">
                <a:solidFill>
                  <a:srgbClr val="002060"/>
                </a:solidFill>
                <a:cs typeface="Times New Roman" pitchFamily="18" charset="0"/>
              </a:rPr>
              <a:t> maksimumplūsmas mērītājs</a:t>
            </a:r>
          </a:p>
        </p:txBody>
      </p:sp>
    </p:spTree>
    <p:extLst>
      <p:ext uri="{BB962C8B-B14F-4D97-AF65-F5344CB8AC3E}">
        <p14:creationId xmlns:p14="http://schemas.microsoft.com/office/powerpoint/2010/main" val="42089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Astmas ārstēšanas četri pamatprincipi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lv-LV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Pacientu apmācība!!!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Vides faktoru kontrole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Medikamentozā terapija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Objektīva norises kontrole (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spirometrija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PEF-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metrija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[Rakstiskas rekomendācijas]</a:t>
            </a:r>
          </a:p>
        </p:txBody>
      </p:sp>
    </p:spTree>
    <p:extLst>
      <p:ext uri="{BB962C8B-B14F-4D97-AF65-F5344CB8AC3E}">
        <p14:creationId xmlns:p14="http://schemas.microsoft.com/office/powerpoint/2010/main" val="3384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28800"/>
            <a:ext cx="8497441" cy="2808312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lv-LV" sz="3200" b="1" dirty="0">
                <a:solidFill>
                  <a:srgbClr val="FF0000"/>
                </a:solidFill>
                <a:latin typeface="Times New Roman" pitchFamily="18" charset="0"/>
              </a:rPr>
              <a:t>Katrs </a:t>
            </a:r>
            <a:r>
              <a:rPr lang="lv-LV" sz="3200" b="1" dirty="0" smtClean="0">
                <a:solidFill>
                  <a:srgbClr val="FF0000"/>
                </a:solidFill>
                <a:latin typeface="Times New Roman" pitchFamily="18" charset="0"/>
              </a:rPr>
              <a:t>OTRAIS</a:t>
            </a:r>
            <a:r>
              <a:rPr lang="lv-LV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lv-LV" sz="3200" b="1" dirty="0" smtClean="0">
                <a:solidFill>
                  <a:srgbClr val="002060"/>
                </a:solidFill>
                <a:latin typeface="Times New Roman" pitchFamily="18" charset="0"/>
              </a:rPr>
              <a:t>hroniskais </a:t>
            </a:r>
            <a:r>
              <a:rPr lang="lv-LV" sz="3200" b="1" dirty="0">
                <a:solidFill>
                  <a:srgbClr val="002060"/>
                </a:solidFill>
                <a:latin typeface="Times New Roman" pitchFamily="18" charset="0"/>
              </a:rPr>
              <a:t>smēķētājs nomirst priekšlaicīgi no smēķēšanas izraisītas </a:t>
            </a:r>
            <a:r>
              <a:rPr lang="lv-LV" sz="3200" b="1" dirty="0" smtClean="0">
                <a:solidFill>
                  <a:srgbClr val="002060"/>
                </a:solidFill>
                <a:latin typeface="Times New Roman" pitchFamily="18" charset="0"/>
              </a:rPr>
              <a:t>slimības*, </a:t>
            </a:r>
            <a:r>
              <a:rPr lang="lv-LV" sz="3200" b="1" dirty="0">
                <a:solidFill>
                  <a:srgbClr val="002060"/>
                </a:solidFill>
                <a:latin typeface="Times New Roman" pitchFamily="18" charset="0"/>
              </a:rPr>
              <a:t>viņa mūžs vidēji ir </a:t>
            </a:r>
            <a:r>
              <a:rPr lang="lv-LV" sz="3200" b="1" dirty="0" smtClean="0">
                <a:solidFill>
                  <a:srgbClr val="002060"/>
                </a:solidFill>
                <a:latin typeface="Times New Roman" pitchFamily="18" charset="0"/>
              </a:rPr>
              <a:t>20-25 </a:t>
            </a:r>
            <a:r>
              <a:rPr lang="lv-LV" sz="3200" b="1" dirty="0">
                <a:solidFill>
                  <a:srgbClr val="002060"/>
                </a:solidFill>
                <a:latin typeface="Times New Roman" pitchFamily="18" charset="0"/>
              </a:rPr>
              <a:t>gadus īsāks nekā nesmēķētājam. </a:t>
            </a:r>
            <a:r>
              <a:rPr lang="lv-LV" sz="3200" b="1" dirty="0" smtClean="0">
                <a:solidFill>
                  <a:srgbClr val="002060"/>
                </a:solidFill>
                <a:latin typeface="Times New Roman" pitchFamily="18" charset="0"/>
              </a:rPr>
              <a:t>				</a:t>
            </a:r>
            <a:r>
              <a:rPr lang="lv-LV" sz="2000" b="1" i="1" dirty="0" smtClean="0">
                <a:solidFill>
                  <a:srgbClr val="002060"/>
                </a:solidFill>
                <a:latin typeface="Times New Roman" pitchFamily="18" charset="0"/>
              </a:rPr>
              <a:t>* WHO </a:t>
            </a:r>
            <a:r>
              <a:rPr lang="lv-LV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FactSheets</a:t>
            </a:r>
            <a:endParaRPr lang="lv-LV" sz="2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ulturejammingconfessions.files.wordpress.com/2011/06/malboro.jpg?w=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2281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culturejammingconfessions.files.wordpress.com/2011/06/culturejam-malboro.jpg?w=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5" y="2564904"/>
            <a:ext cx="4821793" cy="32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Novecošanas sekas </a:t>
            </a:r>
            <a:endParaRPr lang="lv-LV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36504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Plaušu audi zaudē savu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elasticitāti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(FEV</a:t>
            </a:r>
            <a:r>
              <a:rPr lang="lv-LV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30ml gadā)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Kaulu-locītavu, kā arī muskulatūras pārmaiņas ietekmē elpošanas mehāniku</a:t>
            </a:r>
          </a:p>
          <a:p>
            <a:pPr>
              <a:lnSpc>
                <a:spcPts val="45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Pārmaiņas nervu sistēmā var radīt elpošanas regulācijas traucējumus</a:t>
            </a:r>
          </a:p>
          <a:p>
            <a:pPr>
              <a:lnSpc>
                <a:spcPts val="45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Vājāks klepus reflekss</a:t>
            </a:r>
          </a:p>
          <a:p>
            <a:pPr>
              <a:lnSpc>
                <a:spcPts val="4500"/>
              </a:lnSpc>
            </a:pP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Imūnistēmas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efektivitāte ir zemāka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0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lv-L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Praktiski neiespējami, ka mitoloģiskajam smēķējošajam </a:t>
            </a:r>
            <a:r>
              <a:rPr lang="lv-L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gadus nodzīvojušajam vectētiņam </a:t>
            </a:r>
            <a:r>
              <a:rPr lang="lv-L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nebija vismaz viena smēķēšanas  izraisīta </a:t>
            </a:r>
            <a:r>
              <a:rPr lang="lv-LV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ciešanas </a:t>
            </a:r>
            <a:r>
              <a:rPr lang="lv-LV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izraisosša</a:t>
            </a:r>
            <a:r>
              <a:rPr lang="lv-LV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slimība</a:t>
            </a:r>
            <a:r>
              <a:rPr lang="lv-LV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v-LV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danspapers.com/wp-content/uploads/2012/09/Ol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287026"/>
            <a:ext cx="1697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i="1" dirty="0" err="1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www.danspaper.com</a:t>
            </a:r>
            <a:endParaRPr lang="lv-LV" sz="1400" b="1" i="1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getinthehatch.files.wordpress.com/2011/02/old-man-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742040" cy="36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56393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752475"/>
            <a:ext cx="435451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2"/>
          <p:cNvSpPr txBox="1">
            <a:spLocks noChangeArrowheads="1"/>
          </p:cNvSpPr>
          <p:nvPr/>
        </p:nvSpPr>
        <p:spPr bwMode="auto">
          <a:xfrm>
            <a:off x="539750" y="4076700"/>
            <a:ext cx="78517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lv-LV" altLang="lv-LV" sz="2800" b="1" dirty="0">
                <a:solidFill>
                  <a:srgbClr val="002060"/>
                </a:solidFill>
                <a:cs typeface="Arial" pitchFamily="34" charset="0"/>
              </a:rPr>
              <a:t>Regulāra smēķēšana izraisa iekaisumu elpceļos</a:t>
            </a:r>
          </a:p>
          <a:p>
            <a:pPr eaLnBrk="1" hangingPunct="1">
              <a:lnSpc>
                <a:spcPct val="130000"/>
              </a:lnSpc>
            </a:pPr>
            <a:r>
              <a:rPr lang="lv-LV" altLang="lv-LV" sz="2800" b="1" dirty="0">
                <a:solidFill>
                  <a:srgbClr val="002060"/>
                </a:solidFill>
                <a:cs typeface="Arial" pitchFamily="34" charset="0"/>
              </a:rPr>
              <a:t> ikkatram smēķētājam </a:t>
            </a:r>
            <a:r>
              <a:rPr lang="lv-LV" altLang="lv-LV" sz="2800" b="1" dirty="0">
                <a:solidFill>
                  <a:srgbClr val="FF0000"/>
                </a:solidFill>
                <a:cs typeface="Arial" pitchFamily="34" charset="0"/>
              </a:rPr>
              <a:t>(100% !!!!)</a:t>
            </a:r>
          </a:p>
          <a:p>
            <a:pPr eaLnBrk="1" hangingPunct="1">
              <a:lnSpc>
                <a:spcPct val="130000"/>
              </a:lnSpc>
            </a:pPr>
            <a:endParaRPr lang="lv-LV" altLang="lv-LV" sz="1200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lv-LV" altLang="lv-LV" sz="2800" b="1" dirty="0">
                <a:solidFill>
                  <a:srgbClr val="1A4D83"/>
                </a:solidFill>
                <a:cs typeface="Arial" pitchFamily="34" charset="0"/>
              </a:rPr>
              <a:t>HOPS attīstās </a:t>
            </a:r>
            <a:r>
              <a:rPr lang="lv-LV" altLang="lv-LV" sz="2800" b="1" u="sng" dirty="0" smtClean="0">
                <a:solidFill>
                  <a:srgbClr val="1A4D83"/>
                </a:solidFill>
                <a:cs typeface="Arial" pitchFamily="34" charset="0"/>
              </a:rPr>
              <a:t>vismaz!!</a:t>
            </a:r>
            <a:r>
              <a:rPr lang="lv-LV" altLang="lv-LV" sz="2800" b="1" dirty="0" smtClean="0">
                <a:solidFill>
                  <a:srgbClr val="1A4D83"/>
                </a:solidFill>
                <a:cs typeface="Arial" pitchFamily="34" charset="0"/>
              </a:rPr>
              <a:t> </a:t>
            </a:r>
            <a:r>
              <a:rPr lang="lv-LV" altLang="lv-LV" sz="2800" b="1" dirty="0">
                <a:solidFill>
                  <a:srgbClr val="FF0000"/>
                </a:solidFill>
                <a:cs typeface="Arial" pitchFamily="34" charset="0"/>
              </a:rPr>
              <a:t>50% !!! </a:t>
            </a:r>
            <a:r>
              <a:rPr lang="lv-LV" altLang="lv-LV" sz="2800" b="1" dirty="0">
                <a:solidFill>
                  <a:srgbClr val="1A4D83"/>
                </a:solidFill>
                <a:cs typeface="Arial" pitchFamily="34" charset="0"/>
              </a:rPr>
              <a:t>smēķētāju</a:t>
            </a:r>
          </a:p>
          <a:p>
            <a:pPr eaLnBrk="1" hangingPunct="1"/>
            <a:endParaRPr lang="lv-LV" altLang="lv-LV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3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ans titre - 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88640"/>
            <a:ext cx="37433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Sans titre - 2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7719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280150" y="6021288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lv-LV" b="1" i="1" dirty="0">
                <a:solidFill>
                  <a:srgbClr val="1A4D83"/>
                </a:solidFill>
              </a:rPr>
              <a:t>Bianca Beghé</a:t>
            </a:r>
            <a:r>
              <a:rPr lang="lv-LV" altLang="lv-LV" b="1" i="1" dirty="0">
                <a:solidFill>
                  <a:srgbClr val="1A4D83"/>
                </a:solidFill>
              </a:rPr>
              <a:t>, 2002</a:t>
            </a:r>
            <a:endParaRPr lang="lv-LV" altLang="lv-LV" dirty="0">
              <a:solidFill>
                <a:srgbClr val="1A4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>Tabakas smēķēšana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1438"/>
            <a:ext cx="8568952" cy="511175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lv-LV" sz="2800" b="1" dirty="0">
                <a:solidFill>
                  <a:srgbClr val="00FF00"/>
                </a:solidFill>
                <a:latin typeface="Times New Roman" pitchFamily="18" charset="0"/>
              </a:rPr>
              <a:t>	</a:t>
            </a:r>
            <a:r>
              <a:rPr lang="lv-LV" sz="2800" b="1" dirty="0">
                <a:solidFill>
                  <a:srgbClr val="C00000"/>
                </a:solidFill>
                <a:latin typeface="Times New Roman" pitchFamily="18" charset="0"/>
              </a:rPr>
              <a:t>Darva, gaistošas vielas un nikotīns</a:t>
            </a:r>
          </a:p>
          <a:p>
            <a:pPr>
              <a:lnSpc>
                <a:spcPct val="130000"/>
              </a:lnSpc>
            </a:pPr>
            <a:endParaRPr lang="lv-LV" sz="1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lv-LV" sz="2800" b="1" dirty="0" smtClean="0">
                <a:latin typeface="Times New Roman" pitchFamily="18" charset="0"/>
              </a:rPr>
              <a:t>Mūsdienu cigaretēs ir &gt; 700, to </a:t>
            </a:r>
            <a:r>
              <a:rPr lang="lv-LV" sz="2800" b="1" u="sng" dirty="0" smtClean="0">
                <a:latin typeface="Times New Roman" pitchFamily="18" charset="0"/>
              </a:rPr>
              <a:t>dūmos ≈ 7 </a:t>
            </a:r>
            <a:r>
              <a:rPr lang="lv-LV" sz="2800" b="1" u="sng" dirty="0">
                <a:latin typeface="Times New Roman" pitchFamily="18" charset="0"/>
              </a:rPr>
              <a:t>0</a:t>
            </a:r>
            <a:r>
              <a:rPr lang="lv-LV" sz="2800" b="1" u="sng" dirty="0" smtClean="0">
                <a:latin typeface="Times New Roman" pitchFamily="18" charset="0"/>
              </a:rPr>
              <a:t>00 </a:t>
            </a:r>
            <a:r>
              <a:rPr lang="lv-LV" sz="2800" b="1" u="sng" dirty="0">
                <a:latin typeface="Times New Roman" pitchFamily="18" charset="0"/>
              </a:rPr>
              <a:t>vielu</a:t>
            </a:r>
            <a:r>
              <a:rPr lang="lv-LV" sz="2800" b="1" dirty="0">
                <a:latin typeface="Times New Roman" pitchFamily="18" charset="0"/>
              </a:rPr>
              <a:t>, </a:t>
            </a:r>
            <a:endParaRPr lang="lv-LV" sz="2800" b="1" dirty="0" smtClean="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800" b="1" dirty="0" smtClean="0">
                <a:latin typeface="Times New Roman" pitchFamily="18" charset="0"/>
                <a:cs typeface="Arial" charset="0"/>
              </a:rPr>
              <a:t>	</a:t>
            </a:r>
            <a:r>
              <a:rPr lang="lv-LV" sz="2800" b="1" u="sng" dirty="0" smtClean="0">
                <a:latin typeface="Times New Roman" pitchFamily="18" charset="0"/>
                <a:cs typeface="Arial" charset="0"/>
              </a:rPr>
              <a:t>&gt; </a:t>
            </a:r>
            <a:r>
              <a:rPr lang="lv-LV" sz="2800" b="1" u="sng" dirty="0" smtClean="0">
                <a:latin typeface="Times New Roman" pitchFamily="18" charset="0"/>
              </a:rPr>
              <a:t>250 toksiskas</a:t>
            </a:r>
            <a:r>
              <a:rPr lang="lv-LV" sz="2800" b="1" u="sng" dirty="0">
                <a:latin typeface="Times New Roman" pitchFamily="18" charset="0"/>
              </a:rPr>
              <a:t>, </a:t>
            </a:r>
            <a:r>
              <a:rPr lang="lv-LV" sz="2800" b="1" u="sng" dirty="0" smtClean="0">
                <a:latin typeface="Times New Roman" pitchFamily="18" charset="0"/>
                <a:cs typeface="Arial" charset="0"/>
              </a:rPr>
              <a:t>vismaz 69 </a:t>
            </a:r>
            <a:r>
              <a:rPr lang="lv-LV" sz="2800" b="1" u="sng" dirty="0">
                <a:latin typeface="Times New Roman" pitchFamily="18" charset="0"/>
                <a:cs typeface="Arial" charset="0"/>
              </a:rPr>
              <a:t>ir kancerog</a:t>
            </a:r>
            <a:r>
              <a:rPr lang="lv-LV" sz="2800" b="1" u="sng" dirty="0">
                <a:latin typeface="Times New Roman" pitchFamily="18" charset="0"/>
              </a:rPr>
              <a:t>ē</a:t>
            </a:r>
            <a:r>
              <a:rPr lang="lv-LV" sz="2800" b="1" u="sng" dirty="0">
                <a:latin typeface="Times New Roman" pitchFamily="18" charset="0"/>
                <a:cs typeface="Arial" charset="0"/>
              </a:rPr>
              <a:t>nas </a:t>
            </a:r>
            <a:endParaRPr lang="lv-LV" sz="1400" b="1" u="sng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lv-LV" sz="2800" b="1" dirty="0" smtClean="0">
                <a:latin typeface="Times New Roman" pitchFamily="18" charset="0"/>
                <a:cs typeface="Arial" charset="0"/>
              </a:rPr>
              <a:t>1 </a:t>
            </a:r>
            <a:r>
              <a:rPr lang="lv-LV" sz="2800" b="1" dirty="0">
                <a:latin typeface="Times New Roman" pitchFamily="18" charset="0"/>
                <a:cs typeface="Arial" charset="0"/>
              </a:rPr>
              <a:t>ieelp</a:t>
            </a:r>
            <a:r>
              <a:rPr lang="lv-LV" sz="2800" b="1" dirty="0">
                <a:latin typeface="Times New Roman" pitchFamily="18" charset="0"/>
              </a:rPr>
              <a:t>ā</a:t>
            </a:r>
            <a:r>
              <a:rPr lang="lv-LV" sz="2800" b="1" dirty="0">
                <a:latin typeface="Times New Roman" pitchFamily="18" charset="0"/>
                <a:cs typeface="Arial" charset="0"/>
              </a:rPr>
              <a:t> ir 10</a:t>
            </a:r>
            <a:r>
              <a:rPr lang="lv-LV" sz="2800" b="1" baseline="30000" dirty="0">
                <a:latin typeface="Times New Roman" pitchFamily="18" charset="0"/>
                <a:cs typeface="Arial" charset="0"/>
              </a:rPr>
              <a:t>15</a:t>
            </a:r>
            <a:r>
              <a:rPr lang="lv-LV" sz="2800" b="1" dirty="0">
                <a:latin typeface="Times New Roman" pitchFamily="18" charset="0"/>
                <a:cs typeface="Arial" charset="0"/>
              </a:rPr>
              <a:t> </a:t>
            </a:r>
            <a:r>
              <a:rPr lang="lv-LV" sz="2800" b="1" dirty="0" smtClean="0">
                <a:latin typeface="Times New Roman" pitchFamily="18" charset="0"/>
                <a:cs typeface="Arial" charset="0"/>
              </a:rPr>
              <a:t>(kvadriljons) br</a:t>
            </a:r>
            <a:r>
              <a:rPr lang="lv-LV" sz="2800" b="1" dirty="0" smtClean="0">
                <a:latin typeface="Times New Roman" pitchFamily="18" charset="0"/>
              </a:rPr>
              <a:t>ī</a:t>
            </a:r>
            <a:r>
              <a:rPr lang="lv-LV" sz="2800" b="1" dirty="0" smtClean="0">
                <a:latin typeface="Times New Roman" pitchFamily="18" charset="0"/>
                <a:cs typeface="Arial" charset="0"/>
              </a:rPr>
              <a:t>vo </a:t>
            </a:r>
            <a:r>
              <a:rPr lang="lv-LV" sz="2800" b="1" dirty="0">
                <a:latin typeface="Times New Roman" pitchFamily="18" charset="0"/>
                <a:cs typeface="Arial" charset="0"/>
              </a:rPr>
              <a:t>radik</a:t>
            </a:r>
            <a:r>
              <a:rPr lang="lv-LV" sz="2800" b="1" dirty="0">
                <a:latin typeface="Times New Roman" pitchFamily="18" charset="0"/>
              </a:rPr>
              <a:t>āļ</a:t>
            </a:r>
            <a:r>
              <a:rPr lang="lv-LV" sz="2800" b="1" dirty="0">
                <a:latin typeface="Times New Roman" pitchFamily="18" charset="0"/>
                <a:cs typeface="Arial" charset="0"/>
              </a:rPr>
              <a:t>u</a:t>
            </a:r>
            <a:endParaRPr lang="el-GR" sz="2800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l" eaLnBrk="1" hangingPunct="1"/>
            <a:r>
              <a:rPr lang="en-GB" altLang="lv-LV" sz="3600" b="1" i="1" dirty="0" smtClean="0">
                <a:solidFill>
                  <a:srgbClr val="002060"/>
                </a:solidFill>
                <a:latin typeface="Times New Roman" pitchFamily="18" charset="0"/>
              </a:rPr>
              <a:t>Global burden of COPD: systematic review and meta-analysis</a:t>
            </a:r>
            <a:r>
              <a:rPr lang="lv-LV" altLang="lv-LV" sz="36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lv-LV" alt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lv-LV" altLang="lv-LV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Halbert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 RJ, </a:t>
            </a: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Natoli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 JL, </a:t>
            </a: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et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al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Eur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lv-LV" altLang="lv-LV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Resp</a:t>
            </a:r>
            <a:r>
              <a:rPr lang="lv-LV" altLang="lv-LV" sz="2400" b="1" i="1" dirty="0" smtClean="0">
                <a:solidFill>
                  <a:srgbClr val="002060"/>
                </a:solidFill>
                <a:latin typeface="Times New Roman" pitchFamily="18" charset="0"/>
              </a:rPr>
              <a:t> J 2006; 28: 523-532.</a:t>
            </a:r>
            <a:r>
              <a:rPr lang="lv-LV" altLang="lv-LV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GB" altLang="lv-LV" sz="32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744912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No 5464 publikācijām kritērijiem atbilda 67.</a:t>
            </a:r>
            <a:r>
              <a:rPr lang="lv-LV" altLang="lv-LV" sz="2800" b="1" dirty="0" smtClean="0"/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lv-LV" altLang="lv-LV" sz="2800" b="1" dirty="0" smtClean="0">
                <a:latin typeface="Times New Roman" pitchFamily="18" charset="0"/>
              </a:rPr>
              <a:t>HOPS diagnoze verificēta ar </a:t>
            </a:r>
            <a:r>
              <a:rPr lang="lv-LV" altLang="lv-LV" sz="2800" b="1" dirty="0" err="1" smtClean="0">
                <a:latin typeface="Times New Roman" pitchFamily="18" charset="0"/>
              </a:rPr>
              <a:t>spirogrāfiju</a:t>
            </a:r>
            <a:r>
              <a:rPr lang="lv-LV" altLang="lv-LV" sz="2800" b="1" dirty="0" smtClean="0">
                <a:latin typeface="Times New Roman" pitchFamily="18" charset="0"/>
              </a:rPr>
              <a:t>.</a:t>
            </a:r>
            <a:r>
              <a:rPr lang="lv-LV" altLang="lv-LV" sz="2800" b="1" dirty="0" smtClean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lv-LV" altLang="lv-LV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lv-LV" altLang="lv-LV" sz="3600" b="1" u="sng" dirty="0" smtClean="0">
                <a:latin typeface="Times New Roman" pitchFamily="18" charset="0"/>
              </a:rPr>
              <a:t>Vecumā grupā </a:t>
            </a:r>
            <a:r>
              <a:rPr lang="lv-LV" altLang="lv-LV" sz="3600" b="1" u="sng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lv-LV" altLang="lv-LV" sz="3600" b="1" u="sng" dirty="0" smtClean="0">
                <a:latin typeface="Times New Roman" pitchFamily="18" charset="0"/>
              </a:rPr>
              <a:t>40 gadi HOPS izplatība ir </a:t>
            </a:r>
            <a:r>
              <a:rPr lang="lv-LV" altLang="lv-LV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9-10</a:t>
            </a:r>
            <a:r>
              <a:rPr lang="lv-LV" altLang="lv-LV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%.</a:t>
            </a:r>
            <a:r>
              <a:rPr lang="lv-LV" altLang="lv-LV" sz="3600" dirty="0">
                <a:solidFill>
                  <a:srgbClr val="FFFF00"/>
                </a:solidFill>
                <a:latin typeface="Times New Roman" pitchFamily="18" charset="0"/>
              </a:rPr>
              <a:t> 	 </a:t>
            </a:r>
            <a:r>
              <a:rPr lang="lv-LV" altLang="lv-LV" sz="36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lv-LV" altLang="lv-LV" sz="2800" b="1" dirty="0" smtClean="0">
                <a:solidFill>
                  <a:srgbClr val="002060"/>
                </a:solidFill>
                <a:latin typeface="Times New Roman" pitchFamily="18" charset="0"/>
              </a:rPr>
              <a:t>Latvijā, jādomā pat vairāk!! </a:t>
            </a:r>
            <a:endParaRPr lang="lv-LV" altLang="lv-LV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lv-LV" altLang="lv-LV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HOPS diagnostika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Pēdējo 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gadu epidemioloģisko pētījumu – BOLD, EPI SCAN, PLATINO, PREPOCOL analīze: </a:t>
            </a:r>
            <a:r>
              <a:rPr lang="lv-LV" altLang="lv-LV" sz="2800" b="1" u="sng" dirty="0" smtClean="0">
                <a:latin typeface="Times New Roman" pitchFamily="18" charset="0"/>
                <a:cs typeface="Times New Roman" pitchFamily="18" charset="0"/>
              </a:rPr>
              <a:t>pasaulē netiek diagnosticēti &gt; 80% HOPS gadījumu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, diagnostika nav atkarīga no izplatības! 				</a:t>
            </a:r>
            <a:r>
              <a:rPr lang="lv-LV" altLang="lv-LV" sz="2400" b="1" i="1" dirty="0" err="1" smtClean="0">
                <a:latin typeface="Times New Roman" pitchFamily="18" charset="0"/>
                <a:cs typeface="Times New Roman" pitchFamily="18" charset="0"/>
              </a:rPr>
              <a:t>Lamprecht</a:t>
            </a:r>
            <a:r>
              <a:rPr lang="lv-LV" altLang="lv-LV" sz="2400" b="1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 (nepublicēti dati)</a:t>
            </a:r>
          </a:p>
          <a:p>
            <a:pPr>
              <a:lnSpc>
                <a:spcPts val="3700"/>
              </a:lnSpc>
            </a:pPr>
            <a:endParaRPr lang="lv-LV" altLang="lv-LV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Kā ir Latvijā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? Apmēram tas pats. </a:t>
            </a:r>
          </a:p>
          <a:p>
            <a:pPr>
              <a:lnSpc>
                <a:spcPts val="3700"/>
              </a:lnSpc>
            </a:pPr>
            <a:r>
              <a:rPr lang="lv-LV" altLang="lv-LV" sz="2800" u="sng" dirty="0" smtClean="0">
                <a:latin typeface="Times New Roman" pitchFamily="18" charset="0"/>
                <a:cs typeface="Times New Roman" pitchFamily="18" charset="0"/>
              </a:rPr>
              <a:t>Vidējā Latvijas ģimenes ārsta praksē ir ap 100 HOPS slimnieku</a:t>
            </a:r>
            <a:endParaRPr lang="lv-LV" altLang="lv-LV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55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124744"/>
            <a:ext cx="51117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19250" y="5301208"/>
            <a:ext cx="5919634" cy="83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rgbClr val="C00000"/>
                </a:solidFill>
                <a:latin typeface="Times New Roman" pitchFamily="18" charset="0"/>
              </a:rPr>
              <a:t>Jāizdara </a:t>
            </a:r>
            <a:r>
              <a:rPr lang="lv-LV" altLang="lv-LV" sz="4400" b="1" dirty="0" err="1">
                <a:solidFill>
                  <a:srgbClr val="C00000"/>
                </a:solidFill>
                <a:latin typeface="Times New Roman" pitchFamily="18" charset="0"/>
              </a:rPr>
              <a:t>spirogrāfija</a:t>
            </a:r>
            <a:r>
              <a:rPr lang="lv-LV" altLang="lv-LV" sz="4400" b="1" dirty="0">
                <a:solidFill>
                  <a:srgbClr val="C00000"/>
                </a:solidFill>
                <a:latin typeface="Times New Roman" pitchFamily="18" charset="0"/>
              </a:rPr>
              <a:t>!!!</a:t>
            </a:r>
            <a:r>
              <a:rPr lang="lv-LV" altLang="lv-LV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55875" y="333375"/>
            <a:ext cx="380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3600" b="1" dirty="0">
                <a:solidFill>
                  <a:srgbClr val="002060"/>
                </a:solidFill>
                <a:latin typeface="Times New Roman" pitchFamily="18" charset="0"/>
              </a:rPr>
              <a:t>HOPS </a:t>
            </a:r>
            <a:r>
              <a:rPr lang="en-US" altLang="lv-LV" sz="3600" b="1" dirty="0" err="1">
                <a:solidFill>
                  <a:srgbClr val="002060"/>
                </a:solidFill>
                <a:latin typeface="Times New Roman" pitchFamily="18" charset="0"/>
              </a:rPr>
              <a:t>diagnostika</a:t>
            </a:r>
            <a:endParaRPr lang="lv-LV" altLang="lv-LV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6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r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763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95375" y="5033963"/>
            <a:ext cx="27390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400" b="1" dirty="0">
                <a:solidFill>
                  <a:srgbClr val="002060"/>
                </a:solidFill>
                <a:latin typeface="Times New Roman" pitchFamily="18" charset="0"/>
              </a:rPr>
              <a:t>FEV</a:t>
            </a:r>
            <a:r>
              <a:rPr lang="lv-LV" altLang="lv-LV" sz="2400" b="1" baseline="-25000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lv-LV" altLang="lv-LV" sz="2400" b="1" dirty="0">
                <a:solidFill>
                  <a:srgbClr val="002060"/>
                </a:solidFill>
                <a:latin typeface="Times New Roman" pitchFamily="18" charset="0"/>
              </a:rPr>
              <a:t>/VC = 64%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400" b="1" dirty="0">
                <a:solidFill>
                  <a:srgbClr val="002060"/>
                </a:solidFill>
                <a:latin typeface="Times New Roman" pitchFamily="18" charset="0"/>
              </a:rPr>
              <a:t>FEV</a:t>
            </a:r>
            <a:r>
              <a:rPr lang="lv-LV" altLang="lv-LV" sz="2400" b="1" baseline="-25000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lv-LV" altLang="lv-LV" sz="2400" b="1" dirty="0">
                <a:solidFill>
                  <a:srgbClr val="002060"/>
                </a:solidFill>
                <a:latin typeface="Times New Roman" pitchFamily="18" charset="0"/>
              </a:rPr>
              <a:t> = 92% (</a:t>
            </a:r>
            <a:r>
              <a:rPr lang="lv-LV" altLang="lv-LV" sz="2400" b="1" dirty="0" err="1">
                <a:solidFill>
                  <a:srgbClr val="002060"/>
                </a:solidFill>
                <a:latin typeface="Times New Roman" pitchFamily="18" charset="0"/>
              </a:rPr>
              <a:t>pred</a:t>
            </a:r>
            <a:r>
              <a:rPr lang="lv-LV" altLang="lv-LV" sz="2400" b="1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200650" y="5033963"/>
            <a:ext cx="27390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400" b="1">
                <a:solidFill>
                  <a:srgbClr val="002060"/>
                </a:solidFill>
                <a:latin typeface="Times New Roman" pitchFamily="18" charset="0"/>
              </a:rPr>
              <a:t>FEV</a:t>
            </a:r>
            <a:r>
              <a:rPr lang="lv-LV" altLang="lv-LV" sz="2400" b="1" baseline="-2500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lv-LV" altLang="lv-LV" sz="2400" b="1">
                <a:solidFill>
                  <a:srgbClr val="002060"/>
                </a:solidFill>
                <a:latin typeface="Times New Roman" pitchFamily="18" charset="0"/>
              </a:rPr>
              <a:t>/VC = 40%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400" b="1">
                <a:solidFill>
                  <a:srgbClr val="002060"/>
                </a:solidFill>
                <a:latin typeface="Times New Roman" pitchFamily="18" charset="0"/>
              </a:rPr>
              <a:t>FEV</a:t>
            </a:r>
            <a:r>
              <a:rPr lang="lv-LV" altLang="lv-LV" sz="2400" b="1" baseline="-2500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lv-LV" altLang="lv-LV" sz="2400" b="1">
                <a:solidFill>
                  <a:srgbClr val="002060"/>
                </a:solidFill>
                <a:latin typeface="Times New Roman" pitchFamily="18" charset="0"/>
              </a:rPr>
              <a:t> = 34% (pred)</a:t>
            </a:r>
          </a:p>
        </p:txBody>
      </p:sp>
    </p:spTree>
    <p:extLst>
      <p:ext uri="{BB962C8B-B14F-4D97-AF65-F5344CB8AC3E}">
        <p14:creationId xmlns:p14="http://schemas.microsoft.com/office/powerpoint/2010/main" val="3372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Jauni ilgstošas darbības BD</a:t>
            </a:r>
          </a:p>
        </p:txBody>
      </p:sp>
      <p:sp>
        <p:nvSpPr>
          <p:cNvPr id="29699" name="Text Placeholder 4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lv-LV" altLang="lv-LV" sz="2800" dirty="0" smtClean="0">
                <a:latin typeface="Times New Roman" pitchFamily="18" charset="0"/>
                <a:cs typeface="Times New Roman" pitchFamily="18" charset="0"/>
              </a:rPr>
              <a:t>LAMA/ULAMA</a:t>
            </a:r>
            <a:endParaRPr lang="lv-LV" altLang="lv-LV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4248150"/>
          </a:xfrm>
        </p:spPr>
        <p:txBody>
          <a:bodyPr/>
          <a:lstStyle/>
          <a:p>
            <a:pPr>
              <a:defRPr/>
            </a:pPr>
            <a:r>
              <a:rPr lang="lv-LV" sz="2800" b="1" dirty="0" err="1" smtClean="0">
                <a:latin typeface="Times New Roman" pitchFamily="18" charset="0"/>
                <a:cs typeface="Times New Roman" pitchFamily="18" charset="0"/>
              </a:rPr>
              <a:t>Tiotropijs</a:t>
            </a:r>
            <a:endParaRPr 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lv-LV" sz="2800" b="1" dirty="0" err="1" smtClean="0">
                <a:latin typeface="Times New Roman" pitchFamily="18" charset="0"/>
                <a:cs typeface="Times New Roman" pitchFamily="18" charset="0"/>
              </a:rPr>
              <a:t>Glikopironijs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lv-LV" sz="2800" b="1" dirty="0" err="1" smtClean="0">
                <a:latin typeface="Times New Roman" pitchFamily="18" charset="0"/>
                <a:cs typeface="Times New Roman" pitchFamily="18" charset="0"/>
              </a:rPr>
              <a:t>Aceklidīns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defRPr/>
            </a:pPr>
            <a:r>
              <a:rPr lang="lv-LV" sz="2800" b="1" dirty="0" err="1" smtClean="0">
                <a:latin typeface="Times New Roman" pitchFamily="18" charset="0"/>
                <a:cs typeface="Times New Roman" pitchFamily="18" charset="0"/>
              </a:rPr>
              <a:t>Umeklidīns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800" b="1" dirty="0" err="1" smtClean="0">
                <a:latin typeface="Times New Roman" pitchFamily="18" charset="0"/>
                <a:cs typeface="Times New Roman" pitchFamily="18" charset="0"/>
              </a:rPr>
              <a:t>Glikopirolāts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0" indent="0">
              <a:buFont typeface="Arial" pitchFamily="34" charset="0"/>
              <a:buNone/>
              <a:defRPr/>
            </a:pPr>
            <a:endParaRPr lang="lv-LV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* 12h (LAMA)</a:t>
            </a:r>
          </a:p>
        </p:txBody>
      </p:sp>
      <p:sp>
        <p:nvSpPr>
          <p:cNvPr id="2970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lv-LV" altLang="lv-LV" sz="2800" dirty="0" smtClean="0">
                <a:latin typeface="Times New Roman" pitchFamily="18" charset="0"/>
                <a:cs typeface="Times New Roman" pitchFamily="18" charset="0"/>
              </a:rPr>
              <a:t>ULABA</a:t>
            </a:r>
          </a:p>
        </p:txBody>
      </p:sp>
      <p:sp>
        <p:nvSpPr>
          <p:cNvPr id="29702" name="Content Placeholder 7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248150" cy="3312318"/>
          </a:xfrm>
        </p:spPr>
        <p:txBody>
          <a:bodyPr/>
          <a:lstStyle/>
          <a:p>
            <a:r>
              <a:rPr lang="lv-LV" altLang="lv-LV" sz="2800" b="1" dirty="0" err="1" smtClean="0">
                <a:latin typeface="Times New Roman" pitchFamily="18" charset="0"/>
                <a:cs typeface="Times New Roman" pitchFamily="18" charset="0"/>
              </a:rPr>
              <a:t>Indakaterols</a:t>
            </a:r>
            <a:endParaRPr lang="lv-LV" alt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alt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altLang="lv-LV" sz="2800" b="1" dirty="0" err="1" smtClean="0">
                <a:latin typeface="Times New Roman" pitchFamily="18" charset="0"/>
                <a:cs typeface="Times New Roman" pitchFamily="18" charset="0"/>
              </a:rPr>
              <a:t>Vilanterols</a:t>
            </a:r>
            <a:r>
              <a:rPr lang="lv-LV" altLang="lv-LV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lv-LV" altLang="lv-LV" sz="2800" b="1" dirty="0" err="1" smtClean="0">
                <a:latin typeface="Times New Roman" pitchFamily="18" charset="0"/>
                <a:cs typeface="Times New Roman" pitchFamily="18" charset="0"/>
              </a:rPr>
              <a:t>Odalterols</a:t>
            </a:r>
            <a:endParaRPr lang="lv-LV" alt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altLang="lv-LV" sz="2800" b="1" dirty="0" err="1" smtClean="0">
                <a:latin typeface="Times New Roman" pitchFamily="18" charset="0"/>
                <a:cs typeface="Times New Roman" pitchFamily="18" charset="0"/>
              </a:rPr>
              <a:t>Karmaterols</a:t>
            </a:r>
            <a:endParaRPr lang="lv-LV" altLang="lv-LV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altLang="lv-LV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0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6632"/>
            <a:ext cx="79248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20499" y="6126957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lv-LV" altLang="lv-LV" b="1" i="1" dirty="0">
                <a:solidFill>
                  <a:srgbClr val="002060"/>
                </a:solidFill>
              </a:rPr>
              <a:t>P. </a:t>
            </a:r>
            <a:r>
              <a:rPr lang="lv-LV" altLang="lv-LV" b="1" i="1" dirty="0" err="1">
                <a:solidFill>
                  <a:srgbClr val="002060"/>
                </a:solidFill>
              </a:rPr>
              <a:t>Calverley</a:t>
            </a:r>
            <a:endParaRPr lang="en-US" altLang="lv-LV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41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Problēmas vecumdienās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196752"/>
            <a:ext cx="8642350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900"/>
              </a:lnSpc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Bieži slikts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pacientu funkcionālais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stāvoklis</a:t>
            </a:r>
          </a:p>
          <a:p>
            <a:pPr>
              <a:lnSpc>
                <a:spcPts val="3900"/>
              </a:lnSpc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Netipiska slimību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manifestācija</a:t>
            </a:r>
          </a:p>
          <a:p>
            <a:pPr>
              <a:lnSpc>
                <a:spcPts val="39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Neiroloģisko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psihiatrisko faktoru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ietekme, kas var radīt grūtības komunikācijai ar pacientu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Blakus slimības </a:t>
            </a:r>
          </a:p>
          <a:p>
            <a:pPr>
              <a:lnSpc>
                <a:spcPts val="3900"/>
              </a:lnSpc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Blakus slimību (piemēram, S-AV, CD) ietekme uz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respiratorisko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sistēmu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Aspirācijas pneimoniju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8_art_03_03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8288"/>
            <a:ext cx="2592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8_art_03_03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59238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2" name="Picture 4" descr="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7045"/>
            <a:ext cx="3529012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3" name="Picture 5" descr="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00127"/>
            <a:ext cx="3097224" cy="27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659912" y="2756373"/>
            <a:ext cx="203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lv-LV" sz="2400" b="1" dirty="0">
                <a:solidFill>
                  <a:srgbClr val="002060"/>
                </a:solidFill>
              </a:rPr>
              <a:t>“</a:t>
            </a:r>
            <a:r>
              <a:rPr lang="en-US" altLang="lv-LV" sz="2400" b="1" i="1" dirty="0">
                <a:solidFill>
                  <a:srgbClr val="002060"/>
                </a:solidFill>
              </a:rPr>
              <a:t>Blue bloater</a:t>
            </a:r>
            <a:r>
              <a:rPr lang="en-US" altLang="lv-LV" sz="2400" b="1" dirty="0">
                <a:solidFill>
                  <a:srgbClr val="002060"/>
                </a:solidFill>
              </a:rPr>
              <a:t>”</a:t>
            </a:r>
            <a:endParaRPr lang="lv-LV" altLang="lv-LV" sz="2400" b="1" dirty="0">
              <a:solidFill>
                <a:srgbClr val="002060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386985" y="2764378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lv-LV" sz="2400" b="1" dirty="0">
                <a:solidFill>
                  <a:srgbClr val="002060"/>
                </a:solidFill>
              </a:rPr>
              <a:t>“</a:t>
            </a:r>
            <a:r>
              <a:rPr lang="en-US" altLang="lv-LV" sz="2400" b="1" i="1" dirty="0">
                <a:solidFill>
                  <a:srgbClr val="002060"/>
                </a:solidFill>
              </a:rPr>
              <a:t>Pink puffer</a:t>
            </a:r>
            <a:r>
              <a:rPr lang="en-US" altLang="lv-LV" sz="2400" b="1" dirty="0">
                <a:solidFill>
                  <a:srgbClr val="002060"/>
                </a:solidFill>
              </a:rPr>
              <a:t>”</a:t>
            </a:r>
            <a:endParaRPr lang="lv-LV" altLang="lv-LV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lv-LV" sz="3100" dirty="0" smtClean="0">
                <a:solidFill>
                  <a:srgbClr val="002060"/>
                </a:solidFill>
                <a:latin typeface="Times New Roman" pitchFamily="18" charset="0"/>
              </a:rPr>
              <a:t>Smēķētājam ar </a:t>
            </a:r>
            <a:r>
              <a:rPr lang="lv-LV" sz="3100" b="1" dirty="0" smtClean="0">
                <a:solidFill>
                  <a:srgbClr val="002060"/>
                </a:solidFill>
                <a:latin typeface="Times New Roman" pitchFamily="18" charset="0"/>
              </a:rPr>
              <a:t>HOPS elpceļu iekaisums ir izteiktāks nekā smēķētājam bez HOPS </a:t>
            </a:r>
            <a:br>
              <a:rPr lang="lv-LV" sz="31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sz="16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lv-LV" sz="1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sz="3600" b="1" dirty="0" smtClean="0">
                <a:solidFill>
                  <a:srgbClr val="C00000"/>
                </a:solidFill>
                <a:latin typeface="Times New Roman" pitchFamily="18" charset="0"/>
              </a:rPr>
              <a:t>“Plaušu </a:t>
            </a:r>
            <a:r>
              <a:rPr lang="lv-LV" sz="3600" b="1" dirty="0">
                <a:solidFill>
                  <a:srgbClr val="C00000"/>
                </a:solidFill>
                <a:latin typeface="Times New Roman" pitchFamily="18" charset="0"/>
              </a:rPr>
              <a:t>iekaisums ieskalojas asinsritē”</a:t>
            </a:r>
          </a:p>
        </p:txBody>
      </p:sp>
      <p:graphicFrame>
        <p:nvGraphicFramePr>
          <p:cNvPr id="5724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188"/>
              </p:ext>
            </p:extLst>
          </p:nvPr>
        </p:nvGraphicFramePr>
        <p:xfrm>
          <a:off x="827584" y="2060848"/>
          <a:ext cx="6481093" cy="400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3" imgW="6620799" imgH="4095238" progId="Paint.Picture">
                  <p:embed/>
                </p:oleObj>
              </mc:Choice>
              <mc:Fallback>
                <p:oleObj name="Bitmap Image" r:id="rId3" imgW="6620799" imgH="4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6481093" cy="4009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7236296" y="5964237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b="1" i="1" dirty="0" err="1">
                <a:solidFill>
                  <a:srgbClr val="1A4D83"/>
                </a:solidFill>
                <a:latin typeface="Times New Roman" pitchFamily="18" charset="0"/>
              </a:rPr>
              <a:t>Barnes</a:t>
            </a:r>
            <a:r>
              <a:rPr lang="lv-LV" b="1" i="1" dirty="0">
                <a:solidFill>
                  <a:srgbClr val="1A4D83"/>
                </a:solidFill>
                <a:latin typeface="Times New Roman" pitchFamily="18" charset="0"/>
              </a:rPr>
              <a:t> P, 2008</a:t>
            </a:r>
          </a:p>
        </p:txBody>
      </p:sp>
    </p:spTree>
    <p:extLst>
      <p:ext uri="{BB962C8B-B14F-4D97-AF65-F5344CB8AC3E}">
        <p14:creationId xmlns:p14="http://schemas.microsoft.com/office/powerpoint/2010/main" val="3879301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>FEV</a:t>
            </a:r>
            <a:r>
              <a:rPr lang="lv-LV" sz="3600" b="1" baseline="-25000" dirty="0">
                <a:solidFill>
                  <a:srgbClr val="002060"/>
                </a:solidFill>
                <a:latin typeface="Times New Roman" pitchFamily="18" charset="0"/>
              </a:rPr>
              <a:t>1 </a:t>
            </a:r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>un mirstība ar sirds slimībām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lv-LV" sz="2800" b="1" dirty="0">
                <a:latin typeface="Times New Roman" pitchFamily="18" charset="0"/>
              </a:rPr>
              <a:t>FEV</a:t>
            </a:r>
            <a:r>
              <a:rPr lang="lv-LV" sz="2800" b="1" baseline="-25000" dirty="0">
                <a:latin typeface="Times New Roman" pitchFamily="18" charset="0"/>
              </a:rPr>
              <a:t>1 </a:t>
            </a:r>
            <a:r>
              <a:rPr lang="lv-LV" sz="2800" b="1" dirty="0">
                <a:latin typeface="Times New Roman" pitchFamily="18" charset="0"/>
              </a:rPr>
              <a:t>90% no NR salīdzinot ar FEV</a:t>
            </a:r>
            <a:r>
              <a:rPr lang="lv-LV" sz="2800" b="1" baseline="-25000" dirty="0">
                <a:latin typeface="Times New Roman" pitchFamily="18" charset="0"/>
              </a:rPr>
              <a:t>1 </a:t>
            </a:r>
            <a:r>
              <a:rPr lang="lv-LV" sz="2800" b="1" dirty="0">
                <a:latin typeface="Times New Roman" pitchFamily="18" charset="0"/>
              </a:rPr>
              <a:t>110% no NR  - 3 reizes augstāks nāves risks ar MI vai sirds slimību kā tādu.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lv-LV" sz="2800" b="1" dirty="0">
                <a:latin typeface="Times New Roman" pitchFamily="18" charset="0"/>
              </a:rPr>
              <a:t>		</a:t>
            </a:r>
            <a:r>
              <a:rPr lang="lv-LV" sz="2400" b="1" i="1" dirty="0" err="1">
                <a:latin typeface="Times New Roman" pitchFamily="18" charset="0"/>
              </a:rPr>
              <a:t>Sin</a:t>
            </a:r>
            <a:r>
              <a:rPr lang="lv-LV" sz="2400" b="1" i="1" dirty="0">
                <a:latin typeface="Times New Roman" pitchFamily="18" charset="0"/>
              </a:rPr>
              <a:t> DD, </a:t>
            </a:r>
            <a:r>
              <a:rPr lang="lv-LV" sz="2400" b="1" i="1" dirty="0" err="1">
                <a:latin typeface="Times New Roman" pitchFamily="18" charset="0"/>
              </a:rPr>
              <a:t>et</a:t>
            </a:r>
            <a:r>
              <a:rPr lang="lv-LV" sz="2400" b="1" i="1" dirty="0">
                <a:latin typeface="Times New Roman" pitchFamily="18" charset="0"/>
              </a:rPr>
              <a:t> </a:t>
            </a:r>
            <a:r>
              <a:rPr lang="lv-LV" sz="2400" b="1" i="1" dirty="0" err="1">
                <a:latin typeface="Times New Roman" pitchFamily="18" charset="0"/>
              </a:rPr>
              <a:t>al</a:t>
            </a:r>
            <a:r>
              <a:rPr lang="lv-LV" sz="2400" b="1" i="1" dirty="0">
                <a:latin typeface="Times New Roman" pitchFamily="18" charset="0"/>
              </a:rPr>
              <a:t>, </a:t>
            </a:r>
            <a:r>
              <a:rPr lang="lv-LV" sz="2400" b="1" i="1" dirty="0" err="1">
                <a:latin typeface="Times New Roman" pitchFamily="18" charset="0"/>
              </a:rPr>
              <a:t>Chest</a:t>
            </a:r>
            <a:r>
              <a:rPr lang="lv-LV" sz="2400" b="1" i="1" dirty="0">
                <a:latin typeface="Times New Roman" pitchFamily="18" charset="0"/>
              </a:rPr>
              <a:t>, 2005</a:t>
            </a:r>
          </a:p>
          <a:p>
            <a:pPr>
              <a:lnSpc>
                <a:spcPct val="115000"/>
              </a:lnSpc>
            </a:pPr>
            <a:endParaRPr lang="lv-LV" sz="1400" b="1" i="1" dirty="0">
              <a:latin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lv-LV" sz="2800" b="1" dirty="0">
                <a:latin typeface="Times New Roman" pitchFamily="18" charset="0"/>
              </a:rPr>
              <a:t>FEV</a:t>
            </a:r>
            <a:r>
              <a:rPr lang="lv-LV" sz="2800" b="1" baseline="-25000" dirty="0">
                <a:latin typeface="Times New Roman" pitchFamily="18" charset="0"/>
              </a:rPr>
              <a:t>1</a:t>
            </a:r>
            <a:r>
              <a:rPr lang="lv-LV" sz="2800" b="1" dirty="0">
                <a:latin typeface="Times New Roman" pitchFamily="18" charset="0"/>
              </a:rPr>
              <a:t> ir labāks visu cēloņu </a:t>
            </a:r>
            <a:r>
              <a:rPr lang="lv-LV" sz="2800" b="1" dirty="0" smtClean="0">
                <a:latin typeface="Times New Roman" pitchFamily="18" charset="0"/>
              </a:rPr>
              <a:t>un kardiālas </a:t>
            </a:r>
            <a:r>
              <a:rPr lang="lv-LV" sz="2800" b="1" dirty="0">
                <a:latin typeface="Times New Roman" pitchFamily="18" charset="0"/>
              </a:rPr>
              <a:t>nāves riska faktors nekā, piemēram, holesterīna līmenis asinīs!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lv-LV" sz="2400" b="1" dirty="0">
                <a:latin typeface="Times New Roman" pitchFamily="18" charset="0"/>
              </a:rPr>
              <a:t>		</a:t>
            </a:r>
            <a:r>
              <a:rPr lang="lv-LV" sz="2400" b="1" i="1" dirty="0" err="1">
                <a:latin typeface="Times New Roman" pitchFamily="18" charset="0"/>
              </a:rPr>
              <a:t>Hole</a:t>
            </a:r>
            <a:r>
              <a:rPr lang="lv-LV" sz="2400" b="1" i="1" dirty="0">
                <a:latin typeface="Times New Roman" pitchFamily="18" charset="0"/>
              </a:rPr>
              <a:t> DJ, </a:t>
            </a:r>
            <a:r>
              <a:rPr lang="lv-LV" sz="2400" b="1" i="1" dirty="0" err="1">
                <a:latin typeface="Times New Roman" pitchFamily="18" charset="0"/>
              </a:rPr>
              <a:t>et</a:t>
            </a:r>
            <a:r>
              <a:rPr lang="lv-LV" sz="2400" b="1" i="1" dirty="0">
                <a:latin typeface="Times New Roman" pitchFamily="18" charset="0"/>
              </a:rPr>
              <a:t> </a:t>
            </a:r>
            <a:r>
              <a:rPr lang="lv-LV" sz="2400" b="1" i="1" dirty="0" err="1">
                <a:latin typeface="Times New Roman" pitchFamily="18" charset="0"/>
              </a:rPr>
              <a:t>al</a:t>
            </a:r>
            <a:r>
              <a:rPr lang="lv-LV" sz="2400" b="1" i="1" dirty="0">
                <a:latin typeface="Times New Roman" pitchFamily="18" charset="0"/>
              </a:rPr>
              <a:t>, BMJ, 1996; 	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lv-LV" sz="2400" b="1" i="1" dirty="0">
                <a:latin typeface="Times New Roman" pitchFamily="18" charset="0"/>
              </a:rPr>
              <a:t>		</a:t>
            </a:r>
            <a:r>
              <a:rPr lang="lv-LV" sz="2400" b="1" i="1" dirty="0" err="1">
                <a:latin typeface="Times New Roman" pitchFamily="18" charset="0"/>
              </a:rPr>
              <a:t>Ashley</a:t>
            </a:r>
            <a:r>
              <a:rPr lang="lv-LV" sz="2400" b="1" i="1" dirty="0">
                <a:latin typeface="Times New Roman" pitchFamily="18" charset="0"/>
              </a:rPr>
              <a:t> F, </a:t>
            </a:r>
            <a:r>
              <a:rPr lang="lv-LV" sz="2400" b="1" i="1" dirty="0" err="1">
                <a:latin typeface="Times New Roman" pitchFamily="18" charset="0"/>
              </a:rPr>
              <a:t>et</a:t>
            </a:r>
            <a:r>
              <a:rPr lang="lv-LV" sz="2400" b="1" i="1" dirty="0">
                <a:latin typeface="Times New Roman" pitchFamily="18" charset="0"/>
              </a:rPr>
              <a:t> </a:t>
            </a:r>
            <a:r>
              <a:rPr lang="lv-LV" sz="2400" b="1" i="1" dirty="0" err="1">
                <a:latin typeface="Times New Roman" pitchFamily="18" charset="0"/>
              </a:rPr>
              <a:t>al</a:t>
            </a:r>
            <a:r>
              <a:rPr lang="lv-LV" sz="2400" b="1" i="1" dirty="0">
                <a:latin typeface="Times New Roman" pitchFamily="18" charset="0"/>
              </a:rPr>
              <a:t>, </a:t>
            </a:r>
            <a:r>
              <a:rPr lang="lv-LV" sz="2400" b="1" i="1" dirty="0" err="1">
                <a:latin typeface="Times New Roman" pitchFamily="18" charset="0"/>
              </a:rPr>
              <a:t>Ann</a:t>
            </a:r>
            <a:r>
              <a:rPr lang="lv-LV" sz="2400" b="1" i="1" dirty="0">
                <a:latin typeface="Times New Roman" pitchFamily="18" charset="0"/>
              </a:rPr>
              <a:t> Int </a:t>
            </a:r>
            <a:r>
              <a:rPr lang="lv-LV" sz="2400" b="1" i="1" dirty="0" err="1">
                <a:latin typeface="Times New Roman" pitchFamily="18" charset="0"/>
              </a:rPr>
              <a:t>Med</a:t>
            </a:r>
            <a:r>
              <a:rPr lang="lv-LV" sz="2400" b="1" i="1" dirty="0">
                <a:latin typeface="Times New Roman" pitchFamily="18" charset="0"/>
              </a:rPr>
              <a:t>,  1975</a:t>
            </a:r>
            <a:endParaRPr lang="lv-LV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76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836713"/>
            <a:ext cx="8497639" cy="5329138"/>
          </a:xfrm>
        </p:spPr>
        <p:txBody>
          <a:bodyPr/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Pārtraukt smēķēt nekad nav par vēlu!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Diemžēl vecāka gadagājuma pacientiem ir problēmas ar motivāciju.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Šobrīd sistēmisks iekaisums ir ne tikai HOPS, aterosklerozes, akūtas koronāras trombozes patoģenēzes pamatā.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sistēmisko iekaisumu, oksidatīvo stresu skaidro arī novecošanu.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1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lv-LV" sz="3200" b="1" dirty="0">
                <a:solidFill>
                  <a:srgbClr val="002060"/>
                </a:solidFill>
                <a:latin typeface="Times New Roman" pitchFamily="18" charset="0"/>
              </a:rPr>
              <a:t>Iespēja cīnīties ar (plaušu) novecošanu</a:t>
            </a:r>
            <a:br>
              <a:rPr lang="lv-LV" sz="32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sz="2400" b="1" i="1" dirty="0">
                <a:solidFill>
                  <a:srgbClr val="002060"/>
                </a:solidFill>
                <a:latin typeface="Times New Roman" pitchFamily="18" charset="0"/>
              </a:rPr>
              <a:t>Pēc </a:t>
            </a:r>
            <a:r>
              <a:rPr lang="lv-LV" sz="2400" b="1" i="1" dirty="0" err="1">
                <a:solidFill>
                  <a:srgbClr val="002060"/>
                </a:solidFill>
                <a:latin typeface="Times New Roman" pitchFamily="18" charset="0"/>
              </a:rPr>
              <a:t>P.Barnes</a:t>
            </a:r>
            <a:r>
              <a:rPr lang="lv-LV" sz="2400" b="1" i="1" dirty="0">
                <a:solidFill>
                  <a:srgbClr val="002060"/>
                </a:solidFill>
                <a:latin typeface="Times New Roman" pitchFamily="18" charset="0"/>
              </a:rPr>
              <a:t>, ERS 2011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lv-LV" sz="2800" b="1" dirty="0" err="1">
                <a:latin typeface="Times New Roman" pitchFamily="18" charset="0"/>
              </a:rPr>
              <a:t>Geroprotektori</a:t>
            </a:r>
            <a:r>
              <a:rPr lang="lv-LV" sz="2800" b="1" dirty="0">
                <a:latin typeface="Times New Roman" pitchFamily="18" charset="0"/>
              </a:rPr>
              <a:t> un antioksidanti</a:t>
            </a:r>
          </a:p>
          <a:p>
            <a:pPr>
              <a:lnSpc>
                <a:spcPct val="90000"/>
              </a:lnSpc>
            </a:pPr>
            <a:r>
              <a:rPr lang="lv-LV" sz="2800" b="1" dirty="0">
                <a:latin typeface="Times New Roman" pitchFamily="18" charset="0"/>
              </a:rPr>
              <a:t>Sarkanvīns </a:t>
            </a:r>
            <a:r>
              <a:rPr lang="lv-LV" sz="2400" b="1" dirty="0">
                <a:latin typeface="Times New Roman" pitchFamily="18" charset="0"/>
              </a:rPr>
              <a:t>(satur </a:t>
            </a:r>
            <a:r>
              <a:rPr lang="lv-LV" sz="2400" b="1" dirty="0" err="1">
                <a:latin typeface="Times New Roman" pitchFamily="18" charset="0"/>
              </a:rPr>
              <a:t>resveratrolu</a:t>
            </a:r>
            <a:r>
              <a:rPr lang="lv-LV" sz="2400" b="1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Melnā tēja</a:t>
            </a: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Zaļā tēja </a:t>
            </a: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Brokoļi, </a:t>
            </a:r>
            <a:r>
              <a:rPr lang="lv-LV" sz="2400" b="1" dirty="0" err="1">
                <a:latin typeface="Times New Roman" pitchFamily="18" charset="0"/>
              </a:rPr>
              <a:t>vasabi</a:t>
            </a:r>
            <a:r>
              <a:rPr lang="lv-LV" sz="2400" b="1" dirty="0">
                <a:latin typeface="Times New Roman" pitchFamily="18" charset="0"/>
              </a:rPr>
              <a:t> (satur </a:t>
            </a:r>
            <a:r>
              <a:rPr lang="lv-LV" sz="2400" b="1" dirty="0" err="1">
                <a:latin typeface="Times New Roman" pitchFamily="18" charset="0"/>
              </a:rPr>
              <a:t>sulforafānu</a:t>
            </a:r>
            <a:r>
              <a:rPr lang="lv-LV" sz="2400" b="1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Augļi, dārzeņi</a:t>
            </a: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Zivis 			</a:t>
            </a:r>
            <a:r>
              <a:rPr lang="lv-LV" sz="2400" b="1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lv-LV" sz="2400" b="1" dirty="0">
                <a:solidFill>
                  <a:srgbClr val="C00000"/>
                </a:solidFill>
                <a:latin typeface="Times New Roman" pitchFamily="18" charset="0"/>
              </a:rPr>
              <a:t>NESMĒĶĒT !!!</a:t>
            </a:r>
          </a:p>
          <a:p>
            <a:pPr>
              <a:lnSpc>
                <a:spcPct val="90000"/>
              </a:lnSpc>
            </a:pPr>
            <a:r>
              <a:rPr lang="lv-LV" sz="2400" b="1" dirty="0" err="1">
                <a:latin typeface="Times New Roman" pitchFamily="18" charset="0"/>
              </a:rPr>
              <a:t>Multivitamīni</a:t>
            </a:r>
            <a:endParaRPr lang="lv-LV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lv-LV" sz="2400" b="1" dirty="0" err="1">
                <a:latin typeface="Times New Roman" pitchFamily="18" charset="0"/>
              </a:rPr>
              <a:t>Mazkalorāžas</a:t>
            </a:r>
            <a:r>
              <a:rPr lang="lv-LV" sz="2400" b="1" dirty="0">
                <a:latin typeface="Times New Roman" pitchFamily="18" charset="0"/>
              </a:rPr>
              <a:t> diēta</a:t>
            </a:r>
          </a:p>
          <a:p>
            <a:pPr>
              <a:lnSpc>
                <a:spcPct val="90000"/>
              </a:lnSpc>
            </a:pPr>
            <a:endParaRPr lang="lv-LV" sz="10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lv-LV" sz="2400" b="1" dirty="0">
                <a:latin typeface="Times New Roman" pitchFamily="18" charset="0"/>
              </a:rPr>
              <a:t>Medikamenti – </a:t>
            </a:r>
            <a:r>
              <a:rPr lang="lv-LV" sz="2400" b="1" dirty="0" err="1">
                <a:latin typeface="Times New Roman" pitchFamily="18" charset="0"/>
              </a:rPr>
              <a:t>teofilīns</a:t>
            </a:r>
            <a:r>
              <a:rPr lang="lv-LV" sz="2400" b="1" dirty="0">
                <a:latin typeface="Times New Roman" pitchFamily="18" charset="0"/>
              </a:rPr>
              <a:t>, </a:t>
            </a:r>
            <a:r>
              <a:rPr lang="lv-LV" sz="2400" b="1" dirty="0" err="1">
                <a:latin typeface="Times New Roman" pitchFamily="18" charset="0"/>
              </a:rPr>
              <a:t>nortriptilīns</a:t>
            </a:r>
            <a:r>
              <a:rPr lang="lv-LV" sz="2400" b="1" dirty="0">
                <a:latin typeface="Times New Roman" pitchFamily="18" charset="0"/>
              </a:rPr>
              <a:t>, </a:t>
            </a:r>
            <a:r>
              <a:rPr lang="lv-LV" sz="2400" b="1" dirty="0" err="1">
                <a:latin typeface="Times New Roman" pitchFamily="18" charset="0"/>
              </a:rPr>
              <a:t>metformīns</a:t>
            </a:r>
            <a:r>
              <a:rPr lang="lv-LV" sz="2400" b="1" dirty="0">
                <a:latin typeface="Times New Roman" pitchFamily="18" charset="0"/>
              </a:rPr>
              <a:t>, </a:t>
            </a:r>
            <a:r>
              <a:rPr lang="lv-LV" sz="2400" b="1" dirty="0" err="1">
                <a:latin typeface="Times New Roman" pitchFamily="18" charset="0"/>
              </a:rPr>
              <a:t>rapamicīns</a:t>
            </a:r>
            <a:r>
              <a:rPr lang="lv-LV" sz="2400" b="1" dirty="0">
                <a:latin typeface="Times New Roman" pitchFamily="18" charset="0"/>
              </a:rPr>
              <a:t> (“</a:t>
            </a:r>
            <a:r>
              <a:rPr lang="lv-LV" sz="2400" b="1" dirty="0" err="1">
                <a:latin typeface="Times New Roman" pitchFamily="18" charset="0"/>
              </a:rPr>
              <a:t>Sirolimus</a:t>
            </a:r>
            <a:r>
              <a:rPr lang="lv-LV" sz="2400" b="1" dirty="0">
                <a:latin typeface="Times New Roman" pitchFamily="18" charset="0"/>
              </a:rPr>
              <a:t>”) </a:t>
            </a:r>
          </a:p>
        </p:txBody>
      </p:sp>
    </p:spTree>
    <p:extLst>
      <p:ext uri="{BB962C8B-B14F-4D97-AF65-F5344CB8AC3E}">
        <p14:creationId xmlns:p14="http://schemas.microsoft.com/office/powerpoint/2010/main" val="2522099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nhalaattori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4" y="1052736"/>
            <a:ext cx="652145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453449" y="289363"/>
            <a:ext cx="7332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b="1" dirty="0">
                <a:solidFill>
                  <a:srgbClr val="002060"/>
                </a:solidFill>
                <a:latin typeface="Times New Roman" pitchFamily="18" charset="0"/>
              </a:rPr>
              <a:t>Nav ideālu </a:t>
            </a:r>
            <a:r>
              <a:rPr lang="lv-LV" altLang="lv-LV" b="1" dirty="0" err="1">
                <a:solidFill>
                  <a:srgbClr val="002060"/>
                </a:solidFill>
                <a:latin typeface="Times New Roman" pitchFamily="18" charset="0"/>
              </a:rPr>
              <a:t>inhalātoru</a:t>
            </a:r>
            <a:r>
              <a:rPr lang="lv-LV" altLang="lv-LV" b="1" dirty="0" smtClean="0">
                <a:solidFill>
                  <a:srgbClr val="002060"/>
                </a:solidFill>
                <a:latin typeface="Times New Roman" pitchFamily="18" charset="0"/>
              </a:rPr>
              <a:t>!! 	</a:t>
            </a:r>
            <a:r>
              <a:rPr lang="lv-LV" altLang="lv-LV" b="1" dirty="0" smtClean="0">
                <a:solidFill>
                  <a:srgbClr val="C00000"/>
                </a:solidFill>
                <a:latin typeface="Times New Roman" pitchFamily="18" charset="0"/>
              </a:rPr>
              <a:t>APMĀCĪBA!!</a:t>
            </a:r>
            <a:endParaRPr lang="lv-LV" altLang="lv-LV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990796" y="5805264"/>
            <a:ext cx="135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800" b="1" i="1" dirty="0" err="1">
                <a:solidFill>
                  <a:srgbClr val="1A4D83"/>
                </a:solidFill>
                <a:latin typeface="Times New Roman" pitchFamily="18" charset="0"/>
              </a:rPr>
              <a:t>Diot</a:t>
            </a:r>
            <a:r>
              <a:rPr lang="lv-LV" altLang="lv-LV" sz="1800" b="1" i="1" dirty="0">
                <a:solidFill>
                  <a:srgbClr val="1A4D83"/>
                </a:solidFill>
                <a:latin typeface="Times New Roman" pitchFamily="18" charset="0"/>
              </a:rPr>
              <a:t> P, 2005</a:t>
            </a:r>
          </a:p>
        </p:txBody>
      </p:sp>
    </p:spTree>
    <p:extLst>
      <p:ext uri="{BB962C8B-B14F-4D97-AF65-F5344CB8AC3E}">
        <p14:creationId xmlns:p14="http://schemas.microsoft.com/office/powerpoint/2010/main" val="149688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2" y="256970"/>
            <a:ext cx="5933940" cy="634082"/>
          </a:xfrm>
        </p:spPr>
        <p:txBody>
          <a:bodyPr/>
          <a:lstStyle/>
          <a:p>
            <a:pPr eaLnBrk="1" hangingPunct="1"/>
            <a:r>
              <a:rPr lang="lv-LV" altLang="lv-LV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Inhalātori</a:t>
            </a:r>
            <a:endParaRPr lang="en-GB" altLang="lv-LV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Seretide_Evohaler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77937"/>
            <a:ext cx="1863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Symbicort_200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54" y="1965650"/>
            <a:ext cx="15430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3" descr="Seretide_Accuhaler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7974"/>
            <a:ext cx="19446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6" descr="DSCF27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66" y="2258116"/>
            <a:ext cx="16573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22" descr="833411784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6606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92954"/>
            <a:ext cx="1512168" cy="19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0" name="Picture 25" descr="Flexhaler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91" y="566611"/>
            <a:ext cx="12827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33219"/>
              </p:ext>
            </p:extLst>
          </p:nvPr>
        </p:nvGraphicFramePr>
        <p:xfrm>
          <a:off x="6697871" y="4242058"/>
          <a:ext cx="1513607" cy="169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10" imgW="1685714" imgH="1886213" progId="PBrush">
                  <p:embed/>
                </p:oleObj>
              </mc:Choice>
              <mc:Fallback>
                <p:oleObj name="Bitmap Image" r:id="rId10" imgW="1685714" imgH="188621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871" y="4242058"/>
                        <a:ext cx="1513607" cy="1692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4" name="Picture 16" descr="http://www.hiwtc.com/photo/products/20/02/05/2054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1812371" cy="23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938535"/>
          </a:xfrm>
        </p:spPr>
        <p:txBody>
          <a:bodyPr/>
          <a:lstStyle/>
          <a:p>
            <a:r>
              <a:rPr lang="lv-LV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Astmas un </a:t>
            </a:r>
            <a:r>
              <a:rPr lang="lv-LV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HOPS</a:t>
            </a:r>
            <a:r>
              <a:rPr lang="lv-LV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kabineti</a:t>
            </a:r>
            <a:endParaRPr lang="lv-LV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808312"/>
          </a:xfrm>
        </p:spPr>
        <p:txBody>
          <a:bodyPr/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ģimenes ārsta nosūtījumu bez maksas!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Arī stacionārā «Gaiļezers»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85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lv-LV" altLang="lv-LV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Obstruktīvu</a:t>
            </a:r>
            <a:r>
              <a:rPr lang="lv-LV" altLang="lv-LV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miega </a:t>
            </a:r>
            <a:r>
              <a:rPr lang="lv-LV" altLang="lv-LV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apnojas</a:t>
            </a:r>
            <a:r>
              <a:rPr lang="lv-LV" altLang="lv-LV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(OMA) </a:t>
            </a:r>
            <a:r>
              <a:rPr lang="lv-LV" altLang="lv-LV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sindromu raksturo: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5274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lv-LV" alt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Obstruktīvi</a:t>
            </a:r>
            <a:r>
              <a:rPr lang="lv-LV" alt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elpošanas traucējumi miegā (AHI &gt; 5)</a:t>
            </a:r>
          </a:p>
          <a:p>
            <a:pPr eaLnBrk="1" hangingPunct="1">
              <a:lnSpc>
                <a:spcPct val="125000"/>
              </a:lnSpc>
            </a:pPr>
            <a:r>
              <a:rPr lang="lv-LV" alt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Krākšana</a:t>
            </a:r>
          </a:p>
          <a:p>
            <a:pPr eaLnBrk="1" hangingPunct="1">
              <a:lnSpc>
                <a:spcPct val="125000"/>
              </a:lnSpc>
            </a:pPr>
            <a:r>
              <a:rPr lang="lv-LV" alt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Pārmērīga miegainība dienā, miegs bez spirdzinājuma, vispārējs nogurums</a:t>
            </a:r>
          </a:p>
        </p:txBody>
      </p:sp>
    </p:spTree>
    <p:extLst>
      <p:ext uri="{BB962C8B-B14F-4D97-AF65-F5344CB8AC3E}">
        <p14:creationId xmlns:p14="http://schemas.microsoft.com/office/powerpoint/2010/main" val="2879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188913"/>
            <a:ext cx="8169275" cy="792162"/>
          </a:xfrm>
        </p:spPr>
        <p:txBody>
          <a:bodyPr/>
          <a:lstStyle/>
          <a:p>
            <a:pPr eaLnBrk="1" hangingPunct="1"/>
            <a:r>
              <a:rPr lang="lv-LV" altLang="lv-LV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 iespējamie simptomi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Miegainība</a:t>
            </a: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Hronisks nogurums</a:t>
            </a: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Krākšana, elpošanas apstāšanās, smakšanas sajūta miegā</a:t>
            </a: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Nemierīgs miegs </a:t>
            </a: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Galvassāpes, sausa mute pamostoties</a:t>
            </a: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Niktūrija</a:t>
            </a:r>
            <a:endParaRPr lang="lv-LV" alt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Atmiņas, uzmanības, garastāvokļa pasliktināšanās</a:t>
            </a:r>
          </a:p>
        </p:txBody>
      </p:sp>
    </p:spTree>
    <p:extLst>
      <p:ext uri="{BB962C8B-B14F-4D97-AF65-F5344CB8AC3E}">
        <p14:creationId xmlns:p14="http://schemas.microsoft.com/office/powerpoint/2010/main" val="2068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ancis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731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0659" y="2122383"/>
            <a:ext cx="4168129" cy="200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lv-LV" altLang="lv-LV" sz="2800" b="1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pilnīgi </a:t>
            </a:r>
            <a:r>
              <a:rPr lang="lv-LV" altLang="lv-LV" sz="2800" b="1" dirty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subjektīva sajūta</a:t>
            </a:r>
          </a:p>
          <a:p>
            <a:pPr marL="171450" indent="-171450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lv-LV" altLang="lv-LV" sz="2800" b="1" dirty="0">
              <a:solidFill>
                <a:srgbClr val="1A4D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lv-LV" altLang="lv-LV" sz="2800" b="1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ļoti </a:t>
            </a:r>
            <a:r>
              <a:rPr lang="lv-LV" altLang="lv-LV" sz="2800" b="1" dirty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nepatīkama </a:t>
            </a:r>
            <a:r>
              <a:rPr lang="lv-LV" altLang="lv-LV" sz="2800" b="1" dirty="0" smtClean="0">
                <a:solidFill>
                  <a:srgbClr val="1A4D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sajūta!</a:t>
            </a:r>
            <a:endParaRPr lang="lv-LV" altLang="lv-LV" sz="2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908720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Elpas trūkums</a:t>
            </a:r>
            <a:endParaRPr lang="lv-LV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6132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89138"/>
            <a:ext cx="7662862" cy="2879725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155000"/>
              </a:lnSpc>
              <a:buFontTx/>
              <a:buNone/>
            </a:pPr>
            <a:r>
              <a:rPr lang="lv-LV" altLang="lv-LV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altLang="lv-LV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altLang="lv-LV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GB" altLang="lv-LV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lv-LV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altLang="lv-LV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slimība, kas skar daudzas orgānu sistēmas!</a:t>
            </a:r>
            <a:endParaRPr lang="en-GB" altLang="lv-LV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dav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61928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6690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Tipisks pacients ar miega </a:t>
            </a:r>
            <a:r>
              <a:rPr lang="lv-LV" altLang="lv-LV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apnoju</a:t>
            </a:r>
            <a:endParaRPr lang="lv-LV" altLang="lv-LV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4122738" cy="4525963"/>
          </a:xfrm>
        </p:spPr>
        <p:txBody>
          <a:bodyPr/>
          <a:lstStyle/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Vīrietis &gt; 30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ĶMI &gt;30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Paaugstināts </a:t>
            </a:r>
          </a:p>
          <a:p>
            <a:pPr eaLnBrk="1" hangingPunct="1">
              <a:buFontTx/>
              <a:buNone/>
            </a:pPr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asinsspiediens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Miegainība dienā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KSS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Aritmijas</a:t>
            </a:r>
          </a:p>
          <a:p>
            <a:pPr eaLnBrk="1" hangingPunct="1"/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Diabēts</a:t>
            </a:r>
          </a:p>
          <a:p>
            <a:pPr eaLnBrk="1" hangingPunct="1"/>
            <a:r>
              <a:rPr lang="lv-LV" altLang="lv-LV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Metabolais</a:t>
            </a:r>
            <a:r>
              <a:rPr lang="lv-LV" alt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sindroms</a:t>
            </a:r>
            <a:endParaRPr lang="en-US" altLang="lv-LV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lv-LV" alt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56" name="Picture 4" descr="davids 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07" y="1611313"/>
            <a:ext cx="4555768" cy="397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2418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lv-LV" altLang="lv-LV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 izplatība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96300" cy="48958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lv-LV" altLang="lv-LV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Vidēji ≈ 5% pieaugušo</a:t>
            </a:r>
          </a:p>
          <a:p>
            <a:pPr eaLnBrk="1" hangingPunct="1">
              <a:lnSpc>
                <a:spcPct val="14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vīriešu, 2% sieviešu 30 - 60 gadu vecumā</a:t>
            </a:r>
          </a:p>
          <a:p>
            <a:pPr eaLnBrk="1" hangingPunct="1">
              <a:lnSpc>
                <a:spcPct val="14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Izplatība sieviešu vidū pieaug pēc menopauzes</a:t>
            </a:r>
          </a:p>
          <a:p>
            <a:pPr eaLnBrk="1" hangingPunct="1">
              <a:lnSpc>
                <a:spcPct val="140000"/>
              </a:lnSpc>
            </a:pPr>
            <a:r>
              <a:rPr lang="lv-LV" alt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ASV ≈ 10% pieaugušo</a:t>
            </a:r>
          </a:p>
          <a:p>
            <a:pPr eaLnBrk="1" hangingPunct="1">
              <a:lnSpc>
                <a:spcPct val="140000"/>
              </a:lnSpc>
            </a:pPr>
            <a:r>
              <a:rPr lang="lv-LV" altLang="lv-LV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 biežums pieaug ar vecumu</a:t>
            </a:r>
            <a:r>
              <a:rPr lang="lv-LV" altLang="lv-LV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 smagums samazinās</a:t>
            </a:r>
          </a:p>
        </p:txBody>
      </p:sp>
    </p:spTree>
    <p:extLst>
      <p:ext uri="{BB962C8B-B14F-4D97-AF65-F5344CB8AC3E}">
        <p14:creationId xmlns:p14="http://schemas.microsoft.com/office/powerpoint/2010/main" val="42646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Respiratorisko</a:t>
            </a:r>
            <a:r>
              <a:rPr 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slimību profilakse vecumdienās</a:t>
            </a:r>
            <a:endParaRPr lang="lv-LV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248472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Nesmēķēt!</a:t>
            </a:r>
          </a:p>
          <a:p>
            <a:pPr>
              <a:lnSpc>
                <a:spcPts val="4400"/>
              </a:lnSpc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Regulāra fiziskā aktivitāte</a:t>
            </a:r>
          </a:p>
          <a:p>
            <a:pPr>
              <a:lnSpc>
                <a:spcPts val="4400"/>
              </a:lnSpc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Agrīna aktivizācija veselības problēmu gadījumā</a:t>
            </a:r>
          </a:p>
          <a:p>
            <a:pPr>
              <a:lnSpc>
                <a:spcPts val="4400"/>
              </a:lnSpc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Saprātīga diēta</a:t>
            </a:r>
          </a:p>
          <a:p>
            <a:pPr>
              <a:lnSpc>
                <a:spcPts val="4400"/>
              </a:lnSpc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[Vakcinācija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gripu]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4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95288" y="1412776"/>
            <a:ext cx="8424862" cy="4680520"/>
          </a:xfrm>
        </p:spPr>
        <p:txBody>
          <a:bodyPr/>
          <a:lstStyle/>
          <a:p>
            <a:pPr marL="0" indent="0">
              <a:lnSpc>
                <a:spcPts val="4300"/>
              </a:lnSpc>
              <a:buNone/>
            </a:pPr>
            <a:r>
              <a:rPr lang="lv-LV" altLang="lv-LV" b="1" dirty="0" smtClean="0">
                <a:latin typeface="Times New Roman" pitchFamily="18" charset="0"/>
                <a:cs typeface="Times New Roman" pitchFamily="18" charset="0"/>
              </a:rPr>
              <a:t>Vecāka gadagājuma gadījumā īpaši nepieciešama „ieklausīšanās” konkrētā pacienta vajadzībās – „personalizēta medicīna”</a:t>
            </a:r>
          </a:p>
          <a:p>
            <a:pPr>
              <a:lnSpc>
                <a:spcPts val="4300"/>
              </a:lnSpc>
            </a:pPr>
            <a:endParaRPr lang="lv-LV" altLang="lv-LV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300"/>
              </a:lnSpc>
              <a:buFontTx/>
              <a:buNone/>
            </a:pP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Sers Viljams </a:t>
            </a:r>
            <a:r>
              <a:rPr lang="lv-LV" altLang="lv-LV" b="1" dirty="0" err="1" smtClean="0">
                <a:solidFill>
                  <a:srgbClr val="FF0000"/>
                </a:solidFill>
                <a:latin typeface="Times New Roman" pitchFamily="18" charset="0"/>
              </a:rPr>
              <a:t>Oslers</a:t>
            </a: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>
              <a:lnSpc>
                <a:spcPts val="4300"/>
              </a:lnSpc>
              <a:buFontTx/>
              <a:buNone/>
            </a:pPr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“Labs ārsts ārstē slimību, savukārt izcils – slimnieku!”</a:t>
            </a:r>
          </a:p>
          <a:p>
            <a:endParaRPr lang="lv-LV" altLang="lv-LV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v-LV" altLang="lv-LV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920" y="427038"/>
            <a:ext cx="8640960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1A4D8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Schbook TL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Schbook TL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Schbook TL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Schbook TL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174171"/>
                </a:solidFill>
                <a:latin typeface="Century Gothic" pitchFamily="34" charset="0"/>
              </a:defRPr>
            </a:lvl9pPr>
          </a:lstStyle>
          <a:p>
            <a:r>
              <a:rPr lang="lv-LV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Respiratoriskās</a:t>
            </a:r>
            <a:r>
              <a:rPr 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slimības vecumdienās</a:t>
            </a:r>
            <a:endParaRPr lang="lv-LV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94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Jautājums, kas ir obligāti jāpajautā katram pacientam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832"/>
            <a:ext cx="8569325" cy="4536356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lv-LV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KURĀ STĀVĀ PACIENTAM IR JĀAPSTĀJAS DĒĻ ELPAS TRŪKUMA?</a:t>
            </a:r>
          </a:p>
          <a:p>
            <a:pPr eaLnBrk="1" hangingPunct="1">
              <a:lnSpc>
                <a:spcPct val="130000"/>
              </a:lnSpc>
              <a:defRPr/>
            </a:pPr>
            <a:endParaRPr lang="lv-LV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lv-LV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[TPSC ir standartizēts slimnieka pirmreizējās apskates protokols - šis jautājums ietilpst obligātajā minimumā.] </a:t>
            </a:r>
          </a:p>
        </p:txBody>
      </p:sp>
    </p:spTree>
    <p:extLst>
      <p:ext uri="{BB962C8B-B14F-4D97-AF65-F5344CB8AC3E}">
        <p14:creationId xmlns:p14="http://schemas.microsoft.com/office/powerpoint/2010/main" val="1224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700"/>
              </a:lnSpc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Plaušu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elasticitātes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zudums → </a:t>
            </a:r>
          </a:p>
          <a:p>
            <a:pPr marL="0" indent="0">
              <a:lnSpc>
                <a:spcPts val="4700"/>
              </a:lnSpc>
              <a:buNone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ventilācijas-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perfūzijas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neviendabība → 	zemāka asins skābekļa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saturācija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700"/>
              </a:lnSpc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00"/>
              </a:lnSpc>
            </a:pPr>
            <a:r>
              <a:rPr lang="lv-LV" alt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Asins skābekļa piesātinājuma - 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GB" altLang="lv-LV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noteikšana ar pulsa </a:t>
            </a:r>
            <a:r>
              <a:rPr lang="lv-LV" alt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oksimetru</a:t>
            </a:r>
            <a:r>
              <a:rPr lang="lv-LV" alt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vecāka gadagājuma slimniekiem ir jālieto plašāk!!</a:t>
            </a:r>
            <a:endParaRPr lang="lv-LV" alt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lv-LV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Novecošanas sekas </a:t>
            </a:r>
            <a:endParaRPr lang="lv-LV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1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inbowcare.com.sg/spo2lcd/spo2l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5" y="1556792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c0540232.cdn.cloudfiles.rackspacecloud.com/catalog/product/cache/2/image/5e06319eda06f020e43594a9c230972d/p/u/pulse-oxi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862013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www.fact-canada.com/Sportstat/MD300C2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19388"/>
            <a:ext cx="2857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80988" y="260350"/>
            <a:ext cx="8612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v-LV" alt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Asins skābekļa piesātinājuma - S</a:t>
            </a:r>
            <a:r>
              <a:rPr lang="en-GB" alt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GB" altLang="lv-LV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altLang="lv-LV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noteikšana ar pulsa </a:t>
            </a:r>
            <a:r>
              <a:rPr lang="lv-LV" altLang="lv-LV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oksimetru</a:t>
            </a:r>
            <a:endParaRPr lang="lv-LV" altLang="lv-LV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971600" y="5373216"/>
            <a:ext cx="696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v-LV" alt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lv-LV" altLang="lv-LV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alt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normā atkarībā no vecuma ir 94-98%!</a:t>
            </a:r>
          </a:p>
        </p:txBody>
      </p:sp>
    </p:spTree>
    <p:extLst>
      <p:ext uri="{BB962C8B-B14F-4D97-AF65-F5344CB8AC3E}">
        <p14:creationId xmlns:p14="http://schemas.microsoft.com/office/powerpoint/2010/main" val="2544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lv-LV" altLang="lv-LV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Pulsa </a:t>
            </a:r>
            <a:r>
              <a:rPr lang="lv-LV" altLang="lv-LV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oksimetrs</a:t>
            </a:r>
            <a:endParaRPr lang="lv-LV" altLang="lv-LV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4" y="1052513"/>
            <a:ext cx="8713663" cy="5184799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Būtu jābūt katram ģimenes ārstam un VISMAZ katrā stacionāra nodaļā*</a:t>
            </a:r>
          </a:p>
          <a:p>
            <a:pPr eaLnBrk="1" hangingPunct="1">
              <a:lnSpc>
                <a:spcPts val="3500"/>
              </a:lnSpc>
            </a:pP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Stacionāru DEŽŪRĀRSTIEM!!*</a:t>
            </a:r>
          </a:p>
          <a:p>
            <a:pPr eaLnBrk="1" hangingPunct="1">
              <a:lnSpc>
                <a:spcPts val="3500"/>
              </a:lnSpc>
            </a:pP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Pulsa </a:t>
            </a:r>
            <a:r>
              <a:rPr lang="lv-LV" altLang="lv-LV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oksimetrija</a:t>
            </a: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lvl="1" indent="0" eaLnBrk="1" hangingPunct="1">
              <a:lnSpc>
                <a:spcPts val="3500"/>
              </a:lnSpc>
              <a:buNone/>
            </a:pP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akūtas situācijas </a:t>
            </a:r>
          </a:p>
          <a:p>
            <a:pPr marL="457200" lvl="1" indent="0" eaLnBrk="1" hangingPunct="1">
              <a:lnSpc>
                <a:spcPts val="3500"/>
              </a:lnSpc>
              <a:buNone/>
            </a:pP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elpas trūkums </a:t>
            </a:r>
          </a:p>
          <a:p>
            <a:pPr lvl="1" eaLnBrk="1" hangingPunct="1">
              <a:lnSpc>
                <a:spcPts val="3500"/>
              </a:lnSpc>
              <a:buFontTx/>
              <a:buChar char="-"/>
            </a:pPr>
            <a:r>
              <a:rPr lang="lv-LV" altLang="lv-LV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tahipnoja</a:t>
            </a: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altLang="lv-LV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palīgmuskulatūras</a:t>
            </a:r>
            <a:r>
              <a:rPr lang="lv-LV" alt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piedalīšanās elpošanā </a:t>
            </a:r>
            <a:endParaRPr lang="lv-LV" alt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lv-LV" alt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lv-LV" alt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lv-LV" altLang="lv-LV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Skābekļa terapijas indikācija ir </a:t>
            </a:r>
            <a:r>
              <a:rPr lang="lv-LV" altLang="lv-LV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hipoksēmija</a:t>
            </a:r>
            <a:r>
              <a:rPr lang="lv-LV" altLang="lv-LV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nevis 	elpas trūkums!</a:t>
            </a:r>
          </a:p>
        </p:txBody>
      </p:sp>
    </p:spTree>
    <p:extLst>
      <p:ext uri="{BB962C8B-B14F-4D97-AF65-F5344CB8AC3E}">
        <p14:creationId xmlns:p14="http://schemas.microsoft.com/office/powerpoint/2010/main" val="3887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Vecums">
      <a:dk1>
        <a:srgbClr val="1A4D83"/>
      </a:dk1>
      <a:lt1>
        <a:srgbClr val="BFBFBF"/>
      </a:lt1>
      <a:dk2>
        <a:srgbClr val="1F497D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Vecums">
      <a:dk1>
        <a:srgbClr val="1A4D83"/>
      </a:dk1>
      <a:lt1>
        <a:srgbClr val="BFBFBF"/>
      </a:lt1>
      <a:dk2>
        <a:srgbClr val="1A4D83"/>
      </a:dk2>
      <a:lt2>
        <a:srgbClr val="F2F2F2"/>
      </a:lt2>
      <a:accent1>
        <a:srgbClr val="4F81BD"/>
      </a:accent1>
      <a:accent2>
        <a:srgbClr val="D8D8D8"/>
      </a:accent2>
      <a:accent3>
        <a:srgbClr val="9BBB59"/>
      </a:accent3>
      <a:accent4>
        <a:srgbClr val="0C0C0C"/>
      </a:accent4>
      <a:accent5>
        <a:srgbClr val="4BACC6"/>
      </a:accent5>
      <a:accent6>
        <a:srgbClr val="0000BF"/>
      </a:accent6>
      <a:hlink>
        <a:srgbClr val="0000FF"/>
      </a:hlink>
      <a:folHlink>
        <a:srgbClr val="00B050"/>
      </a:folHlink>
    </a:clrScheme>
    <a:fontScheme name="Vecums">
      <a:majorFont>
        <a:latin typeface="CentSchbook TL"/>
        <a:ea typeface=""/>
        <a:cs typeface=""/>
      </a:majorFont>
      <a:minorFont>
        <a:latin typeface="CentSchbook T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1066</Words>
  <Application>Microsoft Office PowerPoint</Application>
  <PresentationFormat>On-screen Show (4:3)</PresentationFormat>
  <Paragraphs>295</Paragraphs>
  <Slides>56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4_Custom Design</vt:lpstr>
      <vt:lpstr>2_Custom Design</vt:lpstr>
      <vt:lpstr>3_Custom Design</vt:lpstr>
      <vt:lpstr>Bitmap Image</vt:lpstr>
      <vt:lpstr>Elpošanas sistēmas problēmas novecojot un to ārstēšanas iespējas</vt:lpstr>
      <vt:lpstr>Lekcijas saturs</vt:lpstr>
      <vt:lpstr>Novecošanas sekas </vt:lpstr>
      <vt:lpstr>Problēmas vecumdienās</vt:lpstr>
      <vt:lpstr>PowerPoint Presentation</vt:lpstr>
      <vt:lpstr>Jautājums, kas ir obligāti jāpajautā katram pacientam</vt:lpstr>
      <vt:lpstr>Novecošanas sekas </vt:lpstr>
      <vt:lpstr>PowerPoint Presentation</vt:lpstr>
      <vt:lpstr>Pulsa oksimetrs</vt:lpstr>
      <vt:lpstr>PowerPoint Presentation</vt:lpstr>
      <vt:lpstr>PowerPoint Presentation</vt:lpstr>
      <vt:lpstr>Akūts bronhīts un hroniska bronhīta uzliesmojums jāārstē ar antibiotikām, ja IR :</vt:lpstr>
      <vt:lpstr>Mājas pneimonija – ārstējam mājās*</vt:lpstr>
      <vt:lpstr>Antibakteriālās terapijas nozīme mājas pneimonijas gadījumā</vt:lpstr>
      <vt:lpstr>Antibakteriālās terapijas nozīme akūtas mājas pneimonijas gadījumā </vt:lpstr>
      <vt:lpstr>PowerPoint Presentation</vt:lpstr>
      <vt:lpstr>  Globālā mirstība  GBD, Lancet, 2012</vt:lpstr>
      <vt:lpstr>Antibiotikas smagas pneimonijas gadīumā</vt:lpstr>
      <vt:lpstr>Difūzas plaušu parenhīmas slimības </vt:lpstr>
      <vt:lpstr>Difūzas plaušu parenhīmas slimības (DPPS)       ATS/ERS, 2001</vt:lpstr>
      <vt:lpstr>Difūzas plaušu parenhīmas slimības </vt:lpstr>
      <vt:lpstr>PowerPoint Presentation</vt:lpstr>
      <vt:lpstr>PowerPoint Presentation</vt:lpstr>
      <vt:lpstr>  </vt:lpstr>
      <vt:lpstr>Bronhiālā astma</vt:lpstr>
      <vt:lpstr>PowerPoint Presentation</vt:lpstr>
      <vt:lpstr>Astmas ārstēšanas četri pamatprincipi</vt:lpstr>
      <vt:lpstr>Katrs OTRAIS hroniskais smēķētājs nomirst priekšlaicīgi no smēķēšanas izraisītas slimības*, viņa mūžs vidēji ir 20-25 gadus īsāks nekā nesmēķētājam.     * WHO FactSheets</vt:lpstr>
      <vt:lpstr>PowerPoint Presentation</vt:lpstr>
      <vt:lpstr>Praktiski neiespējami, ka mitoloģiskajam smēķējošajam 86 gadus nodzīvojušajam vectētiņam nebija vismaz viena smēķēšanas  izraisīta ciešanas izraisosša slimība! </vt:lpstr>
      <vt:lpstr>PowerPoint Presentation</vt:lpstr>
      <vt:lpstr>PowerPoint Presentation</vt:lpstr>
      <vt:lpstr>Tabakas smēķēšana</vt:lpstr>
      <vt:lpstr>Global burden of COPD: systematic review and meta-analysis.  Halbert RJ, Natoli JL, et al. Eur Resp J 2006; 28: 523-532. </vt:lpstr>
      <vt:lpstr>HOPS diagnostika</vt:lpstr>
      <vt:lpstr>PowerPoint Presentation</vt:lpstr>
      <vt:lpstr>PowerPoint Presentation</vt:lpstr>
      <vt:lpstr>Jauni ilgstošas darbības BD</vt:lpstr>
      <vt:lpstr>PowerPoint Presentation</vt:lpstr>
      <vt:lpstr>PowerPoint Presentation</vt:lpstr>
      <vt:lpstr>Smēķētājam ar HOPS elpceļu iekaisums ir izteiktāks nekā smēķētājam bez HOPS   “Plaušu iekaisums ieskalojas asinsritē”</vt:lpstr>
      <vt:lpstr>FEV1 un mirstība ar sirds slimībām</vt:lpstr>
      <vt:lpstr>PowerPoint Presentation</vt:lpstr>
      <vt:lpstr>Iespēja cīnīties ar (plaušu) novecošanu Pēc P.Barnes, ERS 2011</vt:lpstr>
      <vt:lpstr>PowerPoint Presentation</vt:lpstr>
      <vt:lpstr>Inhalātori</vt:lpstr>
      <vt:lpstr>Astmas un HOPS kabineti</vt:lpstr>
      <vt:lpstr>Obstruktīvu miega apnojas (OMA) sindromu raksturo:</vt:lpstr>
      <vt:lpstr>OMA iespējamie simptomi</vt:lpstr>
      <vt:lpstr>PowerPoint Presentation</vt:lpstr>
      <vt:lpstr>PowerPoint Presentation</vt:lpstr>
      <vt:lpstr>Tipisks pacients ar miega apnoju</vt:lpstr>
      <vt:lpstr>OMA izplatība</vt:lpstr>
      <vt:lpstr>Respiratorisko slimību profilakse vecumdienās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Juris</dc:creator>
  <cp:lastModifiedBy>dell</cp:lastModifiedBy>
  <cp:revision>98</cp:revision>
  <dcterms:created xsi:type="dcterms:W3CDTF">2010-01-03T21:50:35Z</dcterms:created>
  <dcterms:modified xsi:type="dcterms:W3CDTF">2013-10-03T08:46:22Z</dcterms:modified>
</cp:coreProperties>
</file>