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4" r:id="rId2"/>
    <p:sldMasterId id="2147483676" r:id="rId3"/>
  </p:sldMasterIdLst>
  <p:notesMasterIdLst>
    <p:notesMasterId r:id="rId39"/>
  </p:notesMasterIdLst>
  <p:handoutMasterIdLst>
    <p:handoutMasterId r:id="rId40"/>
  </p:handoutMasterIdLst>
  <p:sldIdLst>
    <p:sldId id="269" r:id="rId4"/>
    <p:sldId id="278" r:id="rId5"/>
    <p:sldId id="279" r:id="rId6"/>
    <p:sldId id="287" r:id="rId7"/>
    <p:sldId id="289" r:id="rId8"/>
    <p:sldId id="288" r:id="rId9"/>
    <p:sldId id="290" r:id="rId10"/>
    <p:sldId id="281" r:id="rId11"/>
    <p:sldId id="292" r:id="rId12"/>
    <p:sldId id="293" r:id="rId13"/>
    <p:sldId id="295" r:id="rId14"/>
    <p:sldId id="296" r:id="rId15"/>
    <p:sldId id="297" r:id="rId16"/>
    <p:sldId id="298" r:id="rId17"/>
    <p:sldId id="299" r:id="rId18"/>
    <p:sldId id="301" r:id="rId19"/>
    <p:sldId id="300" r:id="rId20"/>
    <p:sldId id="302" r:id="rId21"/>
    <p:sldId id="304" r:id="rId22"/>
    <p:sldId id="305" r:id="rId23"/>
    <p:sldId id="308" r:id="rId24"/>
    <p:sldId id="306" r:id="rId25"/>
    <p:sldId id="309" r:id="rId26"/>
    <p:sldId id="310" r:id="rId27"/>
    <p:sldId id="311" r:id="rId28"/>
    <p:sldId id="312" r:id="rId29"/>
    <p:sldId id="313" r:id="rId30"/>
    <p:sldId id="315" r:id="rId31"/>
    <p:sldId id="314" r:id="rId32"/>
    <p:sldId id="316" r:id="rId33"/>
    <p:sldId id="317" r:id="rId34"/>
    <p:sldId id="318" r:id="rId35"/>
    <p:sldId id="319" r:id="rId36"/>
    <p:sldId id="320" r:id="rId37"/>
    <p:sldId id="259" r:id="rId38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4D83"/>
    <a:srgbClr val="174171"/>
    <a:srgbClr val="003F72"/>
    <a:srgbClr val="FF4747"/>
    <a:srgbClr val="EF4135"/>
    <a:srgbClr val="003E73"/>
    <a:srgbClr val="2843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75" autoAdjust="0"/>
  </p:normalViewPr>
  <p:slideViewPr>
    <p:cSldViewPr>
      <p:cViewPr>
        <p:scale>
          <a:sx n="98" d="100"/>
          <a:sy n="98" d="100"/>
        </p:scale>
        <p:origin x="-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799D-8198-4951-81EE-C9137B5DA43D}" type="datetimeFigureOut">
              <a:rPr lang="lv-LV" smtClean="0"/>
              <a:pPr/>
              <a:t>2013.10.02.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E066E-E21B-4C39-8620-487D1F1DEF05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07BC44-A9DF-474F-9684-623A343D8A2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329598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err="1" smtClean="0"/>
              <a:t>Col.N.et</a:t>
            </a:r>
            <a:r>
              <a:rPr lang="lv-LV" sz="1200" dirty="0" smtClean="0"/>
              <a:t> </a:t>
            </a:r>
            <a:r>
              <a:rPr lang="lv-LV" sz="1200" dirty="0" err="1" smtClean="0"/>
              <a:t>al.Arch</a:t>
            </a:r>
            <a:r>
              <a:rPr lang="lv-LV" sz="1200" dirty="0" smtClean="0"/>
              <a:t> </a:t>
            </a:r>
            <a:r>
              <a:rPr lang="lv-LV" sz="1200" dirty="0" err="1" smtClean="0"/>
              <a:t>Intern</a:t>
            </a:r>
            <a:r>
              <a:rPr lang="lv-LV" sz="1200" dirty="0" smtClean="0"/>
              <a:t>. Med.1990,150;841-5</a:t>
            </a:r>
            <a:endParaRPr lang="ru-RU" sz="1200" dirty="0" smtClean="0"/>
          </a:p>
          <a:p>
            <a:endParaRPr lang="lv-LV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5ACE-EFE7-4EC1-86C2-9641B719B42E}" type="slidenum">
              <a:rPr lang="lv-LV" smtClean="0"/>
              <a:pPr/>
              <a:t>25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i="1" dirty="0" err="1" smtClean="0">
                <a:solidFill>
                  <a:schemeClr val="tx1"/>
                </a:solidFill>
              </a:rPr>
              <a:t>Data</a:t>
            </a:r>
            <a:r>
              <a:rPr lang="lv-LV" i="1" dirty="0" smtClean="0">
                <a:solidFill>
                  <a:schemeClr val="tx1"/>
                </a:solidFill>
              </a:rPr>
              <a:t> </a:t>
            </a:r>
            <a:r>
              <a:rPr lang="lv-LV" i="1" dirty="0" err="1" smtClean="0">
                <a:solidFill>
                  <a:schemeClr val="tx1"/>
                </a:solidFill>
              </a:rPr>
              <a:t>from</a:t>
            </a:r>
            <a:r>
              <a:rPr lang="lv-LV" i="1" dirty="0" smtClean="0">
                <a:solidFill>
                  <a:schemeClr val="tx1"/>
                </a:solidFill>
              </a:rPr>
              <a:t>: </a:t>
            </a:r>
            <a:r>
              <a:rPr lang="lv-LV" i="1" dirty="0" err="1" smtClean="0">
                <a:solidFill>
                  <a:schemeClr val="tx1"/>
                </a:solidFill>
              </a:rPr>
              <a:t>Shrank</a:t>
            </a:r>
            <a:r>
              <a:rPr lang="lv-LV" i="1" dirty="0" smtClean="0">
                <a:solidFill>
                  <a:schemeClr val="tx1"/>
                </a:solidFill>
              </a:rPr>
              <a:t> WH, </a:t>
            </a:r>
            <a:r>
              <a:rPr lang="lv-LV" i="1" dirty="0" err="1" smtClean="0">
                <a:solidFill>
                  <a:schemeClr val="tx1"/>
                </a:solidFill>
              </a:rPr>
              <a:t>Polinski</a:t>
            </a:r>
            <a:r>
              <a:rPr lang="lv-LV" i="1" dirty="0" smtClean="0">
                <a:solidFill>
                  <a:schemeClr val="tx1"/>
                </a:solidFill>
              </a:rPr>
              <a:t> JM</a:t>
            </a:r>
            <a:r>
              <a:rPr lang="lv-LV" dirty="0" smtClean="0">
                <a:solidFill>
                  <a:schemeClr val="tx1"/>
                </a:solidFill>
              </a:rPr>
              <a:t>, </a:t>
            </a:r>
            <a:r>
              <a:rPr lang="lv-LV" dirty="0" err="1" smtClean="0">
                <a:solidFill>
                  <a:schemeClr val="tx1"/>
                </a:solidFill>
              </a:rPr>
              <a:t>Avorn</a:t>
            </a:r>
            <a:r>
              <a:rPr lang="lv-LV" dirty="0" smtClean="0">
                <a:solidFill>
                  <a:schemeClr val="tx1"/>
                </a:solidFill>
              </a:rPr>
              <a:t> J. </a:t>
            </a:r>
            <a:r>
              <a:rPr lang="lv-LV" dirty="0" err="1" smtClean="0">
                <a:solidFill>
                  <a:schemeClr val="tx1"/>
                </a:solidFill>
              </a:rPr>
              <a:t>Quality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indicators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for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medication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use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in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vulnerable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elders</a:t>
            </a:r>
            <a:r>
              <a:rPr lang="lv-LV" dirty="0" smtClean="0">
                <a:solidFill>
                  <a:schemeClr val="tx1"/>
                </a:solidFill>
              </a:rPr>
              <a:t>. J </a:t>
            </a:r>
            <a:r>
              <a:rPr lang="lv-LV" dirty="0" err="1" smtClean="0">
                <a:solidFill>
                  <a:schemeClr val="tx1"/>
                </a:solidFill>
              </a:rPr>
              <a:t>Amer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Geriatr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Soc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i="1" dirty="0" smtClean="0">
                <a:solidFill>
                  <a:schemeClr val="tx1"/>
                </a:solidFill>
              </a:rPr>
              <a:t>2007; 55:S373.</a:t>
            </a:r>
            <a:endParaRPr lang="lv-LV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5ACE-EFE7-4EC1-86C2-9641B719B42E}" type="slidenum">
              <a:rPr lang="lv-LV" smtClean="0"/>
              <a:pPr/>
              <a:t>32</a:t>
            </a:fld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5BE88-89B7-462A-8DBE-0F789F6B97D2}" type="slidenum">
              <a:rPr lang="en-US"/>
              <a:pPr/>
              <a:t>34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h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3132138" y="5970588"/>
            <a:ext cx="287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1600">
                <a:solidFill>
                  <a:srgbClr val="1A4D83"/>
                </a:solidFill>
                <a:latin typeface="CentSchbook TL" pitchFamily="18" charset="0"/>
              </a:rPr>
              <a:t>2013. gada 3. oktobrī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200800" cy="2123658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71600" y="5013176"/>
            <a:ext cx="72008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1">
                <a:solidFill>
                  <a:srgbClr val="1A4D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45671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A4D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A4D8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A4D8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861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24744"/>
            <a:ext cx="8640960" cy="504056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4D83"/>
                </a:solidFill>
              </a:defRPr>
            </a:lvl1pPr>
            <a:lvl2pPr>
              <a:defRPr>
                <a:solidFill>
                  <a:srgbClr val="1A4D83"/>
                </a:solidFill>
              </a:defRPr>
            </a:lvl2pPr>
            <a:lvl3pPr>
              <a:defRPr>
                <a:solidFill>
                  <a:srgbClr val="1A4D83"/>
                </a:solidFill>
              </a:defRPr>
            </a:lvl3pPr>
            <a:lvl4pPr>
              <a:defRPr>
                <a:solidFill>
                  <a:srgbClr val="1A4D83"/>
                </a:solidFill>
              </a:defRPr>
            </a:lvl4pPr>
            <a:lvl5pPr>
              <a:defRPr>
                <a:solidFill>
                  <a:srgbClr val="1A4D8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8288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4D83"/>
                </a:solidFill>
              </a:defRPr>
            </a:lvl1pPr>
            <a:lvl2pPr>
              <a:defRPr>
                <a:solidFill>
                  <a:srgbClr val="1A4D83"/>
                </a:solidFill>
              </a:defRPr>
            </a:lvl2pPr>
            <a:lvl3pPr>
              <a:defRPr>
                <a:solidFill>
                  <a:srgbClr val="1A4D83"/>
                </a:solidFill>
              </a:defRPr>
            </a:lvl3pPr>
            <a:lvl4pPr>
              <a:defRPr>
                <a:solidFill>
                  <a:srgbClr val="1A4D83"/>
                </a:solidFill>
              </a:defRPr>
            </a:lvl4pPr>
            <a:lvl5pPr>
              <a:defRPr>
                <a:solidFill>
                  <a:srgbClr val="1A4D8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43361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92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A4D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52650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642350" cy="4897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2891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40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  <a:lvl2pPr>
              <a:defRPr>
                <a:solidFill>
                  <a:srgbClr val="1A4D83"/>
                </a:solidFill>
              </a:defRPr>
            </a:lvl2pPr>
            <a:lvl3pPr>
              <a:defRPr>
                <a:solidFill>
                  <a:srgbClr val="1A4D83"/>
                </a:solidFill>
              </a:defRPr>
            </a:lvl3pPr>
            <a:lvl4pPr>
              <a:defRPr>
                <a:solidFill>
                  <a:srgbClr val="1A4D83"/>
                </a:solidFill>
              </a:defRPr>
            </a:lvl4pPr>
            <a:lvl5pPr>
              <a:defRPr>
                <a:solidFill>
                  <a:srgbClr val="1A4D8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629C-B819-4092-A84A-A1CD19B6613C}" type="datetimeFigureOut">
              <a:rPr lang="lv-LV"/>
              <a:pPr>
                <a:defRPr/>
              </a:pPr>
              <a:t>2013.10.02.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BF5F-2FB2-43C4-9BB2-EE7AACCD1FA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40059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 cap="all"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1A4D8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9216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A4D83"/>
                </a:solidFill>
              </a:defRPr>
            </a:lvl1pPr>
            <a:lvl2pPr>
              <a:defRPr sz="2400">
                <a:solidFill>
                  <a:srgbClr val="1A4D83"/>
                </a:solidFill>
              </a:defRPr>
            </a:lvl2pPr>
            <a:lvl3pPr>
              <a:defRPr sz="2000">
                <a:solidFill>
                  <a:srgbClr val="1A4D83"/>
                </a:solidFill>
              </a:defRPr>
            </a:lvl3pPr>
            <a:lvl4pPr>
              <a:defRPr sz="1800">
                <a:solidFill>
                  <a:srgbClr val="1A4D83"/>
                </a:solidFill>
              </a:defRPr>
            </a:lvl4pPr>
            <a:lvl5pPr>
              <a:defRPr sz="1800">
                <a:solidFill>
                  <a:srgbClr val="1A4D8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A4D83"/>
                </a:solidFill>
              </a:defRPr>
            </a:lvl1pPr>
            <a:lvl2pPr>
              <a:defRPr sz="2400">
                <a:solidFill>
                  <a:srgbClr val="1A4D83"/>
                </a:solidFill>
              </a:defRPr>
            </a:lvl2pPr>
            <a:lvl3pPr>
              <a:defRPr sz="2000">
                <a:solidFill>
                  <a:srgbClr val="1A4D83"/>
                </a:solidFill>
              </a:defRPr>
            </a:lvl3pPr>
            <a:lvl4pPr>
              <a:defRPr sz="1800">
                <a:solidFill>
                  <a:srgbClr val="1A4D83"/>
                </a:solidFill>
              </a:defRPr>
            </a:lvl4pPr>
            <a:lvl5pPr>
              <a:defRPr sz="1800">
                <a:solidFill>
                  <a:srgbClr val="1A4D8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25221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A4D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A4D83"/>
                </a:solidFill>
              </a:defRPr>
            </a:lvl1pPr>
            <a:lvl2pPr>
              <a:defRPr sz="2000">
                <a:solidFill>
                  <a:srgbClr val="1A4D83"/>
                </a:solidFill>
              </a:defRPr>
            </a:lvl2pPr>
            <a:lvl3pPr>
              <a:defRPr sz="1800">
                <a:solidFill>
                  <a:srgbClr val="1A4D83"/>
                </a:solidFill>
              </a:defRPr>
            </a:lvl3pPr>
            <a:lvl4pPr>
              <a:defRPr sz="1600">
                <a:solidFill>
                  <a:srgbClr val="1A4D83"/>
                </a:solidFill>
              </a:defRPr>
            </a:lvl4pPr>
            <a:lvl5pPr>
              <a:defRPr sz="1600">
                <a:solidFill>
                  <a:srgbClr val="1A4D8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A4D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A4D83"/>
                </a:solidFill>
              </a:defRPr>
            </a:lvl1pPr>
            <a:lvl2pPr>
              <a:defRPr sz="2000">
                <a:solidFill>
                  <a:srgbClr val="1A4D83"/>
                </a:solidFill>
              </a:defRPr>
            </a:lvl2pPr>
            <a:lvl3pPr>
              <a:defRPr sz="1800">
                <a:solidFill>
                  <a:srgbClr val="1A4D83"/>
                </a:solidFill>
              </a:defRPr>
            </a:lvl3pPr>
            <a:lvl4pPr>
              <a:defRPr sz="1600">
                <a:solidFill>
                  <a:srgbClr val="1A4D83"/>
                </a:solidFill>
              </a:defRPr>
            </a:lvl4pPr>
            <a:lvl5pPr>
              <a:defRPr sz="1600">
                <a:solidFill>
                  <a:srgbClr val="1A4D8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21856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173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A4D83"/>
                </a:solidFill>
              </a:defRPr>
            </a:lvl1pPr>
            <a:lvl2pPr>
              <a:defRPr sz="2800">
                <a:solidFill>
                  <a:srgbClr val="1A4D83"/>
                </a:solidFill>
              </a:defRPr>
            </a:lvl2pPr>
            <a:lvl3pPr>
              <a:defRPr sz="2400">
                <a:solidFill>
                  <a:srgbClr val="1A4D83"/>
                </a:solidFill>
              </a:defRPr>
            </a:lvl3pPr>
            <a:lvl4pPr>
              <a:defRPr sz="2000">
                <a:solidFill>
                  <a:srgbClr val="1A4D83"/>
                </a:solidFill>
              </a:defRPr>
            </a:lvl4pPr>
            <a:lvl5pPr>
              <a:defRPr sz="2000">
                <a:solidFill>
                  <a:srgbClr val="1A4D8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6973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5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1741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3F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3F7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F7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3F7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3F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drug-prescribing-for-older-adults/abstract/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 bwMode="auto">
          <a:xfrm>
            <a:off x="971550" y="2492375"/>
            <a:ext cx="7200900" cy="2124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lv-LV" altLang="lv-LV" smtClean="0"/>
              <a:t>Farmakokinētika un farmakodinamika geriatrijā.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 bwMode="auto">
          <a:xfrm>
            <a:off x="971550" y="5013325"/>
            <a:ext cx="7200900" cy="431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lv-LV" altLang="lv-LV" smtClean="0"/>
              <a:t>Dr. Daina Zepa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u="sng" dirty="0" smtClean="0"/>
              <a:t>Lēnāka kuņģa tukšošanās </a:t>
            </a:r>
          </a:p>
          <a:p>
            <a:r>
              <a:rPr lang="lv-LV" dirty="0" err="1" smtClean="0"/>
              <a:t>Enteriskās</a:t>
            </a:r>
            <a:r>
              <a:rPr lang="lv-LV" dirty="0" smtClean="0"/>
              <a:t> nervu sistēmas deģenerācija (</a:t>
            </a:r>
            <a:r>
              <a:rPr lang="lv-LV" dirty="0" err="1" smtClean="0"/>
              <a:t>mienteriskā</a:t>
            </a:r>
            <a:r>
              <a:rPr lang="lv-LV" dirty="0" smtClean="0"/>
              <a:t>  pinumā </a:t>
            </a:r>
            <a:r>
              <a:rPr lang="lv-LV" dirty="0" err="1" smtClean="0"/>
              <a:t>holīnerģisko</a:t>
            </a:r>
            <a:r>
              <a:rPr lang="lv-LV" dirty="0" smtClean="0"/>
              <a:t> neironu zudums), </a:t>
            </a:r>
          </a:p>
          <a:p>
            <a:r>
              <a:rPr lang="lv-LV" dirty="0" smtClean="0"/>
              <a:t>NO </a:t>
            </a:r>
            <a:r>
              <a:rPr lang="lv-LV" dirty="0" err="1" smtClean="0"/>
              <a:t>sintetāzes</a:t>
            </a:r>
            <a:r>
              <a:rPr lang="lv-LV" dirty="0" smtClean="0"/>
              <a:t> aktivitātes mazināšanās </a:t>
            </a:r>
          </a:p>
          <a:p>
            <a:endParaRPr lang="lv-LV" u="sng" dirty="0" smtClean="0"/>
          </a:p>
          <a:p>
            <a:r>
              <a:rPr lang="lv-LV" u="sng" dirty="0" smtClean="0"/>
              <a:t>Kuņģa sekrēcija mazinās  - </a:t>
            </a:r>
            <a:r>
              <a:rPr lang="lv-LV" dirty="0" smtClean="0"/>
              <a:t>ietekmēta  zāļu šķīdība</a:t>
            </a:r>
            <a:endParaRPr lang="lv-LV" u="sng" dirty="0" smtClean="0"/>
          </a:p>
          <a:p>
            <a:r>
              <a:rPr lang="lv-LV" dirty="0" smtClean="0"/>
              <a:t> Zemāka </a:t>
            </a:r>
            <a:r>
              <a:rPr lang="lv-LV" dirty="0" err="1" smtClean="0"/>
              <a:t>aciditāte</a:t>
            </a:r>
            <a:endParaRPr lang="lv-LV" dirty="0" smtClean="0"/>
          </a:p>
          <a:p>
            <a:r>
              <a:rPr lang="lv-LV" dirty="0" smtClean="0"/>
              <a:t> &lt;prostaglandīnu sintēze</a:t>
            </a:r>
          </a:p>
          <a:p>
            <a:endParaRPr lang="lv-LV" dirty="0" smtClean="0"/>
          </a:p>
          <a:p>
            <a:r>
              <a:rPr lang="lv-LV" u="sng" dirty="0" smtClean="0"/>
              <a:t>Resnās zarnas motorikas traucējumi </a:t>
            </a:r>
            <a:r>
              <a:rPr lang="lv-LV" dirty="0" smtClean="0"/>
              <a:t>veicina 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aizcietējumus</a:t>
            </a:r>
          </a:p>
          <a:p>
            <a:r>
              <a:rPr lang="lv-LV" dirty="0" smtClean="0"/>
              <a:t>Mazinās </a:t>
            </a:r>
            <a:r>
              <a:rPr lang="lv-LV" dirty="0" err="1" smtClean="0"/>
              <a:t>holīnerģiskā</a:t>
            </a:r>
            <a:r>
              <a:rPr lang="lv-LV" dirty="0" smtClean="0"/>
              <a:t> aktivitāte. </a:t>
            </a:r>
          </a:p>
          <a:p>
            <a:r>
              <a:rPr lang="lv-LV" dirty="0" smtClean="0"/>
              <a:t>Pieaug </a:t>
            </a:r>
            <a:r>
              <a:rPr lang="lv-LV" dirty="0" err="1" smtClean="0"/>
              <a:t>opioīdu</a:t>
            </a:r>
            <a:r>
              <a:rPr lang="lv-LV" dirty="0" smtClean="0"/>
              <a:t> receptoru skaits (kapa receptori).  </a:t>
            </a:r>
            <a:endParaRPr lang="lv-LV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/>
              <a:t>Absorbcija</a:t>
            </a:r>
            <a:endParaRPr lang="lv-LV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Zarnu epitēlija (zarnu bārkstiņu virsma) atrofija                              </a:t>
            </a:r>
            <a:r>
              <a:rPr lang="lv-LV" u="sng" dirty="0" smtClean="0"/>
              <a:t>virsma zāļu absorbcijai samazināta.</a:t>
            </a:r>
          </a:p>
          <a:p>
            <a:endParaRPr lang="lv-LV" u="sng" dirty="0" smtClean="0"/>
          </a:p>
          <a:p>
            <a:r>
              <a:rPr lang="lv-LV" dirty="0" smtClean="0"/>
              <a:t>Pasīvas difūzijas ceļš, kas atkarīga no koncentrācijas gradienta       Zarnu asinsrite samazināta, mazinās koncentrācijas gradients. </a:t>
            </a:r>
          </a:p>
          <a:p>
            <a:r>
              <a:rPr lang="lv-LV" u="sng" dirty="0" smtClean="0"/>
              <a:t>Absorbcija lēnāka</a:t>
            </a:r>
            <a:endParaRPr lang="lv-LV" dirty="0" smtClean="0"/>
          </a:p>
          <a:p>
            <a:r>
              <a:rPr lang="lv-LV" dirty="0" smtClean="0"/>
              <a:t>Lēnāk sasniegts zāļu koncentrācijas maksimālais līmenis plazmā</a:t>
            </a:r>
          </a:p>
          <a:p>
            <a:endParaRPr lang="lv-LV" dirty="0" smtClean="0"/>
          </a:p>
          <a:p>
            <a:r>
              <a:rPr lang="lv-LV" dirty="0" err="1" smtClean="0"/>
              <a:t>Levodopas</a:t>
            </a:r>
            <a:r>
              <a:rPr lang="lv-LV" dirty="0" smtClean="0"/>
              <a:t> uzsūkšanās līdz ar vecumu palielinās                               (kuņģa gļotādā mazāk </a:t>
            </a:r>
            <a:r>
              <a:rPr lang="lv-LV" dirty="0" err="1" smtClean="0"/>
              <a:t>dopadekarboksilāzes</a:t>
            </a:r>
            <a:r>
              <a:rPr lang="lv-LV" dirty="0" smtClean="0"/>
              <a:t>!)</a:t>
            </a:r>
          </a:p>
          <a:p>
            <a:endParaRPr lang="lv-LV" dirty="0" smtClean="0"/>
          </a:p>
          <a:p>
            <a:r>
              <a:rPr lang="lv-LV" dirty="0" smtClean="0"/>
              <a:t>Mazinās dzelzs, B12 , kalcija uzsūkšanās                                            (</a:t>
            </a:r>
            <a:r>
              <a:rPr lang="lv-LV" u="sng" dirty="0" smtClean="0"/>
              <a:t>aktīvie  transporta mehānismi reducēti)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sz="2000" u="sng" dirty="0" smtClean="0"/>
              <a:t>Izmaiņas reģionālajā asinsritē                                                                         </a:t>
            </a:r>
            <a:r>
              <a:rPr lang="lv-LV" sz="2000" dirty="0" smtClean="0"/>
              <a:t>var mazināt i/m un s/c medikamentu uzsūkšanās ātrumu. </a:t>
            </a:r>
          </a:p>
          <a:p>
            <a:endParaRPr lang="lv-LV" sz="2000" dirty="0" smtClean="0"/>
          </a:p>
          <a:p>
            <a:r>
              <a:rPr lang="lv-LV" sz="2000" dirty="0" smtClean="0"/>
              <a:t>Taukaudi, saistaudi</a:t>
            </a:r>
          </a:p>
          <a:p>
            <a:endParaRPr lang="lv-LV" sz="2000" u="sng" dirty="0" smtClean="0"/>
          </a:p>
          <a:p>
            <a:r>
              <a:rPr lang="lv-LV" sz="2000" u="sng" dirty="0" smtClean="0"/>
              <a:t>Lokāli</a:t>
            </a:r>
            <a:r>
              <a:rPr lang="lv-LV" sz="2000" dirty="0" smtClean="0"/>
              <a:t> lietojamie medikamenti, to uzsūkšanās- geli, ziedes, krēmi, plāksteri – </a:t>
            </a:r>
            <a:r>
              <a:rPr lang="lv-LV" sz="2000" u="sng" dirty="0" smtClean="0"/>
              <a:t>izmaiņas ādā</a:t>
            </a:r>
            <a:r>
              <a:rPr lang="lv-LV" sz="2000" dirty="0" smtClean="0"/>
              <a:t>.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>
                <a:solidFill>
                  <a:srgbClr val="1A4D83"/>
                </a:solidFill>
              </a:rPr>
              <a:t>Izplatība organismā </a:t>
            </a:r>
            <a:endParaRPr lang="lv-LV" sz="3200" dirty="0">
              <a:solidFill>
                <a:srgbClr val="1A4D8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sz="2000" u="sng" dirty="0" smtClean="0"/>
              <a:t>Ķermeņa ūdens samazinās</a:t>
            </a:r>
          </a:p>
          <a:p>
            <a:endParaRPr lang="lv-LV" sz="2000" u="sng" dirty="0" smtClean="0"/>
          </a:p>
          <a:p>
            <a:r>
              <a:rPr lang="lv-LV" sz="2000" u="sng" dirty="0" smtClean="0"/>
              <a:t>Muskuļu masas samazināšanās,</a:t>
            </a:r>
          </a:p>
          <a:p>
            <a:r>
              <a:rPr lang="lv-LV" sz="2000" dirty="0" smtClean="0"/>
              <a:t> „kompensē” taukaudi.</a:t>
            </a:r>
          </a:p>
          <a:p>
            <a:r>
              <a:rPr lang="lv-LV" sz="2000" dirty="0" smtClean="0"/>
              <a:t> 20  →  50  gadiem  muskuļu masa  samazinājusies par 10 %                       no  50 gadu vecuma katrus10 gadus - par 10%</a:t>
            </a:r>
          </a:p>
          <a:p>
            <a:r>
              <a:rPr lang="lv-LV" sz="2000" dirty="0" smtClean="0"/>
              <a:t> </a:t>
            </a:r>
          </a:p>
          <a:p>
            <a:r>
              <a:rPr lang="lv-LV" sz="2000" dirty="0" smtClean="0"/>
              <a:t>Mazāk pārnesošo olbaltumu –</a:t>
            </a:r>
            <a:r>
              <a:rPr lang="lv-LV" sz="2000" u="sng" dirty="0" err="1" smtClean="0"/>
              <a:t>albumīni</a:t>
            </a:r>
            <a:endParaRPr lang="lv-LV" sz="2000" u="sng" dirty="0" smtClean="0"/>
          </a:p>
          <a:p>
            <a:endParaRPr lang="lv-LV" sz="2000" dirty="0" smtClean="0"/>
          </a:p>
          <a:p>
            <a:r>
              <a:rPr lang="lv-LV" sz="2000" u="sng" dirty="0" smtClean="0"/>
              <a:t>Orgānu </a:t>
            </a:r>
            <a:r>
              <a:rPr lang="lv-LV" sz="2000" u="sng" dirty="0" err="1" smtClean="0"/>
              <a:t>perfūzija</a:t>
            </a:r>
            <a:r>
              <a:rPr lang="lv-LV" sz="2000" u="sng" dirty="0" smtClean="0"/>
              <a:t> samazināta </a:t>
            </a:r>
            <a:r>
              <a:rPr lang="lv-LV" sz="2000" dirty="0" smtClean="0"/>
              <a:t>(sirds asinsvadu sistēmas izmaiņas)</a:t>
            </a:r>
          </a:p>
          <a:p>
            <a:endParaRPr lang="lv-LV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Ietekmēta </a:t>
            </a:r>
            <a:r>
              <a:rPr lang="lv-LV" u="sng" dirty="0" smtClean="0"/>
              <a:t>ūdenī šķīstošo </a:t>
            </a:r>
            <a:r>
              <a:rPr lang="lv-LV" dirty="0" smtClean="0"/>
              <a:t>un</a:t>
            </a:r>
            <a:r>
              <a:rPr lang="lv-LV" u="sng" dirty="0" smtClean="0"/>
              <a:t> taukos šķīstošo</a:t>
            </a:r>
            <a:r>
              <a:rPr lang="lv-LV" dirty="0" smtClean="0"/>
              <a:t> medikamentu izplatība.</a:t>
            </a:r>
          </a:p>
          <a:p>
            <a:r>
              <a:rPr lang="lv-LV" dirty="0" err="1" smtClean="0"/>
              <a:t>V</a:t>
            </a:r>
            <a:r>
              <a:rPr lang="lv-LV" baseline="-25000" dirty="0" err="1" smtClean="0"/>
              <a:t>d</a:t>
            </a:r>
            <a:r>
              <a:rPr lang="lv-LV" dirty="0" smtClean="0"/>
              <a:t> –izplatības tilpums, atkarīgs no koncentrācijas plazmā                      </a:t>
            </a:r>
            <a:r>
              <a:rPr lang="lv-LV" dirty="0" err="1" smtClean="0"/>
              <a:t>V</a:t>
            </a:r>
            <a:r>
              <a:rPr lang="lv-LV" baseline="-25000" dirty="0" err="1" smtClean="0"/>
              <a:t>d</a:t>
            </a:r>
            <a:r>
              <a:rPr lang="lv-LV" baseline="-25000" dirty="0" smtClean="0"/>
              <a:t> </a:t>
            </a:r>
            <a:r>
              <a:rPr lang="lv-LV" dirty="0" err="1" smtClean="0"/>
              <a:t>varfarīnam</a:t>
            </a:r>
            <a:r>
              <a:rPr lang="lv-LV" dirty="0" smtClean="0"/>
              <a:t>  zemāks, </a:t>
            </a:r>
            <a:r>
              <a:rPr lang="lv-LV" dirty="0" err="1" smtClean="0"/>
              <a:t>V</a:t>
            </a:r>
            <a:r>
              <a:rPr lang="lv-LV" baseline="-25000" dirty="0" err="1" smtClean="0"/>
              <a:t>d</a:t>
            </a:r>
            <a:r>
              <a:rPr lang="lv-LV" baseline="-25000" dirty="0" smtClean="0"/>
              <a:t> </a:t>
            </a:r>
            <a:r>
              <a:rPr lang="lv-LV" dirty="0" err="1" smtClean="0"/>
              <a:t>nortriptilīnam</a:t>
            </a:r>
            <a:r>
              <a:rPr lang="lv-LV" dirty="0" smtClean="0"/>
              <a:t>, </a:t>
            </a:r>
            <a:r>
              <a:rPr lang="lv-LV" dirty="0" err="1" smtClean="0"/>
              <a:t>amiodaronam</a:t>
            </a:r>
            <a:r>
              <a:rPr lang="lv-LV" dirty="0" smtClean="0"/>
              <a:t> lielāks</a:t>
            </a:r>
          </a:p>
          <a:p>
            <a:r>
              <a:rPr lang="lv-LV" dirty="0" smtClean="0"/>
              <a:t>Izmaiņas </a:t>
            </a:r>
            <a:r>
              <a:rPr lang="lv-LV" dirty="0" err="1" smtClean="0"/>
              <a:t>V</a:t>
            </a:r>
            <a:r>
              <a:rPr lang="lv-LV" baseline="-25000" dirty="0" err="1" smtClean="0"/>
              <a:t>d</a:t>
            </a:r>
            <a:r>
              <a:rPr lang="lv-LV" baseline="-25000" dirty="0" smtClean="0"/>
              <a:t> </a:t>
            </a:r>
            <a:r>
              <a:rPr lang="lv-LV" dirty="0" smtClean="0"/>
              <a:t> ietekmē  zāļu </a:t>
            </a:r>
            <a:r>
              <a:rPr lang="lv-LV" dirty="0" err="1" smtClean="0"/>
              <a:t>pusizvades</a:t>
            </a:r>
            <a:r>
              <a:rPr lang="lv-LV" dirty="0" smtClean="0"/>
              <a:t> periodu un darbības ilgumu</a:t>
            </a:r>
          </a:p>
          <a:p>
            <a:endParaRPr lang="lv-LV" dirty="0" smtClean="0"/>
          </a:p>
          <a:p>
            <a:r>
              <a:rPr lang="lv-LV" dirty="0" smtClean="0"/>
              <a:t>Lipīdos šķīstošām zālēm </a:t>
            </a:r>
            <a:r>
              <a:rPr lang="lv-LV" dirty="0" err="1" smtClean="0"/>
              <a:t>V</a:t>
            </a:r>
            <a:r>
              <a:rPr lang="lv-LV" baseline="-25000" dirty="0" err="1" smtClean="0"/>
              <a:t>d</a:t>
            </a:r>
            <a:r>
              <a:rPr lang="lv-LV" dirty="0" smtClean="0"/>
              <a:t> ↑, jo lielāks tauku īpatsvars organismā (</a:t>
            </a:r>
            <a:r>
              <a:rPr lang="lv-LV" dirty="0" err="1" smtClean="0"/>
              <a:t>diazepāms</a:t>
            </a:r>
            <a:r>
              <a:rPr lang="lv-LV" dirty="0" smtClean="0"/>
              <a:t>, </a:t>
            </a:r>
            <a:r>
              <a:rPr lang="lv-LV" dirty="0" err="1" smtClean="0"/>
              <a:t>tiopentāls</a:t>
            </a:r>
            <a:r>
              <a:rPr lang="lv-LV" dirty="0" smtClean="0"/>
              <a:t>, </a:t>
            </a:r>
            <a:r>
              <a:rPr lang="lv-LV" dirty="0" err="1" smtClean="0"/>
              <a:t>lidokaīns</a:t>
            </a:r>
            <a:r>
              <a:rPr lang="lv-LV" dirty="0" smtClean="0"/>
              <a:t>, </a:t>
            </a:r>
            <a:r>
              <a:rPr lang="lv-LV" dirty="0" err="1" smtClean="0"/>
              <a:t>klometiazols</a:t>
            </a:r>
            <a:r>
              <a:rPr lang="lv-LV" dirty="0" smtClean="0"/>
              <a:t> ),</a:t>
            </a:r>
          </a:p>
          <a:p>
            <a:r>
              <a:rPr lang="lv-LV" dirty="0" smtClean="0"/>
              <a:t> ilgāka darbība vai efekts</a:t>
            </a:r>
          </a:p>
          <a:p>
            <a:endParaRPr lang="lv-LV" dirty="0" smtClean="0"/>
          </a:p>
          <a:p>
            <a:r>
              <a:rPr lang="lv-LV" dirty="0" smtClean="0"/>
              <a:t>Ūdenī šķīstošām zālēm </a:t>
            </a:r>
            <a:r>
              <a:rPr lang="lv-LV" dirty="0" err="1" smtClean="0"/>
              <a:t>V</a:t>
            </a:r>
            <a:r>
              <a:rPr lang="lv-LV" baseline="-25000" dirty="0" err="1" smtClean="0"/>
              <a:t>d</a:t>
            </a:r>
            <a:r>
              <a:rPr lang="lv-LV" baseline="-25000" dirty="0" smtClean="0"/>
              <a:t> </a:t>
            </a:r>
            <a:r>
              <a:rPr lang="lv-LV" dirty="0" smtClean="0"/>
              <a:t>samazināts, attiecīgi augstāka to </a:t>
            </a:r>
            <a:r>
              <a:rPr lang="lv-LV" dirty="0" err="1" smtClean="0"/>
              <a:t>kocentrācija</a:t>
            </a:r>
            <a:r>
              <a:rPr lang="lv-LV" dirty="0" smtClean="0"/>
              <a:t> plazmā</a:t>
            </a:r>
          </a:p>
          <a:p>
            <a:r>
              <a:rPr lang="lv-LV" dirty="0" smtClean="0"/>
              <a:t>(</a:t>
            </a:r>
            <a:r>
              <a:rPr lang="lv-LV" dirty="0" err="1" smtClean="0"/>
              <a:t>gentamicīns</a:t>
            </a:r>
            <a:r>
              <a:rPr lang="lv-LV" dirty="0" smtClean="0"/>
              <a:t>, </a:t>
            </a:r>
            <a:r>
              <a:rPr lang="lv-LV" dirty="0" err="1" smtClean="0"/>
              <a:t>digoksīns</a:t>
            </a:r>
            <a:r>
              <a:rPr lang="lv-LV" dirty="0" smtClean="0"/>
              <a:t>, etanols, </a:t>
            </a:r>
            <a:r>
              <a:rPr lang="lv-LV" dirty="0" err="1" smtClean="0"/>
              <a:t>teofilīns</a:t>
            </a:r>
            <a:r>
              <a:rPr lang="lv-LV" dirty="0" smtClean="0"/>
              <a:t>, cimetidīns)</a:t>
            </a:r>
          </a:p>
          <a:p>
            <a:r>
              <a:rPr lang="lv-LV" dirty="0" smtClean="0"/>
              <a:t>Lielāka to zāļu koncentrācija, kas izplatās mm (</a:t>
            </a:r>
            <a:r>
              <a:rPr lang="lv-LV" dirty="0" err="1" smtClean="0"/>
              <a:t>digoksīns</a:t>
            </a:r>
            <a:r>
              <a:rPr lang="lv-LV" dirty="0" smtClean="0"/>
              <a:t>)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u="sng" dirty="0" smtClean="0"/>
              <a:t>Saistība ar olbaltumiem </a:t>
            </a:r>
          </a:p>
          <a:p>
            <a:r>
              <a:rPr lang="lv-LV" dirty="0" smtClean="0"/>
              <a:t> albumīna mazināšanās  par 10-20%       </a:t>
            </a:r>
          </a:p>
          <a:p>
            <a:r>
              <a:rPr lang="lv-LV" dirty="0" smtClean="0"/>
              <a:t> alfa-1-skābā </a:t>
            </a:r>
            <a:r>
              <a:rPr lang="lv-LV" dirty="0" err="1" smtClean="0"/>
              <a:t>glikoproteīna</a:t>
            </a:r>
            <a:r>
              <a:rPr lang="lv-LV" dirty="0" smtClean="0"/>
              <a:t> palielināšanās</a:t>
            </a:r>
          </a:p>
          <a:p>
            <a:endParaRPr lang="lv-LV" dirty="0" smtClean="0"/>
          </a:p>
          <a:p>
            <a:r>
              <a:rPr lang="lv-LV" dirty="0" smtClean="0"/>
              <a:t>Būtiski pacientiem ar traucētu aknu, nieru funkciju, </a:t>
            </a:r>
            <a:r>
              <a:rPr lang="lv-LV" dirty="0" err="1" smtClean="0"/>
              <a:t>malnutrīciju</a:t>
            </a:r>
            <a:r>
              <a:rPr lang="lv-LV" dirty="0" smtClean="0"/>
              <a:t>.</a:t>
            </a:r>
          </a:p>
          <a:p>
            <a:r>
              <a:rPr lang="lv-LV" dirty="0" smtClean="0"/>
              <a:t>Furosemīds saistās ar albumīnu, tā brīvā frakcija lielāka               (NSPL, </a:t>
            </a:r>
            <a:r>
              <a:rPr lang="lv-LV" dirty="0" err="1" smtClean="0"/>
              <a:t>sulfonilurea</a:t>
            </a:r>
            <a:r>
              <a:rPr lang="lv-LV" dirty="0" smtClean="0"/>
              <a:t>)</a:t>
            </a:r>
          </a:p>
          <a:p>
            <a:endParaRPr lang="lv-LV" dirty="0" smtClean="0"/>
          </a:p>
          <a:p>
            <a:r>
              <a:rPr lang="lv-LV" dirty="0" err="1" smtClean="0"/>
              <a:t>Lidokaīns</a:t>
            </a:r>
            <a:r>
              <a:rPr lang="lv-LV" dirty="0" smtClean="0"/>
              <a:t> saistās ar alfa-1 </a:t>
            </a:r>
            <a:r>
              <a:rPr lang="lv-LV" dirty="0" err="1" smtClean="0"/>
              <a:t>glikoproteīnu</a:t>
            </a:r>
            <a:r>
              <a:rPr lang="lv-LV" dirty="0" smtClean="0"/>
              <a:t>, tā brīvā frakcija mazinās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/>
              <a:t>Metabolisms</a:t>
            </a:r>
            <a:endParaRPr lang="lv-LV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Aknu masa mazinās par 20-40%, </a:t>
            </a:r>
          </a:p>
          <a:p>
            <a:r>
              <a:rPr lang="lv-LV" dirty="0" smtClean="0"/>
              <a:t>Aknu asinsrite  mazinās par 40%</a:t>
            </a:r>
          </a:p>
          <a:p>
            <a:r>
              <a:rPr lang="lv-LV" dirty="0" smtClean="0"/>
              <a:t>Pirmā loka metabolisms ietekmēts nenozīmīgi</a:t>
            </a:r>
          </a:p>
          <a:p>
            <a:r>
              <a:rPr lang="lv-LV" dirty="0" smtClean="0"/>
              <a:t>Albumīna līmenis</a:t>
            </a:r>
          </a:p>
          <a:p>
            <a:r>
              <a:rPr lang="lv-LV" dirty="0" smtClean="0"/>
              <a:t>Citohroma P450 līmenis mazinās 20-40%, </a:t>
            </a:r>
          </a:p>
          <a:p>
            <a:endParaRPr lang="lv-LV" dirty="0" smtClean="0"/>
          </a:p>
          <a:p>
            <a:r>
              <a:rPr lang="lv-LV" dirty="0" smtClean="0"/>
              <a:t>↓ K vitamīna atkarīgie recēšanas faktori </a:t>
            </a:r>
          </a:p>
          <a:p>
            <a:endParaRPr lang="lv-LV" dirty="0" smtClean="0"/>
          </a:p>
          <a:p>
            <a:r>
              <a:rPr lang="lv-LV" dirty="0" smtClean="0"/>
              <a:t>Aknu </a:t>
            </a:r>
            <a:r>
              <a:rPr lang="lv-LV" dirty="0" err="1" smtClean="0"/>
              <a:t>metabolā</a:t>
            </a:r>
            <a:r>
              <a:rPr lang="lv-LV" dirty="0" smtClean="0"/>
              <a:t> kapacitāte ↓                                                                    (NSPL, </a:t>
            </a:r>
            <a:r>
              <a:rPr lang="lv-LV" dirty="0" err="1" smtClean="0"/>
              <a:t>antiepileptiskie</a:t>
            </a:r>
            <a:r>
              <a:rPr lang="lv-LV" dirty="0" smtClean="0"/>
              <a:t> līdzekļi, </a:t>
            </a:r>
            <a:r>
              <a:rPr lang="lv-LV" dirty="0" err="1" smtClean="0"/>
              <a:t>analģētiķi</a:t>
            </a:r>
            <a:r>
              <a:rPr lang="lv-LV" dirty="0" smtClean="0"/>
              <a:t>)</a:t>
            </a:r>
          </a:p>
          <a:p>
            <a:endParaRPr lang="lv-LV" dirty="0" smtClean="0"/>
          </a:p>
          <a:p>
            <a:r>
              <a:rPr lang="lv-LV" dirty="0" smtClean="0"/>
              <a:t>Paaugstināta klīrensa zāles - atkarīgas no aknu asinsrites ↑↑          (kalcija kanālu blokatori)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Eliminācija</a:t>
            </a:r>
            <a:endParaRPr lang="lv-LV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Nieru masa no 30 līdz 80 gadu vecumam sarūk par 25-30 %.</a:t>
            </a:r>
          </a:p>
          <a:p>
            <a:r>
              <a:rPr lang="lv-LV" dirty="0" smtClean="0"/>
              <a:t>Nieres garozas daļu funkcionālo parenhīmu aizvieto tauki un fibroze. </a:t>
            </a:r>
          </a:p>
          <a:p>
            <a:r>
              <a:rPr lang="lv-LV" dirty="0" smtClean="0"/>
              <a:t>Veidojas šunti starp </a:t>
            </a:r>
            <a:r>
              <a:rPr lang="lv-LV" dirty="0" err="1" smtClean="0"/>
              <a:t>aferentām</a:t>
            </a:r>
            <a:r>
              <a:rPr lang="lv-LV" dirty="0" smtClean="0"/>
              <a:t> un </a:t>
            </a:r>
            <a:r>
              <a:rPr lang="lv-LV" dirty="0" err="1" smtClean="0"/>
              <a:t>eferentām</a:t>
            </a:r>
            <a:r>
              <a:rPr lang="lv-LV" dirty="0" smtClean="0"/>
              <a:t> </a:t>
            </a:r>
            <a:r>
              <a:rPr lang="lv-LV" dirty="0" err="1" smtClean="0"/>
              <a:t>arteriolām</a:t>
            </a:r>
            <a:r>
              <a:rPr lang="lv-LV" dirty="0" smtClean="0"/>
              <a:t>.  </a:t>
            </a:r>
          </a:p>
          <a:p>
            <a:endParaRPr lang="lv-LV" dirty="0" smtClean="0"/>
          </a:p>
          <a:p>
            <a:r>
              <a:rPr lang="lv-LV" u="sng" dirty="0" smtClean="0"/>
              <a:t>Nieru asinsrite &lt; 40%  </a:t>
            </a:r>
            <a:r>
              <a:rPr lang="lv-LV" dirty="0" smtClean="0"/>
              <a:t>to  kompensē  asinsvadus paplašinošie prostaglandīni  (NSPL!) </a:t>
            </a:r>
          </a:p>
          <a:p>
            <a:r>
              <a:rPr lang="lv-LV" dirty="0" smtClean="0"/>
              <a:t> </a:t>
            </a:r>
          </a:p>
          <a:p>
            <a:r>
              <a:rPr lang="lv-LV" u="sng" dirty="0" smtClean="0"/>
              <a:t>Aktīvas </a:t>
            </a:r>
            <a:r>
              <a:rPr lang="lv-LV" u="sng" dirty="0" err="1" smtClean="0"/>
              <a:t>tubulāras</a:t>
            </a:r>
            <a:r>
              <a:rPr lang="lv-LV" u="sng" dirty="0" smtClean="0"/>
              <a:t> sekrēcijas un </a:t>
            </a:r>
            <a:r>
              <a:rPr lang="lv-LV" u="sng" dirty="0" err="1" smtClean="0"/>
              <a:t>reabsorbcijas</a:t>
            </a:r>
            <a:r>
              <a:rPr lang="lv-LV" u="sng" dirty="0" smtClean="0"/>
              <a:t> redukcija</a:t>
            </a:r>
          </a:p>
          <a:p>
            <a:r>
              <a:rPr lang="lv-LV" dirty="0" smtClean="0"/>
              <a:t>Līdz 75 gadu vecumam 30% kamoliņu  ir </a:t>
            </a:r>
            <a:r>
              <a:rPr lang="lv-LV" dirty="0" err="1" smtClean="0"/>
              <a:t>sklerozējošies</a:t>
            </a:r>
            <a:r>
              <a:rPr lang="lv-LV" dirty="0" smtClean="0"/>
              <a:t>  un nefunkcionē.   </a:t>
            </a:r>
          </a:p>
          <a:p>
            <a:endParaRPr lang="lv-LV" dirty="0" smtClean="0"/>
          </a:p>
          <a:p>
            <a:r>
              <a:rPr lang="lv-LV" dirty="0" smtClean="0"/>
              <a:t> </a:t>
            </a:r>
            <a:r>
              <a:rPr lang="lv-LV" u="sng" dirty="0" err="1" smtClean="0"/>
              <a:t>Kreatinīna</a:t>
            </a:r>
            <a:r>
              <a:rPr lang="lv-LV" u="sng" dirty="0" smtClean="0"/>
              <a:t> klīrenss mazinās  </a:t>
            </a:r>
            <a:r>
              <a:rPr lang="lv-LV" dirty="0" smtClean="0"/>
              <a:t>desmit gados  par  7,5 līdz 10 </a:t>
            </a:r>
            <a:r>
              <a:rPr lang="lv-LV" dirty="0" err="1" smtClean="0"/>
              <a:t>mL</a:t>
            </a:r>
            <a:r>
              <a:rPr lang="lv-LV" dirty="0" smtClean="0"/>
              <a:t> /min</a:t>
            </a:r>
          </a:p>
          <a:p>
            <a:r>
              <a:rPr lang="lv-LV" dirty="0" smtClean="0"/>
              <a:t>(</a:t>
            </a:r>
            <a:r>
              <a:rPr lang="lv-LV" dirty="0" err="1" smtClean="0"/>
              <a:t>Digoksīns</a:t>
            </a:r>
            <a:r>
              <a:rPr lang="lv-LV" dirty="0" smtClean="0"/>
              <a:t>, </a:t>
            </a:r>
            <a:r>
              <a:rPr lang="lv-LV" dirty="0" err="1" smtClean="0"/>
              <a:t>gentamicīns</a:t>
            </a:r>
            <a:r>
              <a:rPr lang="lv-LV" dirty="0" smtClean="0"/>
              <a:t>, </a:t>
            </a:r>
            <a:r>
              <a:rPr lang="lv-LV" dirty="0" err="1" smtClean="0"/>
              <a:t>teofilīns</a:t>
            </a:r>
            <a:r>
              <a:rPr lang="lv-LV" dirty="0" smtClean="0"/>
              <a:t>)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/>
              <a:t>Farmakodinamika</a:t>
            </a:r>
            <a:endParaRPr lang="lv-LV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Receptoru blīvums, afinitāte, piesaiste pie receptora</a:t>
            </a:r>
          </a:p>
          <a:p>
            <a:endParaRPr lang="lv-LV" dirty="0" smtClean="0"/>
          </a:p>
          <a:p>
            <a:r>
              <a:rPr lang="lv-LV" dirty="0" smtClean="0"/>
              <a:t>Atsevišķām zālēm konkrēti receptori:</a:t>
            </a:r>
          </a:p>
          <a:p>
            <a:r>
              <a:rPr lang="lv-LV" dirty="0" smtClean="0"/>
              <a:t>adrenerģiskie</a:t>
            </a:r>
          </a:p>
          <a:p>
            <a:r>
              <a:rPr lang="lv-LV" dirty="0" err="1" smtClean="0"/>
              <a:t>holīnerģiskie</a:t>
            </a:r>
            <a:endParaRPr lang="lv-LV" dirty="0" smtClean="0"/>
          </a:p>
          <a:p>
            <a:r>
              <a:rPr lang="lv-LV" dirty="0" err="1" smtClean="0"/>
              <a:t>dopamīnerģiskie</a:t>
            </a:r>
            <a:endParaRPr lang="lv-LV" dirty="0" smtClean="0"/>
          </a:p>
          <a:p>
            <a:r>
              <a:rPr lang="lv-LV" dirty="0" smtClean="0"/>
              <a:t>kalcija kanālu receptori</a:t>
            </a:r>
          </a:p>
          <a:p>
            <a:r>
              <a:rPr lang="lv-LV" dirty="0" err="1" smtClean="0"/>
              <a:t>digoksīna</a:t>
            </a:r>
            <a:r>
              <a:rPr lang="lv-LV" dirty="0" smtClean="0"/>
              <a:t> iedarbība uz </a:t>
            </a:r>
            <a:r>
              <a:rPr lang="lv-LV" dirty="0" err="1" smtClean="0"/>
              <a:t>Na</a:t>
            </a:r>
            <a:r>
              <a:rPr lang="lv-LV" dirty="0" smtClean="0"/>
              <a:t>/K </a:t>
            </a:r>
            <a:r>
              <a:rPr lang="lv-LV" dirty="0" err="1" smtClean="0"/>
              <a:t>ATFāzi</a:t>
            </a:r>
            <a:endParaRPr lang="lv-LV" dirty="0" smtClean="0"/>
          </a:p>
          <a:p>
            <a:r>
              <a:rPr lang="lv-LV" dirty="0" err="1" smtClean="0"/>
              <a:t>benzodiazepīnu</a:t>
            </a:r>
            <a:r>
              <a:rPr lang="lv-LV" dirty="0" smtClean="0"/>
              <a:t> receptori</a:t>
            </a:r>
          </a:p>
          <a:p>
            <a:r>
              <a:rPr lang="lv-LV" dirty="0" err="1" smtClean="0"/>
              <a:t>opioīdu</a:t>
            </a:r>
            <a:r>
              <a:rPr lang="lv-LV" dirty="0" smtClean="0"/>
              <a:t> receptori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8"/>
          <p:cNvGraphicFramePr>
            <a:graphicFrameLocks/>
          </p:cNvGraphicFramePr>
          <p:nvPr/>
        </p:nvGraphicFramePr>
        <p:xfrm>
          <a:off x="714348" y="1071546"/>
          <a:ext cx="7662890" cy="4862910"/>
        </p:xfrm>
        <a:graphic>
          <a:graphicData uri="http://schemas.openxmlformats.org/drawingml/2006/table">
            <a:tbl>
              <a:tblPr/>
              <a:tblGrid>
                <a:gridCol w="1277972"/>
                <a:gridCol w="2554297"/>
                <a:gridCol w="1915310"/>
                <a:gridCol w="1915311"/>
              </a:tblGrid>
              <a:tr h="64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Sistēma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Dinamiskās izmaiņas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Klīniskais efekts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Piemērs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3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CNS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</a:t>
                      </a: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Postsinaptiskais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GABA efekts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↓</a:t>
                      </a: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Opioīdie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peptīdi un receptori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Izmaiņas receptoru jutībā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↓</a:t>
                      </a: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Holīn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acetiltransferāze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holīnerģiskās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šūnas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↓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D1 un D2 receptori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</a:t>
                      </a: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Psihomotori traucējumi, delīrijs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</a:t>
                      </a: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Uzvedības traucējumi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</a:t>
                      </a: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Uzvedības traucējumi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</a:t>
                      </a: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Delīrijs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</a:t>
                      </a: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Ekstrapiramidālie blakus efekti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Benzodiazepīni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Opioīdi</a:t>
                      </a: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Alkohols, barbiturāti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Zāles ar </a:t>
                      </a:r>
                      <a:r>
                        <a:rPr kumimoji="0" lang="lv-LV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antiholīnerģisku</a:t>
                      </a:r>
                      <a:r>
                        <a:rPr kumimoji="0" lang="lv-LV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aktivitāti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Antipsihotiskie,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metoklopramīds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6334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 smtClean="0"/>
          </a:p>
          <a:p>
            <a:r>
              <a:rPr lang="lv-LV" sz="2000" dirty="0" smtClean="0"/>
              <a:t>Gados veci cilvēki ir nozīmīga medikamentu lietotāju grupa  </a:t>
            </a:r>
          </a:p>
          <a:p>
            <a:endParaRPr lang="lv-LV" sz="2000" dirty="0" smtClean="0"/>
          </a:p>
          <a:p>
            <a:r>
              <a:rPr lang="lv-LV" sz="2000" dirty="0" smtClean="0"/>
              <a:t>  ( n -3005 personas)</a:t>
            </a:r>
          </a:p>
          <a:p>
            <a:endParaRPr lang="lv-LV" sz="2000" dirty="0" smtClean="0"/>
          </a:p>
          <a:p>
            <a:r>
              <a:rPr lang="lv-LV" sz="2000" dirty="0" smtClean="0"/>
              <a:t>    57- 85g.      1 medikaments       81%</a:t>
            </a:r>
          </a:p>
          <a:p>
            <a:r>
              <a:rPr lang="lv-LV" sz="2000" dirty="0" smtClean="0"/>
              <a:t>                       5 medikamentus     29%    </a:t>
            </a:r>
          </a:p>
          <a:p>
            <a:r>
              <a:rPr lang="lv-LV" sz="2000" dirty="0" smtClean="0"/>
              <a:t>     75-85 g.     5 medikamentus     36%     </a:t>
            </a:r>
          </a:p>
          <a:p>
            <a:r>
              <a:rPr lang="lv-LV" sz="2000" dirty="0" smtClean="0"/>
              <a:t>                        1 bezrecepšu           46%</a:t>
            </a:r>
          </a:p>
          <a:p>
            <a:pPr lvl="0"/>
            <a:endParaRPr lang="lv-LV" sz="2000" dirty="0" smtClean="0">
              <a:solidFill>
                <a:schemeClr val="tx1"/>
              </a:solidFill>
              <a:hlinkClick r:id="rId3"/>
            </a:endParaRPr>
          </a:p>
          <a:p>
            <a:pPr lvl="0"/>
            <a:endParaRPr lang="lv-LV" dirty="0" smtClean="0">
              <a:solidFill>
                <a:schemeClr val="tx1"/>
              </a:solidFill>
              <a:hlinkClick r:id="rId3"/>
            </a:endParaRPr>
          </a:p>
          <a:p>
            <a:pPr lvl="0"/>
            <a:endParaRPr lang="lv-LV" dirty="0" smtClean="0">
              <a:solidFill>
                <a:schemeClr val="tx1"/>
              </a:solidFill>
              <a:hlinkClick r:id="rId3"/>
            </a:endParaRPr>
          </a:p>
          <a:p>
            <a:pPr lvl="0"/>
            <a:endParaRPr lang="lv-LV" dirty="0" smtClean="0">
              <a:solidFill>
                <a:schemeClr val="tx1"/>
              </a:solidFill>
              <a:hlinkClick r:id="rId3"/>
            </a:endParaRPr>
          </a:p>
          <a:p>
            <a:pPr lvl="0"/>
            <a:endParaRPr lang="lv-LV" dirty="0" smtClean="0">
              <a:solidFill>
                <a:schemeClr val="tx1"/>
              </a:solidFill>
              <a:hlinkClick r:id="rId3"/>
            </a:endParaRPr>
          </a:p>
          <a:p>
            <a:pPr lvl="0"/>
            <a:endParaRPr lang="lv-LV" dirty="0" smtClean="0">
              <a:solidFill>
                <a:schemeClr val="tx1"/>
              </a:solidFill>
              <a:hlinkClick r:id="rId3"/>
            </a:endParaRPr>
          </a:p>
          <a:p>
            <a:pPr lvl="0"/>
            <a:r>
              <a:rPr lang="lv-LV" sz="1200" dirty="0" err="1" smtClean="0">
                <a:solidFill>
                  <a:schemeClr val="tx1"/>
                </a:solidFill>
                <a:hlinkClick r:id="rId3"/>
              </a:rPr>
              <a:t>Qato</a:t>
            </a:r>
            <a:r>
              <a:rPr lang="lv-LV" sz="1200" dirty="0" smtClean="0">
                <a:solidFill>
                  <a:schemeClr val="tx1"/>
                </a:solidFill>
                <a:hlinkClick r:id="rId3"/>
              </a:rPr>
              <a:t> DM, </a:t>
            </a:r>
            <a:r>
              <a:rPr lang="lv-LV" sz="1200" dirty="0" err="1" smtClean="0">
                <a:solidFill>
                  <a:schemeClr val="tx1"/>
                </a:solidFill>
                <a:hlinkClick r:id="rId3"/>
              </a:rPr>
              <a:t>et</a:t>
            </a:r>
            <a:r>
              <a:rPr lang="lv-LV" sz="1200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lang="lv-LV" sz="1200" dirty="0" err="1" smtClean="0">
                <a:solidFill>
                  <a:schemeClr val="tx1"/>
                </a:solidFill>
                <a:hlinkClick r:id="rId3"/>
              </a:rPr>
              <a:t>al</a:t>
            </a:r>
            <a:r>
              <a:rPr lang="lv-LV" sz="1200" dirty="0" smtClean="0">
                <a:solidFill>
                  <a:schemeClr val="tx1"/>
                </a:solidFill>
                <a:hlinkClick r:id="rId3"/>
              </a:rPr>
              <a:t> JAMA 2008; 300:2867.</a:t>
            </a:r>
            <a:endParaRPr lang="lv-LV" sz="1200" dirty="0" smtClean="0">
              <a:solidFill>
                <a:schemeClr val="tx1"/>
              </a:solidFill>
            </a:endParaRPr>
          </a:p>
          <a:p>
            <a:endParaRPr lang="lv-LV" alt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9061" y="785794"/>
          <a:ext cx="8539219" cy="4959173"/>
        </p:xfrm>
        <a:graphic>
          <a:graphicData uri="http://schemas.openxmlformats.org/drawingml/2006/table">
            <a:tbl>
              <a:tblPr/>
              <a:tblGrid>
                <a:gridCol w="1739471"/>
                <a:gridCol w="2530138"/>
                <a:gridCol w="2134805"/>
                <a:gridCol w="2134805"/>
              </a:tblGrid>
              <a:tr h="460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Sistēma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Dinamiskās izmaiņas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Klīniskais efekts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Piemērs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9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Beta-adrenerģisko receptoru funkcija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Baroreceptoru funkcija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↓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Adenilātciklāze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 </a:t>
                      </a: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cAMF</a:t>
                      </a: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↓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Baroreceptoru funkcija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Lielākas devas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↓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spēja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</a:t>
                      </a: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as-v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tonusu vai sirdsdarbības frekvenci, kā atbildi uz šķidruma zudumu vai vazoaktīvām vielām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Izoproterenols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Beta blokatori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Hipotensīvie līdzekļi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Traucēta glikozes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regulācija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</a:t>
                      </a: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Hipoglikēmijas risks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Antidiabētiskie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līdzekļi (</a:t>
                      </a:r>
                      <a:r>
                        <a:rPr kumimoji="0" lang="lv-LV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somnolence</a:t>
                      </a:r>
                      <a:r>
                        <a:rPr kumimoji="0" 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apjumums)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/>
              <a:t>Kā izvairīties?</a:t>
            </a:r>
            <a:endParaRPr lang="ru-RU" sz="3200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2000" dirty="0"/>
              <a:t>Apzināties potenciāli bīstamās </a:t>
            </a:r>
            <a:r>
              <a:rPr lang="lv-LV" sz="2000" dirty="0" smtClean="0"/>
              <a:t>zāles</a:t>
            </a:r>
          </a:p>
          <a:p>
            <a:r>
              <a:rPr lang="lv-LV" sz="2000" dirty="0" smtClean="0"/>
              <a:t>Zāļu lietošanas kaskādes </a:t>
            </a:r>
            <a:endParaRPr lang="lv-LV" sz="2000" dirty="0"/>
          </a:p>
          <a:p>
            <a:r>
              <a:rPr lang="lv-LV" sz="2000" dirty="0" err="1"/>
              <a:t>Bīra</a:t>
            </a:r>
            <a:r>
              <a:rPr lang="lv-LV" sz="2000" dirty="0"/>
              <a:t> kritēriji (</a:t>
            </a:r>
            <a:r>
              <a:rPr lang="lv-LV" sz="2000" i="1" dirty="0" err="1"/>
              <a:t>Beers</a:t>
            </a:r>
            <a:r>
              <a:rPr lang="lv-LV" sz="2000" i="1" dirty="0"/>
              <a:t>, 1997, 2012</a:t>
            </a:r>
            <a:r>
              <a:rPr lang="lv-LV" sz="2000" dirty="0"/>
              <a:t>)</a:t>
            </a:r>
          </a:p>
          <a:p>
            <a:r>
              <a:rPr lang="lv-LV" sz="2000" dirty="0"/>
              <a:t>“Zāļu somas princips”(</a:t>
            </a:r>
            <a:r>
              <a:rPr lang="lv-LV" sz="2000" i="1" dirty="0" err="1"/>
              <a:t>Prybys</a:t>
            </a:r>
            <a:r>
              <a:rPr lang="lv-LV" sz="2000" i="1" dirty="0"/>
              <a:t> </a:t>
            </a:r>
            <a:r>
              <a:rPr lang="lv-LV" sz="2000" i="1" dirty="0" err="1"/>
              <a:t>et</a:t>
            </a:r>
            <a:r>
              <a:rPr lang="lv-LV" sz="2000" i="1" dirty="0"/>
              <a:t> al.,</a:t>
            </a:r>
            <a:r>
              <a:rPr lang="lv-LV" sz="2000" i="1" dirty="0" smtClean="0"/>
              <a:t>2002</a:t>
            </a:r>
          </a:p>
          <a:p>
            <a:r>
              <a:rPr lang="lv-LV" sz="2000" dirty="0" err="1" smtClean="0"/>
              <a:t>Antiholīnerģiskā</a:t>
            </a:r>
            <a:r>
              <a:rPr lang="lv-LV" sz="2000" dirty="0" smtClean="0"/>
              <a:t> aktivitāte</a:t>
            </a:r>
            <a:endParaRPr lang="lv-LV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1"/>
          <p:cNvGraphicFramePr>
            <a:graphicFrameLocks/>
          </p:cNvGraphicFramePr>
          <p:nvPr/>
        </p:nvGraphicFramePr>
        <p:xfrm>
          <a:off x="457200" y="1600200"/>
          <a:ext cx="8229600" cy="347440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Antipsihotiskie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Ekstrapiramidālie simptomi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Antiparkinsonisma līdzekļi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Holīnesterāzes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inhibitori (</a:t>
                      </a: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galantamīns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Urīna inkontinence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Inkontinences terapija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Tiazīdu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diurētiķi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Hiperurikēmija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Podagras terapija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NSPL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Arteriāla hipertensija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Hipotensīva terapija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err="1" smtClean="0"/>
              <a:t>Bīra</a:t>
            </a:r>
            <a:r>
              <a:rPr lang="lv-LV" sz="3200" dirty="0" smtClean="0"/>
              <a:t> kritēriji (piem.)</a:t>
            </a:r>
            <a:br>
              <a:rPr lang="lv-LV" sz="3200" dirty="0" smtClean="0"/>
            </a:br>
            <a:r>
              <a:rPr lang="lv-LV" sz="3200" dirty="0" smtClean="0"/>
              <a:t/>
            </a:r>
            <a:br>
              <a:rPr lang="lv-LV" sz="3200" dirty="0" smtClean="0"/>
            </a:br>
            <a:r>
              <a:rPr lang="lv-LV" sz="3200" dirty="0" smtClean="0"/>
              <a:t/>
            </a:r>
            <a:br>
              <a:rPr lang="lv-LV" sz="3200" dirty="0" smtClean="0"/>
            </a:br>
            <a:endParaRPr lang="ru-RU" sz="3200" dirty="0"/>
          </a:p>
        </p:txBody>
      </p:sp>
      <p:graphicFrame>
        <p:nvGraphicFramePr>
          <p:cNvPr id="40197" name="Group 261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6331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Barbiturāti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Miega līdzeklis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Pieradums.  Kritienu risks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Belladonna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Spazmolītiska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Antiholīnerģiska darbība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Chlordiazepoxide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(elenium)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Benzodiazepīns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Ilgs pusizvades periods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Dicycloverine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Spazmolītisks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Antiholīnerģiska darbība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Diazepam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Benzodiazepīns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Ilgs pusizvades periods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Amitriptyline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Antidepresants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Antiholīnerģiska darbība, sedācija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Pentazocine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Opioīds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Blakusparādības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Meperidine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Opioīds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Efektivitāte mazāka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Chlorphenamine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Antihistamīns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Antiholīnerģiska darbība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Cyproheptadine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Antihistamīns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Antiholīnerģiska darbība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Zāles ar </a:t>
            </a:r>
            <a:r>
              <a:rPr lang="lv-LV" sz="3200" b="1" dirty="0" err="1" smtClean="0"/>
              <a:t>antiholīnerģisku</a:t>
            </a:r>
            <a:r>
              <a:rPr lang="lv-LV" sz="3200" b="1" dirty="0" smtClean="0"/>
              <a:t> aktivitāte</a:t>
            </a:r>
            <a:endParaRPr lang="lv-LV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lv-LV" sz="2000" dirty="0" smtClean="0"/>
              <a:t>Sevišķi jutīgi ir veci cilvēki</a:t>
            </a:r>
          </a:p>
          <a:p>
            <a:r>
              <a:rPr lang="lv-LV" sz="2000" dirty="0" smtClean="0"/>
              <a:t> Raksturojas ar noteiktām blakus parādībām.             </a:t>
            </a:r>
          </a:p>
          <a:p>
            <a:endParaRPr lang="lv-LV" sz="2000" dirty="0" smtClean="0"/>
          </a:p>
          <a:p>
            <a:r>
              <a:rPr lang="lv-LV" sz="2000" dirty="0" smtClean="0"/>
              <a:t>Atmiņas, kognitīvi  traucējumi, apjukums, halucinācijas, sausums mutē, neskaidra redze, aizcietējumi, slikta dūša, svīšanas traucējumi, urīna </a:t>
            </a:r>
            <a:r>
              <a:rPr lang="lv-LV" sz="2000" dirty="0" err="1" smtClean="0"/>
              <a:t>retence</a:t>
            </a:r>
            <a:r>
              <a:rPr lang="lv-LV" sz="2000" dirty="0" smtClean="0"/>
              <a:t>.</a:t>
            </a:r>
          </a:p>
          <a:p>
            <a:pPr>
              <a:buNone/>
            </a:pPr>
            <a:endParaRPr lang="lv-LV" sz="2000" dirty="0" smtClean="0"/>
          </a:p>
          <a:p>
            <a:r>
              <a:rPr lang="lv-LV" sz="2000" dirty="0" smtClean="0"/>
              <a:t> Akūta glaukomas lēkme, akūta urīna </a:t>
            </a:r>
            <a:r>
              <a:rPr lang="lv-LV" sz="2000" dirty="0" err="1" smtClean="0"/>
              <a:t>retence</a:t>
            </a:r>
            <a:endParaRPr lang="lv-LV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lv-LV" sz="3200" b="1" dirty="0" err="1" smtClean="0"/>
              <a:t>Antiholīnerģiskie</a:t>
            </a:r>
            <a:r>
              <a:rPr lang="lv-LV" sz="3200" b="1" dirty="0" smtClean="0"/>
              <a:t> riski</a:t>
            </a:r>
            <a:endParaRPr lang="lv-LV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18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98585">
                <a:tc>
                  <a:txBody>
                    <a:bodyPr/>
                    <a:lstStyle/>
                    <a:p>
                      <a:r>
                        <a:rPr lang="lv-LV" dirty="0" smtClean="0"/>
                        <a:t>3 punkti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2 punkti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 punkts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Amitriptylinum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Amantadinum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Carbidopa-levodopa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r>
                        <a:rPr lang="lv-LV" dirty="0" smtClean="0"/>
                        <a:t>Atropīna </a:t>
                      </a:r>
                      <a:r>
                        <a:rPr lang="lv-LV" dirty="0" err="1" smtClean="0"/>
                        <a:t>atv</a:t>
                      </a:r>
                      <a:r>
                        <a:rPr lang="lv-LV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Baclofen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Entacapone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Imipraminum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Cetirizinum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Haloperidol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Oxybutynum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Cimetidinum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Metoclopramidum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Clozapinum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Mirtazapinum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Loperamidum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Paroxetinum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Loratidinum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Quetiapinum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Nortriptylinum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Ranitidinum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Olanzapinum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Riperidonum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Pseudoephedrinum</a:t>
                      </a:r>
                      <a:endParaRPr lang="lv-LV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Selegelinum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Tolterodinum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Trasodonum</a:t>
                      </a:r>
                      <a:endParaRPr lang="lv-LV" dirty="0"/>
                    </a:p>
                  </a:txBody>
                  <a:tcPr/>
                </a:tc>
              </a:tr>
              <a:tr h="398585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Ziprasidonum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728" y="6143644"/>
            <a:ext cx="4591072" cy="577831"/>
          </a:xfrm>
        </p:spPr>
        <p:txBody>
          <a:bodyPr/>
          <a:lstStyle/>
          <a:p>
            <a:r>
              <a:rPr lang="lv-LV" sz="1400" dirty="0" err="1" smtClean="0"/>
              <a:t>AArch</a:t>
            </a:r>
            <a:r>
              <a:rPr lang="lv-LV" sz="1400" dirty="0" smtClean="0"/>
              <a:t> </a:t>
            </a:r>
            <a:r>
              <a:rPr lang="lv-LV" sz="1400" dirty="0" err="1" smtClean="0"/>
              <a:t>Intern</a:t>
            </a:r>
            <a:r>
              <a:rPr lang="lv-LV" sz="1400" dirty="0" smtClean="0"/>
              <a:t> </a:t>
            </a:r>
            <a:r>
              <a:rPr lang="lv-LV" sz="1400" dirty="0" err="1" smtClean="0"/>
              <a:t>Med</a:t>
            </a:r>
            <a:r>
              <a:rPr lang="lv-LV" sz="1400" dirty="0" smtClean="0"/>
              <a:t> 2008;168:508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/>
              <a:t>Farmakoterapija</a:t>
            </a:r>
            <a:r>
              <a:rPr lang="lv-LV" b="1" dirty="0" smtClean="0"/>
              <a:t> gados veciem pacientiem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Problēma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Risinājums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Ieguvums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Zāļu saraksts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Pēctecība 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informācija ārstiem, kas pacientu novēro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Zāļu izraisīti jauni simptomi,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dublēšanās, mijiedarbība,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līdzestība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Regulāra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terapijas režīma pārskatīšana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Vārgiem veciem cilvēkiem jāpārskata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terapija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Iespēja pārtraukt lietot nevajadzīgos, pievienot nepieciešamos  medikamentus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Indikācijas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Skaidri definētas indikācijas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Iespēja pārtraukt lietot medikamentus, neskaidrām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pārejošām indikācijām 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Pacienta apmācība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Pacients, vai aprūpētājs jāiepazīstina ar medikamenta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lietošanas nepieciešamību un drošības aspektiem.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Izglītošana ietekmē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līdzestību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klīnisko rezultātu, mazina  potenciālās blakusparādības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80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74040">
                <a:tc>
                  <a:txBody>
                    <a:bodyPr/>
                    <a:lstStyle/>
                    <a:p>
                      <a:r>
                        <a:rPr lang="lv-LV" dirty="0" smtClean="0"/>
                        <a:t>Problēma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Risinājums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Ieguvums</a:t>
                      </a:r>
                      <a:endParaRPr lang="lv-LV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r>
                        <a:rPr lang="lv-LV" dirty="0" smtClean="0"/>
                        <a:t>Terapijas efektivitāte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Ārstēšanas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rezultāti jādokumentē</a:t>
                      </a:r>
                      <a:endParaRPr lang="lv-LV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6096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Ārstēšanas efektivitāte, rezultāti norāda</a:t>
                      </a:r>
                      <a:r>
                        <a:rPr lang="lv-LV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lv-LV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vai mērķis sasniegts, vai zāļu lietošana 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jāturpina, jāmaina devas, </a:t>
                      </a:r>
                      <a:endParaRPr lang="lv-LV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60960" marB="91440"/>
                </a:tc>
              </a:tr>
              <a:tr h="574040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Apmācība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varfarīna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lietošanā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Pirmreizēji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pacienti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jāinformā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diētu, mijiedarbību, asiņošanas riskiem,  nepieciešamību griezties pēc padoma, palīdzības.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Apzinoties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zāles un produktus, kuri mijiedarbojas ar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varfarīnu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mazināti tiek asiņošanas riski.</a:t>
                      </a:r>
                      <a:endParaRPr lang="lv-LV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Varfarīna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terapijas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monitorēšana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INR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jānosaka terapiju uzsākot, kad INR stabilizējas , ik 6 nedēļas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Augsts toksicitātes risks, palīdz izvairīties no komplikācijām</a:t>
                      </a:r>
                      <a:endParaRPr lang="lv-LV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6615"/>
          <a:ext cx="8229600" cy="607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667000"/>
                <a:gridCol w="2971800"/>
              </a:tblGrid>
              <a:tr h="452192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1986208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Izvairīties no zālēm ar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antiholīnerģisku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aktivitāti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Nenozīmēt medikamentus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 augstu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antiholīnerģisku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aktivitāti, ja pieejama alternatīva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Blakusparādības: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apjukums, urīna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retence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aizcietējumi,  redzes traucējumi, hipotensija</a:t>
                      </a:r>
                      <a:endParaRPr lang="lv-LV" dirty="0"/>
                    </a:p>
                  </a:txBody>
                  <a:tcPr/>
                </a:tc>
              </a:tr>
              <a:tr h="2260528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Izvairīties no barbiturātu lietošanas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Krampju, epilepsijas terapijā izvairīties no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babiturātu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lietošanas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Potencē nervu sistēmas nomākumu, zems terapeitiskās darbības indekss, pierašana, medikamentu mijiedarbība, pieaug kritienu, lūzumu risks. </a:t>
                      </a:r>
                      <a:endParaRPr lang="lv-LV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Aizvairīties no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ketorolaka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ilgstošas lietošanas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latin typeface="Calibri"/>
                          <a:ea typeface="Times New Roman"/>
                          <a:cs typeface="Times New Roman"/>
                        </a:rPr>
                        <a:t>Nelietot </a:t>
                      </a:r>
                      <a:r>
                        <a:rPr lang="lv-LV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ketorolaku</a:t>
                      </a:r>
                      <a:r>
                        <a:rPr lang="lv-LV" sz="1800" dirty="0" smtClean="0">
                          <a:latin typeface="Calibri"/>
                          <a:ea typeface="Times New Roman"/>
                          <a:cs typeface="Times New Roman"/>
                        </a:rPr>
                        <a:t> ilgāk par 5 dienām</a:t>
                      </a:r>
                      <a:endParaRPr lang="lv-LV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60960" marB="91440"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Biežākas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blakusparādības –kuņģa zarnu trakta traucējumi, asiņošana.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525991"/>
          <a:ext cx="8229600" cy="603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56470">
                <a:tc>
                  <a:txBody>
                    <a:bodyPr/>
                    <a:lstStyle/>
                    <a:p>
                      <a:r>
                        <a:rPr lang="lv-LV" dirty="0" smtClean="0"/>
                        <a:t>Problēma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Risinājums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Ieguvums</a:t>
                      </a:r>
                      <a:endParaRPr lang="lv-LV" dirty="0"/>
                    </a:p>
                  </a:txBody>
                  <a:tcPr/>
                </a:tc>
              </a:tr>
              <a:tr h="1425881">
                <a:tc>
                  <a:txBody>
                    <a:bodyPr/>
                    <a:lstStyle/>
                    <a:p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Monitorēt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terapiju  ar AKE inhibitoriem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Uzsākot terapiju ar AKE inhibitoriem,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seruma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kreatinīns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 kālijs jānosaka pēc  2 nedēļām  un pēc tam katru gadu.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Veciem cilvēkiem ir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hiperkaliēmijas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 nieru mazspējas risks</a:t>
                      </a:r>
                      <a:endParaRPr lang="lv-LV" dirty="0"/>
                    </a:p>
                  </a:txBody>
                  <a:tcPr/>
                </a:tc>
              </a:tr>
              <a:tr h="1425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Monitorēt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terapiju ar cilpas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diurētikām</a:t>
                      </a:r>
                      <a:endParaRPr lang="lv-LV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60960" marB="91440"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Uzsākot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terapiju ar cilpas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diurētikām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elektrolīti serumā jānosaka pēc 2 nedēļām, pēc tam vismaz reizi gadā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Pastāv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hipokaliēmijas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risks</a:t>
                      </a:r>
                      <a:endParaRPr lang="lv-LV" dirty="0"/>
                    </a:p>
                  </a:txBody>
                  <a:tcPr/>
                </a:tc>
              </a:tr>
              <a:tr h="2192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Izvairīties no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benzodiazepīnu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ilgstošas  lielu devu lietošanas</a:t>
                      </a:r>
                      <a:endParaRPr lang="lv-LV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60960" marB="91440"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benzodiazepīni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tiek lietoti vairāk kā vienu mēnesi, jādokumentē to turpmākas lietošanas indikācijas un riski, jāmēģina devu mazināt, vai medikamentu atcelt.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Benzodiazepīni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paaugstina kritienu risku, lūzumus, samaņas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traucējumus.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6334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125538"/>
            <a:ext cx="8642350" cy="50403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2000" dirty="0" smtClean="0"/>
              <a:t>Ilglaicīga stratēģija - vadlīnijas</a:t>
            </a:r>
          </a:p>
          <a:p>
            <a:r>
              <a:rPr lang="lv-LV" sz="2000" dirty="0" smtClean="0"/>
              <a:t>Īslaicīga terapija</a:t>
            </a:r>
          </a:p>
          <a:p>
            <a:r>
              <a:rPr lang="lv-LV" sz="2000" dirty="0" smtClean="0"/>
              <a:t>Potenciāli “bīstamie” medikamenti</a:t>
            </a:r>
          </a:p>
          <a:p>
            <a:r>
              <a:rPr lang="lv-LV" sz="2000" dirty="0" smtClean="0"/>
              <a:t>Terapijas principi </a:t>
            </a:r>
          </a:p>
          <a:p>
            <a:r>
              <a:rPr lang="lv-LV" sz="2000" dirty="0" smtClean="0"/>
              <a:t>Kaskādes (ugunsgrēka dzēšana)</a:t>
            </a:r>
          </a:p>
          <a:p>
            <a:endParaRPr lang="lv-LV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lv-LV" sz="2000" dirty="0" smtClean="0"/>
              <a:t>Pārdomāta, izsvērta un kontrolēta </a:t>
            </a:r>
            <a:r>
              <a:rPr lang="lv-LV" sz="2000" dirty="0" err="1" smtClean="0"/>
              <a:t>farmakoterapija</a:t>
            </a:r>
            <a:r>
              <a:rPr lang="lv-LV" sz="2000" dirty="0" smtClean="0"/>
              <a:t>, lai sasniegtu optimālu rezultātu</a:t>
            </a:r>
          </a:p>
          <a:p>
            <a:endParaRPr lang="lv-LV" alt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6615"/>
          <a:ext cx="8229600" cy="607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667000"/>
                <a:gridCol w="2971800"/>
              </a:tblGrid>
              <a:tr h="452192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1986208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Izvairīties no zālēm ar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antiholīnerģisku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aktivitāti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Nenozīmēt medikamentus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 augstu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antiholīnerģisku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aktivitāti, ja pieejama alternatīva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Blakusparādības: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apjukums, urīna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retence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aizcietējumi,  redzes traucējumi, hipotensija</a:t>
                      </a:r>
                      <a:endParaRPr lang="lv-LV" dirty="0"/>
                    </a:p>
                  </a:txBody>
                  <a:tcPr/>
                </a:tc>
              </a:tr>
              <a:tr h="2260528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Izvairīties no barbiturātu lietošanas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Krampju, epilepsijas terapijā izvairīties no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babiturātu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lietošanas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Potencē nervu sistēmas nomākumu, zems terapeitiskās darbības indekss, pierašana, medikamentu mijiedarbība, pieaug kritienu, lūzumu risks. </a:t>
                      </a:r>
                      <a:endParaRPr lang="lv-LV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Aizvairīties no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ketorolaka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ilgstošas lietošanas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latin typeface="Calibri"/>
                          <a:ea typeface="Times New Roman"/>
                          <a:cs typeface="Times New Roman"/>
                        </a:rPr>
                        <a:t>Nelietot </a:t>
                      </a:r>
                      <a:r>
                        <a:rPr lang="lv-LV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ketorolaku</a:t>
                      </a:r>
                      <a:r>
                        <a:rPr lang="lv-LV" sz="1800" dirty="0" smtClean="0">
                          <a:latin typeface="Calibri"/>
                          <a:ea typeface="Times New Roman"/>
                          <a:cs typeface="Times New Roman"/>
                        </a:rPr>
                        <a:t> ilgāk par 5 dienām</a:t>
                      </a:r>
                      <a:endParaRPr lang="lv-LV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60960" marB="91440"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Biežākas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blakusparādības –kuņģa zarnu trakta traucējumi, asiņošana.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67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95756">
                <a:tc>
                  <a:txBody>
                    <a:bodyPr/>
                    <a:lstStyle/>
                    <a:p>
                      <a:r>
                        <a:rPr lang="lv-LV" dirty="0" smtClean="0"/>
                        <a:t>Problēma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Risinājums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Ieguvums</a:t>
                      </a:r>
                      <a:endParaRPr lang="lv-LV" dirty="0"/>
                    </a:p>
                  </a:txBody>
                  <a:tcPr/>
                </a:tc>
              </a:tr>
              <a:tr h="1585444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Izvairīties no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miorelaksantiem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Miorelaksantus</a:t>
                      </a:r>
                      <a:endParaRPr lang="lv-LV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tizanidine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metaxalone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Lietot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 ilgāk kā 1 nedēļu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Antiholīnerģisie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efekti,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sedācija, samaņas traucējumi, apjumums,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Dati par efektivitāti ierobežoti.</a:t>
                      </a:r>
                      <a:endParaRPr lang="lv-LV" dirty="0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Antipsihotiskie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medikamenti</a:t>
                      </a:r>
                      <a:endParaRPr lang="lv-LV" dirty="0" smtClean="0"/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Uzsākot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antipsihotisko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terapiju, j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ānovērtē atbilde mēneša laikā</a:t>
                      </a:r>
                      <a:endParaRPr lang="lv-LV" dirty="0" smtClean="0"/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Antipsihotiskie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medikamenti paaugstina mirstību.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lv-LV" dirty="0"/>
                    </a:p>
                  </a:txBody>
                  <a:tcPr/>
                </a:tc>
              </a:tr>
              <a:tr h="1583024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Dzelzs deficīta anēmija ārstēt ar dzelzs preparātu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mazām devām.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Vārgiem veciem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cilvēkiem ar dzelzs deficīta anēmiju, ordinēt ne vairāk kā vienu devu  dienā.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Mazu  devu terapija ir pietiekami efektīva ar mazāk blakusparādībām nekā lielu devu  terapija.  </a:t>
                      </a:r>
                      <a:endParaRPr lang="lv-LV" dirty="0"/>
                    </a:p>
                  </a:txBody>
                  <a:tcPr/>
                </a:tc>
              </a:tr>
              <a:tr h="514672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6201"/>
          <a:ext cx="8229600" cy="526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810000"/>
                <a:gridCol w="2667000"/>
              </a:tblGrid>
              <a:tr h="152399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  <a:tr h="1424554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Acetaminofēns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Vecākiem cilvēkiem lielas devas &gt;3 g  dienā,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vai ja ir aknu slimība,              zāļu ilgstoša lietošana  paaugstina aknu toksiska bojājuma risku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Aknu toksiska bojājuma risks palielinās, lietojot acetaminofēnu</a:t>
                      </a:r>
                      <a:endParaRPr lang="lv-LV" dirty="0"/>
                    </a:p>
                  </a:txBody>
                  <a:tcPr/>
                </a:tc>
              </a:tr>
              <a:tr h="3009514"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NSPL un aspirīns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Jāapsver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GI asiņošanas riski, jādokumentē.</a:t>
                      </a:r>
                      <a:endParaRPr lang="lv-LV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Indivīdi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 paaugstinātu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gastrointestinālas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asiņošanas risku (&gt;75 gadi,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peptiska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čūlas slimība, GI asiņošana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anamnēzē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v-LV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varfarīna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lietošana, hroniska glikokortikoīdu lietošana) jānozīmē paralēli protonu sūkņu inhibitori, ja tiek lietoti neselektīvie NSPL) 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Asiņošanas no kuņģa zarnu trakta risks paaugstināts vecākiem cilvēkiem, kas lieto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nesteroīdos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pretiekaisuma līdzekļus </a:t>
                      </a:r>
                    </a:p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vai katru dienu aspirīnu. 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7086600" cy="365125"/>
          </a:xfrm>
        </p:spPr>
        <p:txBody>
          <a:bodyPr/>
          <a:lstStyle/>
          <a:p>
            <a:endParaRPr lang="lv-LV" i="1" dirty="0" smtClean="0">
              <a:solidFill>
                <a:schemeClr val="tx1"/>
              </a:solidFill>
            </a:endParaRPr>
          </a:p>
          <a:p>
            <a:endParaRPr lang="lv-LV" i="1" dirty="0" smtClean="0">
              <a:solidFill>
                <a:schemeClr val="tx1"/>
              </a:solidFill>
            </a:endParaRPr>
          </a:p>
          <a:p>
            <a:r>
              <a:rPr lang="lv-LV" i="1" dirty="0" err="1" smtClean="0">
                <a:solidFill>
                  <a:schemeClr val="tx1"/>
                </a:solidFill>
              </a:rPr>
              <a:t>Data</a:t>
            </a:r>
            <a:r>
              <a:rPr lang="lv-LV" i="1" dirty="0" smtClean="0">
                <a:solidFill>
                  <a:schemeClr val="tx1"/>
                </a:solidFill>
              </a:rPr>
              <a:t> </a:t>
            </a:r>
            <a:r>
              <a:rPr lang="lv-LV" i="1" dirty="0" err="1" smtClean="0">
                <a:solidFill>
                  <a:schemeClr val="tx1"/>
                </a:solidFill>
              </a:rPr>
              <a:t>from</a:t>
            </a:r>
            <a:r>
              <a:rPr lang="lv-LV" i="1" dirty="0" smtClean="0">
                <a:solidFill>
                  <a:schemeClr val="tx1"/>
                </a:solidFill>
              </a:rPr>
              <a:t>: </a:t>
            </a:r>
            <a:r>
              <a:rPr lang="lv-LV" i="1" dirty="0" err="1" smtClean="0">
                <a:solidFill>
                  <a:schemeClr val="tx1"/>
                </a:solidFill>
              </a:rPr>
              <a:t>Shrank</a:t>
            </a:r>
            <a:r>
              <a:rPr lang="lv-LV" i="1" dirty="0" smtClean="0">
                <a:solidFill>
                  <a:schemeClr val="tx1"/>
                </a:solidFill>
              </a:rPr>
              <a:t> WH, </a:t>
            </a:r>
            <a:r>
              <a:rPr lang="lv-LV" i="1" dirty="0" err="1" smtClean="0">
                <a:solidFill>
                  <a:schemeClr val="tx1"/>
                </a:solidFill>
              </a:rPr>
              <a:t>Polinski</a:t>
            </a:r>
            <a:r>
              <a:rPr lang="lv-LV" i="1" dirty="0" smtClean="0">
                <a:solidFill>
                  <a:schemeClr val="tx1"/>
                </a:solidFill>
              </a:rPr>
              <a:t> JM</a:t>
            </a:r>
            <a:r>
              <a:rPr lang="lv-LV" dirty="0" smtClean="0">
                <a:solidFill>
                  <a:schemeClr val="tx1"/>
                </a:solidFill>
              </a:rPr>
              <a:t>, </a:t>
            </a:r>
            <a:r>
              <a:rPr lang="lv-LV" dirty="0" err="1" smtClean="0">
                <a:solidFill>
                  <a:schemeClr val="tx1"/>
                </a:solidFill>
              </a:rPr>
              <a:t>Avorn</a:t>
            </a:r>
            <a:r>
              <a:rPr lang="lv-LV" dirty="0" smtClean="0">
                <a:solidFill>
                  <a:schemeClr val="tx1"/>
                </a:solidFill>
              </a:rPr>
              <a:t> J. </a:t>
            </a:r>
            <a:r>
              <a:rPr lang="lv-LV" dirty="0" err="1" smtClean="0">
                <a:solidFill>
                  <a:schemeClr val="tx1"/>
                </a:solidFill>
              </a:rPr>
              <a:t>Quality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indicators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for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medication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use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in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vulnerable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elders</a:t>
            </a:r>
            <a:r>
              <a:rPr lang="lv-LV" dirty="0" smtClean="0">
                <a:solidFill>
                  <a:schemeClr val="tx1"/>
                </a:solidFill>
              </a:rPr>
              <a:t>. J </a:t>
            </a:r>
            <a:r>
              <a:rPr lang="lv-LV" dirty="0" err="1" smtClean="0">
                <a:solidFill>
                  <a:schemeClr val="tx1"/>
                </a:solidFill>
              </a:rPr>
              <a:t>Amer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Geriatr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Soc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i="1" dirty="0" smtClean="0">
                <a:solidFill>
                  <a:schemeClr val="tx1"/>
                </a:solidFill>
              </a:rPr>
              <a:t>2007; 55:S373.</a:t>
            </a:r>
            <a:endParaRPr lang="lv-LV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2976" y="5572140"/>
            <a:ext cx="5715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i="1" dirty="0" err="1" smtClean="0"/>
              <a:t>Data</a:t>
            </a:r>
            <a:r>
              <a:rPr lang="lv-LV" sz="1400" i="1" dirty="0" smtClean="0"/>
              <a:t> </a:t>
            </a:r>
            <a:r>
              <a:rPr lang="lv-LV" sz="1400" i="1" dirty="0" err="1" smtClean="0"/>
              <a:t>from</a:t>
            </a:r>
            <a:r>
              <a:rPr lang="lv-LV" sz="1400" i="1" dirty="0" smtClean="0"/>
              <a:t>: </a:t>
            </a:r>
            <a:r>
              <a:rPr lang="lv-LV" sz="1400" i="1" dirty="0" err="1" smtClean="0"/>
              <a:t>Shrank</a:t>
            </a:r>
            <a:r>
              <a:rPr lang="lv-LV" sz="1400" i="1" dirty="0" smtClean="0"/>
              <a:t> WH, </a:t>
            </a:r>
            <a:r>
              <a:rPr lang="lv-LV" sz="1400" i="1" dirty="0" err="1" smtClean="0"/>
              <a:t>Polinski</a:t>
            </a:r>
            <a:r>
              <a:rPr lang="lv-LV" sz="1400" i="1" dirty="0" smtClean="0"/>
              <a:t> JM</a:t>
            </a:r>
            <a:r>
              <a:rPr lang="lv-LV" sz="1400" dirty="0" smtClean="0"/>
              <a:t>, </a:t>
            </a:r>
            <a:r>
              <a:rPr lang="lv-LV" sz="1400" dirty="0" err="1" smtClean="0"/>
              <a:t>Avorn</a:t>
            </a:r>
            <a:r>
              <a:rPr lang="lv-LV" sz="1400" dirty="0" smtClean="0"/>
              <a:t> J. </a:t>
            </a:r>
            <a:r>
              <a:rPr lang="lv-LV" sz="1400" dirty="0" err="1" smtClean="0"/>
              <a:t>Quality</a:t>
            </a:r>
            <a:r>
              <a:rPr lang="lv-LV" sz="1400" dirty="0" smtClean="0"/>
              <a:t> </a:t>
            </a:r>
            <a:r>
              <a:rPr lang="lv-LV" sz="1400" dirty="0" err="1" smtClean="0"/>
              <a:t>indicators</a:t>
            </a:r>
            <a:r>
              <a:rPr lang="lv-LV" sz="1400" dirty="0" smtClean="0"/>
              <a:t> </a:t>
            </a:r>
            <a:r>
              <a:rPr lang="lv-LV" sz="1400" dirty="0" err="1" smtClean="0"/>
              <a:t>for</a:t>
            </a:r>
            <a:r>
              <a:rPr lang="lv-LV" sz="1400" dirty="0" smtClean="0"/>
              <a:t> </a:t>
            </a:r>
            <a:r>
              <a:rPr lang="lv-LV" sz="1400" dirty="0" err="1" smtClean="0"/>
              <a:t>medication</a:t>
            </a:r>
            <a:r>
              <a:rPr lang="lv-LV" sz="1400" dirty="0" smtClean="0"/>
              <a:t> </a:t>
            </a:r>
            <a:r>
              <a:rPr lang="lv-LV" sz="1400" dirty="0" err="1" smtClean="0"/>
              <a:t>use</a:t>
            </a:r>
            <a:r>
              <a:rPr lang="lv-LV" sz="1400" dirty="0" smtClean="0"/>
              <a:t> </a:t>
            </a:r>
            <a:r>
              <a:rPr lang="lv-LV" sz="1400" dirty="0" err="1" smtClean="0"/>
              <a:t>in</a:t>
            </a:r>
            <a:r>
              <a:rPr lang="lv-LV" sz="1400" dirty="0" smtClean="0"/>
              <a:t> </a:t>
            </a:r>
            <a:r>
              <a:rPr lang="lv-LV" sz="1400" dirty="0" err="1" smtClean="0"/>
              <a:t>vulnerable</a:t>
            </a:r>
            <a:r>
              <a:rPr lang="lv-LV" sz="1400" dirty="0" smtClean="0"/>
              <a:t> </a:t>
            </a:r>
            <a:r>
              <a:rPr lang="lv-LV" sz="1400" dirty="0" err="1" smtClean="0"/>
              <a:t>elders</a:t>
            </a:r>
            <a:r>
              <a:rPr lang="lv-LV" sz="1400" dirty="0" smtClean="0"/>
              <a:t>. J </a:t>
            </a:r>
            <a:r>
              <a:rPr lang="lv-LV" sz="1400" dirty="0" err="1" smtClean="0"/>
              <a:t>Amer</a:t>
            </a:r>
            <a:r>
              <a:rPr lang="lv-LV" sz="1400" dirty="0" smtClean="0"/>
              <a:t> </a:t>
            </a:r>
            <a:r>
              <a:rPr lang="lv-LV" sz="1400" dirty="0" err="1" smtClean="0"/>
              <a:t>Geriatr</a:t>
            </a:r>
            <a:r>
              <a:rPr lang="lv-LV" sz="1400" dirty="0" smtClean="0"/>
              <a:t> </a:t>
            </a:r>
            <a:r>
              <a:rPr lang="lv-LV" sz="1400" dirty="0" err="1" smtClean="0"/>
              <a:t>Soc</a:t>
            </a:r>
            <a:r>
              <a:rPr lang="lv-LV" sz="1400" dirty="0" smtClean="0"/>
              <a:t> </a:t>
            </a:r>
            <a:r>
              <a:rPr lang="lv-LV" sz="1400" i="1" dirty="0" smtClean="0"/>
              <a:t>2007; 55:S373.</a:t>
            </a:r>
            <a:endParaRPr lang="lv-LV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lv-LV" sz="2000" b="0" dirty="0"/>
              <a:t>Parakstot medikamentu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lv-LV" sz="2000" b="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lv-LV" sz="2000" b="0" dirty="0"/>
              <a:t>Būt pārliecinātam, ka tas ir nepieciešams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lv-LV" sz="2000" b="0" dirty="0"/>
              <a:t>Izvēlēties piemērotāko no medikamentu klāsta 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lv-LV" sz="2000" b="0" dirty="0"/>
              <a:t>          vadlīnijas,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lv-LV" sz="2000" b="0" dirty="0"/>
              <a:t>                  pieredze,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lv-LV" sz="2000" b="0" dirty="0"/>
              <a:t>                        izmaksas,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lv-LV" sz="2000" b="0" dirty="0"/>
              <a:t>Izvēlēties devu un režīmu atbilstoši pacienta psiholoģiskajam stāvoklim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lv-LV" sz="2000" b="0" dirty="0"/>
              <a:t>Lietošanas ilgums -  nelietot, kad nevajag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lv-LV" sz="2000" b="0" dirty="0"/>
              <a:t>Informēt pacientu par iespējamām blakusparādībām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lv-LV" sz="2000" b="0" dirty="0"/>
              <a:t>Paskaidrot kādos gadījumos nepieciešamas griezties pie ārsta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lv-LV" sz="2000" b="0" dirty="0"/>
              <a:t>Novērot, </a:t>
            </a:r>
            <a:r>
              <a:rPr lang="lv-LV" sz="2000" b="0" dirty="0" err="1"/>
              <a:t>monitorēt</a:t>
            </a:r>
            <a:r>
              <a:rPr lang="lv-LV" sz="2000" b="0" dirty="0"/>
              <a:t>, painteresēties par efektivitāti, toksicitāti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58138" y="-6724650"/>
            <a:ext cx="26822401" cy="201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>
                <a:solidFill>
                  <a:schemeClr val="tx2"/>
                </a:solidFill>
              </a:rPr>
              <a:t>Paaugstināts hospitalizācijas risks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lv-LV" sz="2000" dirty="0" smtClean="0"/>
              <a:t>Pacienta neatliekama stacionēšana.</a:t>
            </a:r>
          </a:p>
          <a:p>
            <a:pPr>
              <a:buFontTx/>
              <a:buNone/>
            </a:pPr>
            <a:r>
              <a:rPr lang="lv-LV" sz="2000" dirty="0" smtClean="0"/>
              <a:t> 11.6%  -  zāļu nepareiza,</a:t>
            </a:r>
          </a:p>
          <a:p>
            <a:pPr>
              <a:buFontTx/>
              <a:buNone/>
            </a:pPr>
            <a:r>
              <a:rPr lang="lv-LV" sz="2000" dirty="0" smtClean="0"/>
              <a:t>                nepietiekoša lietošana, </a:t>
            </a:r>
          </a:p>
          <a:p>
            <a:pPr>
              <a:buFontTx/>
              <a:buNone/>
            </a:pPr>
            <a:r>
              <a:rPr lang="lv-LV" sz="2000" dirty="0" smtClean="0"/>
              <a:t>                nozīmēto devu neievērošana</a:t>
            </a:r>
          </a:p>
          <a:p>
            <a:pPr>
              <a:buFontTx/>
              <a:buNone/>
            </a:pPr>
            <a:r>
              <a:rPr lang="lv-LV" sz="2000" dirty="0" smtClean="0"/>
              <a:t> 16,8 %  -  blakusparādības</a:t>
            </a:r>
          </a:p>
          <a:p>
            <a:pPr>
              <a:buFontTx/>
              <a:buNone/>
            </a:pPr>
            <a:r>
              <a:rPr lang="lv-LV" sz="2000" dirty="0" smtClean="0"/>
              <a:t>   2,8%   - zāļu mijiedarbība *</a:t>
            </a:r>
          </a:p>
          <a:p>
            <a:pPr>
              <a:buFontTx/>
              <a:buNone/>
            </a:pPr>
            <a:endParaRPr lang="lv-LV" sz="2000" dirty="0" smtClean="0"/>
          </a:p>
          <a:p>
            <a:pPr>
              <a:buFontTx/>
              <a:buNone/>
            </a:pPr>
            <a:r>
              <a:rPr lang="lv-LV" sz="2000" dirty="0" smtClean="0"/>
              <a:t>(asiņošana, reibonis, apziņas  traucējumi, nestabilitāte, kritieni, dispepsija, miegainība, uzbudinājums, tūsku sindroms)</a:t>
            </a:r>
          </a:p>
          <a:p>
            <a:pPr>
              <a:buNone/>
            </a:pPr>
            <a:endParaRPr lang="lv-LV" sz="1400" dirty="0" smtClean="0"/>
          </a:p>
          <a:p>
            <a:pPr>
              <a:buNone/>
            </a:pPr>
            <a:endParaRPr lang="lv-LV" sz="1400" dirty="0" smtClean="0"/>
          </a:p>
          <a:p>
            <a:pPr>
              <a:buNone/>
            </a:pPr>
            <a:endParaRPr lang="lv-LV" sz="1400" dirty="0" smtClean="0"/>
          </a:p>
          <a:p>
            <a:pPr>
              <a:buNone/>
            </a:pPr>
            <a:endParaRPr lang="lv-LV" sz="1400" dirty="0" smtClean="0"/>
          </a:p>
          <a:p>
            <a:pPr>
              <a:buNone/>
            </a:pPr>
            <a:endParaRPr lang="lv-LV" sz="1400" dirty="0" smtClean="0"/>
          </a:p>
          <a:p>
            <a:pPr>
              <a:buNone/>
            </a:pPr>
            <a:r>
              <a:rPr lang="lv-LV" sz="1400" dirty="0" err="1" smtClean="0"/>
              <a:t>Col.N.et</a:t>
            </a:r>
            <a:r>
              <a:rPr lang="lv-LV" sz="1400" dirty="0" smtClean="0"/>
              <a:t> </a:t>
            </a:r>
            <a:r>
              <a:rPr lang="lv-LV" sz="1400" dirty="0" err="1" smtClean="0"/>
              <a:t>al.Arch</a:t>
            </a:r>
            <a:r>
              <a:rPr lang="lv-LV" sz="1400" dirty="0" smtClean="0"/>
              <a:t> </a:t>
            </a:r>
            <a:r>
              <a:rPr lang="lv-LV" sz="1400" dirty="0" err="1" smtClean="0"/>
              <a:t>Intern</a:t>
            </a:r>
            <a:r>
              <a:rPr lang="lv-LV" sz="1400" dirty="0" smtClean="0"/>
              <a:t>. ed.1990,150;841-5</a:t>
            </a:r>
            <a:endParaRPr lang="ru-RU" sz="1400" dirty="0" smtClean="0"/>
          </a:p>
          <a:p>
            <a:endParaRPr lang="lv-LV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sz="2000" dirty="0" smtClean="0"/>
              <a:t>Līdz ar gadiem izmaiņas skar visas organisma sistēmas </a:t>
            </a:r>
          </a:p>
          <a:p>
            <a:r>
              <a:rPr lang="lv-LV" sz="2000" dirty="0" smtClean="0"/>
              <a:t> </a:t>
            </a:r>
          </a:p>
          <a:p>
            <a:r>
              <a:rPr lang="lv-LV" sz="2000" dirty="0" smtClean="0"/>
              <a:t>Šīs izmaiņas ietekmē laiku, ko zāles pavada organismā - </a:t>
            </a:r>
            <a:r>
              <a:rPr lang="lv-LV" sz="2000" dirty="0" smtClean="0">
                <a:solidFill>
                  <a:srgbClr val="EF4135"/>
                </a:solidFill>
              </a:rPr>
              <a:t>farmakokinētiku</a:t>
            </a:r>
          </a:p>
          <a:p>
            <a:r>
              <a:rPr lang="lv-LV" sz="2000" dirty="0" smtClean="0"/>
              <a:t> </a:t>
            </a:r>
          </a:p>
          <a:p>
            <a:r>
              <a:rPr lang="lv-LV" sz="2000" dirty="0" smtClean="0"/>
              <a:t>kā arī  to iedarbību mērķa šūnu, receptoru  piesaistīšanās vietā - </a:t>
            </a:r>
            <a:r>
              <a:rPr lang="lv-LV" sz="2000" dirty="0" smtClean="0">
                <a:solidFill>
                  <a:srgbClr val="FF4747"/>
                </a:solidFill>
              </a:rPr>
              <a:t>farmakodinamiku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2844" y="1285860"/>
            <a:ext cx="8642350" cy="4897437"/>
          </a:xfrm>
        </p:spPr>
        <p:txBody>
          <a:bodyPr/>
          <a:lstStyle/>
          <a:p>
            <a:r>
              <a:rPr lang="lv-LV" sz="2000" dirty="0" smtClean="0"/>
              <a:t>Ordinējot zāles gados veciem cilvēkiem, jāatceras ne tikai fizioloģiskās izmaiņas,</a:t>
            </a:r>
          </a:p>
          <a:p>
            <a:r>
              <a:rPr lang="lv-LV" sz="2000" dirty="0" smtClean="0"/>
              <a:t>Nozīmēto ārstēšanu var ietekmēt</a:t>
            </a:r>
          </a:p>
          <a:p>
            <a:r>
              <a:rPr lang="lv-LV" sz="2000" dirty="0" smtClean="0"/>
              <a:t>    -  dzīves veids</a:t>
            </a:r>
          </a:p>
          <a:p>
            <a:r>
              <a:rPr lang="lv-LV" sz="2000" dirty="0" smtClean="0"/>
              <a:t>    -  </a:t>
            </a:r>
            <a:r>
              <a:rPr lang="lv-LV" sz="2000" dirty="0" err="1" smtClean="0"/>
              <a:t>komorbiditāte</a:t>
            </a:r>
            <a:r>
              <a:rPr lang="lv-LV" sz="2000" dirty="0" smtClean="0"/>
              <a:t> </a:t>
            </a:r>
          </a:p>
          <a:p>
            <a:r>
              <a:rPr lang="lv-LV" sz="2000" dirty="0" smtClean="0"/>
              <a:t>     - citi lietotie medikamenti</a:t>
            </a:r>
          </a:p>
          <a:p>
            <a:r>
              <a:rPr lang="lv-LV" sz="2000" dirty="0" smtClean="0"/>
              <a:t>     - ģenētiskās īpatnības</a:t>
            </a:r>
            <a:endParaRPr lang="lv-LV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>
                <a:solidFill>
                  <a:srgbClr val="FF4747"/>
                </a:solidFill>
              </a:rPr>
              <a:t>Farmakokinētika</a:t>
            </a:r>
            <a:endParaRPr lang="lv-LV" sz="3200" dirty="0">
              <a:solidFill>
                <a:srgbClr val="FF474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sz="2000" dirty="0" smtClean="0"/>
              <a:t>Lai sasniegtu mērķi,  zālēm jāvirzās pa kuņģa zarnu traktu, jāizšķīst, cauri zarnu sieniņai jānokļūst asinīs</a:t>
            </a:r>
          </a:p>
          <a:p>
            <a:endParaRPr lang="lv-LV" sz="2000" dirty="0" smtClean="0"/>
          </a:p>
          <a:p>
            <a:r>
              <a:rPr lang="lv-LV" sz="2000" dirty="0" smtClean="0"/>
              <a:t>     </a:t>
            </a:r>
            <a:r>
              <a:rPr lang="lv-LV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Absorbcija</a:t>
            </a:r>
            <a:r>
              <a:rPr lang="lv-LV" sz="2000" dirty="0" smtClean="0"/>
              <a:t> </a:t>
            </a:r>
          </a:p>
          <a:p>
            <a:r>
              <a:rPr lang="lv-LV" sz="2000" dirty="0" smtClean="0"/>
              <a:t>     </a:t>
            </a:r>
            <a:r>
              <a:rPr lang="lv-LV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Izplatība organismā</a:t>
            </a:r>
            <a:endParaRPr lang="lv-LV" sz="2000" dirty="0" smtClean="0"/>
          </a:p>
          <a:p>
            <a:r>
              <a:rPr lang="lv-LV" sz="2000" dirty="0" smtClean="0"/>
              <a:t>     </a:t>
            </a:r>
            <a:r>
              <a:rPr lang="lv-LV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Metabolisms</a:t>
            </a:r>
            <a:endParaRPr lang="lv-LV" sz="2000" dirty="0" smtClean="0"/>
          </a:p>
          <a:p>
            <a:r>
              <a:rPr lang="lv-LV" sz="2000" dirty="0" smtClean="0"/>
              <a:t>     </a:t>
            </a:r>
            <a:r>
              <a:rPr lang="lv-LV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Izvade- </a:t>
            </a:r>
            <a:r>
              <a:rPr lang="lv-LV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ekskrēcija</a:t>
            </a:r>
            <a:r>
              <a:rPr lang="lv-LV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6334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3200" dirty="0" smtClean="0">
                <a:solidFill>
                  <a:schemeClr val="tx2"/>
                </a:solidFill>
              </a:rPr>
              <a:t>Mutes dobumā</a:t>
            </a:r>
            <a:endParaRPr lang="lv-LV" altLang="lv-LV" sz="32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2000" dirty="0" smtClean="0"/>
              <a:t>Būtiska ir </a:t>
            </a:r>
            <a:r>
              <a:rPr lang="lv-LV" sz="2000" u="sng" dirty="0" smtClean="0"/>
              <a:t>zobu esamība</a:t>
            </a:r>
            <a:r>
              <a:rPr lang="lv-LV" sz="2000" dirty="0" smtClean="0"/>
              <a:t>,  ja tableti paredzēts smalcināt. </a:t>
            </a:r>
          </a:p>
          <a:p>
            <a:r>
              <a:rPr lang="lv-LV" sz="2000" u="sng" dirty="0" smtClean="0"/>
              <a:t>Samazinās siekalu izdale</a:t>
            </a:r>
            <a:r>
              <a:rPr lang="lv-LV" sz="2000" dirty="0" smtClean="0"/>
              <a:t>, 50% vecāku cilvēku sūdzas par sausumu mutē</a:t>
            </a:r>
          </a:p>
          <a:p>
            <a:r>
              <a:rPr lang="lv-LV" sz="2000" dirty="0" err="1" smtClean="0"/>
              <a:t>Gliceriltrinitrātam</a:t>
            </a:r>
            <a:r>
              <a:rPr lang="lv-LV" sz="2000" dirty="0" smtClean="0"/>
              <a:t> samazināts absorbcijas ātrums (</a:t>
            </a:r>
            <a:r>
              <a:rPr lang="lv-LV" sz="2000" dirty="0" err="1" smtClean="0"/>
              <a:t>T</a:t>
            </a:r>
            <a:r>
              <a:rPr lang="lv-LV" sz="2000" baseline="-25000" dirty="0" err="1" smtClean="0"/>
              <a:t>max</a:t>
            </a:r>
            <a:r>
              <a:rPr lang="lv-LV" sz="2000" dirty="0" smtClean="0"/>
              <a:t>), palielinās laiks, līdz tiek sasniegts maksimālais zāļu efekts</a:t>
            </a:r>
          </a:p>
          <a:p>
            <a:endParaRPr lang="lv-LV" altLang="lv-LV" dirty="0" smtClean="0"/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2000" dirty="0" smtClean="0"/>
              <a:t>Atsevišķi s/l medikamenti  hipertensīvo krīžu </a:t>
            </a:r>
            <a:r>
              <a:rPr lang="lv-LV" sz="2000" dirty="0" err="1" smtClean="0"/>
              <a:t>kupēšanai</a:t>
            </a:r>
            <a:endParaRPr lang="lv-LV" sz="2000" dirty="0" smtClean="0"/>
          </a:p>
          <a:p>
            <a:r>
              <a:rPr lang="lv-LV" sz="2000" dirty="0" smtClean="0"/>
              <a:t>Mēles </a:t>
            </a:r>
            <a:r>
              <a:rPr lang="lv-LV" sz="2000" u="sng" dirty="0" smtClean="0"/>
              <a:t>garšas kārpiņu atrofija</a:t>
            </a:r>
          </a:p>
          <a:p>
            <a:r>
              <a:rPr lang="lv-LV" sz="2000" u="sng" dirty="0" smtClean="0"/>
              <a:t>Rīšanas process </a:t>
            </a:r>
            <a:r>
              <a:rPr lang="lv-LV" sz="2000" dirty="0" smtClean="0"/>
              <a:t> </a:t>
            </a:r>
          </a:p>
          <a:p>
            <a:pPr>
              <a:buNone/>
            </a:pPr>
            <a:r>
              <a:rPr lang="lv-LV" sz="2000" dirty="0" smtClean="0"/>
              <a:t>    cietās kapsulas</a:t>
            </a:r>
          </a:p>
          <a:p>
            <a:pPr>
              <a:buNone/>
            </a:pPr>
            <a:r>
              <a:rPr lang="lv-LV" sz="2000" dirty="0" smtClean="0"/>
              <a:t>    </a:t>
            </a:r>
            <a:r>
              <a:rPr lang="lv-LV" sz="2000" dirty="0" err="1" smtClean="0"/>
              <a:t>kapletes</a:t>
            </a:r>
            <a:r>
              <a:rPr lang="lv-LV" sz="2000" dirty="0" smtClean="0"/>
              <a:t>,</a:t>
            </a:r>
          </a:p>
          <a:p>
            <a:pPr>
              <a:buNone/>
            </a:pPr>
            <a:r>
              <a:rPr lang="lv-LV" sz="2000" dirty="0" smtClean="0"/>
              <a:t>    </a:t>
            </a:r>
            <a:r>
              <a:rPr lang="lv-LV" sz="2000" dirty="0" err="1" smtClean="0"/>
              <a:t>apvalkotās</a:t>
            </a:r>
            <a:r>
              <a:rPr lang="lv-LV" sz="2000" dirty="0" smtClean="0"/>
              <a:t> tabletes</a:t>
            </a:r>
          </a:p>
          <a:p>
            <a:pPr>
              <a:buNone/>
            </a:pPr>
            <a:r>
              <a:rPr lang="lv-LV" sz="2000" dirty="0" smtClean="0"/>
              <a:t>    ilgstošas darbības tabletes</a:t>
            </a:r>
            <a:endParaRPr lang="lv-LV" sz="2000" u="sng" dirty="0" smtClean="0"/>
          </a:p>
          <a:p>
            <a:endParaRPr lang="lv-LV" alt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/>
              <a:t>Kuņģa zarnu traktā</a:t>
            </a:r>
            <a:endParaRPr lang="lv-LV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sz="2000" dirty="0" smtClean="0"/>
          </a:p>
          <a:p>
            <a:r>
              <a:rPr lang="lv-LV" sz="2000" dirty="0" smtClean="0"/>
              <a:t>Barības vadā pēc 70 g. ir mazāk </a:t>
            </a:r>
            <a:r>
              <a:rPr lang="lv-LV" sz="2000" dirty="0" err="1" smtClean="0"/>
              <a:t>enterisko</a:t>
            </a:r>
            <a:r>
              <a:rPr lang="lv-LV" sz="2000" dirty="0" smtClean="0"/>
              <a:t> neironu,                     to izmēri palielināti.                                                                Mazinās augšējā un apakšējā barības vada </a:t>
            </a:r>
            <a:r>
              <a:rPr lang="lv-LV" sz="2000" dirty="0" err="1" smtClean="0"/>
              <a:t>sfinktera</a:t>
            </a:r>
            <a:r>
              <a:rPr lang="lv-LV" sz="2000" dirty="0" smtClean="0"/>
              <a:t>  spēks, peristaltikas viļņu garums, ātrums un  amplitūda</a:t>
            </a:r>
          </a:p>
          <a:p>
            <a:r>
              <a:rPr lang="lv-LV" sz="2000" dirty="0" smtClean="0"/>
              <a:t>Liela izmēra kapsulas, tabletes?</a:t>
            </a:r>
          </a:p>
          <a:p>
            <a:r>
              <a:rPr lang="lv-LV" sz="2000" dirty="0" err="1" smtClean="0"/>
              <a:t>R</a:t>
            </a:r>
            <a:r>
              <a:rPr lang="lv-LV" sz="2000" u="sng" dirty="0" err="1" smtClean="0"/>
              <a:t>efluksa</a:t>
            </a:r>
            <a:r>
              <a:rPr lang="lv-LV" sz="2000" u="sng" dirty="0" smtClean="0"/>
              <a:t> epizodes </a:t>
            </a:r>
            <a:r>
              <a:rPr lang="lv-LV" sz="2000" dirty="0" smtClean="0"/>
              <a:t>nav biežākas, bet ir ilgstošākas. </a:t>
            </a:r>
          </a:p>
          <a:p>
            <a:r>
              <a:rPr lang="lv-LV" sz="2000" dirty="0" smtClean="0"/>
              <a:t>    (</a:t>
            </a:r>
            <a:r>
              <a:rPr lang="lv-LV" sz="2000" dirty="0" err="1" smtClean="0"/>
              <a:t>Alendronāts</a:t>
            </a:r>
            <a:r>
              <a:rPr lang="lv-LV" sz="2000" dirty="0" smtClean="0"/>
              <a:t>, kālija hlorīds, NSPL)</a:t>
            </a:r>
          </a:p>
          <a:p>
            <a:endParaRPr lang="lv-LV" sz="20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Vecums">
      <a:dk1>
        <a:srgbClr val="1A4D83"/>
      </a:dk1>
      <a:lt1>
        <a:srgbClr val="BFBFBF"/>
      </a:lt1>
      <a:dk2>
        <a:srgbClr val="1F497D"/>
      </a:dk2>
      <a:lt2>
        <a:srgbClr val="F2F2F2"/>
      </a:lt2>
      <a:accent1>
        <a:srgbClr val="4F81BD"/>
      </a:accent1>
      <a:accent2>
        <a:srgbClr val="D8D8D8"/>
      </a:accent2>
      <a:accent3>
        <a:srgbClr val="9BBB59"/>
      </a:accent3>
      <a:accent4>
        <a:srgbClr val="0C0C0C"/>
      </a:accent4>
      <a:accent5>
        <a:srgbClr val="4BACC6"/>
      </a:accent5>
      <a:accent6>
        <a:srgbClr val="0000BF"/>
      </a:accent6>
      <a:hlink>
        <a:srgbClr val="0000FF"/>
      </a:hlink>
      <a:folHlink>
        <a:srgbClr val="00B050"/>
      </a:folHlink>
    </a:clrScheme>
    <a:fontScheme name="Vecums">
      <a:majorFont>
        <a:latin typeface="CentSchbook TL"/>
        <a:ea typeface=""/>
        <a:cs typeface=""/>
      </a:majorFont>
      <a:minorFont>
        <a:latin typeface="CentSchbook T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Vecums">
      <a:dk1>
        <a:srgbClr val="1A4D83"/>
      </a:dk1>
      <a:lt1>
        <a:srgbClr val="BFBFBF"/>
      </a:lt1>
      <a:dk2>
        <a:srgbClr val="1A4D83"/>
      </a:dk2>
      <a:lt2>
        <a:srgbClr val="F2F2F2"/>
      </a:lt2>
      <a:accent1>
        <a:srgbClr val="4F81BD"/>
      </a:accent1>
      <a:accent2>
        <a:srgbClr val="D8D8D8"/>
      </a:accent2>
      <a:accent3>
        <a:srgbClr val="9BBB59"/>
      </a:accent3>
      <a:accent4>
        <a:srgbClr val="0C0C0C"/>
      </a:accent4>
      <a:accent5>
        <a:srgbClr val="4BACC6"/>
      </a:accent5>
      <a:accent6>
        <a:srgbClr val="0000BF"/>
      </a:accent6>
      <a:hlink>
        <a:srgbClr val="0000FF"/>
      </a:hlink>
      <a:folHlink>
        <a:srgbClr val="00B050"/>
      </a:folHlink>
    </a:clrScheme>
    <a:fontScheme name="Vecums">
      <a:majorFont>
        <a:latin typeface="CentSchbook TL"/>
        <a:ea typeface=""/>
        <a:cs typeface=""/>
      </a:majorFont>
      <a:minorFont>
        <a:latin typeface="CentSchbook T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1972</Words>
  <Application>Microsoft Office PowerPoint</Application>
  <PresentationFormat>On-screen Show (4:3)</PresentationFormat>
  <Paragraphs>407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4_Custom Design</vt:lpstr>
      <vt:lpstr>2_Custom Design</vt:lpstr>
      <vt:lpstr>3_Custom Design</vt:lpstr>
      <vt:lpstr>Farmakokinētika un farmakodinamika geriatrijā.</vt:lpstr>
      <vt:lpstr>Slide 2</vt:lpstr>
      <vt:lpstr>Slide 3</vt:lpstr>
      <vt:lpstr>Paaugstināts hospitalizācijas risks</vt:lpstr>
      <vt:lpstr>Slide 5</vt:lpstr>
      <vt:lpstr>Slide 6</vt:lpstr>
      <vt:lpstr>Farmakokinētika</vt:lpstr>
      <vt:lpstr>Mutes dobumā</vt:lpstr>
      <vt:lpstr>Kuņģa zarnu traktā</vt:lpstr>
      <vt:lpstr>Slide 10</vt:lpstr>
      <vt:lpstr>Absorbcija</vt:lpstr>
      <vt:lpstr>Slide 12</vt:lpstr>
      <vt:lpstr>Izplatība organismā </vt:lpstr>
      <vt:lpstr>Slide 14</vt:lpstr>
      <vt:lpstr>Slide 15</vt:lpstr>
      <vt:lpstr>Metabolisms</vt:lpstr>
      <vt:lpstr>Eliminācija</vt:lpstr>
      <vt:lpstr>Farmakodinamika</vt:lpstr>
      <vt:lpstr>Slide 19</vt:lpstr>
      <vt:lpstr>Slide 20</vt:lpstr>
      <vt:lpstr>Kā izvairīties?</vt:lpstr>
      <vt:lpstr>Slide 22</vt:lpstr>
      <vt:lpstr>Bīra kritēriji (piem.)   </vt:lpstr>
      <vt:lpstr>Zāles ar antiholīnerģisku aktivitāte</vt:lpstr>
      <vt:lpstr>Antiholīnerģiskie riski</vt:lpstr>
      <vt:lpstr>Farmakoterapija gados veciem pacientiem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Juris</dc:creator>
  <cp:lastModifiedBy>Daina</cp:lastModifiedBy>
  <cp:revision>70</cp:revision>
  <dcterms:created xsi:type="dcterms:W3CDTF">2010-01-03T21:50:35Z</dcterms:created>
  <dcterms:modified xsi:type="dcterms:W3CDTF">2013-10-02T19:38:10Z</dcterms:modified>
</cp:coreProperties>
</file>